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10"/>
  </p:notesMasterIdLst>
  <p:handoutMasterIdLst>
    <p:handoutMasterId r:id="rId11"/>
  </p:handoutMasterIdLst>
  <p:sldIdLst>
    <p:sldId id="256" r:id="rId3"/>
    <p:sldId id="326" r:id="rId4"/>
    <p:sldId id="371" r:id="rId5"/>
    <p:sldId id="374" r:id="rId6"/>
    <p:sldId id="372" r:id="rId7"/>
    <p:sldId id="312" r:id="rId8"/>
    <p:sldId id="375" r:id="rId9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D0E05-C0C8-4FCE-ACEE-AB9EFF1F5D7F}" v="18" dt="2023-04-27T12:26:24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6" autoAdjust="0"/>
    <p:restoredTop sz="93664" autoAdjust="0"/>
  </p:normalViewPr>
  <p:slideViewPr>
    <p:cSldViewPr snapToGrid="0" showGuides="1">
      <p:cViewPr varScale="1">
        <p:scale>
          <a:sx n="178" d="100"/>
          <a:sy n="178" d="100"/>
        </p:scale>
        <p:origin x="3852" y="144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27-Apr-23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27-Apr-23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927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683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95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727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95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909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85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639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0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4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3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857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96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344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05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74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78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64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1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7175" indent="-257175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c/man/digraph_utils.html" TargetMode="External"/><Relationship Id="rId2" Type="http://schemas.openxmlformats.org/officeDocument/2006/relationships/hyperlink" Target="http://www.erlang.org/doc/man/digrap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</a:t>
            </a:r>
            <a:r>
              <a:rPr lang="en-US"/>
              <a:t>B 2021| </a:t>
            </a:r>
            <a:r>
              <a:rPr lang="en-US" dirty="0"/>
              <a:t>Tutorial 6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David Leon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Process Dictionary</a:t>
            </a:r>
          </a:p>
          <a:p>
            <a:pPr algn="l" rtl="0"/>
            <a:r>
              <a:rPr lang="en-US" dirty="0"/>
              <a:t>Directed Graphs</a:t>
            </a:r>
          </a:p>
          <a:p>
            <a:pPr algn="l" rtl="0"/>
            <a:r>
              <a:rPr lang="en-US" dirty="0"/>
              <a:t>Submission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895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 Process Dictionary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1600" dirty="0"/>
              <a:t>Each process has a local store called the “process dictionary”</a:t>
            </a:r>
          </a:p>
          <a:p>
            <a:pPr algn="l" rtl="0"/>
            <a:r>
              <a:rPr lang="en-US" sz="1600" dirty="0"/>
              <a:t>The following BIFs are used to manipulate the process dictionary:</a:t>
            </a:r>
          </a:p>
          <a:p>
            <a:pPr lvl="1" algn="l" rtl="0"/>
            <a:r>
              <a:rPr lang="en-US" sz="1600" dirty="0"/>
              <a:t>get()		returns the entire process dictionary</a:t>
            </a:r>
          </a:p>
          <a:p>
            <a:pPr lvl="1" algn="l" rtl="0"/>
            <a:r>
              <a:rPr lang="en-US" sz="1600" dirty="0"/>
              <a:t>get(Key)		returns the item associated with Key or atom </a:t>
            </a:r>
            <a:r>
              <a:rPr lang="en-US" sz="1600" b="1" dirty="0"/>
              <a:t>undefined</a:t>
            </a:r>
          </a:p>
          <a:p>
            <a:pPr lvl="1" algn="l" rtl="0"/>
            <a:r>
              <a:rPr lang="en-US" sz="1600" dirty="0"/>
              <a:t>put(Key, Val)	associate </a:t>
            </a:r>
            <a:r>
              <a:rPr lang="en-US" sz="1600" b="1" dirty="0"/>
              <a:t>Val </a:t>
            </a:r>
            <a:r>
              <a:rPr lang="en-US" sz="1600" dirty="0"/>
              <a:t>with </a:t>
            </a:r>
            <a:r>
              <a:rPr lang="en-US" sz="1600" b="1" dirty="0"/>
              <a:t>Key</a:t>
            </a:r>
            <a:r>
              <a:rPr lang="en-US" sz="1600" dirty="0"/>
              <a:t>. Returns old value of </a:t>
            </a:r>
            <a:r>
              <a:rPr lang="en-US" sz="1600" b="1" dirty="0"/>
              <a:t>Key</a:t>
            </a:r>
            <a:endParaRPr lang="en-US" sz="1600" dirty="0"/>
          </a:p>
          <a:p>
            <a:pPr lvl="1" algn="l" rtl="0"/>
            <a:r>
              <a:rPr lang="en-US" sz="1600" dirty="0"/>
              <a:t>erase()		erases the entire process dictionary</a:t>
            </a:r>
          </a:p>
          <a:p>
            <a:pPr lvl="1" algn="l" rtl="0"/>
            <a:r>
              <a:rPr lang="en-US" sz="1600" dirty="0"/>
              <a:t>erase(Key)		erases the value associated with </a:t>
            </a:r>
            <a:r>
              <a:rPr lang="en-US" sz="1600" b="1" dirty="0"/>
              <a:t>Key</a:t>
            </a:r>
          </a:p>
          <a:p>
            <a:pPr lvl="1" algn="l" rtl="0"/>
            <a:r>
              <a:rPr lang="en-US" sz="1600" dirty="0" err="1"/>
              <a:t>get_keys</a:t>
            </a:r>
            <a:r>
              <a:rPr lang="en-US" sz="1600" dirty="0"/>
              <a:t>(Value)	returns a list of all keys whose associated value is </a:t>
            </a:r>
            <a:r>
              <a:rPr lang="en-US" sz="1600" b="1" dirty="0"/>
              <a:t>Val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90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 Process Dictionary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Type the following commands and understand the results</a:t>
            </a:r>
          </a:p>
          <a:p>
            <a:pPr lvl="1" algn="l" rtl="0"/>
            <a:r>
              <a:rPr lang="en-US" dirty="0"/>
              <a:t>put(x,90).</a:t>
            </a:r>
          </a:p>
          <a:p>
            <a:pPr lvl="1" algn="l" rtl="0"/>
            <a:r>
              <a:rPr lang="en-US" dirty="0"/>
              <a:t>get(x).</a:t>
            </a:r>
          </a:p>
          <a:p>
            <a:pPr lvl="1" algn="l" rtl="0"/>
            <a:r>
              <a:rPr lang="en-US" dirty="0"/>
              <a:t>put(11,a).</a:t>
            </a:r>
          </a:p>
          <a:p>
            <a:pPr lvl="1" algn="l" rtl="0"/>
            <a:r>
              <a:rPr lang="en-US" dirty="0"/>
              <a:t>get().</a:t>
            </a:r>
          </a:p>
          <a:p>
            <a:pPr lvl="1" algn="l" rtl="0"/>
            <a:r>
              <a:rPr lang="en-US" dirty="0"/>
              <a:t>put(a,90).</a:t>
            </a:r>
          </a:p>
          <a:p>
            <a:pPr lvl="1" algn="l" rtl="0"/>
            <a:r>
              <a:rPr lang="en-US" dirty="0" err="1"/>
              <a:t>get_keys</a:t>
            </a:r>
            <a:r>
              <a:rPr lang="en-US" dirty="0"/>
              <a:t>(90).</a:t>
            </a:r>
          </a:p>
          <a:p>
            <a:pPr lvl="1" algn="l" rtl="0"/>
            <a:r>
              <a:rPr lang="en-US" dirty="0"/>
              <a:t>erase(11).</a:t>
            </a:r>
          </a:p>
          <a:p>
            <a:pPr algn="l" rtl="0"/>
            <a:r>
              <a:rPr lang="en-US" dirty="0"/>
              <a:t>Is there any assignment of variables in these commands?</a:t>
            </a:r>
          </a:p>
        </p:txBody>
      </p:sp>
    </p:spTree>
    <p:extLst>
      <p:ext uri="{BB962C8B-B14F-4D97-AF65-F5344CB8AC3E}">
        <p14:creationId xmlns:p14="http://schemas.microsoft.com/office/powerpoint/2010/main" val="301482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Directed Graphs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 data structure that is implemented in Erlang</a:t>
            </a:r>
          </a:p>
          <a:p>
            <a:pPr algn="l" rtl="0"/>
            <a:r>
              <a:rPr lang="en-US" dirty="0"/>
              <a:t>Directed graphs in Erlang are implemented in two modules</a:t>
            </a:r>
          </a:p>
          <a:p>
            <a:pPr lvl="1" algn="l" rtl="0"/>
            <a:r>
              <a:rPr lang="en-US" b="1" dirty="0"/>
              <a:t>digraph</a:t>
            </a:r>
            <a:endParaRPr lang="en-US" dirty="0"/>
          </a:p>
          <a:p>
            <a:pPr marL="713232" lvl="2" indent="0" algn="l" rtl="0">
              <a:buNone/>
            </a:pPr>
            <a:r>
              <a:rPr lang="en-US" dirty="0"/>
              <a:t>Constructing and modifying directed graphs:</a:t>
            </a:r>
            <a:br>
              <a:rPr lang="en-US" dirty="0"/>
            </a:br>
            <a:r>
              <a:rPr lang="en-US" dirty="0"/>
              <a:t>Manipulating edges and vertices, finding paths and cycles, etc.</a:t>
            </a:r>
          </a:p>
          <a:p>
            <a:pPr lvl="1" algn="l" rtl="0"/>
            <a:r>
              <a:rPr lang="en-US" b="1" dirty="0" err="1"/>
              <a:t>digraph_utils</a:t>
            </a:r>
            <a:endParaRPr lang="en-US" dirty="0"/>
          </a:p>
          <a:p>
            <a:pPr marL="713232" lvl="2" indent="0" algn="l" rtl="0">
              <a:buNone/>
            </a:pPr>
            <a:r>
              <a:rPr lang="en-US" dirty="0"/>
              <a:t>Navigating through a graph (post-order, pre-order), testing for cycles, arborescence or trees, finding neighbors, etc.</a:t>
            </a:r>
          </a:p>
          <a:p>
            <a:pPr algn="l" rtl="0"/>
            <a:r>
              <a:rPr lang="en-US" dirty="0"/>
              <a:t>Explore these modules in Erlang documentation sites!</a:t>
            </a:r>
            <a:br>
              <a:rPr lang="en-US" dirty="0"/>
            </a:br>
            <a:r>
              <a:rPr lang="en-US" dirty="0"/>
              <a:t>Refs: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Only a single .</a:t>
            </a:r>
            <a:r>
              <a:rPr lang="en-US" dirty="0" err="1"/>
              <a:t>erl</a:t>
            </a:r>
            <a:r>
              <a:rPr lang="en-US" dirty="0"/>
              <a:t> file to be submitted</a:t>
            </a:r>
          </a:p>
          <a:p>
            <a:pPr algn="l" rtl="0"/>
            <a:r>
              <a:rPr lang="en-US" dirty="0"/>
              <a:t>Filename format: ex6_&lt;ID&gt;.</a:t>
            </a:r>
            <a:r>
              <a:rPr lang="en-US" dirty="0" err="1"/>
              <a:t>erl</a:t>
            </a:r>
            <a:endParaRPr lang="en-US" dirty="0"/>
          </a:p>
          <a:p>
            <a:pPr lvl="1" algn="l" rtl="0"/>
            <a:r>
              <a:rPr lang="en-US" dirty="0"/>
              <a:t>Where &lt;ID&gt; needs to be replaced with your ID number</a:t>
            </a:r>
          </a:p>
          <a:p>
            <a:pPr algn="l" rtl="0"/>
            <a:r>
              <a:rPr lang="en-US" dirty="0"/>
              <a:t>Your code MUST be well documented</a:t>
            </a:r>
          </a:p>
          <a:p>
            <a:pPr algn="l" rtl="0"/>
            <a:r>
              <a:rPr lang="en-US" dirty="0"/>
              <a:t>Functions’ names must be identical to the ones defined in exercise</a:t>
            </a:r>
          </a:p>
          <a:p>
            <a:pPr lvl="1" algn="l" rtl="0"/>
            <a:r>
              <a:rPr lang="en-US" dirty="0"/>
              <a:t>Same as for the arity</a:t>
            </a:r>
          </a:p>
          <a:p>
            <a:pPr lvl="1" algn="l" rtl="0"/>
            <a:r>
              <a:rPr lang="en-US" dirty="0"/>
              <a:t>Same as for the output format</a:t>
            </a:r>
          </a:p>
          <a:p>
            <a:pPr algn="l" rtl="0"/>
            <a:r>
              <a:rPr lang="en-US" dirty="0"/>
              <a:t>Only the tested functions needs to be exported</a:t>
            </a:r>
          </a:p>
          <a:p>
            <a:pPr lvl="1" algn="l" rtl="0"/>
            <a:r>
              <a:rPr lang="en-US" dirty="0"/>
              <a:t>Internal functions MUST NOT be exported</a:t>
            </a:r>
          </a:p>
          <a:p>
            <a:pPr algn="l" rtl="0"/>
            <a:r>
              <a:rPr lang="en-US" dirty="0"/>
              <a:t>Assignments will be tested </a:t>
            </a:r>
            <a:r>
              <a:rPr lang="en-US" b="1" dirty="0"/>
              <a:t>automatically</a:t>
            </a:r>
            <a:r>
              <a:rPr lang="en-US" dirty="0"/>
              <a:t> in using Erlang shell in Linux </a:t>
            </a:r>
          </a:p>
          <a:p>
            <a:pPr lvl="1" algn="l" rtl="0"/>
            <a:r>
              <a:rPr lang="en-US" dirty="0"/>
              <a:t>No excuses</a:t>
            </a:r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28675" y="1333500"/>
                <a:ext cx="7486650" cy="4168140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/>
                  <a:t>G=</a:t>
                </a:r>
                <a:r>
                  <a:rPr lang="en-US" b="1" dirty="0" err="1"/>
                  <a:t>songList</a:t>
                </a:r>
                <a:r>
                  <a:rPr lang="en-US" b="1" dirty="0"/>
                  <a:t>(Songs)</a:t>
                </a:r>
              </a:p>
              <a:p>
                <a:pPr lvl="1" algn="l" rtl="0"/>
                <a:r>
                  <a:rPr lang="en-US" dirty="0"/>
                  <a:t>Constructs a data structure that stores all the songs given in list </a:t>
                </a:r>
                <a:r>
                  <a:rPr lang="en-US" b="1" dirty="0"/>
                  <a:t>Songs</a:t>
                </a:r>
              </a:p>
              <a:p>
                <a:pPr lvl="1" algn="l" rtl="0"/>
                <a:r>
                  <a:rPr lang="en-US" b="1" dirty="0"/>
                  <a:t>Songs</a:t>
                </a:r>
                <a:r>
                  <a:rPr lang="en-US" dirty="0"/>
                  <a:t> is a list of songs, where each song is a string</a:t>
                </a:r>
              </a:p>
              <a:p>
                <a:pPr lvl="1" algn="l" rtl="0"/>
                <a:r>
                  <a:rPr lang="en-US" dirty="0"/>
                  <a:t>Data structure must be constructed using the </a:t>
                </a:r>
                <a:r>
                  <a:rPr lang="en-US" b="1" dirty="0"/>
                  <a:t>digraph:</a:t>
                </a:r>
                <a:r>
                  <a:rPr lang="en-US" dirty="0"/>
                  <a:t> library</a:t>
                </a:r>
              </a:p>
              <a:p>
                <a:pPr lvl="1" algn="l" rtl="0"/>
                <a:r>
                  <a:rPr lang="en-US" b="1" dirty="0" err="1"/>
                  <a:t>songList</a:t>
                </a:r>
                <a:r>
                  <a:rPr lang="en-US" b="1" dirty="0"/>
                  <a:t>/1 </a:t>
                </a:r>
                <a:r>
                  <a:rPr lang="en-US" dirty="0"/>
                  <a:t>should </a:t>
                </a:r>
                <a:r>
                  <a:rPr lang="en-US" u="sng" dirty="0"/>
                  <a:t>print</a:t>
                </a:r>
                <a:r>
                  <a:rPr lang="en-US" dirty="0"/>
                  <a:t> the screen the number of edges created in </a:t>
                </a:r>
                <a:r>
                  <a:rPr lang="en-US" b="1" dirty="0"/>
                  <a:t>G</a:t>
                </a:r>
              </a:p>
              <a:p>
                <a:pPr lvl="1" algn="l" rtl="0"/>
                <a:r>
                  <a:rPr lang="en-US" dirty="0"/>
                  <a:t>Empty song list may be given</a:t>
                </a:r>
              </a:p>
              <a:p>
                <a:pPr algn="l" rtl="0"/>
                <a:r>
                  <a:rPr lang="en-US" b="1" dirty="0" err="1"/>
                  <a:t>songGen</a:t>
                </a:r>
                <a:r>
                  <a:rPr lang="en-US" b="1" dirty="0"/>
                  <a:t>(</a:t>
                </a:r>
                <a:r>
                  <a:rPr lang="en-US" b="1" dirty="0" err="1"/>
                  <a:t>G,Start,End</a:t>
                </a:r>
                <a:r>
                  <a:rPr lang="en-US" b="1" dirty="0"/>
                  <a:t>)</a:t>
                </a:r>
              </a:p>
              <a:p>
                <a:pPr lvl="1" algn="l" rtl="0"/>
                <a:r>
                  <a:rPr lang="en-US" dirty="0"/>
                  <a:t>Returns the shortest song </a:t>
                </a:r>
                <a:r>
                  <a:rPr lang="en-US" u="sng" dirty="0"/>
                  <a:t>list</a:t>
                </a:r>
                <a:r>
                  <a:rPr lang="en-US" dirty="0"/>
                  <a:t> that starts with song </a:t>
                </a:r>
                <a:r>
                  <a:rPr lang="en-US" b="1" dirty="0"/>
                  <a:t>Start</a:t>
                </a:r>
                <a:r>
                  <a:rPr lang="en-US" dirty="0"/>
                  <a:t> and ends with song </a:t>
                </a:r>
                <a:r>
                  <a:rPr lang="en-US" b="1" dirty="0"/>
                  <a:t>End</a:t>
                </a:r>
              </a:p>
              <a:p>
                <a:pPr lvl="1" algn="l" rtl="0"/>
                <a:r>
                  <a:rPr lang="en-US" dirty="0"/>
                  <a:t>The first letter of a song must be the same as the last one of the previous song</a:t>
                </a:r>
              </a:p>
              <a:p>
                <a:pPr lvl="1" algn="l" rtl="0"/>
                <a:r>
                  <a:rPr lang="en-US" b="1" dirty="0"/>
                  <a:t>G</a:t>
                </a:r>
                <a:r>
                  <a:rPr lang="en-US" dirty="0"/>
                  <a:t> is an output of </a:t>
                </a:r>
                <a:r>
                  <a:rPr lang="en-US" b="1" dirty="0" err="1"/>
                  <a:t>songList</a:t>
                </a:r>
                <a:r>
                  <a:rPr lang="en-US" b="1" dirty="0"/>
                  <a:t>/1</a:t>
                </a:r>
              </a:p>
              <a:p>
                <a:pPr lvl="1" algn="l" rtl="0"/>
                <a:r>
                  <a:rPr lang="en-US" dirty="0"/>
                  <a:t>The list that is generated should support case sensitive, e.g.,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"≠"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 algn="l" rtl="0"/>
                <a:r>
                  <a:rPr lang="en-US" dirty="0"/>
                  <a:t>Example</a:t>
                </a:r>
              </a:p>
              <a:p>
                <a:pPr lvl="2" algn="l" rtl="0"/>
                <a:r>
                  <a:rPr lang="en-US" dirty="0"/>
                  <a:t>G=</a:t>
                </a:r>
                <a:r>
                  <a:rPr lang="en-US" b="1" dirty="0" err="1"/>
                  <a:t>songList</a:t>
                </a:r>
                <a:r>
                  <a:rPr lang="en-US" dirty="0"/>
                  <a:t>([“ABC”,“CBA”,”BAC”,”ACB”,”BBA”]),</a:t>
                </a:r>
                <a:br>
                  <a:rPr lang="en-US" dirty="0"/>
                </a:br>
                <a:r>
                  <a:rPr lang="en-US" b="1" dirty="0" err="1"/>
                  <a:t>songGen</a:t>
                </a:r>
                <a:r>
                  <a:rPr lang="en-US" dirty="0"/>
                  <a:t>(G,”ABC”,”BAC”) </a:t>
                </a:r>
                <a:r>
                  <a:rPr lang="en-US" dirty="0">
                    <a:sym typeface="Wingdings" panose="05000000000000000000" pitchFamily="2" charset="2"/>
                  </a:rPr>
                  <a:t> [“ABC”,”CBA”,”ACB”,”BAC”]</a:t>
                </a:r>
                <a:endParaRPr lang="he-IL" dirty="0">
                  <a:sym typeface="Wingdings" panose="05000000000000000000" pitchFamily="2" charset="2"/>
                </a:endParaRPr>
              </a:p>
              <a:p>
                <a:pPr lvl="1" algn="l" rtl="0"/>
                <a:r>
                  <a:rPr lang="en-US" dirty="0">
                    <a:sym typeface="Wingdings" panose="05000000000000000000" pitchFamily="2" charset="2"/>
                  </a:rPr>
                  <a:t>If </a:t>
                </a:r>
                <a:r>
                  <a:rPr lang="en-US" dirty="0" err="1">
                    <a:sym typeface="Wingdings" panose="05000000000000000000" pitchFamily="2" charset="2"/>
                  </a:rPr>
                  <a:t>songGen</a:t>
                </a:r>
                <a:r>
                  <a:rPr lang="en-US" dirty="0">
                    <a:sym typeface="Wingdings" panose="05000000000000000000" pitchFamily="2" charset="2"/>
                  </a:rPr>
                  <a:t> function’s result is an empty list return the atom ‘false’.</a:t>
                </a:r>
                <a:endParaRPr lang="en-US" dirty="0"/>
              </a:p>
            </p:txBody>
          </p:sp>
        </mc:Choice>
        <mc:Fallback>
          <p:sp>
            <p:nvSpPr>
              <p:cNvPr id="15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333500"/>
                <a:ext cx="7486650" cy="4168140"/>
              </a:xfrm>
              <a:blipFill>
                <a:blip r:embed="rId2"/>
                <a:stretch>
                  <a:fillRect t="-439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0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538</Words>
  <Application>Microsoft Office PowerPoint</Application>
  <PresentationFormat>On-screen Show (16:10)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Euphemia</vt:lpstr>
      <vt:lpstr>Trebuchet MS</vt:lpstr>
      <vt:lpstr>Wingdings 3</vt:lpstr>
      <vt:lpstr>פיאה</vt:lpstr>
      <vt:lpstr>Functional programming in concurrent and distributed systems</vt:lpstr>
      <vt:lpstr>Outline</vt:lpstr>
      <vt:lpstr>#1 Process Dictionary</vt:lpstr>
      <vt:lpstr>#1 Process Dictionary</vt:lpstr>
      <vt:lpstr>#2 Directed Graphs</vt:lpstr>
      <vt:lpstr>#3 Submission Procedures</vt:lpstr>
      <vt:lpstr>Exercise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2023-04-27T12:28:26Z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