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2"/>
  </p:sldMasterIdLst>
  <p:notesMasterIdLst>
    <p:notesMasterId r:id="rId29"/>
  </p:notesMasterIdLst>
  <p:handoutMasterIdLst>
    <p:handoutMasterId r:id="rId30"/>
  </p:handoutMasterIdLst>
  <p:sldIdLst>
    <p:sldId id="256" r:id="rId3"/>
    <p:sldId id="326" r:id="rId4"/>
    <p:sldId id="398" r:id="rId5"/>
    <p:sldId id="390" r:id="rId6"/>
    <p:sldId id="391" r:id="rId7"/>
    <p:sldId id="392" r:id="rId8"/>
    <p:sldId id="393" r:id="rId9"/>
    <p:sldId id="394" r:id="rId10"/>
    <p:sldId id="401" r:id="rId11"/>
    <p:sldId id="400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1" r:id="rId20"/>
    <p:sldId id="410" r:id="rId21"/>
    <p:sldId id="395" r:id="rId22"/>
    <p:sldId id="396" r:id="rId23"/>
    <p:sldId id="397" r:id="rId24"/>
    <p:sldId id="312" r:id="rId25"/>
    <p:sldId id="389" r:id="rId26"/>
    <p:sldId id="402" r:id="rId27"/>
    <p:sldId id="399" r:id="rId2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C03FA-4479-1745-8654-1F9E7BBBB5C7}" v="1" dt="2023-05-11T11:09:01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4" autoAdjust="0"/>
    <p:restoredTop sz="97386" autoAdjust="0"/>
  </p:normalViewPr>
  <p:slideViewPr>
    <p:cSldViewPr snapToGrid="0" showGuides="1">
      <p:cViewPr varScale="1">
        <p:scale>
          <a:sx n="249" d="100"/>
          <a:sy n="249" d="100"/>
        </p:scale>
        <p:origin x="4120" y="184"/>
      </p:cViewPr>
      <p:guideLst>
        <p:guide orient="horz" pos="2160"/>
        <p:guide pos="3840"/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eon" userId="04c1f3e0f13d5bca" providerId="LiveId" clId="{38AC03FA-4479-1745-8654-1F9E7BBBB5C7}"/>
    <pc:docChg chg="undo custSel addSld modSld sldOrd">
      <pc:chgData name="David Leon" userId="04c1f3e0f13d5bca" providerId="LiveId" clId="{38AC03FA-4479-1745-8654-1F9E7BBBB5C7}" dt="2023-05-11T11:48:40.456" v="406" actId="2711"/>
      <pc:docMkLst>
        <pc:docMk/>
      </pc:docMkLst>
      <pc:sldChg chg="modSp mod">
        <pc:chgData name="David Leon" userId="04c1f3e0f13d5bca" providerId="LiveId" clId="{38AC03FA-4479-1745-8654-1F9E7BBBB5C7}" dt="2023-05-11T10:59:57.185" v="0" actId="20577"/>
        <pc:sldMkLst>
          <pc:docMk/>
          <pc:sldMk cId="2895586717" sldId="326"/>
        </pc:sldMkLst>
        <pc:spChg chg="mod">
          <ac:chgData name="David Leon" userId="04c1f3e0f13d5bca" providerId="LiveId" clId="{38AC03FA-4479-1745-8654-1F9E7BBBB5C7}" dt="2023-05-11T10:59:57.185" v="0" actId="20577"/>
          <ac:spMkLst>
            <pc:docMk/>
            <pc:sldMk cId="2895586717" sldId="326"/>
            <ac:spMk id="3" creationId="{00000000-0000-0000-0000-000000000000}"/>
          </ac:spMkLst>
        </pc:spChg>
      </pc:sldChg>
      <pc:sldChg chg="addSp delSp modSp new mod ord">
        <pc:chgData name="David Leon" userId="04c1f3e0f13d5bca" providerId="LiveId" clId="{38AC03FA-4479-1745-8654-1F9E7BBBB5C7}" dt="2023-05-11T11:48:40.456" v="406" actId="2711"/>
        <pc:sldMkLst>
          <pc:docMk/>
          <pc:sldMk cId="2351232674" sldId="411"/>
        </pc:sldMkLst>
        <pc:spChg chg="mod">
          <ac:chgData name="David Leon" userId="04c1f3e0f13d5bca" providerId="LiveId" clId="{38AC03FA-4479-1745-8654-1F9E7BBBB5C7}" dt="2023-05-11T11:05:02.651" v="24" actId="20577"/>
          <ac:spMkLst>
            <pc:docMk/>
            <pc:sldMk cId="2351232674" sldId="411"/>
            <ac:spMk id="2" creationId="{E9AA1F6D-266A-F116-0D3B-5A5A6257C01B}"/>
          </ac:spMkLst>
        </pc:spChg>
        <pc:spChg chg="mod">
          <ac:chgData name="David Leon" userId="04c1f3e0f13d5bca" providerId="LiveId" clId="{38AC03FA-4479-1745-8654-1F9E7BBBB5C7}" dt="2023-05-11T11:48:40.456" v="406" actId="2711"/>
          <ac:spMkLst>
            <pc:docMk/>
            <pc:sldMk cId="2351232674" sldId="411"/>
            <ac:spMk id="3" creationId="{1648EEAD-A3BF-D53C-1056-454F63302271}"/>
          </ac:spMkLst>
        </pc:spChg>
        <pc:spChg chg="add del">
          <ac:chgData name="David Leon" userId="04c1f3e0f13d5bca" providerId="LiveId" clId="{38AC03FA-4479-1745-8654-1F9E7BBBB5C7}" dt="2023-05-11T11:09:17.716" v="399" actId="22"/>
          <ac:spMkLst>
            <pc:docMk/>
            <pc:sldMk cId="2351232674" sldId="411"/>
            <ac:spMk id="7" creationId="{4E5A131E-FD26-7378-94CD-877E10EC3FA2}"/>
          </ac:spMkLst>
        </pc:spChg>
        <pc:picChg chg="add mod">
          <ac:chgData name="David Leon" userId="04c1f3e0f13d5bca" providerId="LiveId" clId="{38AC03FA-4479-1745-8654-1F9E7BBBB5C7}" dt="2023-05-11T11:09:07.477" v="397" actId="1076"/>
          <ac:picMkLst>
            <pc:docMk/>
            <pc:sldMk cId="2351232674" sldId="411"/>
            <ac:picMk id="5" creationId="{237B40E3-946E-6D91-ED9D-D276B8FD0FA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5/11/23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5/11/23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24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505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238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559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88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7578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84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098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7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91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4300538" cy="1849743"/>
          </a:xfrm>
        </p:spPr>
        <p:txBody>
          <a:bodyPr anchor="ctr">
            <a:normAutofit/>
          </a:bodyPr>
          <a:lstStyle>
            <a:lvl1pPr algn="l"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759820"/>
            <a:ext cx="4300538" cy="7963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798" y="1092213"/>
            <a:ext cx="3908203" cy="3507170"/>
          </a:xfrm>
          <a:solidFill>
            <a:schemeClr val="tx1">
              <a:lumMod val="20000"/>
              <a:lumOff val="80000"/>
            </a:schemeClr>
          </a:solidFill>
        </p:spPr>
        <p:txBody>
          <a:bodyPr tIns="784555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916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FF660-A060-4C7D-9667-88C910969B49}"/>
              </a:ext>
            </a:extLst>
          </p:cNvPr>
          <p:cNvSpPr txBox="1"/>
          <p:nvPr userDrawn="1"/>
        </p:nvSpPr>
        <p:spPr>
          <a:xfrm>
            <a:off x="8477693" y="5252483"/>
            <a:ext cx="41229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fld id="{DA18ACAA-4584-4F0F-B3A9-E92C3892E2E2}" type="slidenum">
              <a:rPr lang="en-US" sz="1100" smtClean="0"/>
              <a:t>‹#›</a:t>
            </a:fld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25146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762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81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688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327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085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51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167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0FF54DE5-C571-48E8-A5BC-B369434E2F44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031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rlang.org/doc/man/net_kernel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erlang.org/doc/apps/erts/inet_cfg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rlang.org/doc/man/rpc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c/man/erlang.html#spawn_link-1" TargetMode="External"/><Relationship Id="rId2" Type="http://schemas.openxmlformats.org/officeDocument/2006/relationships/hyperlink" Target="http://www.erlang.org/doc/man/erlang.html#link-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www.erlang.org/doc/man/erlang.html#unlink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c/man/erlang.html#spawn_monitor-1" TargetMode="External"/><Relationship Id="rId2" Type="http://schemas.openxmlformats.org/officeDocument/2006/relationships/hyperlink" Target="http://www.erlang.org/doc/man/erlang.html#monitor-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rlang.org/doc/man/erlang.html#demonitor-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b="1" dirty="0"/>
              <a:t>Functional programming in concurrent and distributed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381-1-0112 | SM B 2021 | Tutorial </a:t>
            </a:r>
            <a:r>
              <a:rPr lang="he-IL" dirty="0"/>
              <a:t>8</a:t>
            </a:r>
            <a:endParaRPr lang="en-US" dirty="0"/>
          </a:p>
          <a:p>
            <a:pPr rtl="0"/>
            <a:endParaRPr lang="en-US" dirty="0"/>
          </a:p>
          <a:p>
            <a:pPr rtl="0"/>
            <a:r>
              <a:rPr lang="en-US" dirty="0"/>
              <a:t>David Leon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02" y="2143567"/>
            <a:ext cx="1685676" cy="142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math.bgu.ac.il/~yairgl/Conferences/Around_T/BG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90" y="500932"/>
            <a:ext cx="603418" cy="90768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2E84-5539-4504-ABFC-6B4BD76C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B5DE-AF69-4778-9649-A965C8CEB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Besides addressing a process by using its </a:t>
            </a:r>
            <a:r>
              <a:rPr lang="en-US" dirty="0" err="1"/>
              <a:t>pid</a:t>
            </a:r>
            <a:r>
              <a:rPr lang="en-US" dirty="0"/>
              <a:t>, there are also BIFs for registering a process under a name. The name must be an atom and is automatically unregistered if the process terminates: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name of registered </a:t>
            </a:r>
            <a:r>
              <a:rPr lang="en-US"/>
              <a:t>PID “lives” within the PID’s node.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FA86C-0D24-4E18-A530-378E4017C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81" y="2714625"/>
            <a:ext cx="842010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62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E875-2E5A-4729-BD26-20E9CACE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Erlang Programming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26C9-AF5E-411D-8E1F-8670A744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058333"/>
            <a:ext cx="6447501" cy="3233978"/>
          </a:xfrm>
        </p:spPr>
        <p:txBody>
          <a:bodyPr>
            <a:normAutofit/>
          </a:bodyPr>
          <a:lstStyle/>
          <a:p>
            <a:r>
              <a:rPr lang="en-US" sz="1400" dirty="0"/>
              <a:t>Erlang node </a:t>
            </a:r>
          </a:p>
          <a:p>
            <a:pPr lvl="1"/>
            <a:r>
              <a:rPr lang="en-US" sz="1400" dirty="0"/>
              <a:t>An executing Erlang runtime system that has been given a name.</a:t>
            </a:r>
          </a:p>
          <a:p>
            <a:pPr lvl="1"/>
            <a:r>
              <a:rPr lang="en-US" sz="1400" dirty="0"/>
              <a:t>Multiple nodes can run on a single host, but they can also be running on different host computers, too.</a:t>
            </a:r>
          </a:p>
          <a:p>
            <a:pPr lvl="1"/>
            <a:endParaRPr lang="en-US" sz="1400" dirty="0"/>
          </a:p>
          <a:p>
            <a:r>
              <a:rPr lang="en-US" sz="1400" dirty="0"/>
              <a:t>Open two nodes on one host</a:t>
            </a:r>
          </a:p>
          <a:p>
            <a:r>
              <a:rPr lang="en-US" sz="1400" dirty="0"/>
              <a:t>Erlang command that gives a short name to a node: </a:t>
            </a:r>
            <a:r>
              <a:rPr lang="en-US" sz="1400" dirty="0" err="1"/>
              <a:t>erl</a:t>
            </a:r>
            <a:r>
              <a:rPr lang="en-US" sz="1400" dirty="0"/>
              <a:t> –</a:t>
            </a:r>
            <a:r>
              <a:rPr lang="en-US" sz="1400" dirty="0" err="1"/>
              <a:t>sname</a:t>
            </a:r>
            <a:r>
              <a:rPr lang="en-US" sz="1400" dirty="0"/>
              <a:t> &lt;name&gt;</a:t>
            </a:r>
          </a:p>
          <a:p>
            <a:pPr lvl="1"/>
            <a:r>
              <a:rPr lang="en-US" sz="1400" dirty="0"/>
              <a:t>The </a:t>
            </a:r>
            <a:r>
              <a:rPr lang="en-US" sz="1400" b="1" dirty="0" err="1"/>
              <a:t>sname</a:t>
            </a:r>
            <a:r>
              <a:rPr lang="en-US" sz="1400" dirty="0"/>
              <a:t> will name a host on the local network, and takes the form 	</a:t>
            </a:r>
            <a:endParaRPr lang="en-IL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514E3-F438-44A7-95CA-2FE0822DA4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92" y="3517908"/>
            <a:ext cx="929281" cy="853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1BA115-08C8-4267-95B5-41015147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37" y="4449547"/>
            <a:ext cx="4073163" cy="1154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5F08E-7222-47C6-9B66-C991C0A00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372" y="4449546"/>
            <a:ext cx="4120970" cy="1154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22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02D8-F0B9-4E49-93BD-800844E7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Erlang – Local node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CD61-87D7-48B9-95E1-14CC0281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93" y="1048485"/>
            <a:ext cx="6881706" cy="2795716"/>
          </a:xfrm>
        </p:spPr>
        <p:txBody>
          <a:bodyPr>
            <a:normAutofit/>
          </a:bodyPr>
          <a:lstStyle/>
          <a:p>
            <a:r>
              <a:rPr lang="en-US" dirty="0" err="1"/>
              <a:t>is_alive</a:t>
            </a:r>
            <a:r>
              <a:rPr lang="en-US" dirty="0"/>
              <a:t>() -&gt; </a:t>
            </a:r>
            <a:r>
              <a:rPr lang="en-US" dirty="0" err="1"/>
              <a:t>boolean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Returns true if the local node is alive (that is, if the node can be part of a distributed system), otherwise false.</a:t>
            </a:r>
          </a:p>
          <a:p>
            <a:r>
              <a:rPr lang="en-US" dirty="0" err="1"/>
              <a:t>net_kernel:start</a:t>
            </a:r>
            <a:r>
              <a:rPr lang="en-US" dirty="0"/>
              <a:t>([Name]) -&gt; {</a:t>
            </a:r>
            <a:r>
              <a:rPr lang="en-US" dirty="0" err="1"/>
              <a:t>ok,pid</a:t>
            </a:r>
            <a:r>
              <a:rPr lang="en-US" dirty="0"/>
              <a:t>()} | {</a:t>
            </a:r>
            <a:r>
              <a:rPr lang="en-US" dirty="0" err="1"/>
              <a:t>error,Reason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Turns a non-distributed node into a distributed node by starting </a:t>
            </a:r>
            <a:r>
              <a:rPr lang="en-US" dirty="0" err="1"/>
              <a:t>net_kernel</a:t>
            </a:r>
            <a:r>
              <a:rPr lang="en-US" dirty="0"/>
              <a:t> and other necessary processes.</a:t>
            </a:r>
          </a:p>
          <a:p>
            <a:r>
              <a:rPr lang="en-US" dirty="0"/>
              <a:t>  Each live node has to be named and names must be unique on the same host.</a:t>
            </a:r>
            <a:br>
              <a:rPr lang="en-US" dirty="0"/>
            </a:br>
            <a:r>
              <a:rPr lang="en-US" dirty="0"/>
              <a:t>Duplicates are allowed across different hosts.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FBCE9-9CC0-4575-BC6D-7A36B654F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35"/>
          <a:stretch/>
        </p:blipFill>
        <p:spPr>
          <a:xfrm>
            <a:off x="2546773" y="3844201"/>
            <a:ext cx="4663186" cy="1764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0F6CA6-26D3-4B3F-87E5-EFB15C98E0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369" y="4666515"/>
            <a:ext cx="563671" cy="8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FDA9-67DE-4945-8045-BDB0A73E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Kernel Module (</a:t>
            </a:r>
            <a:r>
              <a:rPr lang="en-US" dirty="0" err="1"/>
              <a:t>net_kernel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CB0F-AB3F-472D-B177-BBB5A662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33131"/>
            <a:ext cx="6447501" cy="424809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get_net_ticktime</a:t>
            </a:r>
            <a:r>
              <a:rPr lang="en-US" b="1" dirty="0"/>
              <a:t>() </a:t>
            </a:r>
            <a:r>
              <a:rPr lang="en-US" dirty="0"/>
              <a:t>-&gt; Res – An approximated time a connected node may be unresponsive until it is considered down and thereby disconnected. </a:t>
            </a:r>
          </a:p>
          <a:p>
            <a:pPr lvl="1"/>
            <a:r>
              <a:rPr lang="en-US" dirty="0"/>
              <a:t>Once every </a:t>
            </a:r>
            <a:r>
              <a:rPr lang="en-US" dirty="0" err="1"/>
              <a:t>TickTime</a:t>
            </a:r>
            <a:r>
              <a:rPr lang="en-US" dirty="0"/>
              <a:t>/4 seconds, each connected node is ticked if nothing has been sent to it during that last </a:t>
            </a:r>
            <a:r>
              <a:rPr lang="en-US" dirty="0" err="1"/>
              <a:t>TickTime</a:t>
            </a:r>
            <a:r>
              <a:rPr lang="en-US" dirty="0"/>
              <a:t>/4 interval.</a:t>
            </a:r>
          </a:p>
          <a:p>
            <a:pPr lvl="1"/>
            <a:r>
              <a:rPr lang="en-US" dirty="0"/>
              <a:t>A tick is a small package sent on the connection. A connected node is considered to be down if no ticks or payload packages have been received during the last four </a:t>
            </a:r>
            <a:r>
              <a:rPr lang="en-US" dirty="0" err="1"/>
              <a:t>TickTime</a:t>
            </a:r>
            <a:r>
              <a:rPr lang="en-US" dirty="0"/>
              <a:t>/4 intervals. </a:t>
            </a:r>
          </a:p>
          <a:p>
            <a:pPr lvl="1"/>
            <a:r>
              <a:rPr lang="en-US" dirty="0" err="1"/>
              <a:t>TickTime</a:t>
            </a:r>
            <a:r>
              <a:rPr lang="en-US" dirty="0"/>
              <a:t> defaults to 60 seconds. Thus, 45&lt;T&lt;75 seconds is the interval where a "down node" is detected.</a:t>
            </a:r>
          </a:p>
          <a:p>
            <a:pPr lvl="1"/>
            <a:r>
              <a:rPr lang="en-US" dirty="0"/>
              <a:t>Notice that all communicating nodes are to have the same </a:t>
            </a:r>
            <a:r>
              <a:rPr lang="en-US" dirty="0" err="1"/>
              <a:t>TickTime</a:t>
            </a:r>
            <a:r>
              <a:rPr lang="en-US" dirty="0"/>
              <a:t> value specified, as it determines both the frequency of outgoing ticks and the expected frequency of incoming ticks.</a:t>
            </a:r>
          </a:p>
          <a:p>
            <a:endParaRPr lang="da-DK" b="1" dirty="0"/>
          </a:p>
          <a:p>
            <a:r>
              <a:rPr lang="da-DK" dirty="0"/>
              <a:t>Read more about net kernel functions:</a:t>
            </a:r>
          </a:p>
          <a:p>
            <a:pPr lvl="1"/>
            <a:r>
              <a:rPr lang="da-DK" b="1" dirty="0"/>
              <a:t>monitor_nodes(Flag, Options)</a:t>
            </a:r>
            <a:r>
              <a:rPr lang="da-DK" dirty="0"/>
              <a:t> -&gt; ok | Error </a:t>
            </a:r>
          </a:p>
          <a:p>
            <a:pPr lvl="1"/>
            <a:r>
              <a:rPr lang="en-US" b="1" dirty="0" err="1"/>
              <a:t>set_net_ticktime</a:t>
            </a:r>
            <a:r>
              <a:rPr lang="en-US" b="1" dirty="0"/>
              <a:t>(</a:t>
            </a:r>
            <a:r>
              <a:rPr lang="en-US" b="1" dirty="0" err="1"/>
              <a:t>NetTicktime</a:t>
            </a:r>
            <a:r>
              <a:rPr lang="en-US" b="1" dirty="0"/>
              <a:t>, </a:t>
            </a:r>
            <a:r>
              <a:rPr lang="en-US" b="1" dirty="0" err="1"/>
              <a:t>TransitionPeriod</a:t>
            </a:r>
            <a:r>
              <a:rPr lang="en-US" b="1" dirty="0"/>
              <a:t>)</a:t>
            </a:r>
            <a:r>
              <a:rPr lang="en-US" dirty="0"/>
              <a:t> -&gt; Res</a:t>
            </a:r>
          </a:p>
          <a:p>
            <a:pPr lvl="1"/>
            <a:r>
              <a:rPr lang="en-US" b="1" dirty="0"/>
              <a:t>stop()</a:t>
            </a:r>
            <a:r>
              <a:rPr lang="en-US" dirty="0"/>
              <a:t> -&gt; ok | {error, </a:t>
            </a:r>
            <a:r>
              <a:rPr lang="en-US" dirty="0" err="1"/>
              <a:t>not_allowed</a:t>
            </a:r>
            <a:r>
              <a:rPr lang="en-US" dirty="0"/>
              <a:t> | </a:t>
            </a:r>
            <a:r>
              <a:rPr lang="en-US" dirty="0" err="1"/>
              <a:t>not_found</a:t>
            </a:r>
            <a:r>
              <a:rPr lang="en-US" dirty="0"/>
              <a:t>} </a:t>
            </a:r>
          </a:p>
          <a:p>
            <a:pPr lvl="1"/>
            <a:r>
              <a:rPr lang="en-US" b="1" dirty="0"/>
              <a:t>start([Name])</a:t>
            </a:r>
            <a:r>
              <a:rPr lang="en-US" dirty="0"/>
              <a:t> -&gt; {</a:t>
            </a:r>
            <a:r>
              <a:rPr lang="en-US" dirty="0" err="1"/>
              <a:t>ok,pid</a:t>
            </a:r>
            <a:r>
              <a:rPr lang="en-US" dirty="0"/>
              <a:t>()} | {</a:t>
            </a:r>
            <a:r>
              <a:rPr lang="en-US" dirty="0" err="1"/>
              <a:t>error,Reason</a:t>
            </a:r>
            <a:r>
              <a:rPr lang="en-US" dirty="0"/>
              <a:t>}</a:t>
            </a:r>
          </a:p>
          <a:p>
            <a:pPr lvl="1"/>
            <a:r>
              <a:rPr lang="en-US" dirty="0">
                <a:hlinkClick r:id="rId2"/>
              </a:rPr>
              <a:t>http://erlang.org/doc/man/net_kernel.html</a:t>
            </a:r>
            <a:r>
              <a:rPr lang="en-US" dirty="0"/>
              <a:t> </a:t>
            </a:r>
            <a:endParaRPr lang="en-IL" dirty="0"/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4458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3795-D3D7-41BC-889A-229B26BE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Node’s Name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BCBA-F7BE-4067-AD0C-F8CA588A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028331"/>
            <a:ext cx="7816426" cy="32339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sname</a:t>
            </a:r>
            <a:r>
              <a:rPr lang="en-US" dirty="0"/>
              <a:t> names a node on host of the local network. The form is </a:t>
            </a:r>
            <a:r>
              <a:rPr lang="en-US" dirty="0" err="1"/>
              <a:t>name@host</a:t>
            </a:r>
            <a:endParaRPr lang="en-US" dirty="0"/>
          </a:p>
          <a:p>
            <a:pPr lvl="1"/>
            <a:r>
              <a:rPr lang="en-US" dirty="0"/>
              <a:t>The host name can be found by shell command: hostname</a:t>
            </a:r>
          </a:p>
          <a:p>
            <a:r>
              <a:rPr lang="en-US" dirty="0"/>
              <a:t>Get node’s name by calling: node(). </a:t>
            </a:r>
          </a:p>
          <a:p>
            <a:r>
              <a:rPr lang="en-US" dirty="0"/>
              <a:t>The long name is defined by: </a:t>
            </a:r>
            <a:r>
              <a:rPr lang="en-US" dirty="0" err="1"/>
              <a:t>erl</a:t>
            </a:r>
            <a:r>
              <a:rPr lang="en-US" dirty="0"/>
              <a:t> –name &lt;</a:t>
            </a:r>
            <a:r>
              <a:rPr lang="en-US" dirty="0" err="1"/>
              <a:t>sname</a:t>
            </a:r>
            <a:r>
              <a:rPr lang="en-US" dirty="0"/>
              <a:t>&gt;@&lt;host&gt;</a:t>
            </a:r>
          </a:p>
          <a:p>
            <a:r>
              <a:rPr lang="en-US" dirty="0"/>
              <a:t>The name gives the full IP address of the host</a:t>
            </a:r>
          </a:p>
          <a:p>
            <a:pPr lvl="1"/>
            <a:r>
              <a:rPr lang="en-US" dirty="0"/>
              <a:t>This could be “roadrunner@192.168.0.5” </a:t>
            </a:r>
          </a:p>
          <a:p>
            <a:r>
              <a:rPr lang="en-US" dirty="0"/>
              <a:t>In Linux - Hosts are defined in a system file: /</a:t>
            </a:r>
            <a:r>
              <a:rPr lang="en-US" dirty="0" err="1"/>
              <a:t>etc</a:t>
            </a:r>
            <a:r>
              <a:rPr lang="en-US" dirty="0"/>
              <a:t>/hosts</a:t>
            </a:r>
          </a:p>
          <a:p>
            <a:pPr lvl="1"/>
            <a:r>
              <a:rPr lang="en-US" dirty="0"/>
              <a:t>You can add a new host name and a corresponded IP address. </a:t>
            </a:r>
          </a:p>
          <a:p>
            <a:pPr lvl="1"/>
            <a:r>
              <a:rPr lang="en-US" dirty="0"/>
              <a:t>The hosts file is organized as pairs: &lt;IP address&gt;  &lt;host name&gt;</a:t>
            </a:r>
          </a:p>
          <a:p>
            <a:pPr lvl="1"/>
            <a:r>
              <a:rPr lang="en-US" dirty="0"/>
              <a:t>127.0.0.1 is a special address of self loop which means your computer send messages to itself. </a:t>
            </a:r>
          </a:p>
          <a:p>
            <a:pPr lvl="1"/>
            <a:r>
              <a:rPr lang="en-US" dirty="0"/>
              <a:t>If you want to communicate with other machines their IP address must be defined in hosts. </a:t>
            </a:r>
            <a:br>
              <a:rPr lang="en-US" dirty="0"/>
            </a:br>
            <a:endParaRPr lang="en-US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E51E6-D890-4967-A5AD-24AF1D3FF4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34743" y="1367798"/>
            <a:ext cx="1782431" cy="24086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B18B3-2C6B-470E-93AD-481FA1470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026" y="4138550"/>
            <a:ext cx="2459017" cy="140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E5929-50F5-4678-9738-4C7CDB59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482" y="4138550"/>
            <a:ext cx="2973384" cy="789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1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4BB2-1770-4770-81E9-BCF215EF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Names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B21D-6AAE-40F9-B7E5-182094334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1" y="1240511"/>
            <a:ext cx="7626772" cy="323397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Nodes with </a:t>
            </a:r>
            <a:r>
              <a:rPr lang="en-US" sz="2400" b="1" dirty="0">
                <a:solidFill>
                  <a:srgbClr val="FF0000"/>
                </a:solidFill>
              </a:rPr>
              <a:t>long names </a:t>
            </a:r>
            <a:r>
              <a:rPr lang="en-US" sz="2400" b="1" dirty="0">
                <a:solidFill>
                  <a:schemeClr val="tx1"/>
                </a:solidFill>
              </a:rPr>
              <a:t>can communicate only with other nodes </a:t>
            </a:r>
            <a:r>
              <a:rPr lang="en-US" sz="2400" b="1" dirty="0">
                <a:solidFill>
                  <a:srgbClr val="FF0000"/>
                </a:solidFill>
              </a:rPr>
              <a:t>with long names </a:t>
            </a:r>
            <a:br>
              <a:rPr lang="en-US" sz="2400" b="1" dirty="0">
                <a:solidFill>
                  <a:srgbClr val="FF0000"/>
                </a:solidFill>
              </a:rPr>
            </a:b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Similarly, </a:t>
            </a:r>
            <a:r>
              <a:rPr lang="en-US" sz="2400" b="1" dirty="0">
                <a:solidFill>
                  <a:srgbClr val="FF0000"/>
                </a:solidFill>
              </a:rPr>
              <a:t>nodes with short names </a:t>
            </a:r>
            <a:r>
              <a:rPr lang="en-US" sz="2400" b="1" dirty="0">
                <a:solidFill>
                  <a:schemeClr val="tx1"/>
                </a:solidFill>
              </a:rPr>
              <a:t>can communicate </a:t>
            </a:r>
            <a:r>
              <a:rPr lang="en-US" sz="2400" b="1" dirty="0">
                <a:solidFill>
                  <a:srgbClr val="FF0000"/>
                </a:solidFill>
              </a:rPr>
              <a:t>only with other nodes with short names</a:t>
            </a:r>
            <a:endParaRPr lang="en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3F42-C5F1-4048-B37C-4F6C6F9C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21023-25DE-4581-B7BB-1195C5281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87" y="1058333"/>
            <a:ext cx="6447501" cy="2429934"/>
          </a:xfrm>
        </p:spPr>
        <p:txBody>
          <a:bodyPr/>
          <a:lstStyle/>
          <a:p>
            <a:r>
              <a:rPr lang="en-US" dirty="0"/>
              <a:t>In order to establish communication between nodes, nodes must share the same cookie value. </a:t>
            </a:r>
          </a:p>
          <a:p>
            <a:r>
              <a:rPr lang="en-US" dirty="0"/>
              <a:t>A cookie value is an atom given on erlang initialization: </a:t>
            </a:r>
            <a:br>
              <a:rPr lang="en-US" dirty="0"/>
            </a:br>
            <a:r>
              <a:rPr lang="en-US" dirty="0" err="1"/>
              <a:t>erl</a:t>
            </a:r>
            <a:r>
              <a:rPr lang="en-US" dirty="0"/>
              <a:t> –</a:t>
            </a:r>
            <a:r>
              <a:rPr lang="en-US" dirty="0" err="1"/>
              <a:t>sname</a:t>
            </a:r>
            <a:r>
              <a:rPr lang="en-US" dirty="0"/>
              <a:t> foo –</a:t>
            </a:r>
            <a:r>
              <a:rPr lang="en-US" dirty="0" err="1"/>
              <a:t>setcookie</a:t>
            </a:r>
            <a:r>
              <a:rPr lang="en-US" dirty="0"/>
              <a:t> </a:t>
            </a:r>
            <a:r>
              <a:rPr lang="en-US" dirty="0" err="1"/>
              <a:t>dummycookie</a:t>
            </a:r>
            <a:endParaRPr lang="en-US" dirty="0"/>
          </a:p>
          <a:p>
            <a:pPr lvl="1"/>
            <a:r>
              <a:rPr lang="en-US" dirty="0"/>
              <a:t>If no value is set on launch, the Erlang runtime system will pick up the value stored in the file .</a:t>
            </a:r>
            <a:r>
              <a:rPr lang="en-US" dirty="0" err="1"/>
              <a:t>erlang.cookie</a:t>
            </a:r>
            <a:endParaRPr lang="en-US" dirty="0"/>
          </a:p>
          <a:p>
            <a:pPr lvl="1"/>
            <a:r>
              <a:rPr lang="en-US" dirty="0"/>
              <a:t>If the file does not exist, it will be created in the home directory of the user's account and a randomly generated secret cookie value will be stored in it</a:t>
            </a:r>
          </a:p>
          <a:p>
            <a:pPr lvl="1"/>
            <a:r>
              <a:rPr lang="en-US" dirty="0"/>
              <a:t>Nodes created on the same user account will share the same cookie value by default. </a:t>
            </a:r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556480-43F4-4716-BDE5-4E7EDBB5B342}"/>
              </a:ext>
            </a:extLst>
          </p:cNvPr>
          <p:cNvSpPr txBox="1">
            <a:spLocks/>
          </p:cNvSpPr>
          <p:nvPr/>
        </p:nvSpPr>
        <p:spPr>
          <a:xfrm>
            <a:off x="508001" y="3556001"/>
            <a:ext cx="6447501" cy="550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Test Nodes Connection</a:t>
            </a:r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8E41FD-E102-41D4-9647-42D6CD51CDBB}"/>
              </a:ext>
            </a:extLst>
          </p:cNvPr>
          <p:cNvSpPr txBox="1">
            <a:spLocks/>
          </p:cNvSpPr>
          <p:nvPr/>
        </p:nvSpPr>
        <p:spPr>
          <a:xfrm>
            <a:off x="789198" y="4194178"/>
            <a:ext cx="6447501" cy="104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</a:t>
            </a:r>
            <a:r>
              <a:rPr lang="en-US" dirty="0" err="1"/>
              <a:t>net_adm:ping</a:t>
            </a:r>
            <a:r>
              <a:rPr lang="en-US" dirty="0"/>
              <a:t> function. </a:t>
            </a:r>
          </a:p>
          <a:p>
            <a:pPr lvl="1"/>
            <a:r>
              <a:rPr lang="en-US" dirty="0"/>
              <a:t>ping(‘</a:t>
            </a:r>
            <a:r>
              <a:rPr lang="en-US" dirty="0" err="1"/>
              <a:t>a@host</a:t>
            </a:r>
            <a:r>
              <a:rPr lang="en-US" dirty="0"/>
              <a:t>’)-&gt;pang – communication failed</a:t>
            </a:r>
          </a:p>
          <a:p>
            <a:pPr lvl="1"/>
            <a:r>
              <a:rPr lang="en-US" dirty="0"/>
              <a:t>ping(‘</a:t>
            </a:r>
            <a:r>
              <a:rPr lang="en-US" dirty="0" err="1"/>
              <a:t>a@host</a:t>
            </a:r>
            <a:r>
              <a:rPr lang="en-US" dirty="0"/>
              <a:t>’)-&gt;pong – communication succeeds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204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748B-A79E-467D-AAD5-029FACFE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Simple Name Server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D636-25F4-474F-BD7A-00EBD009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14" y="1346676"/>
            <a:ext cx="7647093" cy="4288737"/>
          </a:xfrm>
        </p:spPr>
        <p:txBody>
          <a:bodyPr>
            <a:normAutofit/>
          </a:bodyPr>
          <a:lstStyle/>
          <a:p>
            <a:r>
              <a:rPr lang="en-US" dirty="0"/>
              <a:t>The name server is called </a:t>
            </a:r>
            <a:r>
              <a:rPr lang="en-US" b="1" dirty="0" err="1">
                <a:solidFill>
                  <a:srgbClr val="FF0000"/>
                </a:solidFill>
              </a:rPr>
              <a:t>kvs</a:t>
            </a:r>
            <a:r>
              <a:rPr lang="en-US" dirty="0"/>
              <a:t> (its registration name).</a:t>
            </a:r>
          </a:p>
          <a:p>
            <a:r>
              <a:rPr lang="en-US" dirty="0"/>
              <a:t>It is a simple key/value server with the following interface:</a:t>
            </a:r>
          </a:p>
          <a:p>
            <a:pPr lvl="1"/>
            <a:r>
              <a:rPr lang="en-US" dirty="0"/>
              <a:t>@spec </a:t>
            </a:r>
            <a:r>
              <a:rPr lang="en-US" dirty="0" err="1"/>
              <a:t>kvs:start</a:t>
            </a:r>
            <a:r>
              <a:rPr lang="en-US" dirty="0"/>
              <a:t>() -&gt; true  - starts the server, registers the name </a:t>
            </a:r>
            <a:r>
              <a:rPr lang="en-US" dirty="0" err="1"/>
              <a:t>kvs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@spec </a:t>
            </a:r>
            <a:r>
              <a:rPr lang="en-US" dirty="0" err="1"/>
              <a:t>kvs:store</a:t>
            </a:r>
            <a:r>
              <a:rPr lang="en-US" dirty="0"/>
              <a:t>(</a:t>
            </a:r>
            <a:r>
              <a:rPr lang="en-US" dirty="0" err="1"/>
              <a:t>Key,Value</a:t>
            </a:r>
            <a:r>
              <a:rPr lang="en-US" dirty="0"/>
              <a:t>)-&gt;true – associate Key with Value </a:t>
            </a:r>
          </a:p>
          <a:p>
            <a:pPr lvl="1"/>
            <a:r>
              <a:rPr lang="en-US" dirty="0"/>
              <a:t>@spec </a:t>
            </a:r>
            <a:r>
              <a:rPr lang="en-US" dirty="0" err="1"/>
              <a:t>kvs:lookup</a:t>
            </a:r>
            <a:r>
              <a:rPr lang="en-US" dirty="0"/>
              <a:t>(Key)-&gt; {</a:t>
            </a:r>
            <a:r>
              <a:rPr lang="en-US" dirty="0" err="1"/>
              <a:t>ok,Value</a:t>
            </a:r>
            <a:r>
              <a:rPr lang="en-US" dirty="0"/>
              <a:t>} | undefined – lookup for key and returns {</a:t>
            </a:r>
            <a:r>
              <a:rPr lang="en-US" dirty="0" err="1"/>
              <a:t>ok,Value</a:t>
            </a:r>
            <a:r>
              <a:rPr lang="en-US" dirty="0"/>
              <a:t>} if existed.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  Home Assignment I (No submission is required here)</a:t>
            </a:r>
          </a:p>
          <a:p>
            <a:pPr lvl="1"/>
            <a:r>
              <a:rPr lang="en-US" dirty="0"/>
              <a:t>Do the following using the </a:t>
            </a:r>
            <a:r>
              <a:rPr lang="en-US" dirty="0" err="1"/>
              <a:t>kvs.erl</a:t>
            </a:r>
            <a:r>
              <a:rPr lang="en-US" dirty="0"/>
              <a:t> module. </a:t>
            </a:r>
          </a:p>
          <a:p>
            <a:pPr lvl="2"/>
            <a:r>
              <a:rPr lang="en-US" dirty="0"/>
              <a:t>Open two terminals and two nodes with </a:t>
            </a:r>
            <a:r>
              <a:rPr lang="en-US" dirty="0" err="1"/>
              <a:t>shortnames</a:t>
            </a:r>
            <a:r>
              <a:rPr lang="en-US" dirty="0"/>
              <a:t>: roadrunner and coyote</a:t>
            </a:r>
          </a:p>
          <a:p>
            <a:pPr lvl="2"/>
            <a:r>
              <a:rPr lang="en-US" dirty="0"/>
              <a:t>(coyote @&lt;host&gt;)&gt; </a:t>
            </a:r>
            <a:r>
              <a:rPr lang="en-US" dirty="0" err="1"/>
              <a:t>kvs:start</a:t>
            </a:r>
            <a:r>
              <a:rPr lang="en-US" dirty="0"/>
              <a:t>().</a:t>
            </a:r>
          </a:p>
          <a:p>
            <a:pPr lvl="2"/>
            <a:r>
              <a:rPr lang="en-US" dirty="0"/>
              <a:t>(roadrunner @&lt;host&gt;)&gt; </a:t>
            </a:r>
            <a:r>
              <a:rPr lang="en-US" dirty="0" err="1"/>
              <a:t>rpc:call</a:t>
            </a:r>
            <a:r>
              <a:rPr lang="en-US" dirty="0"/>
              <a:t>(coyote@&lt;host&gt;, </a:t>
            </a:r>
            <a:r>
              <a:rPr lang="en-US" dirty="0" err="1"/>
              <a:t>kvs</a:t>
            </a:r>
            <a:r>
              <a:rPr lang="en-US" dirty="0"/>
              <a:t>, store, [</a:t>
            </a:r>
            <a:r>
              <a:rPr lang="en-US" dirty="0" err="1"/>
              <a:t>mip</a:t>
            </a:r>
            <a:r>
              <a:rPr lang="en-US" dirty="0"/>
              <a:t>,{</a:t>
            </a:r>
            <a:r>
              <a:rPr lang="en-US" dirty="0" err="1"/>
              <a:t>mip,mip</a:t>
            </a:r>
            <a:r>
              <a:rPr lang="en-US" dirty="0"/>
              <a:t>}]).</a:t>
            </a:r>
          </a:p>
          <a:p>
            <a:pPr lvl="2"/>
            <a:r>
              <a:rPr lang="en-US" dirty="0"/>
              <a:t>(roadrunner@&lt;host&gt;)&gt; </a:t>
            </a:r>
            <a:r>
              <a:rPr lang="en-US" dirty="0" err="1"/>
              <a:t>rpc:call</a:t>
            </a:r>
            <a:r>
              <a:rPr lang="en-US" dirty="0"/>
              <a:t>(coyote@&lt;host&gt;, </a:t>
            </a:r>
            <a:r>
              <a:rPr lang="en-US" dirty="0" err="1"/>
              <a:t>kvs</a:t>
            </a:r>
            <a:r>
              <a:rPr lang="en-US" dirty="0"/>
              <a:t>, lookup, [</a:t>
            </a:r>
            <a:r>
              <a:rPr lang="en-US" dirty="0" err="1"/>
              <a:t>mip</a:t>
            </a:r>
            <a:r>
              <a:rPr lang="en-US" dirty="0"/>
              <a:t>]).</a:t>
            </a:r>
          </a:p>
        </p:txBody>
      </p:sp>
    </p:spTree>
    <p:extLst>
      <p:ext uri="{BB962C8B-B14F-4D97-AF65-F5344CB8AC3E}">
        <p14:creationId xmlns:p14="http://schemas.microsoft.com/office/powerpoint/2010/main" val="418324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1F6D-266A-F116-0D3B-5A5A6257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IL" dirty="0"/>
              <a:t>net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EEAD-A3BF-D53C-1056-454F6330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In some systems we can’t edit the /etc/hosts file due to privildges constraints. </a:t>
            </a:r>
          </a:p>
          <a:p>
            <a:r>
              <a:rPr lang="en-IL" dirty="0"/>
              <a:t>The solution is to use inet configuration where we specify a custom hostnames file. </a:t>
            </a:r>
            <a:br>
              <a:rPr lang="en-IL" dirty="0"/>
            </a:br>
            <a:r>
              <a:rPr lang="en-IL" dirty="0"/>
              <a:t>Full example on erlang documentation: </a:t>
            </a:r>
            <a:r>
              <a:rPr lang="en-US" dirty="0">
                <a:hlinkClick r:id="rId2"/>
              </a:rPr>
              <a:t>Erlang -- Inet Configuration</a:t>
            </a:r>
            <a:endParaRPr lang="en-IL" dirty="0"/>
          </a:p>
          <a:p>
            <a:pPr lvl="1"/>
            <a:r>
              <a:rPr lang="en-IL" dirty="0"/>
              <a:t>Create a file, called “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mono"/>
              </a:rPr>
              <a:t>erl_inetrc</a:t>
            </a:r>
            <a:r>
              <a:rPr lang="en-IL" b="0" i="0" dirty="0">
                <a:solidFill>
                  <a:srgbClr val="1A1A1A"/>
                </a:solidFill>
                <a:effectLst/>
                <a:latin typeface="mono"/>
              </a:rPr>
              <a:t>” (as an example). </a:t>
            </a:r>
          </a:p>
          <a:p>
            <a:pPr lvl="1"/>
            <a:r>
              <a:rPr lang="en-IL" b="0" i="0" dirty="0">
                <a:solidFill>
                  <a:srgbClr val="1A1A1A"/>
                </a:solidFill>
                <a:effectLst/>
                <a:latin typeface="mono"/>
              </a:rPr>
              <a:t>Change the hosts file location or add a host:</a:t>
            </a:r>
            <a:br>
              <a:rPr lang="en-IL" b="0" i="0" dirty="0">
                <a:solidFill>
                  <a:srgbClr val="1A1A1A"/>
                </a:solidFill>
                <a:effectLst/>
                <a:latin typeface="mono"/>
              </a:rPr>
            </a:br>
            <a:endParaRPr lang="en-IL" b="0" i="0" dirty="0">
              <a:solidFill>
                <a:srgbClr val="1A1A1A"/>
              </a:solidFill>
              <a:effectLst/>
              <a:latin typeface="mono"/>
            </a:endParaRPr>
          </a:p>
          <a:p>
            <a:pPr lvl="1"/>
            <a:endParaRPr lang="en-IL" dirty="0"/>
          </a:p>
          <a:p>
            <a:pPr lvl="1"/>
            <a:endParaRPr lang="en-IL" dirty="0"/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-kernel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inetrc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'"./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cfg_files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erl_inetrc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"'</a:t>
            </a:r>
            <a:endParaRPr lang="en-I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A picture containing text, receipt, font, algebra&#10;&#10;Description automatically generated">
            <a:extLst>
              <a:ext uri="{FF2B5EF4-FFF2-40B4-BE49-F238E27FC236}">
                <a16:creationId xmlns:a16="http://schemas.microsoft.com/office/drawing/2014/main" id="{237B40E3-946E-6D91-ED9D-D276B8FD0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68" y="3612583"/>
            <a:ext cx="3927067" cy="73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3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AB5C-A21F-47E3-923E-A653F7DB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Server on Different Machines on the Same LAN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16BB-6547-4DBB-9DC3-9D06A7ACF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1" y="1459654"/>
            <a:ext cx="7430346" cy="416898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 Home Assignment II In Pairs (No submission is required here)</a:t>
            </a:r>
          </a:p>
          <a:p>
            <a:pPr lvl="1"/>
            <a:r>
              <a:rPr lang="en-US" dirty="0"/>
              <a:t>Use two computers that are connected to the same LAN. </a:t>
            </a:r>
          </a:p>
          <a:p>
            <a:pPr lvl="1"/>
            <a:r>
              <a:rPr lang="en-US" dirty="0"/>
              <a:t>Write the IP address of your friend’s computer in /</a:t>
            </a:r>
            <a:r>
              <a:rPr lang="en-US" dirty="0" err="1"/>
              <a:t>etc</a:t>
            </a:r>
            <a:r>
              <a:rPr lang="en-US" dirty="0"/>
              <a:t>/hosts file e.g.</a:t>
            </a:r>
            <a:br>
              <a:rPr lang="en-US" dirty="0"/>
            </a:br>
            <a:r>
              <a:rPr lang="en-US" dirty="0"/>
              <a:t>192.168.0.2			</a:t>
            </a:r>
            <a:r>
              <a:rPr lang="en-US" dirty="0" err="1"/>
              <a:t>obama</a:t>
            </a:r>
            <a:br>
              <a:rPr lang="en-US" dirty="0"/>
            </a:br>
            <a:r>
              <a:rPr lang="en-US" dirty="0"/>
              <a:t>192.168.0.3	 		trump</a:t>
            </a:r>
          </a:p>
          <a:p>
            <a:pPr lvl="2"/>
            <a:r>
              <a:rPr lang="en-US" dirty="0"/>
              <a:t>Each /</a:t>
            </a:r>
            <a:r>
              <a:rPr lang="en-US" dirty="0" err="1"/>
              <a:t>etc</a:t>
            </a:r>
            <a:r>
              <a:rPr lang="en-US" dirty="0"/>
              <a:t>/hosts file should contain the translations of name to an IP address </a:t>
            </a:r>
          </a:p>
          <a:p>
            <a:pPr lvl="2"/>
            <a:r>
              <a:rPr lang="en-US" dirty="0"/>
              <a:t>Find the IP using the Linux command: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  <a:p>
            <a:pPr lvl="2"/>
            <a:r>
              <a:rPr lang="en-US" dirty="0"/>
              <a:t>You can’t edit /</a:t>
            </a:r>
            <a:r>
              <a:rPr lang="en-US" dirty="0" err="1"/>
              <a:t>etc</a:t>
            </a:r>
            <a:r>
              <a:rPr lang="en-US" dirty="0"/>
              <a:t>/hosts file without having root privileges. </a:t>
            </a:r>
          </a:p>
          <a:p>
            <a:pPr lvl="1"/>
            <a:r>
              <a:rPr lang="en-US" dirty="0"/>
              <a:t>Open two erlang nodes one each PC. Use the same cookie value e.g.</a:t>
            </a:r>
            <a:br>
              <a:rPr lang="en-US" dirty="0"/>
            </a:br>
            <a:r>
              <a:rPr lang="en-US" dirty="0" err="1"/>
              <a:t>erl</a:t>
            </a:r>
            <a:r>
              <a:rPr lang="en-US" dirty="0"/>
              <a:t> –name </a:t>
            </a:r>
            <a:r>
              <a:rPr lang="en-US" dirty="0" err="1"/>
              <a:t>coyote@obama</a:t>
            </a:r>
            <a:r>
              <a:rPr lang="en-US" dirty="0"/>
              <a:t> –</a:t>
            </a:r>
            <a:r>
              <a:rPr lang="en-US" dirty="0" err="1"/>
              <a:t>setcookie</a:t>
            </a:r>
            <a:r>
              <a:rPr lang="en-US" dirty="0"/>
              <a:t> </a:t>
            </a:r>
            <a:r>
              <a:rPr lang="en-US" dirty="0" err="1"/>
              <a:t>usa</a:t>
            </a:r>
            <a:br>
              <a:rPr lang="en-US" dirty="0"/>
            </a:br>
            <a:r>
              <a:rPr lang="en-US" dirty="0" err="1"/>
              <a:t>erl</a:t>
            </a:r>
            <a:r>
              <a:rPr lang="en-US" dirty="0"/>
              <a:t> –name </a:t>
            </a:r>
            <a:r>
              <a:rPr lang="en-US" dirty="0" err="1"/>
              <a:t>roadrunner@trump</a:t>
            </a:r>
            <a:r>
              <a:rPr lang="en-US" dirty="0"/>
              <a:t> –</a:t>
            </a:r>
            <a:r>
              <a:rPr lang="en-US" dirty="0" err="1"/>
              <a:t>setcookie</a:t>
            </a:r>
            <a:r>
              <a:rPr lang="en-US" dirty="0"/>
              <a:t> </a:t>
            </a:r>
            <a:r>
              <a:rPr lang="en-US" dirty="0" err="1"/>
              <a:t>usa</a:t>
            </a:r>
            <a:endParaRPr lang="en-US" dirty="0"/>
          </a:p>
          <a:p>
            <a:pPr lvl="1"/>
            <a:r>
              <a:rPr lang="en-US" dirty="0"/>
              <a:t>Test the connection between nodes using </a:t>
            </a:r>
            <a:r>
              <a:rPr lang="en-US" dirty="0" err="1"/>
              <a:t>net_adm:ping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Make sure that port </a:t>
            </a:r>
            <a:r>
              <a:rPr lang="en-US" b="1" dirty="0"/>
              <a:t>4369</a:t>
            </a:r>
            <a:r>
              <a:rPr lang="en-US" dirty="0"/>
              <a:t> is open for both TCP and UDP traffic. This port is used by a program called </a:t>
            </a:r>
            <a:r>
              <a:rPr lang="en-US" b="1" dirty="0" err="1"/>
              <a:t>epmd</a:t>
            </a:r>
            <a:r>
              <a:rPr lang="en-US" dirty="0"/>
              <a:t> (short for the Erlang Port Mapper Daemon).</a:t>
            </a:r>
          </a:p>
          <a:p>
            <a:pPr lvl="1"/>
            <a:r>
              <a:rPr lang="en-US" dirty="0"/>
              <a:t>Copy </a:t>
            </a:r>
            <a:r>
              <a:rPr lang="en-US" dirty="0" err="1"/>
              <a:t>kvs.erl</a:t>
            </a:r>
            <a:r>
              <a:rPr lang="en-US" dirty="0"/>
              <a:t> to both machines and compile </a:t>
            </a:r>
            <a:r>
              <a:rPr lang="en-US" dirty="0" err="1"/>
              <a:t>kvs.erl</a:t>
            </a:r>
            <a:r>
              <a:rPr lang="en-US" dirty="0"/>
              <a:t> in both shells </a:t>
            </a:r>
          </a:p>
          <a:p>
            <a:pPr lvl="1"/>
            <a:r>
              <a:rPr lang="en-US" dirty="0"/>
              <a:t>Repeat on steps from H.W I in roadrunner’s shell. </a:t>
            </a:r>
          </a:p>
          <a:p>
            <a:r>
              <a:rPr lang="en-US" dirty="0"/>
              <a:t>Complete these two home assignments before the last day of the semester.</a:t>
            </a:r>
          </a:p>
          <a:p>
            <a:r>
              <a:rPr lang="en-US" b="1" dirty="0"/>
              <a:t>Questions that relate to communication between nodes won’t be answered during the tests season.  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2858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Programming -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148" y="1063414"/>
            <a:ext cx="6447501" cy="4470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Links and Monitors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Links</a:t>
            </a:r>
          </a:p>
          <a:p>
            <a:pPr lvl="2"/>
            <a:r>
              <a:rPr lang="en-US" dirty="0"/>
              <a:t>Example</a:t>
            </a:r>
          </a:p>
          <a:p>
            <a:pPr lvl="1"/>
            <a:r>
              <a:rPr lang="en-US" dirty="0"/>
              <a:t>Monitors</a:t>
            </a:r>
          </a:p>
          <a:p>
            <a:pPr lvl="2"/>
            <a:r>
              <a:rPr lang="en-US" dirty="0"/>
              <a:t>Example</a:t>
            </a:r>
          </a:p>
          <a:p>
            <a:r>
              <a:rPr lang="en-US" dirty="0"/>
              <a:t>Distributed Erlang Programming</a:t>
            </a:r>
          </a:p>
          <a:p>
            <a:pPr lvl="1"/>
            <a:r>
              <a:rPr lang="en-US" dirty="0"/>
              <a:t>Local Nodes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net_kernel</a:t>
            </a:r>
            <a:r>
              <a:rPr lang="en-US" dirty="0"/>
              <a:t>” Module</a:t>
            </a:r>
          </a:p>
          <a:p>
            <a:pPr lvl="1"/>
            <a:r>
              <a:rPr lang="en-US" dirty="0"/>
              <a:t>Node name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Simple Name Server</a:t>
            </a:r>
          </a:p>
          <a:p>
            <a:pPr lvl="1"/>
            <a:r>
              <a:rPr lang="en-US" dirty="0"/>
              <a:t>Homework I and II – Establishing communication between local and non-local nodes. </a:t>
            </a:r>
          </a:p>
          <a:p>
            <a:r>
              <a:rPr lang="en-US" dirty="0"/>
              <a:t>RPC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/>
              <a:t>More about RPC</a:t>
            </a:r>
          </a:p>
          <a:p>
            <a:r>
              <a:rPr lang="en-US" dirty="0"/>
              <a:t>Submission Procedures</a:t>
            </a:r>
          </a:p>
          <a:p>
            <a:pPr lvl="1"/>
            <a:r>
              <a:rPr lang="en-US" dirty="0"/>
              <a:t>Assignment 8 </a:t>
            </a:r>
          </a:p>
        </p:txBody>
      </p:sp>
    </p:spTree>
    <p:extLst>
      <p:ext uri="{BB962C8B-B14F-4D97-AF65-F5344CB8AC3E}">
        <p14:creationId xmlns:p14="http://schemas.microsoft.com/office/powerpoint/2010/main" val="28955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 RPC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19947" y="1240511"/>
            <a:ext cx="6447501" cy="3233978"/>
          </a:xfrm>
        </p:spPr>
        <p:txBody>
          <a:bodyPr>
            <a:normAutofit/>
          </a:bodyPr>
          <a:lstStyle/>
          <a:p>
            <a:r>
              <a:rPr lang="en-US" dirty="0"/>
              <a:t>Remote Procedure Call</a:t>
            </a:r>
          </a:p>
          <a:p>
            <a:pPr lvl="1"/>
            <a:r>
              <a:rPr lang="en-US" dirty="0"/>
              <a:t>Implemented in module </a:t>
            </a:r>
            <a:r>
              <a:rPr lang="en-US" dirty="0" err="1">
                <a:hlinkClick r:id="rId2"/>
              </a:rPr>
              <a:t>rpc</a:t>
            </a:r>
            <a:endParaRPr lang="en-US" dirty="0"/>
          </a:p>
          <a:p>
            <a:r>
              <a:rPr lang="en-US" dirty="0"/>
              <a:t>This module contains</a:t>
            </a:r>
          </a:p>
          <a:p>
            <a:pPr lvl="1"/>
            <a:r>
              <a:rPr lang="en-US" dirty="0"/>
              <a:t>Remote procedure calls</a:t>
            </a:r>
            <a:br>
              <a:rPr lang="en-US" dirty="0"/>
            </a:br>
            <a:r>
              <a:rPr lang="en-US" i="1" dirty="0"/>
              <a:t>A method to call a function on a remote node and collect the answer</a:t>
            </a:r>
          </a:p>
          <a:p>
            <a:pPr lvl="1"/>
            <a:r>
              <a:rPr lang="en-US" dirty="0"/>
              <a:t>Broadcast facilities and parallel evaluators</a:t>
            </a:r>
          </a:p>
          <a:p>
            <a:r>
              <a:rPr lang="en-US" dirty="0"/>
              <a:t>Main uses</a:t>
            </a:r>
          </a:p>
          <a:p>
            <a:pPr lvl="1"/>
            <a:r>
              <a:rPr lang="en-US" dirty="0"/>
              <a:t>Collecting information on a remote node</a:t>
            </a:r>
            <a:br>
              <a:rPr lang="en-US" dirty="0"/>
            </a:br>
            <a:r>
              <a:rPr lang="en-US" i="1" dirty="0"/>
              <a:t>Remote procedure has access to local data in the remote node</a:t>
            </a:r>
          </a:p>
          <a:p>
            <a:pPr lvl="1"/>
            <a:r>
              <a:rPr lang="en-US" dirty="0"/>
              <a:t>Running a function with some specific side effects on the remote node</a:t>
            </a:r>
            <a:br>
              <a:rPr lang="en-US" dirty="0"/>
            </a:br>
            <a:r>
              <a:rPr lang="en-US" i="1" dirty="0"/>
              <a:t>For example, run a process or shut down a running one</a:t>
            </a:r>
          </a:p>
          <a:p>
            <a:r>
              <a:rPr lang="en-US" sz="1200" dirty="0"/>
              <a:t>Upon calling </a:t>
            </a:r>
            <a:r>
              <a:rPr lang="en-US" sz="1200" dirty="0" err="1"/>
              <a:t>rpc:call</a:t>
            </a:r>
            <a:r>
              <a:rPr lang="en-US" sz="1200" dirty="0"/>
              <a:t>/1, </a:t>
            </a:r>
            <a:r>
              <a:rPr lang="en-US" sz="1200" b="1" dirty="0"/>
              <a:t>system is in blocking point.</a:t>
            </a:r>
          </a:p>
        </p:txBody>
      </p:sp>
    </p:spTree>
    <p:extLst>
      <p:ext uri="{BB962C8B-B14F-4D97-AF65-F5344CB8AC3E}">
        <p14:creationId xmlns:p14="http://schemas.microsoft.com/office/powerpoint/2010/main" val="126013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#4.1 RPC: Example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Caller					</a:t>
            </a:r>
            <a:r>
              <a:rPr lang="en-US" b="1" dirty="0" err="1"/>
              <a:t>Callee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 rot="19559473">
            <a:off x="3584209" y="2611584"/>
            <a:ext cx="1398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</a:t>
            </a:r>
          </a:p>
          <a:p>
            <a:r>
              <a:rPr lang="en-US" b="1" dirty="0">
                <a:solidFill>
                  <a:schemeClr val="bg1"/>
                </a:solidFill>
              </a:rPr>
              <a:t>  doing</a:t>
            </a:r>
          </a:p>
          <a:p>
            <a:r>
              <a:rPr lang="en-US" b="1" dirty="0">
                <a:solidFill>
                  <a:schemeClr val="bg1"/>
                </a:solidFill>
              </a:rPr>
              <a:t>    something</a:t>
            </a:r>
          </a:p>
        </p:txBody>
      </p:sp>
      <p:pic>
        <p:nvPicPr>
          <p:cNvPr id="6" name="Picture 4" descr="http://www.shapard.com/wp-content/uploads/2012/08/megaphon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91" y="1778403"/>
            <a:ext cx="5741509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19559473">
            <a:off x="3736609" y="2657304"/>
            <a:ext cx="1398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</a:t>
            </a:r>
          </a:p>
          <a:p>
            <a:r>
              <a:rPr lang="en-US" b="1" dirty="0">
                <a:solidFill>
                  <a:schemeClr val="bg1"/>
                </a:solidFill>
              </a:rPr>
              <a:t>  doing</a:t>
            </a:r>
          </a:p>
          <a:p>
            <a:r>
              <a:rPr lang="en-US" b="1" dirty="0">
                <a:solidFill>
                  <a:schemeClr val="bg1"/>
                </a:solidFill>
              </a:rPr>
              <a:t>    something</a:t>
            </a:r>
          </a:p>
        </p:txBody>
      </p:sp>
    </p:spTree>
    <p:extLst>
      <p:ext uri="{BB962C8B-B14F-4D97-AF65-F5344CB8AC3E}">
        <p14:creationId xmlns:p14="http://schemas.microsoft.com/office/powerpoint/2010/main" val="269581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253" y="2238795"/>
            <a:ext cx="3581402" cy="2323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#4.1 RPC: Example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69321" y="1335555"/>
            <a:ext cx="2766930" cy="7757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</a:t>
            </a:r>
          </a:p>
          <a:p>
            <a:pPr marL="0" indent="0" algn="ct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caller@10.0.0.1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15" y="2244722"/>
            <a:ext cx="4218110" cy="2152605"/>
          </a:xfrm>
          <a:prstGeom prst="rect">
            <a:avLst/>
          </a:prstGeom>
        </p:spPr>
      </p:pic>
      <p:cxnSp>
        <p:nvCxnSpPr>
          <p:cNvPr id="4" name="מחבר מרפקי 3"/>
          <p:cNvCxnSpPr/>
          <p:nvPr/>
        </p:nvCxnSpPr>
        <p:spPr>
          <a:xfrm flipV="1">
            <a:off x="4360985" y="2866292"/>
            <a:ext cx="758268" cy="36927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מרפקי 3"/>
          <p:cNvCxnSpPr/>
          <p:nvPr/>
        </p:nvCxnSpPr>
        <p:spPr>
          <a:xfrm>
            <a:off x="4457700" y="4229100"/>
            <a:ext cx="661553" cy="85820"/>
          </a:xfrm>
          <a:prstGeom prst="bentConnector3">
            <a:avLst>
              <a:gd name="adj1" fmla="val -24"/>
            </a:avLst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מרפקי 3"/>
          <p:cNvCxnSpPr/>
          <p:nvPr/>
        </p:nvCxnSpPr>
        <p:spPr>
          <a:xfrm rot="10800000" flipV="1">
            <a:off x="6541478" y="3235571"/>
            <a:ext cx="439614" cy="369274"/>
          </a:xfrm>
          <a:prstGeom prst="bentConnector3">
            <a:avLst>
              <a:gd name="adj1" fmla="val -9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מרפקי 3"/>
          <p:cNvCxnSpPr/>
          <p:nvPr/>
        </p:nvCxnSpPr>
        <p:spPr>
          <a:xfrm rot="10800000" flipV="1">
            <a:off x="2113085" y="3400331"/>
            <a:ext cx="439614" cy="369274"/>
          </a:xfrm>
          <a:prstGeom prst="bentConnector3">
            <a:avLst>
              <a:gd name="adj1" fmla="val -9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מרפקי 3"/>
          <p:cNvCxnSpPr/>
          <p:nvPr/>
        </p:nvCxnSpPr>
        <p:spPr>
          <a:xfrm rot="10800000">
            <a:off x="7288825" y="3769607"/>
            <a:ext cx="738552" cy="727656"/>
          </a:xfrm>
          <a:prstGeom prst="bentConnector3">
            <a:avLst>
              <a:gd name="adj1" fmla="val -38095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מרפקי 3"/>
          <p:cNvCxnSpPr/>
          <p:nvPr/>
        </p:nvCxnSpPr>
        <p:spPr>
          <a:xfrm>
            <a:off x="905608" y="4888523"/>
            <a:ext cx="363715" cy="380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"/>
          <p:cNvCxnSpPr/>
          <p:nvPr/>
        </p:nvCxnSpPr>
        <p:spPr>
          <a:xfrm>
            <a:off x="905607" y="5097509"/>
            <a:ext cx="363715" cy="380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מרפקי 3"/>
          <p:cNvCxnSpPr/>
          <p:nvPr/>
        </p:nvCxnSpPr>
        <p:spPr>
          <a:xfrm>
            <a:off x="905606" y="5306495"/>
            <a:ext cx="363715" cy="380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322474" y="4734634"/>
            <a:ext cx="12491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RPC</a:t>
            </a:r>
          </a:p>
          <a:p>
            <a:r>
              <a:rPr lang="en-US" dirty="0"/>
              <a:t>Program flow</a:t>
            </a:r>
          </a:p>
          <a:p>
            <a:r>
              <a:rPr lang="en-US" dirty="0"/>
              <a:t>Messaging</a:t>
            </a:r>
            <a:endParaRPr lang="he-IL" dirty="0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F8E64E6A-1191-499A-A89B-A4DBB310099C}"/>
              </a:ext>
            </a:extLst>
          </p:cNvPr>
          <p:cNvSpPr txBox="1">
            <a:spLocks/>
          </p:cNvSpPr>
          <p:nvPr/>
        </p:nvSpPr>
        <p:spPr>
          <a:xfrm>
            <a:off x="5858933" y="1398453"/>
            <a:ext cx="2296160" cy="77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Callee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 3" charset="2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callee@10.0.0.2</a:t>
            </a:r>
          </a:p>
        </p:txBody>
      </p:sp>
    </p:spTree>
    <p:extLst>
      <p:ext uri="{BB962C8B-B14F-4D97-AF65-F5344CB8AC3E}">
        <p14:creationId xmlns:p14="http://schemas.microsoft.com/office/powerpoint/2010/main" val="22437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 Submission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529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Only a single .</a:t>
            </a:r>
            <a:r>
              <a:rPr lang="en-US" dirty="0" err="1"/>
              <a:t>erl</a:t>
            </a:r>
            <a:r>
              <a:rPr lang="en-US" dirty="0"/>
              <a:t> file to be submitted</a:t>
            </a:r>
          </a:p>
          <a:p>
            <a:r>
              <a:rPr lang="en-US" dirty="0"/>
              <a:t>Filename format: ex8_&lt;ID&gt;.</a:t>
            </a:r>
            <a:r>
              <a:rPr lang="en-US" dirty="0" err="1"/>
              <a:t>erl</a:t>
            </a:r>
            <a:endParaRPr lang="en-US" dirty="0"/>
          </a:p>
          <a:p>
            <a:pPr lvl="1"/>
            <a:r>
              <a:rPr lang="en-US" dirty="0"/>
              <a:t>Where &lt;ID&gt; needs to be replaced with your ID number</a:t>
            </a:r>
          </a:p>
          <a:p>
            <a:r>
              <a:rPr lang="en-US" dirty="0"/>
              <a:t>Your code MUST be well documented</a:t>
            </a:r>
          </a:p>
          <a:p>
            <a:r>
              <a:rPr lang="en-US" dirty="0"/>
              <a:t>Functions’ names must be identical to the ones defined in exercise</a:t>
            </a:r>
          </a:p>
          <a:p>
            <a:pPr lvl="1"/>
            <a:r>
              <a:rPr lang="en-US" dirty="0"/>
              <a:t>Same as for the arity</a:t>
            </a:r>
          </a:p>
          <a:p>
            <a:pPr lvl="1"/>
            <a:r>
              <a:rPr lang="en-US" dirty="0"/>
              <a:t>Same as for the output format</a:t>
            </a:r>
          </a:p>
          <a:p>
            <a:r>
              <a:rPr lang="en-US" dirty="0"/>
              <a:t>Only the tested functions needs to be exported</a:t>
            </a:r>
          </a:p>
          <a:p>
            <a:pPr lvl="1"/>
            <a:r>
              <a:rPr lang="en-US" dirty="0"/>
              <a:t>Internal functions MUST NOT be exported</a:t>
            </a:r>
          </a:p>
          <a:p>
            <a:r>
              <a:rPr lang="en-US" dirty="0"/>
              <a:t>Assignments will be tested </a:t>
            </a:r>
            <a:r>
              <a:rPr lang="en-US" b="1" dirty="0"/>
              <a:t>automatically</a:t>
            </a:r>
            <a:r>
              <a:rPr lang="en-US" dirty="0"/>
              <a:t> in using Erlang shell in Linux </a:t>
            </a:r>
          </a:p>
          <a:p>
            <a:pPr lvl="1"/>
            <a:r>
              <a:rPr lang="en-US" dirty="0"/>
              <a:t>No excuses</a:t>
            </a:r>
          </a:p>
          <a:p>
            <a:r>
              <a:rPr lang="en-US" sz="1550" dirty="0"/>
              <a:t>You must compile the modules you may call to in the remote host in advance</a:t>
            </a:r>
          </a:p>
          <a:p>
            <a:r>
              <a:rPr lang="en-US" sz="1550" b="1" dirty="0"/>
              <a:t>Don’t forget </a:t>
            </a:r>
            <a:r>
              <a:rPr lang="en-US" sz="1550" b="1" dirty="0" err="1"/>
              <a:t>setcookie</a:t>
            </a:r>
            <a:r>
              <a:rPr lang="en-US" sz="1550" b="1" dirty="0"/>
              <a:t> and –</a:t>
            </a:r>
            <a:r>
              <a:rPr lang="en-US" sz="1550" b="1" dirty="0" err="1"/>
              <a:t>sname</a:t>
            </a:r>
            <a:r>
              <a:rPr lang="en-US" sz="1550" b="1" dirty="0"/>
              <a:t> configurations</a:t>
            </a:r>
          </a:p>
          <a:p>
            <a:pPr lvl="1"/>
            <a:r>
              <a:rPr lang="en-US" sz="1250" dirty="0" err="1"/>
              <a:t>erl</a:t>
            </a:r>
            <a:r>
              <a:rPr lang="en-US" sz="1250" dirty="0"/>
              <a:t> –</a:t>
            </a:r>
            <a:r>
              <a:rPr lang="en-US" sz="1250" dirty="0" err="1"/>
              <a:t>setcookie</a:t>
            </a:r>
            <a:r>
              <a:rPr lang="en-US" sz="1250" dirty="0"/>
              <a:t> </a:t>
            </a:r>
            <a:r>
              <a:rPr lang="en-US" sz="1250" b="1" dirty="0" err="1"/>
              <a:t>secretkey</a:t>
            </a:r>
            <a:r>
              <a:rPr lang="en-US" sz="1250" dirty="0"/>
              <a:t> –</a:t>
            </a:r>
            <a:r>
              <a:rPr lang="en-US" sz="1250" dirty="0" err="1"/>
              <a:t>sname</a:t>
            </a:r>
            <a:r>
              <a:rPr lang="en-US" sz="1250" dirty="0"/>
              <a:t> </a:t>
            </a:r>
            <a:r>
              <a:rPr lang="en-US" sz="1250" b="1" dirty="0"/>
              <a:t>caller</a:t>
            </a:r>
          </a:p>
          <a:p>
            <a:pPr lvl="1"/>
            <a:r>
              <a:rPr lang="en-US" sz="1250" b="1" dirty="0" err="1"/>
              <a:t>secretkey</a:t>
            </a:r>
            <a:r>
              <a:rPr lang="en-US" sz="1250" dirty="0"/>
              <a:t> – secret atom to connect remotely. Must be identical in both hosts</a:t>
            </a:r>
          </a:p>
          <a:p>
            <a:pPr lvl="1"/>
            <a:r>
              <a:rPr lang="en-US" sz="1250" b="1" dirty="0"/>
              <a:t>name</a:t>
            </a:r>
            <a:r>
              <a:rPr lang="en-US" sz="1250" dirty="0"/>
              <a:t> – identifier of specific Erlang machine in a host</a:t>
            </a:r>
          </a:p>
          <a:p>
            <a:pPr lvl="1"/>
            <a:r>
              <a:rPr lang="en-US" sz="1250" b="1" dirty="0" err="1"/>
              <a:t>ipAddress</a:t>
            </a:r>
            <a:r>
              <a:rPr lang="en-US" sz="1250" dirty="0"/>
              <a:t> – host’s local IP address (self loop 127.0.0.1) if you use </a:t>
            </a:r>
            <a:r>
              <a:rPr lang="en-US" sz="1250" dirty="0" err="1"/>
              <a:t>longnames</a:t>
            </a:r>
            <a:endParaRPr lang="en-US" sz="125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583705" y="1137782"/>
                <a:ext cx="6447501" cy="406978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startChat(‘name@&lt;localhost&gt;’) -&gt; </a:t>
                </a:r>
                <a:r>
                  <a:rPr lang="en-US" b="1" dirty="0" err="1"/>
                  <a:t>Pid_Local_Sender</a:t>
                </a:r>
                <a:r>
                  <a:rPr lang="en-US" b="1" dirty="0"/>
                  <a:t>.</a:t>
                </a:r>
              </a:p>
              <a:p>
                <a:pPr lvl="1"/>
                <a:r>
                  <a:rPr lang="en-US" dirty="0"/>
                  <a:t>A chat tool that sends messages between </a:t>
                </a:r>
                <a:r>
                  <a:rPr lang="en-US" b="1" dirty="0"/>
                  <a:t>two</a:t>
                </a:r>
                <a:r>
                  <a:rPr lang="en-US" dirty="0"/>
                  <a:t> hosts</a:t>
                </a:r>
              </a:p>
              <a:p>
                <a:pPr lvl="1"/>
                <a:r>
                  <a:rPr lang="en-US" dirty="0"/>
                  <a:t>Uses </a:t>
                </a:r>
                <a:r>
                  <a:rPr lang="en-US" b="1" dirty="0" err="1"/>
                  <a:t>rpc</a:t>
                </a:r>
                <a:r>
                  <a:rPr lang="en-US" b="1" dirty="0"/>
                  <a:t> </a:t>
                </a:r>
                <a:r>
                  <a:rPr lang="en-US" dirty="0"/>
                  <a:t>module for sending messages</a:t>
                </a:r>
              </a:p>
              <a:p>
                <a:pPr lvl="1"/>
                <a:r>
                  <a:rPr lang="en-US" dirty="0"/>
                  <a:t>Returns a PID of a local process which is responsible for sending messages to the remote and counting stats of sent/received messages.</a:t>
                </a:r>
              </a:p>
              <a:p>
                <a:pPr lvl="1"/>
                <a:r>
                  <a:rPr lang="en-US" dirty="0"/>
                  <a:t>Spawns a process in remote machine ‘</a:t>
                </a:r>
                <a:r>
                  <a:rPr lang="en-US" dirty="0" err="1"/>
                  <a:t>name@IP</a:t>
                </a:r>
                <a:r>
                  <a:rPr lang="en-US" dirty="0"/>
                  <a:t>’ </a:t>
                </a:r>
                <a:r>
                  <a:rPr lang="en-US" u="sng" dirty="0"/>
                  <a:t>if there is no such process yet only</a:t>
                </a:r>
              </a:p>
              <a:p>
                <a:pPr lvl="2"/>
                <a:r>
                  <a:rPr lang="en-US" dirty="0"/>
                  <a:t>Messages will be then sent by this process to the receiving process in ‘</a:t>
                </a:r>
                <a:r>
                  <a:rPr lang="en-US" dirty="0" err="1"/>
                  <a:t>name@IP</a:t>
                </a:r>
                <a:r>
                  <a:rPr lang="en-US" dirty="0"/>
                  <a:t>’</a:t>
                </a:r>
              </a:p>
              <a:p>
                <a:pPr lvl="1"/>
                <a:r>
                  <a:rPr lang="en-US" dirty="0"/>
                  <a:t>Upon a receive of a message, it should be printed to the screen.</a:t>
                </a:r>
              </a:p>
              <a:p>
                <a:pPr lvl="1"/>
                <a:r>
                  <a:rPr lang="en-US" dirty="0"/>
                  <a:t>Upon a receive of a message </a:t>
                </a:r>
                <a:r>
                  <a:rPr lang="en-US" b="1" dirty="0"/>
                  <a:t>stats</a:t>
                </a:r>
                <a:r>
                  <a:rPr lang="en-US" dirty="0"/>
                  <a:t>, prints the number of received/sent messages</a:t>
                </a:r>
              </a:p>
              <a:p>
                <a:pPr lvl="2"/>
                <a:r>
                  <a:rPr lang="en-US" dirty="0"/>
                  <a:t>For example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are positive integers): </a:t>
                </a:r>
              </a:p>
              <a:p>
                <a:pPr lvl="3"/>
                <a:r>
                  <a:rPr lang="en-US" i="1" dirty="0"/>
                  <a:t>Local Stats: sent: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received: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3"/>
                <a:r>
                  <a:rPr lang="en-US" i="1" dirty="0"/>
                  <a:t>Remote Stats: sent: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/>
                  <a:t> received: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Upon a receive of a message </a:t>
                </a:r>
                <a:r>
                  <a:rPr lang="en-US" b="1" dirty="0"/>
                  <a:t>quit</a:t>
                </a:r>
                <a:r>
                  <a:rPr lang="en-US" dirty="0"/>
                  <a:t>, kills the program immediately (the remote, too)</a:t>
                </a:r>
                <a:endParaRPr lang="he-IL" dirty="0"/>
              </a:p>
              <a:p>
                <a:pPr lvl="1"/>
                <a:r>
                  <a:rPr lang="en-US" dirty="0"/>
                  <a:t>Export a function</a:t>
                </a:r>
                <a:r>
                  <a:rPr lang="en-US" b="1" dirty="0"/>
                  <a:t> call(Message) </a:t>
                </a:r>
                <a:r>
                  <a:rPr lang="en-US" dirty="0"/>
                  <a:t>in order to send messages from </a:t>
                </a:r>
                <a:r>
                  <a:rPr lang="en-US" b="1" dirty="0"/>
                  <a:t>remote process</a:t>
                </a:r>
                <a:r>
                  <a:rPr lang="en-US" dirty="0"/>
                  <a:t> </a:t>
                </a:r>
                <a:r>
                  <a:rPr lang="en-US" b="1" dirty="0"/>
                  <a:t>to</a:t>
                </a:r>
                <a:r>
                  <a:rPr lang="en-US" dirty="0"/>
                  <a:t> </a:t>
                </a:r>
                <a:r>
                  <a:rPr lang="en-US" b="1" dirty="0"/>
                  <a:t>local</a:t>
                </a:r>
                <a:r>
                  <a:rPr lang="en-US" dirty="0"/>
                  <a:t>. This function is implemented by RPC call which causes the remote to send the Message to local.  </a:t>
                </a:r>
                <a:endParaRPr lang="he-IL" dirty="0"/>
              </a:p>
              <a:p>
                <a:pPr lvl="1"/>
                <a:r>
                  <a:rPr lang="en-US" dirty="0"/>
                  <a:t>All messages are printed in local shell process.</a:t>
                </a:r>
              </a:p>
              <a:p>
                <a:r>
                  <a:rPr lang="en-US" b="1" dirty="0"/>
                  <a:t>call(Message)</a:t>
                </a:r>
              </a:p>
              <a:p>
                <a:pPr lvl="1"/>
                <a:r>
                  <a:rPr lang="en-US" dirty="0"/>
                  <a:t>Sending message from remote to local by </a:t>
                </a:r>
                <a:r>
                  <a:rPr lang="en-US"/>
                  <a:t>RPC call.</a:t>
                </a:r>
                <a:endParaRPr lang="en-US" b="1" dirty="0"/>
              </a:p>
            </p:txBody>
          </p:sp>
        </mc:Choice>
        <mc:Fallback xmlns="">
          <p:sp>
            <p:nvSpPr>
              <p:cNvPr id="15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705" y="1137782"/>
                <a:ext cx="6447501" cy="4069782"/>
              </a:xfrm>
              <a:blipFill>
                <a:blip r:embed="rId3"/>
                <a:stretch>
                  <a:fillRect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449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B1A-6916-4087-9259-95BD046E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AF23-5A95-4FB9-9258-FAF8DE78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8333"/>
            <a:ext cx="7486650" cy="4482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the interface of the chat: </a:t>
            </a:r>
          </a:p>
          <a:p>
            <a:r>
              <a:rPr lang="en-US" dirty="0"/>
              <a:t>Creating chat: </a:t>
            </a:r>
            <a:br>
              <a:rPr lang="en-US" dirty="0"/>
            </a:br>
            <a:r>
              <a:rPr lang="en-US" sz="1600" dirty="0" err="1">
                <a:latin typeface="Consolas" panose="020B0609020204030204" pitchFamily="49" charset="0"/>
              </a:rPr>
              <a:t>Pid_Local_Sender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startChat</a:t>
            </a:r>
            <a:r>
              <a:rPr lang="en-US" sz="1600" dirty="0">
                <a:latin typeface="Consolas" panose="020B0609020204030204" pitchFamily="49" charset="0"/>
              </a:rPr>
              <a:t>(‘</a:t>
            </a:r>
            <a:r>
              <a:rPr lang="en-US" sz="1600" dirty="0" err="1">
                <a:latin typeface="Consolas" panose="020B0609020204030204" pitchFamily="49" charset="0"/>
              </a:rPr>
              <a:t>RemoteName</a:t>
            </a:r>
            <a:r>
              <a:rPr lang="en-US" sz="1600" dirty="0">
                <a:latin typeface="Consolas" panose="020B0609020204030204" pitchFamily="49" charset="0"/>
              </a:rPr>
              <a:t>@&lt;localhost&gt;’)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Sending message from local to remote: </a:t>
            </a:r>
            <a:br>
              <a:rPr lang="en-US" dirty="0"/>
            </a:br>
            <a:r>
              <a:rPr lang="en-US" sz="1600" dirty="0" err="1">
                <a:latin typeface="Consolas" panose="020B0609020204030204" pitchFamily="49" charset="0"/>
              </a:rPr>
              <a:t>Pid_Local_Sender</a:t>
            </a:r>
            <a:r>
              <a:rPr lang="en-US" sz="1600" dirty="0">
                <a:latin typeface="Consolas" panose="020B0609020204030204" pitchFamily="49" charset="0"/>
              </a:rPr>
              <a:t> ! Message</a:t>
            </a:r>
          </a:p>
          <a:p>
            <a:r>
              <a:rPr lang="en-US" dirty="0"/>
              <a:t>Sending message from remote to local by RPC call: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ex8_&lt;ID&gt;:call(Message)</a:t>
            </a:r>
          </a:p>
          <a:p>
            <a:pPr marL="0" indent="0">
              <a:buNone/>
            </a:pPr>
            <a:r>
              <a:rPr lang="en-US" dirty="0"/>
              <a:t>Example</a:t>
            </a:r>
            <a:r>
              <a:rPr lang="he-IL" dirty="0"/>
              <a:t> </a:t>
            </a:r>
            <a:r>
              <a:rPr lang="en-US" dirty="0"/>
              <a:t>of local shell flow: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1&gt; ex8:call(something).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i="1" dirty="0">
                <a:latin typeface="Consolas" panose="020B0609020204030204" pitchFamily="49" charset="0"/>
              </a:rPr>
              <a:t>something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2&gt; ex8:call(stats).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i="1" dirty="0">
                <a:latin typeface="Consolas" panose="020B0609020204030204" pitchFamily="49" charset="0"/>
              </a:rPr>
              <a:t>Local Stats: sent: 0 received: 2</a:t>
            </a:r>
            <a:br>
              <a:rPr lang="en-US" sz="1200" i="1" dirty="0">
                <a:latin typeface="Consolas" panose="020B0609020204030204" pitchFamily="49" charset="0"/>
              </a:rPr>
            </a:br>
            <a:r>
              <a:rPr lang="en-US" sz="1200" i="1" dirty="0">
                <a:latin typeface="Consolas" panose="020B0609020204030204" pitchFamily="49" charset="0"/>
              </a:rPr>
              <a:t>3&gt; </a:t>
            </a:r>
            <a:r>
              <a:rPr lang="en-US" sz="1200" dirty="0" err="1">
                <a:latin typeface="Consolas" panose="020B0609020204030204" pitchFamily="49" charset="0"/>
              </a:rPr>
              <a:t>Pid_Local_Sender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i="1" dirty="0">
                <a:latin typeface="Consolas" panose="020B0609020204030204" pitchFamily="49" charset="0"/>
              </a:rPr>
              <a:t>! hey</a:t>
            </a:r>
            <a:br>
              <a:rPr lang="en-US" sz="1200" i="1" dirty="0">
                <a:latin typeface="Consolas" panose="020B0609020204030204" pitchFamily="49" charset="0"/>
              </a:rPr>
            </a:br>
            <a:r>
              <a:rPr lang="en-US" sz="1200" i="1" dirty="0">
                <a:latin typeface="Consolas" panose="020B0609020204030204" pitchFamily="49" charset="0"/>
              </a:rPr>
              <a:t>4&gt; </a:t>
            </a:r>
            <a:r>
              <a:rPr lang="en-US" sz="1200" dirty="0" err="1">
                <a:latin typeface="Consolas" panose="020B0609020204030204" pitchFamily="49" charset="0"/>
              </a:rPr>
              <a:t>Pid_Local_Sender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i="1" dirty="0">
                <a:latin typeface="Consolas" panose="020B0609020204030204" pitchFamily="49" charset="0"/>
              </a:rPr>
              <a:t>! stats</a:t>
            </a:r>
            <a:br>
              <a:rPr lang="en-US" sz="1200" i="1" dirty="0">
                <a:latin typeface="Consolas" panose="020B0609020204030204" pitchFamily="49" charset="0"/>
              </a:rPr>
            </a:br>
            <a:r>
              <a:rPr lang="en-US" sz="1200" i="1" dirty="0">
                <a:latin typeface="Consolas" panose="020B0609020204030204" pitchFamily="49" charset="0"/>
              </a:rPr>
              <a:t>Remote Stats: sent: 2 received: 2</a:t>
            </a:r>
            <a:br>
              <a:rPr lang="en-US" sz="1200" i="1" dirty="0">
                <a:latin typeface="Consolas" panose="020B0609020204030204" pitchFamily="49" charset="0"/>
              </a:rPr>
            </a:br>
            <a:r>
              <a:rPr lang="en-US" sz="1200" i="1" dirty="0">
                <a:latin typeface="Consolas" panose="020B0609020204030204" pitchFamily="49" charset="0"/>
              </a:rPr>
              <a:t>5&gt; </a:t>
            </a:r>
            <a:r>
              <a:rPr lang="en-US" sz="1200" dirty="0">
                <a:latin typeface="Consolas" panose="020B0609020204030204" pitchFamily="49" charset="0"/>
              </a:rPr>
              <a:t>ex8:call(stats).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i="1" dirty="0">
                <a:latin typeface="Consolas" panose="020B0609020204030204" pitchFamily="49" charset="0"/>
              </a:rPr>
              <a:t>Local Stats: sent: 2 received: 3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6&gt; ex8:call(quit).</a:t>
            </a:r>
          </a:p>
          <a:p>
            <a:pPr marL="0" indent="0">
              <a:buNone/>
            </a:pPr>
            <a:r>
              <a:rPr lang="en-US" sz="1200" i="1" dirty="0">
                <a:latin typeface="Consolas" panose="020B0609020204030204" pitchFamily="49" charset="0"/>
              </a:rPr>
              <a:t>&lt;</a:t>
            </a:r>
            <a:r>
              <a:rPr lang="en-US" sz="1200" i="1" dirty="0" err="1">
                <a:latin typeface="Consolas" panose="020B0609020204030204" pitchFamily="49" charset="0"/>
              </a:rPr>
              <a:t>PID_Remote</a:t>
            </a:r>
            <a:r>
              <a:rPr lang="en-US" sz="1200" i="1" dirty="0">
                <a:latin typeface="Consolas" panose="020B0609020204030204" pitchFamily="49" charset="0"/>
              </a:rPr>
              <a:t>&gt; - Successfully closed.</a:t>
            </a:r>
          </a:p>
          <a:p>
            <a:pPr marL="0" indent="0">
              <a:buNone/>
            </a:pPr>
            <a:r>
              <a:rPr lang="en-US" sz="1200" i="1" dirty="0">
                <a:latin typeface="Consolas" panose="020B0609020204030204" pitchFamily="49" charset="0"/>
              </a:rPr>
              <a:t>&lt;</a:t>
            </a:r>
            <a:r>
              <a:rPr lang="en-US" sz="1200" i="1" dirty="0" err="1">
                <a:latin typeface="Consolas" panose="020B0609020204030204" pitchFamily="49" charset="0"/>
              </a:rPr>
              <a:t>PID_Local_Sender</a:t>
            </a:r>
            <a:r>
              <a:rPr lang="en-US" sz="1200" i="1" dirty="0">
                <a:latin typeface="Consolas" panose="020B0609020204030204" pitchFamily="49" charset="0"/>
              </a:rPr>
              <a:t>&gt; - Successfully closed.  </a:t>
            </a:r>
          </a:p>
          <a:p>
            <a:pPr marL="0" indent="0">
              <a:buNone/>
            </a:pPr>
            <a:endParaRPr lang="en-US" sz="1200" i="1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5184B-C70C-4AFE-B7DB-52BFD26D85F3}"/>
              </a:ext>
            </a:extLst>
          </p:cNvPr>
          <p:cNvSpPr/>
          <p:nvPr/>
        </p:nvSpPr>
        <p:spPr>
          <a:xfrm>
            <a:off x="4572000" y="2932855"/>
            <a:ext cx="2443397" cy="1485470"/>
          </a:xfrm>
          <a:prstGeom prst="rect">
            <a:avLst/>
          </a:prstGeom>
          <a:solidFill>
            <a:srgbClr val="FF0000"/>
          </a:solidFill>
          <a:ln w="12700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Pay Attention to spaces and spelling mistakes </a:t>
            </a:r>
          </a:p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Code is examined by automation!</a:t>
            </a:r>
          </a:p>
        </p:txBody>
      </p:sp>
    </p:spTree>
    <p:extLst>
      <p:ext uri="{BB962C8B-B14F-4D97-AF65-F5344CB8AC3E}">
        <p14:creationId xmlns:p14="http://schemas.microsoft.com/office/powerpoint/2010/main" val="30403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8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214203"/>
            <a:ext cx="7486650" cy="4302677"/>
          </a:xfrm>
        </p:spPr>
        <p:txBody>
          <a:bodyPr>
            <a:normAutofit/>
          </a:bodyPr>
          <a:lstStyle/>
          <a:p>
            <a:r>
              <a:rPr lang="en-US" b="1" dirty="0" err="1"/>
              <a:t>steadyLink</a:t>
            </a:r>
            <a:r>
              <a:rPr lang="en-US" b="1" dirty="0"/>
              <a:t>(F)-&gt;</a:t>
            </a:r>
            <a:r>
              <a:rPr lang="en-US" b="1" dirty="0" err="1"/>
              <a:t>Spawned_PID</a:t>
            </a:r>
            <a:endParaRPr lang="en-US" b="1" dirty="0"/>
          </a:p>
          <a:p>
            <a:pPr lvl="1"/>
            <a:r>
              <a:rPr lang="en-US" dirty="0"/>
              <a:t>Spawns a process to evaluate function </a:t>
            </a:r>
            <a:r>
              <a:rPr lang="en-US" b="1" dirty="0"/>
              <a:t>F/0</a:t>
            </a:r>
          </a:p>
          <a:p>
            <a:pPr lvl="1"/>
            <a:r>
              <a:rPr lang="en-US" dirty="0"/>
              <a:t>Links the two processes</a:t>
            </a:r>
          </a:p>
          <a:p>
            <a:pPr lvl="2"/>
            <a:r>
              <a:rPr lang="en-US" dirty="0"/>
              <a:t>Terminates after 5 seconds if no exception occurs</a:t>
            </a:r>
          </a:p>
          <a:p>
            <a:pPr lvl="1"/>
            <a:r>
              <a:rPr lang="en-US" dirty="0"/>
              <a:t>Returns the PID of spawned process</a:t>
            </a:r>
          </a:p>
          <a:p>
            <a:r>
              <a:rPr lang="en-US" b="1" dirty="0" err="1"/>
              <a:t>steadyMon</a:t>
            </a:r>
            <a:r>
              <a:rPr lang="en-US" b="1" dirty="0"/>
              <a:t>(F)-&gt;</a:t>
            </a:r>
            <a:r>
              <a:rPr lang="en-US" b="1" dirty="0" err="1"/>
              <a:t>Spawned_PID</a:t>
            </a:r>
            <a:endParaRPr lang="en-US" b="1" dirty="0"/>
          </a:p>
          <a:p>
            <a:pPr lvl="1"/>
            <a:r>
              <a:rPr lang="en-US" dirty="0"/>
              <a:t>Spawns a process to evaluate function </a:t>
            </a:r>
            <a:r>
              <a:rPr lang="en-US" b="1" dirty="0"/>
              <a:t>F/0</a:t>
            </a:r>
          </a:p>
          <a:p>
            <a:pPr lvl="1"/>
            <a:r>
              <a:rPr lang="en-US" dirty="0"/>
              <a:t>Monitors the spawned process</a:t>
            </a:r>
          </a:p>
          <a:p>
            <a:pPr lvl="1"/>
            <a:r>
              <a:rPr lang="en-US" dirty="0"/>
              <a:t>Returns the PID of spawned process</a:t>
            </a:r>
          </a:p>
          <a:p>
            <a:pPr lvl="1"/>
            <a:r>
              <a:rPr lang="en-US" dirty="0"/>
              <a:t>Catches any type of termination of </a:t>
            </a:r>
            <a:r>
              <a:rPr lang="en-US" b="1" dirty="0"/>
              <a:t>F/0</a:t>
            </a:r>
            <a:r>
              <a:rPr lang="en-US" dirty="0"/>
              <a:t> and prints the corresponding result (string)</a:t>
            </a:r>
          </a:p>
          <a:p>
            <a:pPr lvl="2"/>
            <a:r>
              <a:rPr lang="en-US" dirty="0"/>
              <a:t>“Normal termination of process </a:t>
            </a:r>
            <a:r>
              <a:rPr lang="en-US" b="1" dirty="0"/>
              <a:t>0.24.0</a:t>
            </a:r>
            <a:r>
              <a:rPr lang="en-US" dirty="0"/>
              <a:t> was detected”</a:t>
            </a:r>
          </a:p>
          <a:p>
            <a:pPr lvl="2"/>
            <a:r>
              <a:rPr lang="en-US" dirty="0"/>
              <a:t>“An exception in process </a:t>
            </a:r>
            <a:r>
              <a:rPr lang="en-US" b="1" dirty="0"/>
              <a:t>0.24.0</a:t>
            </a:r>
            <a:r>
              <a:rPr lang="en-US" dirty="0"/>
              <a:t> was detected: &lt;info&gt;”</a:t>
            </a:r>
          </a:p>
          <a:p>
            <a:pPr lvl="3"/>
            <a:r>
              <a:rPr lang="en-US" dirty="0"/>
              <a:t>&lt;info&gt; is the last attribute of ‘DOWN’ message: </a:t>
            </a:r>
            <a:br>
              <a:rPr lang="en-US" dirty="0"/>
            </a:br>
            <a:r>
              <a:rPr lang="en-US" dirty="0"/>
              <a:t>{'DOWN', </a:t>
            </a:r>
            <a:r>
              <a:rPr lang="en-US" dirty="0" err="1"/>
              <a:t>MonitorRef</a:t>
            </a:r>
            <a:r>
              <a:rPr lang="en-US" dirty="0"/>
              <a:t>, Type, Object, Info}</a:t>
            </a:r>
            <a:endParaRPr lang="en-US" b="1" dirty="0"/>
          </a:p>
          <a:p>
            <a:pPr lvl="1"/>
            <a:r>
              <a:rPr lang="en-US" dirty="0"/>
              <a:t>Terminates after 5 seconds and kills the spawned process.</a:t>
            </a:r>
          </a:p>
        </p:txBody>
      </p:sp>
    </p:spTree>
    <p:extLst>
      <p:ext uri="{BB962C8B-B14F-4D97-AF65-F5344CB8AC3E}">
        <p14:creationId xmlns:p14="http://schemas.microsoft.com/office/powerpoint/2010/main" val="38384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Motivation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038600"/>
          </a:xfrm>
        </p:spPr>
        <p:txBody>
          <a:bodyPr/>
          <a:lstStyle/>
          <a:p>
            <a:r>
              <a:rPr lang="en-US" dirty="0"/>
              <a:t>Examined system: </a:t>
            </a:r>
            <a:r>
              <a:rPr lang="en-US" b="1" dirty="0"/>
              <a:t>Logger</a:t>
            </a:r>
          </a:p>
          <a:p>
            <a:pPr lvl="1"/>
            <a:r>
              <a:rPr lang="en-US" dirty="0"/>
              <a:t>A process that receives messages upon occurrence of specified events</a:t>
            </a:r>
          </a:p>
          <a:p>
            <a:pPr lvl="2"/>
            <a:r>
              <a:rPr lang="en-US" dirty="0"/>
              <a:t>Process “logger”</a:t>
            </a:r>
          </a:p>
          <a:p>
            <a:pPr lvl="1"/>
            <a:r>
              <a:rPr lang="en-US" dirty="0"/>
              <a:t>For some of the received messages, another process is notified to show a message on screen</a:t>
            </a:r>
          </a:p>
          <a:p>
            <a:pPr lvl="2"/>
            <a:r>
              <a:rPr lang="en-US" dirty="0"/>
              <a:t>Process “printer”</a:t>
            </a:r>
          </a:p>
          <a:p>
            <a:pPr lvl="2"/>
            <a:r>
              <a:rPr lang="en-US" dirty="0"/>
              <a:t>Process “printer” is spawned by “logger” when it starts</a:t>
            </a:r>
          </a:p>
          <a:p>
            <a:pPr lvl="1"/>
            <a:r>
              <a:rPr lang="en-US" dirty="0"/>
              <a:t>Upon an occurrence of an error in “logger”, a new process is created to handle the log messages</a:t>
            </a:r>
          </a:p>
          <a:p>
            <a:endParaRPr lang="en-US" dirty="0"/>
          </a:p>
          <a:p>
            <a:r>
              <a:rPr lang="en-US" dirty="0"/>
              <a:t>What problem may occur in system?</a:t>
            </a:r>
          </a:p>
          <a:p>
            <a:pPr lvl="1"/>
            <a:r>
              <a:rPr lang="en-US" dirty="0"/>
              <a:t>Multiple “printer” processes may be created and left unused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44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may be a dependency between running processes</a:t>
            </a:r>
          </a:p>
          <a:p>
            <a:pPr lvl="1"/>
            <a:r>
              <a:rPr lang="en-US" dirty="0"/>
              <a:t>An error in a process may trigger a series of errors in other processes</a:t>
            </a:r>
          </a:p>
          <a:p>
            <a:pPr lvl="1"/>
            <a:r>
              <a:rPr lang="en-US" dirty="0"/>
              <a:t>Letting them die and restarting the whole group may be an acceptable alternative</a:t>
            </a:r>
          </a:p>
          <a:p>
            <a:r>
              <a:rPr lang="en-US" dirty="0"/>
              <a:t>What is a </a:t>
            </a:r>
            <a:r>
              <a:rPr lang="en-US" b="1" dirty="0"/>
              <a:t>link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bidirectional relationship that can be created between two processes</a:t>
            </a:r>
          </a:p>
          <a:p>
            <a:pPr lvl="1"/>
            <a:r>
              <a:rPr lang="en-US" dirty="0"/>
              <a:t>If one of the linked processes dies from an unexpected </a:t>
            </a:r>
            <a:r>
              <a:rPr lang="en-US" b="1" dirty="0"/>
              <a:t>throw</a:t>
            </a:r>
            <a:r>
              <a:rPr lang="en-US" dirty="0"/>
              <a:t>, </a:t>
            </a:r>
            <a:r>
              <a:rPr lang="en-US" b="1" dirty="0"/>
              <a:t>error</a:t>
            </a:r>
            <a:r>
              <a:rPr lang="en-US" dirty="0"/>
              <a:t> or </a:t>
            </a:r>
            <a:r>
              <a:rPr lang="en-US" b="1" dirty="0"/>
              <a:t>exit</a:t>
            </a:r>
            <a:r>
              <a:rPr lang="en-US" dirty="0"/>
              <a:t>, the other linked process also dies</a:t>
            </a:r>
          </a:p>
          <a:p>
            <a:r>
              <a:rPr lang="en-US" dirty="0"/>
              <a:t>How to set or remove a </a:t>
            </a:r>
            <a:r>
              <a:rPr lang="en-US" b="1" dirty="0"/>
              <a:t>link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Using BIFs </a:t>
            </a:r>
            <a:r>
              <a:rPr lang="en-US" dirty="0">
                <a:hlinkClick r:id="rId2"/>
              </a:rPr>
              <a:t>link/1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spawn_link/1-3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unlink/1</a:t>
            </a:r>
            <a:endParaRPr lang="en-US" dirty="0"/>
          </a:p>
          <a:p>
            <a:pPr lvl="1"/>
            <a:r>
              <a:rPr lang="en-US" dirty="0"/>
              <a:t>Both functions receive the linked PID as an argument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www.pmbypm.com/wp-content/uploads/2014/05/Dependency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5" b="30378"/>
          <a:stretch/>
        </p:blipFill>
        <p:spPr bwMode="auto">
          <a:xfrm>
            <a:off x="4983480" y="4559224"/>
            <a:ext cx="4160520" cy="11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41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#2.1 Links: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and linking </a:t>
            </a:r>
            <a:r>
              <a:rPr lang="en-US" b="1" dirty="0"/>
              <a:t>chain/1 </a:t>
            </a:r>
            <a:r>
              <a:rPr lang="en-US" dirty="0"/>
              <a:t>in the shell: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588"/>
          <a:stretch/>
        </p:blipFill>
        <p:spPr>
          <a:xfrm>
            <a:off x="828674" y="1232763"/>
            <a:ext cx="7486167" cy="2516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6131"/>
          <a:stretch/>
        </p:blipFill>
        <p:spPr>
          <a:xfrm>
            <a:off x="828674" y="4134002"/>
            <a:ext cx="7486167" cy="107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6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#2.1 Links: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588"/>
          <a:stretch/>
        </p:blipFill>
        <p:spPr>
          <a:xfrm>
            <a:off x="988196" y="1058333"/>
            <a:ext cx="5967306" cy="200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http://www.pmbypm.com/wp-content/uploads/2014/05/Dependency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5" b="30378"/>
          <a:stretch/>
        </p:blipFill>
        <p:spPr bwMode="auto">
          <a:xfrm flipH="1">
            <a:off x="0" y="2950559"/>
            <a:ext cx="4160520" cy="11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34" y="4031826"/>
            <a:ext cx="3759518" cy="1518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27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Monitors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processes does </a:t>
            </a:r>
            <a:r>
              <a:rPr lang="en-US" b="1" dirty="0"/>
              <a:t>not</a:t>
            </a:r>
            <a:r>
              <a:rPr lang="en-US" dirty="0"/>
              <a:t> have to die when another process dies?</a:t>
            </a:r>
          </a:p>
          <a:p>
            <a:pPr lvl="1"/>
            <a:r>
              <a:rPr lang="en-US" dirty="0"/>
              <a:t>When a process only wants to know what's going on with a second process</a:t>
            </a:r>
          </a:p>
          <a:p>
            <a:pPr lvl="1"/>
            <a:r>
              <a:rPr lang="en-US" dirty="0"/>
              <a:t>When neither of the processes really are vital to each other</a:t>
            </a:r>
          </a:p>
          <a:p>
            <a:r>
              <a:rPr lang="en-US" dirty="0"/>
              <a:t>What is a </a:t>
            </a:r>
            <a:r>
              <a:rPr lang="en-US" b="1" dirty="0"/>
              <a:t>monitor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uni</a:t>
            </a:r>
            <a:r>
              <a:rPr lang="en-US" dirty="0"/>
              <a:t>directional relationship between two processes</a:t>
            </a:r>
          </a:p>
          <a:p>
            <a:pPr lvl="1"/>
            <a:r>
              <a:rPr lang="en-US" dirty="0"/>
              <a:t>If a monitored process goes down, the monitoring process is notified by a message</a:t>
            </a:r>
          </a:p>
          <a:p>
            <a:pPr lvl="1"/>
            <a:r>
              <a:rPr lang="en-US" dirty="0"/>
              <a:t>Can be used also to monitor changes in time offset between Erlang machines</a:t>
            </a:r>
          </a:p>
          <a:p>
            <a:r>
              <a:rPr lang="en-US" dirty="0"/>
              <a:t>How to set or remove a </a:t>
            </a:r>
            <a:r>
              <a:rPr lang="en-US" b="1" dirty="0"/>
              <a:t>monitor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Using BIFs </a:t>
            </a:r>
            <a:r>
              <a:rPr lang="en-US" dirty="0">
                <a:hlinkClick r:id="rId2"/>
              </a:rPr>
              <a:t>monitor/2</a:t>
            </a:r>
            <a:r>
              <a:rPr lang="en-US" dirty="0"/>
              <a:t> or </a:t>
            </a:r>
            <a:r>
              <a:rPr lang="en-US" dirty="0" err="1">
                <a:hlinkClick r:id="rId3"/>
              </a:rPr>
              <a:t>spawn_monitor</a:t>
            </a:r>
            <a:r>
              <a:rPr lang="en-US" dirty="0">
                <a:hlinkClick r:id="rId3"/>
              </a:rPr>
              <a:t>/1,3</a:t>
            </a:r>
            <a:r>
              <a:rPr lang="en-US" dirty="0"/>
              <a:t> and </a:t>
            </a:r>
            <a:r>
              <a:rPr lang="en-US" dirty="0" err="1">
                <a:hlinkClick r:id="rId4"/>
              </a:rPr>
              <a:t>demonitor</a:t>
            </a:r>
            <a:r>
              <a:rPr lang="en-US" dirty="0">
                <a:hlinkClick r:id="rId4"/>
              </a:rPr>
              <a:t>/1,2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#3.1 Monitors: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using </a:t>
            </a:r>
            <a:r>
              <a:rPr lang="en-US" b="1" dirty="0"/>
              <a:t>monitor/2</a:t>
            </a:r>
            <a:endParaRPr lang="he-IL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90" y="1306479"/>
            <a:ext cx="7485512" cy="1142716"/>
          </a:xfrm>
          <a:prstGeom prst="rect">
            <a:avLst/>
          </a:prstGeom>
        </p:spPr>
      </p:pic>
      <p:sp>
        <p:nvSpPr>
          <p:cNvPr id="5" name="Right Bracket 4"/>
          <p:cNvSpPr/>
          <p:nvPr/>
        </p:nvSpPr>
        <p:spPr>
          <a:xfrm rot="5400000">
            <a:off x="1919712" y="1968184"/>
            <a:ext cx="129540" cy="638178"/>
          </a:xfrm>
          <a:prstGeom prst="rightBracket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ight Bracket 5"/>
          <p:cNvSpPr/>
          <p:nvPr/>
        </p:nvSpPr>
        <p:spPr>
          <a:xfrm rot="5400000">
            <a:off x="3132243" y="1510032"/>
            <a:ext cx="129540" cy="1554481"/>
          </a:xfrm>
          <a:prstGeom prst="rightBracket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ight Bracket 6"/>
          <p:cNvSpPr/>
          <p:nvPr/>
        </p:nvSpPr>
        <p:spPr>
          <a:xfrm rot="5400000">
            <a:off x="4417163" y="1895794"/>
            <a:ext cx="129542" cy="782959"/>
          </a:xfrm>
          <a:prstGeom prst="rightBracket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ight Bracket 7"/>
          <p:cNvSpPr/>
          <p:nvPr/>
        </p:nvSpPr>
        <p:spPr>
          <a:xfrm rot="5400000">
            <a:off x="5362042" y="1850074"/>
            <a:ext cx="129542" cy="874400"/>
          </a:xfrm>
          <a:prstGeom prst="rightBracket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ight Bracket 8"/>
          <p:cNvSpPr/>
          <p:nvPr/>
        </p:nvSpPr>
        <p:spPr>
          <a:xfrm rot="5400000">
            <a:off x="6257581" y="1949328"/>
            <a:ext cx="129541" cy="675890"/>
          </a:xfrm>
          <a:prstGeom prst="rightBracket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Arrow Connector 10"/>
          <p:cNvCxnSpPr>
            <a:cxnSpLocks/>
            <a:stCxn id="5" idx="2"/>
            <a:endCxn id="14" idx="0"/>
          </p:cNvCxnSpPr>
          <p:nvPr/>
        </p:nvCxnSpPr>
        <p:spPr>
          <a:xfrm flipH="1">
            <a:off x="551719" y="2352043"/>
            <a:ext cx="1432763" cy="716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3613" y="3068320"/>
            <a:ext cx="936212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50" b="1" u="sng" dirty="0">
                <a:latin typeface="Consolas" panose="020B0609020204030204" pitchFamily="49" charset="0"/>
              </a:rPr>
              <a:t>Tag</a:t>
            </a:r>
            <a:br>
              <a:rPr lang="en-US" sz="1050" dirty="0">
                <a:latin typeface="Consolas" panose="020B0609020204030204" pitchFamily="49" charset="0"/>
              </a:rPr>
            </a:b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‘DOWN’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‘CHANGE’</a:t>
            </a:r>
            <a:endParaRPr lang="he-IL" sz="1050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>
            <a:cxnSpLocks/>
            <a:stCxn id="6" idx="2"/>
            <a:endCxn id="27" idx="0"/>
          </p:cNvCxnSpPr>
          <p:nvPr/>
        </p:nvCxnSpPr>
        <p:spPr>
          <a:xfrm flipH="1">
            <a:off x="2159452" y="2352043"/>
            <a:ext cx="1037561" cy="716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2"/>
          </p:cNvCxnSpPr>
          <p:nvPr/>
        </p:nvCxnSpPr>
        <p:spPr>
          <a:xfrm flipH="1">
            <a:off x="3178824" y="2352045"/>
            <a:ext cx="1303110" cy="716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8" idx="2"/>
          </p:cNvCxnSpPr>
          <p:nvPr/>
        </p:nvCxnSpPr>
        <p:spPr>
          <a:xfrm flipH="1">
            <a:off x="4849507" y="2352045"/>
            <a:ext cx="577306" cy="65547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9" idx="2"/>
          </p:cNvCxnSpPr>
          <p:nvPr/>
        </p:nvCxnSpPr>
        <p:spPr>
          <a:xfrm>
            <a:off x="6322352" y="2352044"/>
            <a:ext cx="169733" cy="6185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87166" y="3068320"/>
            <a:ext cx="1144571" cy="9002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50" b="1" u="sng" dirty="0" err="1">
                <a:latin typeface="Consolas" panose="020B0609020204030204" pitchFamily="49" charset="0"/>
              </a:rPr>
              <a:t>MonitorRef</a:t>
            </a:r>
            <a:br>
              <a:rPr lang="en-US" sz="1050" dirty="0">
                <a:latin typeface="Consolas" panose="020B0609020204030204" pitchFamily="49" charset="0"/>
              </a:rPr>
            </a:b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Monitoring relationship identifier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10966" y="3068319"/>
            <a:ext cx="1794172" cy="1869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50" b="1" u="sng" dirty="0">
                <a:latin typeface="Consolas" panose="020B0609020204030204" pitchFamily="49" charset="0"/>
              </a:rPr>
              <a:t>Type</a:t>
            </a:r>
            <a:br>
              <a:rPr lang="en-US" sz="1050" dirty="0">
                <a:latin typeface="Consolas" panose="020B0609020204030204" pitchFamily="49" charset="0"/>
              </a:rPr>
            </a:b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process		</a:t>
            </a:r>
            <a:r>
              <a:rPr lang="en-US" sz="105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</a:rPr>
              <a:t>time_offset</a:t>
            </a:r>
            <a:r>
              <a:rPr lang="en-US" sz="1050" dirty="0">
                <a:latin typeface="Consolas" panose="020B0609020204030204" pitchFamily="49" charset="0"/>
              </a:rPr>
              <a:t>	</a:t>
            </a:r>
            <a:r>
              <a:rPr lang="en-US" sz="105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</a:p>
          <a:p>
            <a:endParaRPr lang="en-US" sz="105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sz="105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sz="105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sz="1050" dirty="0">
                <a:latin typeface="Consolas" panose="020B0609020204030204" pitchFamily="49" charset="0"/>
                <a:sym typeface="Wingdings" panose="05000000000000000000" pitchFamily="2" charset="2"/>
              </a:rPr>
              <a:t>  Port		      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20307" y="3007519"/>
            <a:ext cx="1961380" cy="25160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50" b="1" u="sng" dirty="0">
                <a:latin typeface="Consolas" panose="020B0609020204030204" pitchFamily="49" charset="0"/>
              </a:rPr>
              <a:t>Object</a:t>
            </a:r>
            <a:br>
              <a:rPr lang="en-US" sz="1050" dirty="0">
                <a:latin typeface="Consolas" panose="020B0609020204030204" pitchFamily="49" charset="0"/>
              </a:rPr>
            </a:b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PID		         </a:t>
            </a:r>
            <a:r>
              <a:rPr lang="en-US" sz="105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</a:rPr>
              <a:t>RegisteredName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{</a:t>
            </a:r>
            <a:r>
              <a:rPr lang="en-US" sz="1050" dirty="0" err="1">
                <a:latin typeface="Consolas" panose="020B0609020204030204" pitchFamily="49" charset="0"/>
              </a:rPr>
              <a:t>RegisteredName</a:t>
            </a:r>
            <a:r>
              <a:rPr lang="en-US" sz="1050" dirty="0">
                <a:latin typeface="Consolas" panose="020B0609020204030204" pitchFamily="49" charset="0"/>
              </a:rPr>
              <a:t>, Node}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050" dirty="0" err="1">
                <a:latin typeface="Consolas" panose="020B0609020204030204" pitchFamily="49" charset="0"/>
              </a:rPr>
              <a:t>clock_service</a:t>
            </a:r>
            <a:r>
              <a:rPr lang="en-US" sz="1050" dirty="0">
                <a:latin typeface="Consolas" panose="020B0609020204030204" pitchFamily="49" charset="0"/>
              </a:rPr>
              <a:t>	   </a:t>
            </a:r>
            <a:r>
              <a:rPr lang="en-US" sz="105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</a:p>
          <a:p>
            <a:endParaRPr lang="en-US" sz="105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sz="105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sz="105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sz="105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sz="1050" dirty="0">
                <a:latin typeface="Consolas" panose="020B0609020204030204" pitchFamily="49" charset="0"/>
                <a:sym typeface="Wingdings" panose="05000000000000000000" pitchFamily="2" charset="2"/>
              </a:rPr>
              <a:t>   Port		   </a:t>
            </a:r>
          </a:p>
          <a:p>
            <a:endParaRPr lang="en-US" sz="105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sz="1050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sz="1050" dirty="0" err="1">
                <a:latin typeface="Consolas" panose="020B0609020204030204" pitchFamily="49" charset="0"/>
              </a:rPr>
              <a:t>RegisteredName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{</a:t>
            </a:r>
            <a:r>
              <a:rPr lang="en-US" sz="1050" dirty="0" err="1">
                <a:latin typeface="Consolas" panose="020B0609020204030204" pitchFamily="49" charset="0"/>
              </a:rPr>
              <a:t>RegisteredName</a:t>
            </a:r>
            <a:r>
              <a:rPr lang="en-US" sz="1050" dirty="0">
                <a:latin typeface="Consolas" panose="020B0609020204030204" pitchFamily="49" charset="0"/>
              </a:rPr>
              <a:t>, Node}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57632" y="2970557"/>
            <a:ext cx="1211495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50" b="1" u="sng" dirty="0">
                <a:latin typeface="Consolas" panose="020B0609020204030204" pitchFamily="49" charset="0"/>
              </a:rPr>
              <a:t>Info</a:t>
            </a:r>
            <a:br>
              <a:rPr lang="en-US" sz="1050" dirty="0">
                <a:latin typeface="Consolas" panose="020B0609020204030204" pitchFamily="49" charset="0"/>
              </a:rPr>
            </a:b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no </a:t>
            </a:r>
            <a:r>
              <a:rPr lang="en-US" sz="1050" dirty="0" err="1">
                <a:latin typeface="Consolas" panose="020B0609020204030204" pitchFamily="49" charset="0"/>
              </a:rPr>
              <a:t>proc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NewTimeOffset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noconnection</a:t>
            </a:r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79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2E84-5539-4504-ABFC-6B4BD76C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B5DE-AF69-4778-9649-A965C8CEB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process terminates, it always terminates with an </a:t>
            </a:r>
            <a:r>
              <a:rPr lang="en-US" b="1" dirty="0"/>
              <a:t>exit reason</a:t>
            </a:r>
            <a:r>
              <a:rPr lang="en-US" dirty="0"/>
              <a:t>. The reason can be any term.</a:t>
            </a:r>
          </a:p>
          <a:p>
            <a:r>
              <a:rPr lang="en-US" dirty="0"/>
              <a:t>A process is said to terminate </a:t>
            </a:r>
            <a:r>
              <a:rPr lang="en-US" b="1" dirty="0"/>
              <a:t>normally</a:t>
            </a:r>
            <a:r>
              <a:rPr lang="en-US" dirty="0"/>
              <a:t>, if the exit reason is the atom normal. A process with no more code to execute terminates normally.</a:t>
            </a:r>
          </a:p>
          <a:p>
            <a:r>
              <a:rPr lang="en-US" dirty="0"/>
              <a:t>A process terminates with an exit reason {</a:t>
            </a:r>
            <a:r>
              <a:rPr lang="en-US" dirty="0" err="1"/>
              <a:t>Reason,Stack</a:t>
            </a:r>
            <a:r>
              <a:rPr lang="en-US" dirty="0"/>
              <a:t>} when a run-time error occurs.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2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2682</Words>
  <Application>Microsoft Macintosh PowerPoint</Application>
  <PresentationFormat>On-screen Show (16:10)</PresentationFormat>
  <Paragraphs>294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Cambria Math</vt:lpstr>
      <vt:lpstr>Consolas</vt:lpstr>
      <vt:lpstr>Euphemia</vt:lpstr>
      <vt:lpstr>mono</vt:lpstr>
      <vt:lpstr>Times New Roman</vt:lpstr>
      <vt:lpstr>Trebuchet MS</vt:lpstr>
      <vt:lpstr>Wingdings 3</vt:lpstr>
      <vt:lpstr>Facet</vt:lpstr>
      <vt:lpstr>Functional programming in concurrent and distributed systems</vt:lpstr>
      <vt:lpstr>Distributed Programming - Outline</vt:lpstr>
      <vt:lpstr>#1 Motivation</vt:lpstr>
      <vt:lpstr>#2 Links</vt:lpstr>
      <vt:lpstr>#2.1 Links: Example</vt:lpstr>
      <vt:lpstr>#2.1 Links: Example</vt:lpstr>
      <vt:lpstr>#3 Monitors</vt:lpstr>
      <vt:lpstr>#3.1 Monitors: Example</vt:lpstr>
      <vt:lpstr>Monitor</vt:lpstr>
      <vt:lpstr>Register</vt:lpstr>
      <vt:lpstr>Distributed Erlang Programming</vt:lpstr>
      <vt:lpstr>Erlang – Local node</vt:lpstr>
      <vt:lpstr>Net Kernel Module (net_kernel)</vt:lpstr>
      <vt:lpstr>Node’s Name</vt:lpstr>
      <vt:lpstr>Node Names</vt:lpstr>
      <vt:lpstr>Cookies</vt:lpstr>
      <vt:lpstr>Build A Simple Name Server</vt:lpstr>
      <vt:lpstr>Inet configuration</vt:lpstr>
      <vt:lpstr>Client and Server on Different Machines on the Same LAN</vt:lpstr>
      <vt:lpstr>#4 RPC</vt:lpstr>
      <vt:lpstr>#4.1 RPC: Example</vt:lpstr>
      <vt:lpstr>#4.1 RPC: Example</vt:lpstr>
      <vt:lpstr>#5 Submission Procedures</vt:lpstr>
      <vt:lpstr>Exercise 8</vt:lpstr>
      <vt:lpstr>Exercise 8</vt:lpstr>
      <vt:lpstr>Exercise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concurrent and distributed systems</dc:title>
  <dc:creator/>
  <cp:lastModifiedBy/>
  <cp:revision>3</cp:revision>
  <dcterms:created xsi:type="dcterms:W3CDTF">2014-03-10T10:59:29Z</dcterms:created>
  <dcterms:modified xsi:type="dcterms:W3CDTF">2023-05-11T11:48:41Z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