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56" r:id="rId3"/>
    <p:sldId id="326" r:id="rId4"/>
    <p:sldId id="404" r:id="rId5"/>
    <p:sldId id="400" r:id="rId6"/>
    <p:sldId id="411" r:id="rId7"/>
    <p:sldId id="412" r:id="rId8"/>
    <p:sldId id="413" r:id="rId9"/>
    <p:sldId id="420" r:id="rId10"/>
    <p:sldId id="421" r:id="rId11"/>
    <p:sldId id="414" r:id="rId12"/>
    <p:sldId id="415" r:id="rId13"/>
    <p:sldId id="416" r:id="rId14"/>
    <p:sldId id="417" r:id="rId15"/>
    <p:sldId id="312" r:id="rId16"/>
    <p:sldId id="408" r:id="rId17"/>
    <p:sldId id="418" r:id="rId18"/>
    <p:sldId id="419" r:id="rId19"/>
  </p:sldIdLst>
  <p:sldSz cx="9144000" cy="5715000" type="screen16x10"/>
  <p:notesSz cx="6858000" cy="9144000"/>
  <p:defaultTex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FF0505"/>
    <a:srgbClr val="FF0000"/>
    <a:srgbClr val="FFFFF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FD2B5-DDEA-475C-9846-3EA199A0A826}" v="5" dt="2022-06-15T14:59:45.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6" autoAdjust="0"/>
    <p:restoredTop sz="93664" autoAdjust="0"/>
  </p:normalViewPr>
  <p:slideViewPr>
    <p:cSldViewPr snapToGrid="0" showGuides="1">
      <p:cViewPr varScale="1">
        <p:scale>
          <a:sx n="178" d="100"/>
          <a:sy n="178" d="100"/>
        </p:scale>
        <p:origin x="3852" y="162"/>
      </p:cViewPr>
      <p:guideLst>
        <p:guide orient="horz" pos="2160"/>
        <p:guide pos="3840"/>
        <p:guide orient="horz" pos="1800"/>
        <p:guide pos="288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15-May-23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15-May-23</a:t>
            </a:fld>
            <a:endParaRPr/>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713232" rtl="0" eaLnBrk="1" latinLnBrk="0" hangingPunct="1">
      <a:defRPr sz="900" kern="1200">
        <a:solidFill>
          <a:schemeClr val="tx1"/>
        </a:solidFill>
        <a:latin typeface="+mn-lt"/>
        <a:ea typeface="+mn-ea"/>
        <a:cs typeface="+mn-cs"/>
      </a:defRPr>
    </a:lvl1pPr>
    <a:lvl2pPr marL="356616" algn="l" defTabSz="713232" rtl="0" eaLnBrk="1" latinLnBrk="0" hangingPunct="1">
      <a:defRPr sz="900" kern="1200">
        <a:solidFill>
          <a:schemeClr val="tx1"/>
        </a:solidFill>
        <a:latin typeface="+mn-lt"/>
        <a:ea typeface="+mn-ea"/>
        <a:cs typeface="+mn-cs"/>
      </a:defRPr>
    </a:lvl2pPr>
    <a:lvl3pPr marL="713232" algn="l" defTabSz="713232" rtl="0" eaLnBrk="1" latinLnBrk="0" hangingPunct="1">
      <a:defRPr sz="900" kern="1200">
        <a:solidFill>
          <a:schemeClr val="tx1"/>
        </a:solidFill>
        <a:latin typeface="+mn-lt"/>
        <a:ea typeface="+mn-ea"/>
        <a:cs typeface="+mn-cs"/>
      </a:defRPr>
    </a:lvl3pPr>
    <a:lvl4pPr marL="1069848" algn="l" defTabSz="713232" rtl="0" eaLnBrk="1" latinLnBrk="0" hangingPunct="1">
      <a:defRPr sz="900" kern="1200">
        <a:solidFill>
          <a:schemeClr val="tx1"/>
        </a:solidFill>
        <a:latin typeface="+mn-lt"/>
        <a:ea typeface="+mn-ea"/>
        <a:cs typeface="+mn-cs"/>
      </a:defRPr>
    </a:lvl4pPr>
    <a:lvl5pPr marL="1426464" algn="l" defTabSz="713232" rtl="0" eaLnBrk="1" latinLnBrk="0" hangingPunct="1">
      <a:defRPr sz="900" kern="1200">
        <a:solidFill>
          <a:schemeClr val="tx1"/>
        </a:solidFill>
        <a:latin typeface="+mn-lt"/>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4815103"/>
            <a:ext cx="9144000" cy="899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a:p>
        </p:txBody>
      </p:sp>
      <p:sp>
        <p:nvSpPr>
          <p:cNvPr id="8" name="Rectangle 7"/>
          <p:cNvSpPr/>
          <p:nvPr/>
        </p:nvSpPr>
        <p:spPr>
          <a:xfrm>
            <a:off x="0" y="0"/>
            <a:ext cx="9144000" cy="899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a:p>
        </p:txBody>
      </p:sp>
      <p:sp>
        <p:nvSpPr>
          <p:cNvPr id="2" name="Title 1"/>
          <p:cNvSpPr>
            <a:spLocks noGrp="1"/>
          </p:cNvSpPr>
          <p:nvPr>
            <p:ph type="ctrTitle"/>
          </p:nvPr>
        </p:nvSpPr>
        <p:spPr>
          <a:xfrm>
            <a:off x="828675" y="1910079"/>
            <a:ext cx="7572375" cy="1849743"/>
          </a:xfrm>
        </p:spPr>
        <p:txBody>
          <a:bodyPr anchor="ctr">
            <a:normAutofit/>
          </a:bodyPr>
          <a:lstStyle>
            <a:lvl1pPr algn="l">
              <a:defRPr sz="3400" cap="all" baseline="0"/>
            </a:lvl1pPr>
          </a:lstStyle>
          <a:p>
            <a:r>
              <a:rPr lang="en-US"/>
              <a:t>Click to edit Master title style</a:t>
            </a:r>
            <a:endParaRPr/>
          </a:p>
        </p:txBody>
      </p:sp>
      <p:sp>
        <p:nvSpPr>
          <p:cNvPr id="3" name="Subtitle 2"/>
          <p:cNvSpPr>
            <a:spLocks noGrp="1"/>
          </p:cNvSpPr>
          <p:nvPr>
            <p:ph type="subTitle" idx="1"/>
          </p:nvPr>
        </p:nvSpPr>
        <p:spPr>
          <a:xfrm>
            <a:off x="828674" y="3759820"/>
            <a:ext cx="7572376" cy="796304"/>
          </a:xfrm>
        </p:spPr>
        <p:txBody>
          <a:bodyPr>
            <a:normAutofit/>
          </a:bodyPr>
          <a:lstStyle>
            <a:lvl1pPr marL="0" indent="0" algn="l">
              <a:spcBef>
                <a:spcPts val="0"/>
              </a:spcBef>
              <a:buNone/>
              <a:defRPr sz="1400"/>
            </a:lvl1pPr>
            <a:lvl2pPr marL="356616" indent="0" algn="ctr">
              <a:buNone/>
              <a:defRPr sz="1600"/>
            </a:lvl2pPr>
            <a:lvl3pPr marL="713232" indent="0" algn="ctr">
              <a:buNone/>
              <a:defRPr sz="1400"/>
            </a:lvl3pPr>
            <a:lvl4pPr marL="1069848" indent="0" algn="ctr">
              <a:buNone/>
              <a:defRPr sz="1200"/>
            </a:lvl4pPr>
            <a:lvl5pPr marL="1426464" indent="0" algn="ctr">
              <a:buNone/>
              <a:defRPr sz="1200"/>
            </a:lvl5pPr>
            <a:lvl6pPr marL="1783080" indent="0" algn="ctr">
              <a:buNone/>
              <a:defRPr sz="1200"/>
            </a:lvl6pPr>
            <a:lvl7pPr marL="2139696" indent="0" algn="ctr">
              <a:buNone/>
              <a:defRPr sz="1200"/>
            </a:lvl7pPr>
            <a:lvl8pPr marL="2496312" indent="0" algn="ctr">
              <a:buNone/>
              <a:defRPr sz="1200"/>
            </a:lvl8pPr>
            <a:lvl9pPr marL="2852928" indent="0" algn="ctr">
              <a:buNone/>
              <a:defRPr sz="1200"/>
            </a:lvl9pPr>
          </a:lstStyle>
          <a:p>
            <a:r>
              <a:rPr lang="en-US"/>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t>15-May-23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1910078"/>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500"/>
            </a:lvl1pPr>
          </a:lstStyle>
          <a:p>
            <a:r>
              <a:rPr lang="en-US"/>
              <a:t>Click to edit Master title style</a:t>
            </a:r>
            <a:endParaRPr/>
          </a:p>
        </p:txBody>
      </p:sp>
      <p:sp>
        <p:nvSpPr>
          <p:cNvPr id="3" name="Picture Placeholder 2"/>
          <p:cNvSpPr>
            <a:spLocks noGrp="1"/>
          </p:cNvSpPr>
          <p:nvPr>
            <p:ph type="pic" idx="1"/>
          </p:nvPr>
        </p:nvSpPr>
        <p:spPr>
          <a:xfrm>
            <a:off x="3491003" y="1333500"/>
            <a:ext cx="4823184" cy="3810001"/>
          </a:xfrm>
        </p:spPr>
        <p:txBody>
          <a:bodyPr tIns="927202">
            <a:normAutofit/>
          </a:bodyPr>
          <a:lstStyle>
            <a:lvl1pPr marL="0" indent="0" algn="ctr">
              <a:buNone/>
              <a:defRPr sz="16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r>
              <a:rPr lang="en-US"/>
              <a:t>Click icon to add picture</a:t>
            </a:r>
            <a:endParaRPr/>
          </a:p>
        </p:txBody>
      </p:sp>
      <p:sp>
        <p:nvSpPr>
          <p:cNvPr id="4" name="Text Placeholder 3"/>
          <p:cNvSpPr>
            <a:spLocks noGrp="1"/>
          </p:cNvSpPr>
          <p:nvPr>
            <p:ph type="body" sz="half" idx="2"/>
          </p:nvPr>
        </p:nvSpPr>
        <p:spPr>
          <a:xfrm>
            <a:off x="828675" y="1333500"/>
            <a:ext cx="2547747" cy="3810000"/>
          </a:xfrm>
        </p:spPr>
        <p:txBody>
          <a:bodyPr>
            <a:normAutofit/>
          </a:bodyPr>
          <a:lstStyle>
            <a:lvl1pPr marL="0" indent="0">
              <a:spcBef>
                <a:spcPts val="936"/>
              </a:spcBef>
              <a:buNone/>
              <a:defRPr sz="14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15-May-23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15-May-23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04271"/>
            <a:ext cx="1285875" cy="484319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28675" y="304271"/>
            <a:ext cx="6074172"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15-May-23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4650839" y="2694220"/>
            <a:ext cx="4693920"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extBox 6"/>
          <p:cNvSpPr txBox="1"/>
          <p:nvPr userDrawn="1"/>
        </p:nvSpPr>
        <p:spPr>
          <a:xfrm>
            <a:off x="8477693" y="5252483"/>
            <a:ext cx="412292" cy="261610"/>
          </a:xfrm>
          <a:prstGeom prst="rect">
            <a:avLst/>
          </a:prstGeom>
          <a:noFill/>
        </p:spPr>
        <p:txBody>
          <a:bodyPr wrap="none" rtlCol="1">
            <a:spAutoFit/>
          </a:bodyPr>
          <a:lstStyle/>
          <a:p>
            <a:fld id="{DA18ACAA-4584-4F0F-B3A9-E92C3892E2E2}" type="slidenum">
              <a:rPr lang="en-US" sz="1100" smtClean="0"/>
              <a:t>‹#›</a:t>
            </a:fld>
            <a:endParaRPr lang="he-IL" sz="110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4704592"/>
            <a:ext cx="9144000" cy="52604"/>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952501"/>
            <a:ext cx="9144000" cy="52604"/>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4815103"/>
            <a:ext cx="9144000" cy="899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a:p>
        </p:txBody>
      </p:sp>
      <p:sp>
        <p:nvSpPr>
          <p:cNvPr id="8" name="Rectangle 7"/>
          <p:cNvSpPr/>
          <p:nvPr/>
        </p:nvSpPr>
        <p:spPr>
          <a:xfrm>
            <a:off x="0" y="0"/>
            <a:ext cx="9144000" cy="899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a:p>
        </p:txBody>
      </p:sp>
      <p:sp>
        <p:nvSpPr>
          <p:cNvPr id="2" name="Title 1"/>
          <p:cNvSpPr>
            <a:spLocks noGrp="1"/>
          </p:cNvSpPr>
          <p:nvPr>
            <p:ph type="ctrTitle"/>
          </p:nvPr>
        </p:nvSpPr>
        <p:spPr>
          <a:xfrm>
            <a:off x="828675" y="1910079"/>
            <a:ext cx="4300538" cy="1849743"/>
          </a:xfrm>
        </p:spPr>
        <p:txBody>
          <a:bodyPr anchor="ctr">
            <a:normAutofit/>
          </a:bodyPr>
          <a:lstStyle>
            <a:lvl1pPr algn="l">
              <a:defRPr sz="3400" cap="all" baseline="0"/>
            </a:lvl1pPr>
          </a:lstStyle>
          <a:p>
            <a:r>
              <a:rPr lang="en-US"/>
              <a:t>Click to edit Master title style</a:t>
            </a:r>
            <a:endParaRPr/>
          </a:p>
        </p:txBody>
      </p:sp>
      <p:sp>
        <p:nvSpPr>
          <p:cNvPr id="3" name="Subtitle 2"/>
          <p:cNvSpPr>
            <a:spLocks noGrp="1"/>
          </p:cNvSpPr>
          <p:nvPr>
            <p:ph type="subTitle" idx="1"/>
          </p:nvPr>
        </p:nvSpPr>
        <p:spPr>
          <a:xfrm>
            <a:off x="828675" y="3759820"/>
            <a:ext cx="4300538" cy="796304"/>
          </a:xfrm>
        </p:spPr>
        <p:txBody>
          <a:bodyPr>
            <a:normAutofit/>
          </a:bodyPr>
          <a:lstStyle>
            <a:lvl1pPr marL="0" indent="0" algn="l">
              <a:spcBef>
                <a:spcPts val="0"/>
              </a:spcBef>
              <a:buNone/>
              <a:defRPr sz="1400"/>
            </a:lvl1pPr>
            <a:lvl2pPr marL="356616" indent="0" algn="ctr">
              <a:buNone/>
              <a:defRPr sz="1600"/>
            </a:lvl2pPr>
            <a:lvl3pPr marL="713232" indent="0" algn="ctr">
              <a:buNone/>
              <a:defRPr sz="1400"/>
            </a:lvl3pPr>
            <a:lvl4pPr marL="1069848" indent="0" algn="ctr">
              <a:buNone/>
              <a:defRPr sz="1200"/>
            </a:lvl4pPr>
            <a:lvl5pPr marL="1426464" indent="0" algn="ctr">
              <a:buNone/>
              <a:defRPr sz="1200"/>
            </a:lvl5pPr>
            <a:lvl6pPr marL="1783080" indent="0" algn="ctr">
              <a:buNone/>
              <a:defRPr sz="1200"/>
            </a:lvl6pPr>
            <a:lvl7pPr marL="2139696" indent="0" algn="ctr">
              <a:buNone/>
              <a:defRPr sz="1200"/>
            </a:lvl7pPr>
            <a:lvl8pPr marL="2496312" indent="0" algn="ctr">
              <a:buNone/>
              <a:defRPr sz="1200"/>
            </a:lvl8pPr>
            <a:lvl9pPr marL="2852928" indent="0" algn="ctr">
              <a:buNone/>
              <a:defRPr sz="12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1910078"/>
          </a:xfrm>
          <a:prstGeom prst="rect">
            <a:avLst/>
          </a:prstGeom>
        </p:spPr>
      </p:pic>
      <p:sp>
        <p:nvSpPr>
          <p:cNvPr id="11" name="Picture Placeholder 10"/>
          <p:cNvSpPr>
            <a:spLocks noGrp="1"/>
          </p:cNvSpPr>
          <p:nvPr>
            <p:ph type="pic" sz="quarter" idx="13"/>
          </p:nvPr>
        </p:nvSpPr>
        <p:spPr>
          <a:xfrm>
            <a:off x="5235798" y="1092213"/>
            <a:ext cx="3908203" cy="3507170"/>
          </a:xfrm>
          <a:solidFill>
            <a:schemeClr val="tx1">
              <a:lumMod val="20000"/>
              <a:lumOff val="80000"/>
            </a:schemeClr>
          </a:solidFill>
        </p:spPr>
        <p:txBody>
          <a:bodyPr tIns="784555"/>
          <a:lstStyle>
            <a:lvl1pPr marL="0" indent="0" algn="ctr">
              <a:buNone/>
              <a:defRPr/>
            </a:lvl1pPr>
          </a:lstStyle>
          <a:p>
            <a:r>
              <a:rPr lang="en-US"/>
              <a:t>Click icon to add picture</a:t>
            </a:r>
            <a:endParaRPr/>
          </a:p>
        </p:txBody>
      </p:sp>
      <p:sp>
        <p:nvSpPr>
          <p:cNvPr id="19" name="Instructional Text"/>
          <p:cNvSpPr/>
          <p:nvPr/>
        </p:nvSpPr>
        <p:spPr>
          <a:xfrm>
            <a:off x="9258300" y="0"/>
            <a:ext cx="971550" cy="5715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323" tIns="35662" rIns="71323" bIns="35662" numCol="1" spcCol="0" rtlCol="0" fromWordArt="0" anchor="t" anchorCtr="0" forceAA="0" compatLnSpc="1">
            <a:prstTxWarp prst="textNoShape">
              <a:avLst/>
            </a:prstTxWarp>
            <a:noAutofit/>
          </a:bodyPr>
          <a:lstStyle/>
          <a:p>
            <a:r>
              <a:rPr sz="900" b="1" i="1">
                <a:latin typeface="Arial" pitchFamily="34" charset="0"/>
                <a:cs typeface="Arial" pitchFamily="34" charset="0"/>
              </a:rPr>
              <a:t>NOTE:</a:t>
            </a:r>
          </a:p>
          <a:p>
            <a:r>
              <a:rPr sz="9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095500"/>
            <a:ext cx="9144000" cy="2661696"/>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828675" y="2476505"/>
            <a:ext cx="7553324" cy="1403458"/>
          </a:xfrm>
        </p:spPr>
        <p:txBody>
          <a:bodyPr anchor="ctr">
            <a:normAutofit/>
          </a:bodyPr>
          <a:lstStyle>
            <a:lvl1pPr>
              <a:defRPr sz="3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828675" y="3879963"/>
            <a:ext cx="7553324" cy="424792"/>
          </a:xfrm>
        </p:spPr>
        <p:txBody>
          <a:bodyPr>
            <a:normAutofit/>
          </a:bodyPr>
          <a:lstStyle>
            <a:lvl1pPr marL="0" indent="0">
              <a:spcBef>
                <a:spcPts val="0"/>
              </a:spcBef>
              <a:buNone/>
              <a:defRPr sz="1200">
                <a:solidFill>
                  <a:schemeClr val="bg1"/>
                </a:solidFill>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15-May-23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476505"/>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28675" y="1333501"/>
            <a:ext cx="3686175" cy="3809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29150" y="1333501"/>
            <a:ext cx="3686175" cy="3809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15-May-23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828675" y="1333500"/>
            <a:ext cx="3689604" cy="686593"/>
          </a:xfrm>
        </p:spPr>
        <p:txBody>
          <a:bodyPr anchor="b"/>
          <a:lstStyle>
            <a:lvl1pPr marL="0" indent="0">
              <a:spcBef>
                <a:spcPts val="0"/>
              </a:spcBef>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828675" y="2020093"/>
            <a:ext cx="3689604" cy="3123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24583" y="1333500"/>
            <a:ext cx="3689604" cy="686593"/>
          </a:xfrm>
        </p:spPr>
        <p:txBody>
          <a:bodyPr anchor="b"/>
          <a:lstStyle>
            <a:lvl1pPr marL="0" indent="0">
              <a:spcBef>
                <a:spcPts val="0"/>
              </a:spcBef>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4583" y="2020093"/>
            <a:ext cx="3689604" cy="3123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15-May-23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15-May-23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15-May-23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500"/>
            </a:lvl1pPr>
          </a:lstStyle>
          <a:p>
            <a:r>
              <a:rPr lang="en-US"/>
              <a:t>Click to edit Master title style</a:t>
            </a:r>
            <a:endParaRPr/>
          </a:p>
        </p:txBody>
      </p:sp>
      <p:sp>
        <p:nvSpPr>
          <p:cNvPr id="3" name="Content Placeholder 2"/>
          <p:cNvSpPr>
            <a:spLocks noGrp="1"/>
          </p:cNvSpPr>
          <p:nvPr>
            <p:ph idx="1"/>
          </p:nvPr>
        </p:nvSpPr>
        <p:spPr>
          <a:xfrm>
            <a:off x="4231386" y="1333500"/>
            <a:ext cx="4083939" cy="3810001"/>
          </a:xfrm>
        </p:spPr>
        <p:txBody>
          <a:bodyPr>
            <a:normAutofit/>
          </a:bodyPr>
          <a:lstStyle>
            <a:lvl1pPr>
              <a:defRPr sz="1600"/>
            </a:lvl1pPr>
            <a:lvl2pPr>
              <a:defRPr sz="12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675" y="1333500"/>
            <a:ext cx="3288411" cy="3810000"/>
          </a:xfrm>
        </p:spPr>
        <p:txBody>
          <a:bodyPr>
            <a:normAutofit/>
          </a:bodyPr>
          <a:lstStyle>
            <a:lvl1pPr marL="0" indent="0">
              <a:spcBef>
                <a:spcPts val="936"/>
              </a:spcBef>
              <a:buNone/>
              <a:defRPr sz="14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t>15-May-23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5" y="63500"/>
            <a:ext cx="7485512" cy="914135"/>
          </a:xfrm>
          <a:prstGeom prst="rect">
            <a:avLst/>
          </a:prstGeom>
        </p:spPr>
        <p:txBody>
          <a:bodyPr vert="horz" lIns="0" tIns="35662" rIns="0" bIns="35662"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828675" y="1333500"/>
            <a:ext cx="7486650" cy="3810000"/>
          </a:xfrm>
          <a:prstGeom prst="rect">
            <a:avLst/>
          </a:prstGeom>
        </p:spPr>
        <p:txBody>
          <a:bodyPr vert="horz" lIns="0" tIns="35662" rIns="0" bIns="3566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28675" y="5296960"/>
            <a:ext cx="1372169" cy="304271"/>
          </a:xfrm>
          <a:prstGeom prst="rect">
            <a:avLst/>
          </a:prstGeom>
        </p:spPr>
        <p:txBody>
          <a:bodyPr vert="horz" lIns="0" tIns="35662" rIns="0" bIns="35662" rtlCol="0" anchor="ctr"/>
          <a:lstStyle>
            <a:lvl1pPr algn="l">
              <a:defRPr sz="900">
                <a:solidFill>
                  <a:schemeClr val="tx1">
                    <a:lumMod val="60000"/>
                    <a:lumOff val="40000"/>
                  </a:schemeClr>
                </a:solidFill>
              </a:defRPr>
            </a:lvl1pPr>
          </a:lstStyle>
          <a:p>
            <a:fld id="{402B9795-92DC-40DC-A1CA-9A4B349D7824}" type="datetimeFigureOut">
              <a:rPr lang="en-US"/>
              <a:pPr/>
              <a:t>15-May-23</a:t>
            </a:fld>
            <a:endParaRPr/>
          </a:p>
        </p:txBody>
      </p:sp>
      <p:sp>
        <p:nvSpPr>
          <p:cNvPr id="5" name="Footer Placeholder 4"/>
          <p:cNvSpPr>
            <a:spLocks noGrp="1"/>
          </p:cNvSpPr>
          <p:nvPr>
            <p:ph type="ftr" sz="quarter" idx="3"/>
          </p:nvPr>
        </p:nvSpPr>
        <p:spPr>
          <a:xfrm>
            <a:off x="2200844" y="5296958"/>
            <a:ext cx="4742312" cy="304272"/>
          </a:xfrm>
          <a:prstGeom prst="rect">
            <a:avLst/>
          </a:prstGeom>
        </p:spPr>
        <p:txBody>
          <a:bodyPr vert="horz" lIns="0" tIns="35662" rIns="0" bIns="35662" rtlCol="0" anchor="ctr"/>
          <a:lstStyle>
            <a:lvl1pPr algn="ctr">
              <a:defRPr sz="9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6942587" y="5296960"/>
            <a:ext cx="1371600" cy="304271"/>
          </a:xfrm>
          <a:prstGeom prst="rect">
            <a:avLst/>
          </a:prstGeom>
        </p:spPr>
        <p:txBody>
          <a:bodyPr vert="horz" lIns="0" tIns="35662" rIns="0" bIns="35662" rtlCol="0" anchor="ctr"/>
          <a:lstStyle>
            <a:lvl1pPr algn="r">
              <a:defRPr sz="9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827532" y="1016001"/>
            <a:ext cx="7488936" cy="70336"/>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713232" rtl="0" eaLnBrk="1" latinLnBrk="0" hangingPunct="1">
        <a:lnSpc>
          <a:spcPct val="90000"/>
        </a:lnSpc>
        <a:spcBef>
          <a:spcPct val="0"/>
        </a:spcBef>
        <a:buNone/>
        <a:defRPr sz="2800" kern="1200">
          <a:solidFill>
            <a:schemeClr val="tx1"/>
          </a:solidFill>
          <a:latin typeface="Calibri" panose="020F0502020204030204" pitchFamily="34" charset="0"/>
          <a:ea typeface="+mj-ea"/>
          <a:cs typeface="+mj-cs"/>
        </a:defRPr>
      </a:lvl1pPr>
    </p:titleStyle>
    <p:bodyStyle>
      <a:lvl1pPr marL="178308" indent="-178308" algn="l" defTabSz="713232" rtl="0" eaLnBrk="1" latinLnBrk="0" hangingPunct="1">
        <a:lnSpc>
          <a:spcPct val="100000"/>
        </a:lnSpc>
        <a:spcBef>
          <a:spcPts val="1404"/>
        </a:spcBef>
        <a:buFont typeface="Wingdings" panose="05000000000000000000" pitchFamily="2" charset="2"/>
        <a:buChar char="§"/>
        <a:defRPr sz="2000" kern="1200">
          <a:solidFill>
            <a:schemeClr val="tx1"/>
          </a:solidFill>
          <a:latin typeface="Calibri" panose="020F0502020204030204" pitchFamily="34" charset="0"/>
          <a:ea typeface="+mn-ea"/>
          <a:cs typeface="+mn-cs"/>
        </a:defRPr>
      </a:lvl1pPr>
      <a:lvl2pPr marL="534924" indent="-178308" algn="l" defTabSz="713232" rtl="0" eaLnBrk="1" latinLnBrk="0" hangingPunct="1">
        <a:lnSpc>
          <a:spcPct val="100000"/>
        </a:lnSpc>
        <a:spcBef>
          <a:spcPts val="468"/>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891540" indent="-178308" algn="l" defTabSz="713232" rtl="0" eaLnBrk="1" latinLnBrk="0" hangingPunct="1">
        <a:lnSpc>
          <a:spcPct val="100000"/>
        </a:lnSpc>
        <a:spcBef>
          <a:spcPts val="468"/>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248156" indent="-178308" algn="l" defTabSz="713232" rtl="0" eaLnBrk="1" latinLnBrk="0" hangingPunct="1">
        <a:lnSpc>
          <a:spcPct val="100000"/>
        </a:lnSpc>
        <a:spcBef>
          <a:spcPts val="468"/>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1604772" indent="-178308" algn="l" defTabSz="713232" rtl="0" eaLnBrk="1" latinLnBrk="0" hangingPunct="1">
        <a:lnSpc>
          <a:spcPct val="100000"/>
        </a:lnSpc>
        <a:spcBef>
          <a:spcPts val="468"/>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1961388" indent="-178308" algn="r" defTabSz="713232" rtl="1" eaLnBrk="1" latinLnBrk="0" hangingPunct="1">
        <a:lnSpc>
          <a:spcPct val="90000"/>
        </a:lnSpc>
        <a:spcBef>
          <a:spcPts val="390"/>
        </a:spcBef>
        <a:buFont typeface="Wingdings" panose="05000000000000000000" pitchFamily="2" charset="2"/>
        <a:buChar char="§"/>
        <a:defRPr sz="1100" kern="1200">
          <a:solidFill>
            <a:schemeClr val="tx1"/>
          </a:solidFill>
          <a:latin typeface="+mn-lt"/>
          <a:ea typeface="+mn-ea"/>
          <a:cs typeface="+mn-cs"/>
        </a:defRPr>
      </a:lvl6pPr>
      <a:lvl7pPr marL="2318004" indent="-178308" algn="r" defTabSz="713232" rtl="1" eaLnBrk="1" latinLnBrk="0" hangingPunct="1">
        <a:lnSpc>
          <a:spcPct val="90000"/>
        </a:lnSpc>
        <a:spcBef>
          <a:spcPts val="390"/>
        </a:spcBef>
        <a:buFont typeface="Wingdings" panose="05000000000000000000" pitchFamily="2" charset="2"/>
        <a:buChar char="§"/>
        <a:defRPr sz="1100" kern="1200">
          <a:solidFill>
            <a:schemeClr val="tx1"/>
          </a:solidFill>
          <a:latin typeface="+mn-lt"/>
          <a:ea typeface="+mn-ea"/>
          <a:cs typeface="+mn-cs"/>
        </a:defRPr>
      </a:lvl7pPr>
      <a:lvl8pPr marL="2674620" indent="-178308" algn="r" defTabSz="713232" rtl="1" eaLnBrk="1" latinLnBrk="0" hangingPunct="1">
        <a:lnSpc>
          <a:spcPct val="90000"/>
        </a:lnSpc>
        <a:spcBef>
          <a:spcPts val="390"/>
        </a:spcBef>
        <a:buFont typeface="Wingdings" panose="05000000000000000000" pitchFamily="2" charset="2"/>
        <a:buChar char="§"/>
        <a:defRPr sz="1100" kern="1200">
          <a:solidFill>
            <a:schemeClr val="tx1"/>
          </a:solidFill>
          <a:latin typeface="+mn-lt"/>
          <a:ea typeface="+mn-ea"/>
          <a:cs typeface="+mn-cs"/>
        </a:defRPr>
      </a:lvl8pPr>
      <a:lvl9pPr marL="3031236" indent="-178308" algn="r" defTabSz="713232" rtl="1" eaLnBrk="1" latinLnBrk="0" hangingPunct="1">
        <a:lnSpc>
          <a:spcPct val="90000"/>
        </a:lnSpc>
        <a:spcBef>
          <a:spcPts val="390"/>
        </a:spcBef>
        <a:buFont typeface="Wingdings" panose="05000000000000000000" pitchFamily="2" charset="2"/>
        <a:buChar char="§"/>
        <a:defRPr sz="1100" kern="1200">
          <a:solidFill>
            <a:schemeClr val="tx1"/>
          </a:solidFill>
          <a:latin typeface="+mn-lt"/>
          <a:ea typeface="+mn-ea"/>
          <a:cs typeface="+mn-cs"/>
        </a:defRPr>
      </a:lvl9pPr>
    </p:bodyStyle>
    <p:otherStyle>
      <a:defPPr>
        <a:defRPr/>
      </a:defPPr>
      <a:lvl1pPr marL="0" algn="r" defTabSz="713232" rtl="1" eaLnBrk="1" latinLnBrk="0" hangingPunct="1">
        <a:defRPr sz="1400" kern="1200">
          <a:solidFill>
            <a:schemeClr val="tx1"/>
          </a:solidFill>
          <a:latin typeface="+mn-lt"/>
          <a:ea typeface="+mn-ea"/>
          <a:cs typeface="+mn-cs"/>
        </a:defRPr>
      </a:lvl1pPr>
      <a:lvl2pPr marL="356616" algn="r" defTabSz="713232" rtl="1" eaLnBrk="1" latinLnBrk="0" hangingPunct="1">
        <a:defRPr sz="1400" kern="1200">
          <a:solidFill>
            <a:schemeClr val="tx1"/>
          </a:solidFill>
          <a:latin typeface="+mn-lt"/>
          <a:ea typeface="+mn-ea"/>
          <a:cs typeface="+mn-cs"/>
        </a:defRPr>
      </a:lvl2pPr>
      <a:lvl3pPr marL="713232" algn="r" defTabSz="713232" rtl="1" eaLnBrk="1" latinLnBrk="0" hangingPunct="1">
        <a:defRPr sz="1400" kern="1200">
          <a:solidFill>
            <a:schemeClr val="tx1"/>
          </a:solidFill>
          <a:latin typeface="+mn-lt"/>
          <a:ea typeface="+mn-ea"/>
          <a:cs typeface="+mn-cs"/>
        </a:defRPr>
      </a:lvl3pPr>
      <a:lvl4pPr marL="1069848" algn="r" defTabSz="713232" rtl="1" eaLnBrk="1" latinLnBrk="0" hangingPunct="1">
        <a:defRPr sz="1400" kern="1200">
          <a:solidFill>
            <a:schemeClr val="tx1"/>
          </a:solidFill>
          <a:latin typeface="+mn-lt"/>
          <a:ea typeface="+mn-ea"/>
          <a:cs typeface="+mn-cs"/>
        </a:defRPr>
      </a:lvl4pPr>
      <a:lvl5pPr marL="1426464" algn="r" defTabSz="713232" rtl="1" eaLnBrk="1" latinLnBrk="0" hangingPunct="1">
        <a:defRPr sz="1400" kern="1200">
          <a:solidFill>
            <a:schemeClr val="tx1"/>
          </a:solidFill>
          <a:latin typeface="+mn-lt"/>
          <a:ea typeface="+mn-ea"/>
          <a:cs typeface="+mn-cs"/>
        </a:defRPr>
      </a:lvl5pPr>
      <a:lvl6pPr marL="1783080" algn="r" defTabSz="713232" rtl="1" eaLnBrk="1" latinLnBrk="0" hangingPunct="1">
        <a:defRPr sz="1400" kern="1200">
          <a:solidFill>
            <a:schemeClr val="tx1"/>
          </a:solidFill>
          <a:latin typeface="+mn-lt"/>
          <a:ea typeface="+mn-ea"/>
          <a:cs typeface="+mn-cs"/>
        </a:defRPr>
      </a:lvl6pPr>
      <a:lvl7pPr marL="2139696" algn="r" defTabSz="713232" rtl="1" eaLnBrk="1" latinLnBrk="0" hangingPunct="1">
        <a:defRPr sz="1400" kern="1200">
          <a:solidFill>
            <a:schemeClr val="tx1"/>
          </a:solidFill>
          <a:latin typeface="+mn-lt"/>
          <a:ea typeface="+mn-ea"/>
          <a:cs typeface="+mn-cs"/>
        </a:defRPr>
      </a:lvl7pPr>
      <a:lvl8pPr marL="2496312" algn="r" defTabSz="713232" rtl="1" eaLnBrk="1" latinLnBrk="0" hangingPunct="1">
        <a:defRPr sz="1400" kern="1200">
          <a:solidFill>
            <a:schemeClr val="tx1"/>
          </a:solidFill>
          <a:latin typeface="+mn-lt"/>
          <a:ea typeface="+mn-ea"/>
          <a:cs typeface="+mn-cs"/>
        </a:defRPr>
      </a:lvl8pPr>
      <a:lvl9pPr marL="2852928" algn="r" defTabSz="713232" rtl="1"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erlang.org/doc/man/ets.html#lookup-2" TargetMode="External"/><Relationship Id="rId2" Type="http://schemas.openxmlformats.org/officeDocument/2006/relationships/hyperlink" Target="http://www.erlang.org/doc/man/ets.html#insert-2" TargetMode="External"/><Relationship Id="rId1" Type="http://schemas.openxmlformats.org/officeDocument/2006/relationships/slideLayout" Target="../slideLayouts/slideLayout2.xml"/><Relationship Id="rId6" Type="http://schemas.openxmlformats.org/officeDocument/2006/relationships/hyperlink" Target="http://www.erlang.org/doc/man/ets.html" TargetMode="External"/><Relationship Id="rId5" Type="http://schemas.openxmlformats.org/officeDocument/2006/relationships/hyperlink" Target="http://www.erlang.org/doc/man/ets.html#delete-2" TargetMode="External"/><Relationship Id="rId4" Type="http://schemas.openxmlformats.org/officeDocument/2006/relationships/hyperlink" Target="http://www.erlang.org/doc/man/ets.html#delete-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rlang.org/doc/man/e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erlang.org/doc/man/ets.html#new-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8675" y="1910079"/>
            <a:ext cx="4300538" cy="1849743"/>
          </a:xfrm>
        </p:spPr>
        <p:txBody>
          <a:bodyPr anchor="ctr">
            <a:normAutofit fontScale="90000"/>
          </a:bodyPr>
          <a:lstStyle/>
          <a:p>
            <a:r>
              <a:rPr lang="en-US" b="1" dirty="0"/>
              <a:t>Functional programming in concurrent and distributed systems</a:t>
            </a:r>
          </a:p>
        </p:txBody>
      </p:sp>
      <p:sp>
        <p:nvSpPr>
          <p:cNvPr id="7" name="Subtitle 6"/>
          <p:cNvSpPr>
            <a:spLocks noGrp="1"/>
          </p:cNvSpPr>
          <p:nvPr>
            <p:ph type="subTitle" idx="1"/>
          </p:nvPr>
        </p:nvSpPr>
        <p:spPr/>
        <p:txBody>
          <a:bodyPr>
            <a:normAutofit/>
          </a:bodyPr>
          <a:lstStyle/>
          <a:p>
            <a:r>
              <a:rPr lang="en-US" dirty="0"/>
              <a:t>381-1-0112 | SM B 2021 | Tutorial 9</a:t>
            </a:r>
          </a:p>
          <a:p>
            <a:pPr rtl="0"/>
            <a:r>
              <a:rPr lang="en-US" dirty="0"/>
              <a:t>By </a:t>
            </a:r>
            <a:r>
              <a:rPr lang="en-US" dirty="0" err="1"/>
              <a:t>Yeh’iel</a:t>
            </a:r>
            <a:r>
              <a:rPr lang="en-US" dirty="0"/>
              <a:t> Zohar and David Leon</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6602" y="2143567"/>
            <a:ext cx="1685676" cy="142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math.bgu.ac.il/~yairgl/Conferences/Around_T/BGU.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5490" y="500932"/>
            <a:ext cx="603418" cy="907682"/>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#2.3 ETS Tables: Operations</a:t>
            </a:r>
            <a:endParaRPr lang="en-US" sz="2800" dirty="0"/>
          </a:p>
        </p:txBody>
      </p:sp>
      <p:sp>
        <p:nvSpPr>
          <p:cNvPr id="14" name="Content Placeholder 13"/>
          <p:cNvSpPr>
            <a:spLocks noGrp="1"/>
          </p:cNvSpPr>
          <p:nvPr>
            <p:ph idx="1"/>
          </p:nvPr>
        </p:nvSpPr>
        <p:spPr>
          <a:xfrm>
            <a:off x="827537" y="1272540"/>
            <a:ext cx="7486650" cy="4290060"/>
          </a:xfrm>
        </p:spPr>
        <p:txBody>
          <a:bodyPr>
            <a:normAutofit/>
          </a:bodyPr>
          <a:lstStyle/>
          <a:p>
            <a:r>
              <a:rPr lang="en-US" b="1" dirty="0" err="1">
                <a:hlinkClick r:id="rId2"/>
              </a:rPr>
              <a:t>ets:insert</a:t>
            </a:r>
            <a:r>
              <a:rPr lang="en-US" b="1" dirty="0">
                <a:hlinkClick r:id="rId2"/>
              </a:rPr>
              <a:t>(Tab, </a:t>
            </a:r>
            <a:r>
              <a:rPr lang="en-US" b="1" dirty="0" err="1">
                <a:hlinkClick r:id="rId2"/>
              </a:rPr>
              <a:t>ObjectOrObjects</a:t>
            </a:r>
            <a:r>
              <a:rPr lang="en-US" b="1" dirty="0">
                <a:hlinkClick r:id="rId2"/>
              </a:rPr>
              <a:t>)</a:t>
            </a:r>
            <a:endParaRPr lang="en-US" b="1" dirty="0"/>
          </a:p>
          <a:p>
            <a:pPr lvl="1"/>
            <a:r>
              <a:rPr lang="en-US" dirty="0"/>
              <a:t>Inserts the object or all of the objects in the list </a:t>
            </a:r>
            <a:r>
              <a:rPr lang="en-US" b="1" dirty="0" err="1"/>
              <a:t>ObjectOrObjects</a:t>
            </a:r>
            <a:r>
              <a:rPr lang="en-US" dirty="0"/>
              <a:t> into the table </a:t>
            </a:r>
            <a:r>
              <a:rPr lang="en-US" b="1" dirty="0"/>
              <a:t>Tab</a:t>
            </a:r>
          </a:p>
          <a:p>
            <a:pPr lvl="1"/>
            <a:r>
              <a:rPr lang="en-US" dirty="0"/>
              <a:t>The entire operation is guaranteed to be </a:t>
            </a:r>
            <a:r>
              <a:rPr lang="en-US" u="sng" dirty="0"/>
              <a:t>atomic</a:t>
            </a:r>
            <a:r>
              <a:rPr lang="en-US" dirty="0"/>
              <a:t> and </a:t>
            </a:r>
            <a:r>
              <a:rPr lang="en-US" u="sng" dirty="0"/>
              <a:t>isolated</a:t>
            </a:r>
          </a:p>
          <a:p>
            <a:r>
              <a:rPr lang="en-US" b="1" dirty="0" err="1">
                <a:hlinkClick r:id="rId2"/>
              </a:rPr>
              <a:t>ets:</a:t>
            </a:r>
            <a:r>
              <a:rPr lang="en-US" b="1" dirty="0" err="1">
                <a:hlinkClick r:id="rId3"/>
              </a:rPr>
              <a:t>lookup</a:t>
            </a:r>
            <a:r>
              <a:rPr lang="en-US" b="1" dirty="0">
                <a:hlinkClick r:id="rId3"/>
              </a:rPr>
              <a:t>(Tab, Key)</a:t>
            </a:r>
            <a:endParaRPr lang="en-US" b="1" dirty="0"/>
          </a:p>
          <a:p>
            <a:pPr lvl="1"/>
            <a:r>
              <a:rPr lang="en-US" dirty="0"/>
              <a:t>Returns a list of all objects with the key </a:t>
            </a:r>
            <a:r>
              <a:rPr lang="en-US" b="1" dirty="0" err="1"/>
              <a:t>Key</a:t>
            </a:r>
            <a:r>
              <a:rPr lang="en-US" dirty="0"/>
              <a:t> in the table </a:t>
            </a:r>
            <a:r>
              <a:rPr lang="en-US" b="1" dirty="0"/>
              <a:t>Tab</a:t>
            </a:r>
          </a:p>
          <a:p>
            <a:r>
              <a:rPr lang="en-US" b="1" dirty="0" err="1">
                <a:hlinkClick r:id="rId4"/>
              </a:rPr>
              <a:t>ets:delete</a:t>
            </a:r>
            <a:r>
              <a:rPr lang="en-US" b="1" dirty="0">
                <a:hlinkClick r:id="rId4"/>
              </a:rPr>
              <a:t>(Tab)</a:t>
            </a:r>
            <a:endParaRPr lang="en-US" b="1" dirty="0"/>
          </a:p>
          <a:p>
            <a:pPr lvl="1"/>
            <a:r>
              <a:rPr lang="en-US" dirty="0"/>
              <a:t>Deletes the ETS table </a:t>
            </a:r>
            <a:r>
              <a:rPr lang="en-US" b="1" dirty="0"/>
              <a:t>Tab</a:t>
            </a:r>
            <a:endParaRPr lang="en-US" dirty="0"/>
          </a:p>
          <a:p>
            <a:r>
              <a:rPr lang="en-US" b="1" dirty="0" err="1">
                <a:hlinkClick r:id="rId5"/>
              </a:rPr>
              <a:t>ets:delete</a:t>
            </a:r>
            <a:r>
              <a:rPr lang="en-US" b="1" dirty="0">
                <a:hlinkClick r:id="rId5"/>
              </a:rPr>
              <a:t>(Tab, Key)</a:t>
            </a:r>
            <a:endParaRPr lang="en-US" b="1" dirty="0"/>
          </a:p>
          <a:p>
            <a:pPr lvl="1"/>
            <a:r>
              <a:rPr lang="en-US" dirty="0"/>
              <a:t>Deletes the entry indexed by </a:t>
            </a:r>
            <a:r>
              <a:rPr lang="en-US" b="1" dirty="0"/>
              <a:t>Key </a:t>
            </a:r>
            <a:r>
              <a:rPr lang="en-US" dirty="0"/>
              <a:t>from table </a:t>
            </a:r>
            <a:r>
              <a:rPr lang="en-US" b="1" dirty="0"/>
              <a:t>Tab</a:t>
            </a:r>
          </a:p>
          <a:p>
            <a:pPr lvl="1"/>
            <a:endParaRPr lang="en-US" b="1" dirty="0"/>
          </a:p>
          <a:p>
            <a:r>
              <a:rPr lang="en-US" b="1" dirty="0">
                <a:solidFill>
                  <a:srgbClr val="C00000"/>
                </a:solidFill>
              </a:rPr>
              <a:t>Many other optional actions are available, visit the </a:t>
            </a:r>
            <a:r>
              <a:rPr lang="en-US" b="1" dirty="0" err="1">
                <a:solidFill>
                  <a:srgbClr val="C00000"/>
                </a:solidFill>
                <a:hlinkClick r:id="rId6"/>
              </a:rPr>
              <a:t>ets</a:t>
            </a:r>
            <a:r>
              <a:rPr lang="en-US" b="1" dirty="0">
                <a:solidFill>
                  <a:srgbClr val="C00000"/>
                </a:solidFill>
              </a:rPr>
              <a:t> module!</a:t>
            </a:r>
          </a:p>
        </p:txBody>
      </p:sp>
    </p:spTree>
    <p:extLst>
      <p:ext uri="{BB962C8B-B14F-4D97-AF65-F5344CB8AC3E}">
        <p14:creationId xmlns:p14="http://schemas.microsoft.com/office/powerpoint/2010/main" val="140504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#2.4 ETS Tables: Example 1</a:t>
            </a:r>
            <a:endParaRPr lang="en-US" sz="2800" dirty="0"/>
          </a:p>
        </p:txBody>
      </p:sp>
      <p:sp>
        <p:nvSpPr>
          <p:cNvPr id="14" name="Content Placeholder 13"/>
          <p:cNvSpPr>
            <a:spLocks noGrp="1"/>
          </p:cNvSpPr>
          <p:nvPr>
            <p:ph idx="1"/>
          </p:nvPr>
        </p:nvSpPr>
        <p:spPr>
          <a:xfrm>
            <a:off x="827537" y="1272540"/>
            <a:ext cx="7486650" cy="3840480"/>
          </a:xfrm>
        </p:spPr>
        <p:txBody>
          <a:bodyPr>
            <a:normAutofit/>
          </a:bodyPr>
          <a:lstStyle/>
          <a:p>
            <a:endParaRPr lang="en-US" b="1" dirty="0"/>
          </a:p>
        </p:txBody>
      </p:sp>
      <p:pic>
        <p:nvPicPr>
          <p:cNvPr id="2" name="Picture 1"/>
          <p:cNvPicPr>
            <a:picLocks noChangeAspect="1"/>
          </p:cNvPicPr>
          <p:nvPr/>
        </p:nvPicPr>
        <p:blipFill rotWithShape="1">
          <a:blip r:embed="rId2"/>
          <a:srcRect r="8736"/>
          <a:stretch/>
        </p:blipFill>
        <p:spPr>
          <a:xfrm>
            <a:off x="751337" y="1318260"/>
            <a:ext cx="7851644" cy="3741420"/>
          </a:xfrm>
          <a:prstGeom prst="rect">
            <a:avLst/>
          </a:prstGeom>
          <a:ln w="12700">
            <a:solidFill>
              <a:schemeClr val="tx1"/>
            </a:solidFill>
          </a:ln>
        </p:spPr>
      </p:pic>
    </p:spTree>
    <p:extLst>
      <p:ext uri="{BB962C8B-B14F-4D97-AF65-F5344CB8AC3E}">
        <p14:creationId xmlns:p14="http://schemas.microsoft.com/office/powerpoint/2010/main" val="106873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#2.4 ETS Tables: Example 2</a:t>
            </a:r>
            <a:endParaRPr lang="en-US" sz="2800" dirty="0"/>
          </a:p>
        </p:txBody>
      </p:sp>
      <p:sp>
        <p:nvSpPr>
          <p:cNvPr id="14" name="Content Placeholder 13"/>
          <p:cNvSpPr>
            <a:spLocks noGrp="1"/>
          </p:cNvSpPr>
          <p:nvPr>
            <p:ph idx="1"/>
          </p:nvPr>
        </p:nvSpPr>
        <p:spPr>
          <a:xfrm>
            <a:off x="827537" y="1272540"/>
            <a:ext cx="7486650" cy="3840480"/>
          </a:xfrm>
        </p:spPr>
        <p:txBody>
          <a:bodyPr>
            <a:normAutofit/>
          </a:bodyPr>
          <a:lstStyle/>
          <a:p>
            <a:endParaRPr lang="en-US" b="1" dirty="0"/>
          </a:p>
        </p:txBody>
      </p:sp>
      <p:pic>
        <p:nvPicPr>
          <p:cNvPr id="3" name="Picture 2"/>
          <p:cNvPicPr>
            <a:picLocks noChangeAspect="1"/>
          </p:cNvPicPr>
          <p:nvPr/>
        </p:nvPicPr>
        <p:blipFill rotWithShape="1">
          <a:blip r:embed="rId2"/>
          <a:srcRect r="8711"/>
          <a:stretch/>
        </p:blipFill>
        <p:spPr>
          <a:xfrm>
            <a:off x="751337" y="1318260"/>
            <a:ext cx="7851644" cy="2362200"/>
          </a:xfrm>
          <a:prstGeom prst="rect">
            <a:avLst/>
          </a:prstGeom>
          <a:ln w="12700">
            <a:solidFill>
              <a:schemeClr val="tx1"/>
            </a:solidFill>
          </a:ln>
        </p:spPr>
      </p:pic>
    </p:spTree>
    <p:extLst>
      <p:ext uri="{BB962C8B-B14F-4D97-AF65-F5344CB8AC3E}">
        <p14:creationId xmlns:p14="http://schemas.microsoft.com/office/powerpoint/2010/main" val="164903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#2.4 ETS Tables: Example 3</a:t>
            </a:r>
            <a:endParaRPr lang="en-US" sz="2800" dirty="0"/>
          </a:p>
        </p:txBody>
      </p:sp>
      <p:sp>
        <p:nvSpPr>
          <p:cNvPr id="14" name="Content Placeholder 13"/>
          <p:cNvSpPr>
            <a:spLocks noGrp="1"/>
          </p:cNvSpPr>
          <p:nvPr>
            <p:ph idx="1"/>
          </p:nvPr>
        </p:nvSpPr>
        <p:spPr>
          <a:xfrm>
            <a:off x="827537" y="1272540"/>
            <a:ext cx="7486650" cy="3840480"/>
          </a:xfrm>
        </p:spPr>
        <p:txBody>
          <a:bodyPr>
            <a:normAutofit/>
          </a:bodyPr>
          <a:lstStyle/>
          <a:p>
            <a:endParaRPr lang="en-US" b="1" dirty="0"/>
          </a:p>
        </p:txBody>
      </p:sp>
      <p:pic>
        <p:nvPicPr>
          <p:cNvPr id="2" name="Picture 1"/>
          <p:cNvPicPr>
            <a:picLocks noChangeAspect="1"/>
          </p:cNvPicPr>
          <p:nvPr/>
        </p:nvPicPr>
        <p:blipFill>
          <a:blip r:embed="rId2"/>
          <a:stretch>
            <a:fillRect/>
          </a:stretch>
        </p:blipFill>
        <p:spPr>
          <a:xfrm>
            <a:off x="751337" y="1318261"/>
            <a:ext cx="7880041" cy="2941320"/>
          </a:xfrm>
          <a:prstGeom prst="rect">
            <a:avLst/>
          </a:prstGeom>
          <a:ln w="12700">
            <a:solidFill>
              <a:schemeClr val="tx1"/>
            </a:solidFill>
          </a:ln>
        </p:spPr>
      </p:pic>
      <p:pic>
        <p:nvPicPr>
          <p:cNvPr id="4" name="Picture 3"/>
          <p:cNvPicPr>
            <a:picLocks noChangeAspect="1"/>
          </p:cNvPicPr>
          <p:nvPr/>
        </p:nvPicPr>
        <p:blipFill rotWithShape="1">
          <a:blip r:embed="rId3"/>
          <a:srcRect r="2399"/>
          <a:stretch/>
        </p:blipFill>
        <p:spPr>
          <a:xfrm>
            <a:off x="751337" y="4339543"/>
            <a:ext cx="7881219" cy="819198"/>
          </a:xfrm>
          <a:prstGeom prst="rect">
            <a:avLst/>
          </a:prstGeom>
          <a:ln w="12700">
            <a:solidFill>
              <a:schemeClr val="tx1"/>
            </a:solidFill>
          </a:ln>
        </p:spPr>
      </p:pic>
    </p:spTree>
    <p:extLst>
      <p:ext uri="{BB962C8B-B14F-4D97-AF65-F5344CB8AC3E}">
        <p14:creationId xmlns:p14="http://schemas.microsoft.com/office/powerpoint/2010/main" val="394608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Submission Procedures</a:t>
            </a:r>
            <a:r>
              <a:rPr lang="he-IL" dirty="0"/>
              <a:t> </a:t>
            </a:r>
            <a:r>
              <a:rPr lang="en-US" dirty="0"/>
              <a:t>(Optional - Bonus)</a:t>
            </a:r>
          </a:p>
        </p:txBody>
      </p:sp>
      <p:sp>
        <p:nvSpPr>
          <p:cNvPr id="3" name="Content Placeholder 2"/>
          <p:cNvSpPr>
            <a:spLocks noGrp="1"/>
          </p:cNvSpPr>
          <p:nvPr>
            <p:ph idx="1"/>
          </p:nvPr>
        </p:nvSpPr>
        <p:spPr>
          <a:xfrm>
            <a:off x="828675" y="1333500"/>
            <a:ext cx="7486650" cy="4152900"/>
          </a:xfrm>
        </p:spPr>
        <p:txBody>
          <a:bodyPr>
            <a:normAutofit lnSpcReduction="10000"/>
          </a:bodyPr>
          <a:lstStyle/>
          <a:p>
            <a:r>
              <a:rPr lang="en-US" dirty="0"/>
              <a:t>Only a single .</a:t>
            </a:r>
            <a:r>
              <a:rPr lang="en-US" dirty="0" err="1"/>
              <a:t>erl</a:t>
            </a:r>
            <a:r>
              <a:rPr lang="en-US" dirty="0"/>
              <a:t> file to be submitted</a:t>
            </a:r>
          </a:p>
          <a:p>
            <a:r>
              <a:rPr lang="en-US" dirty="0"/>
              <a:t>Filename format: ex9_&lt;ID&gt;.</a:t>
            </a:r>
            <a:r>
              <a:rPr lang="en-US" dirty="0" err="1"/>
              <a:t>erl</a:t>
            </a:r>
            <a:endParaRPr lang="en-US" dirty="0"/>
          </a:p>
          <a:p>
            <a:pPr lvl="1"/>
            <a:r>
              <a:rPr lang="en-US" dirty="0"/>
              <a:t>Where &lt;ID&gt; needs to be replaced with your ID number</a:t>
            </a:r>
          </a:p>
          <a:p>
            <a:r>
              <a:rPr lang="en-US" dirty="0"/>
              <a:t>Your code MUST be well documented</a:t>
            </a:r>
          </a:p>
          <a:p>
            <a:r>
              <a:rPr lang="en-US" dirty="0"/>
              <a:t>Functions’ names must be identical to the ones defined in exercise</a:t>
            </a:r>
          </a:p>
          <a:p>
            <a:pPr lvl="1"/>
            <a:r>
              <a:rPr lang="en-US" dirty="0"/>
              <a:t>Same as for the arity</a:t>
            </a:r>
          </a:p>
          <a:p>
            <a:pPr lvl="1"/>
            <a:r>
              <a:rPr lang="en-US" dirty="0"/>
              <a:t>Same as for the output format</a:t>
            </a:r>
          </a:p>
          <a:p>
            <a:r>
              <a:rPr lang="en-US" dirty="0"/>
              <a:t>Only the tested functions needs to be exported</a:t>
            </a:r>
          </a:p>
          <a:p>
            <a:pPr lvl="1"/>
            <a:r>
              <a:rPr lang="en-US" dirty="0"/>
              <a:t>Internal functions MUST NOT be exported</a:t>
            </a:r>
          </a:p>
          <a:p>
            <a:r>
              <a:rPr lang="en-US" dirty="0"/>
              <a:t>Assignments will be tested </a:t>
            </a:r>
            <a:r>
              <a:rPr lang="en-US" b="1" dirty="0"/>
              <a:t>automatically</a:t>
            </a:r>
            <a:r>
              <a:rPr lang="en-US" dirty="0"/>
              <a:t> in using Erlang shell in Linux </a:t>
            </a:r>
          </a:p>
          <a:p>
            <a:pPr lvl="1"/>
            <a:r>
              <a:rPr lang="en-US" dirty="0"/>
              <a:t>No excuses</a:t>
            </a:r>
          </a:p>
        </p:txBody>
      </p:sp>
    </p:spTree>
    <p:extLst>
      <p:ext uri="{BB962C8B-B14F-4D97-AF65-F5344CB8AC3E}">
        <p14:creationId xmlns:p14="http://schemas.microsoft.com/office/powerpoint/2010/main" val="82178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9 (Optional - Bonus)</a:t>
            </a:r>
            <a:endParaRPr lang="en-US" dirty="0"/>
          </a:p>
        </p:txBody>
      </p:sp>
      <p:sp>
        <p:nvSpPr>
          <p:cNvPr id="3" name="Content Placeholder 2"/>
          <p:cNvSpPr>
            <a:spLocks noGrp="1"/>
          </p:cNvSpPr>
          <p:nvPr>
            <p:ph idx="1"/>
          </p:nvPr>
        </p:nvSpPr>
        <p:spPr>
          <a:xfrm>
            <a:off x="828675" y="1333500"/>
            <a:ext cx="7486650" cy="4175760"/>
          </a:xfrm>
        </p:spPr>
        <p:txBody>
          <a:bodyPr>
            <a:normAutofit/>
          </a:bodyPr>
          <a:lstStyle/>
          <a:p>
            <a:r>
              <a:rPr lang="en-US" b="1" dirty="0" err="1"/>
              <a:t>etsBot</a:t>
            </a:r>
            <a:r>
              <a:rPr lang="en-US" b="1" dirty="0"/>
              <a:t>()</a:t>
            </a:r>
          </a:p>
          <a:p>
            <a:pPr lvl="1"/>
            <a:r>
              <a:rPr lang="en-US" dirty="0"/>
              <a:t>Executes a series of actions in a ETS table</a:t>
            </a:r>
          </a:p>
          <a:p>
            <a:pPr lvl="1"/>
            <a:r>
              <a:rPr lang="en-US" dirty="0"/>
              <a:t>Reads the list of actions to execute from a file named “etsCommands.txt”</a:t>
            </a:r>
          </a:p>
          <a:p>
            <a:pPr lvl="2"/>
            <a:r>
              <a:rPr lang="en-US" dirty="0"/>
              <a:t>Actions are separated by </a:t>
            </a:r>
            <a:r>
              <a:rPr lang="en-US" b="1" dirty="0"/>
              <a:t>newline</a:t>
            </a:r>
            <a:r>
              <a:rPr lang="en-US" dirty="0"/>
              <a:t> characters, fields are separated by </a:t>
            </a:r>
            <a:r>
              <a:rPr lang="en-US" b="1" dirty="0"/>
              <a:t>blank spaces</a:t>
            </a:r>
            <a:endParaRPr lang="en-US" dirty="0"/>
          </a:p>
          <a:p>
            <a:pPr lvl="2"/>
            <a:r>
              <a:rPr lang="en-US" dirty="0"/>
              <a:t>Actions</a:t>
            </a:r>
          </a:p>
          <a:p>
            <a:pPr lvl="3"/>
            <a:r>
              <a:rPr lang="en-US" dirty="0"/>
              <a:t>Insert key		</a:t>
            </a:r>
            <a:r>
              <a:rPr lang="en-US" i="1" dirty="0"/>
              <a:t>insert &lt;key1&gt; &lt;value1&gt; &lt;key2&gt; &lt;value2&gt; …</a:t>
            </a:r>
          </a:p>
          <a:p>
            <a:pPr lvl="4"/>
            <a:r>
              <a:rPr lang="en-US" dirty="0"/>
              <a:t>No update should be performed in the ETS table!</a:t>
            </a:r>
          </a:p>
          <a:p>
            <a:pPr lvl="3"/>
            <a:r>
              <a:rPr lang="en-US" dirty="0"/>
              <a:t>Update key		</a:t>
            </a:r>
            <a:r>
              <a:rPr lang="en-US" i="1" dirty="0"/>
              <a:t>update &lt;key1&gt; &lt;newValue1&gt; &lt;key2&gt; &lt;newValue2&gt; …</a:t>
            </a:r>
          </a:p>
          <a:p>
            <a:pPr lvl="4"/>
            <a:r>
              <a:rPr lang="en-US" dirty="0"/>
              <a:t>No insertion should be performed in the ETS table!</a:t>
            </a:r>
          </a:p>
          <a:p>
            <a:pPr lvl="3"/>
            <a:r>
              <a:rPr lang="en-US" dirty="0"/>
              <a:t>Delete key		</a:t>
            </a:r>
            <a:r>
              <a:rPr lang="en-US" i="1" dirty="0"/>
              <a:t>delete &lt;key1&gt; &lt;key2&gt; …</a:t>
            </a:r>
          </a:p>
          <a:p>
            <a:pPr lvl="4"/>
            <a:r>
              <a:rPr lang="en-US" dirty="0"/>
              <a:t>If key doesn’t exist, ignore its deletion</a:t>
            </a:r>
          </a:p>
          <a:p>
            <a:pPr lvl="3"/>
            <a:r>
              <a:rPr lang="en-US" dirty="0"/>
              <a:t>Lookup key		</a:t>
            </a:r>
            <a:r>
              <a:rPr lang="en-US" i="1" dirty="0"/>
              <a:t>lookup &lt;key1&gt; &lt;key2&gt; …</a:t>
            </a:r>
          </a:p>
          <a:p>
            <a:pPr lvl="4"/>
            <a:r>
              <a:rPr lang="en-US" dirty="0"/>
              <a:t>Prints “key: &lt;key1&gt; </a:t>
            </a:r>
            <a:r>
              <a:rPr lang="en-US" dirty="0" err="1"/>
              <a:t>val</a:t>
            </a:r>
            <a:r>
              <a:rPr lang="en-US" dirty="0"/>
              <a:t>: &lt;val1&gt;” to screen upon every lookup</a:t>
            </a:r>
          </a:p>
          <a:p>
            <a:pPr lvl="4"/>
            <a:r>
              <a:rPr lang="en-US" dirty="0"/>
              <a:t>If key doesn’t exist, ignore its lookup</a:t>
            </a:r>
          </a:p>
          <a:p>
            <a:pPr lvl="3"/>
            <a:endParaRPr lang="en-US" dirty="0"/>
          </a:p>
        </p:txBody>
      </p:sp>
    </p:spTree>
    <p:extLst>
      <p:ext uri="{BB962C8B-B14F-4D97-AF65-F5344CB8AC3E}">
        <p14:creationId xmlns:p14="http://schemas.microsoft.com/office/powerpoint/2010/main" val="426087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9</a:t>
            </a:r>
            <a:endParaRPr lang="en-US" dirty="0"/>
          </a:p>
        </p:txBody>
      </p:sp>
      <p:sp>
        <p:nvSpPr>
          <p:cNvPr id="3" name="Content Placeholder 2"/>
          <p:cNvSpPr>
            <a:spLocks noGrp="1"/>
          </p:cNvSpPr>
          <p:nvPr>
            <p:ph idx="1"/>
          </p:nvPr>
        </p:nvSpPr>
        <p:spPr>
          <a:xfrm>
            <a:off x="828675" y="1333500"/>
            <a:ext cx="7486650" cy="4175760"/>
          </a:xfrm>
        </p:spPr>
        <p:txBody>
          <a:bodyPr>
            <a:normAutofit/>
          </a:bodyPr>
          <a:lstStyle/>
          <a:p>
            <a:r>
              <a:rPr lang="en-US" b="1" dirty="0" err="1"/>
              <a:t>etsBot</a:t>
            </a:r>
            <a:r>
              <a:rPr lang="en-US" b="1" dirty="0"/>
              <a:t>()</a:t>
            </a:r>
          </a:p>
          <a:p>
            <a:pPr lvl="1"/>
            <a:r>
              <a:rPr lang="en-US" dirty="0"/>
              <a:t>Executes a series of actions in a ETS table</a:t>
            </a:r>
          </a:p>
          <a:p>
            <a:pPr lvl="1"/>
            <a:r>
              <a:rPr lang="en-US" dirty="0"/>
              <a:t>Reads the list of actions to execute from a file named “etsCommands.txt”</a:t>
            </a:r>
          </a:p>
          <a:p>
            <a:pPr lvl="1"/>
            <a:endParaRPr lang="en-US" dirty="0"/>
          </a:p>
          <a:p>
            <a:pPr lvl="1"/>
            <a:r>
              <a:rPr lang="en-US" dirty="0"/>
              <a:t>The first line of the input file defines the characteristics of the ETS table</a:t>
            </a:r>
          </a:p>
          <a:p>
            <a:pPr lvl="2"/>
            <a:r>
              <a:rPr lang="en-US" dirty="0"/>
              <a:t>Ordering (one of the following):	set | </a:t>
            </a:r>
            <a:r>
              <a:rPr lang="en-US" dirty="0" err="1"/>
              <a:t>ordered_set</a:t>
            </a:r>
            <a:r>
              <a:rPr lang="en-US" dirty="0"/>
              <a:t> | bag</a:t>
            </a:r>
          </a:p>
          <a:p>
            <a:pPr lvl="1"/>
            <a:endParaRPr lang="en-US" dirty="0"/>
          </a:p>
          <a:p>
            <a:pPr lvl="1"/>
            <a:r>
              <a:rPr lang="en-US" dirty="0"/>
              <a:t>Writes the contents of the ETS table into a file named “</a:t>
            </a:r>
            <a:r>
              <a:rPr lang="en-US" dirty="0" err="1"/>
              <a:t>etsRes</a:t>
            </a:r>
            <a:r>
              <a:rPr lang="en-US" dirty="0"/>
              <a:t>_&lt;ID&gt;.</a:t>
            </a:r>
            <a:r>
              <a:rPr lang="en-US" dirty="0" err="1"/>
              <a:t>ets</a:t>
            </a:r>
            <a:r>
              <a:rPr lang="en-US" dirty="0"/>
              <a:t>”</a:t>
            </a:r>
          </a:p>
          <a:p>
            <a:pPr lvl="2"/>
            <a:r>
              <a:rPr lang="en-US" dirty="0"/>
              <a:t>&lt;ID&gt; field is to be replaced by the student’s ID number</a:t>
            </a:r>
          </a:p>
          <a:p>
            <a:pPr lvl="2"/>
            <a:r>
              <a:rPr lang="en-US" dirty="0"/>
              <a:t>Each line represents an entry in the format		</a:t>
            </a:r>
            <a:r>
              <a:rPr lang="en-US" i="1" dirty="0"/>
              <a:t>&lt;key&gt; &lt;value&gt;</a:t>
            </a:r>
            <a:endParaRPr lang="en-US" dirty="0"/>
          </a:p>
        </p:txBody>
      </p:sp>
    </p:spTree>
    <p:extLst>
      <p:ext uri="{BB962C8B-B14F-4D97-AF65-F5344CB8AC3E}">
        <p14:creationId xmlns:p14="http://schemas.microsoft.com/office/powerpoint/2010/main" val="182388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9</a:t>
            </a:r>
          </a:p>
        </p:txBody>
      </p:sp>
      <p:sp>
        <p:nvSpPr>
          <p:cNvPr id="3" name="Content Placeholder 2"/>
          <p:cNvSpPr>
            <a:spLocks noGrp="1"/>
          </p:cNvSpPr>
          <p:nvPr>
            <p:ph idx="1"/>
          </p:nvPr>
        </p:nvSpPr>
        <p:spPr>
          <a:xfrm>
            <a:off x="828675" y="1333500"/>
            <a:ext cx="7486650" cy="4175760"/>
          </a:xfrm>
        </p:spPr>
        <p:txBody>
          <a:bodyPr>
            <a:normAutofit/>
          </a:bodyPr>
          <a:lstStyle/>
          <a:p>
            <a:r>
              <a:rPr lang="en-US" b="1" dirty="0" err="1"/>
              <a:t>etsBot</a:t>
            </a:r>
            <a:r>
              <a:rPr lang="en-US" b="1" dirty="0"/>
              <a:t>()</a:t>
            </a:r>
          </a:p>
          <a:p>
            <a:pPr lvl="1"/>
            <a:r>
              <a:rPr lang="en-US" dirty="0"/>
              <a:t>Example</a:t>
            </a:r>
          </a:p>
          <a:p>
            <a:pPr lvl="1"/>
            <a:r>
              <a:rPr lang="en-US" dirty="0"/>
              <a:t>“etsCommands.txt”</a:t>
            </a:r>
          </a:p>
          <a:p>
            <a:pPr lvl="1"/>
            <a:endParaRPr lang="en-US" dirty="0"/>
          </a:p>
          <a:p>
            <a:pPr lvl="1"/>
            <a:endParaRPr lang="en-US" dirty="0"/>
          </a:p>
          <a:p>
            <a:pPr lvl="1"/>
            <a:endParaRPr lang="en-US" dirty="0"/>
          </a:p>
          <a:p>
            <a:pPr lvl="1"/>
            <a:endParaRPr lang="en-US" dirty="0"/>
          </a:p>
          <a:p>
            <a:pPr lvl="1"/>
            <a:r>
              <a:rPr lang="en-US" dirty="0"/>
              <a:t>“etsRes_123456879.ets”</a:t>
            </a:r>
          </a:p>
        </p:txBody>
      </p:sp>
      <p:pic>
        <p:nvPicPr>
          <p:cNvPr id="4" name="Picture 3"/>
          <p:cNvPicPr>
            <a:picLocks noChangeAspect="1"/>
          </p:cNvPicPr>
          <p:nvPr/>
        </p:nvPicPr>
        <p:blipFill>
          <a:blip r:embed="rId2"/>
          <a:stretch>
            <a:fillRect/>
          </a:stretch>
        </p:blipFill>
        <p:spPr>
          <a:xfrm>
            <a:off x="4138996" y="2081212"/>
            <a:ext cx="3305175" cy="1247775"/>
          </a:xfrm>
          <a:prstGeom prst="rect">
            <a:avLst/>
          </a:prstGeom>
          <a:ln w="12700">
            <a:solidFill>
              <a:schemeClr val="accent1"/>
            </a:solidFill>
          </a:ln>
        </p:spPr>
      </p:pic>
      <p:pic>
        <p:nvPicPr>
          <p:cNvPr id="5" name="Picture 4"/>
          <p:cNvPicPr>
            <a:picLocks noChangeAspect="1"/>
          </p:cNvPicPr>
          <p:nvPr/>
        </p:nvPicPr>
        <p:blipFill>
          <a:blip r:embed="rId3"/>
          <a:stretch>
            <a:fillRect/>
          </a:stretch>
        </p:blipFill>
        <p:spPr>
          <a:xfrm>
            <a:off x="4138996" y="3586161"/>
            <a:ext cx="1800225" cy="752475"/>
          </a:xfrm>
          <a:prstGeom prst="rect">
            <a:avLst/>
          </a:prstGeom>
          <a:ln w="12700">
            <a:solidFill>
              <a:schemeClr val="accent1"/>
            </a:solidFill>
          </a:ln>
        </p:spPr>
      </p:pic>
    </p:spTree>
    <p:extLst>
      <p:ext uri="{BB962C8B-B14F-4D97-AF65-F5344CB8AC3E}">
        <p14:creationId xmlns:p14="http://schemas.microsoft.com/office/powerpoint/2010/main" val="63763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Motivation</a:t>
            </a:r>
          </a:p>
          <a:p>
            <a:r>
              <a:rPr lang="en-US" dirty="0"/>
              <a:t>ETS Tables</a:t>
            </a:r>
          </a:p>
          <a:p>
            <a:pPr lvl="1"/>
            <a:r>
              <a:rPr lang="en-US" dirty="0"/>
              <a:t>Sorting</a:t>
            </a:r>
          </a:p>
          <a:p>
            <a:pPr lvl="1"/>
            <a:r>
              <a:rPr lang="en-US" dirty="0"/>
              <a:t>Ownership and Permissions</a:t>
            </a:r>
          </a:p>
          <a:p>
            <a:pPr lvl="1"/>
            <a:r>
              <a:rPr lang="en-US" dirty="0"/>
              <a:t>Operations</a:t>
            </a:r>
          </a:p>
          <a:p>
            <a:pPr lvl="1"/>
            <a:r>
              <a:rPr lang="en-US" dirty="0"/>
              <a:t>Examples</a:t>
            </a:r>
          </a:p>
          <a:p>
            <a:r>
              <a:rPr lang="en-US" dirty="0"/>
              <a:t>Submission Procedures</a:t>
            </a:r>
          </a:p>
        </p:txBody>
      </p:sp>
      <p:pic>
        <p:nvPicPr>
          <p:cNvPr id="1026" name="Picture 2" descr="Image result for e.t. the extra terrestrial - stunt puppet replica">
            <a:extLst>
              <a:ext uri="{FF2B5EF4-FFF2-40B4-BE49-F238E27FC236}">
                <a16:creationId xmlns:a16="http://schemas.microsoft.com/office/drawing/2014/main" id="{EF9CC792-CE4B-4543-A7AC-F3346F49237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3750" b="99531" l="9859" r="89965"/>
                    </a14:imgEffect>
                  </a14:imgLayer>
                </a14:imgProps>
              </a:ext>
              <a:ext uri="{28A0092B-C50C-407E-A947-70E740481C1C}">
                <a14:useLocalDpi xmlns:a14="http://schemas.microsoft.com/office/drawing/2010/main" val="0"/>
              </a:ext>
            </a:extLst>
          </a:blip>
          <a:srcRect/>
          <a:stretch>
            <a:fillRect/>
          </a:stretch>
        </p:blipFill>
        <p:spPr bwMode="auto">
          <a:xfrm>
            <a:off x="6326139" y="1333501"/>
            <a:ext cx="2705159"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e.t. the extra terrestrial - stunt puppet replica">
            <a:extLst>
              <a:ext uri="{FF2B5EF4-FFF2-40B4-BE49-F238E27FC236}">
                <a16:creationId xmlns:a16="http://schemas.microsoft.com/office/drawing/2014/main" id="{BF83DD1D-A703-DF5C-C591-6F623A41F9F5}"/>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3750" b="99531" l="9859" r="89965"/>
                    </a14:imgEffect>
                  </a14:imgLayer>
                </a14:imgProps>
              </a:ext>
              <a:ext uri="{28A0092B-C50C-407E-A947-70E740481C1C}">
                <a14:useLocalDpi xmlns:a14="http://schemas.microsoft.com/office/drawing/2010/main" val="0"/>
              </a:ext>
            </a:extLst>
          </a:blip>
          <a:srcRect/>
          <a:stretch>
            <a:fillRect/>
          </a:stretch>
        </p:blipFill>
        <p:spPr bwMode="auto">
          <a:xfrm>
            <a:off x="3995470" y="1358634"/>
            <a:ext cx="2705159"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e.t. the extra terrestrial - stunt puppet replica">
            <a:extLst>
              <a:ext uri="{FF2B5EF4-FFF2-40B4-BE49-F238E27FC236}">
                <a16:creationId xmlns:a16="http://schemas.microsoft.com/office/drawing/2014/main" id="{F4619778-CCFE-14F3-3DDD-060F66549A2F}"/>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3750" b="99531" l="9859" r="89965"/>
                    </a14:imgEffect>
                  </a14:imgLayer>
                </a14:imgProps>
              </a:ext>
              <a:ext uri="{28A0092B-C50C-407E-A947-70E740481C1C}">
                <a14:useLocalDpi xmlns:a14="http://schemas.microsoft.com/office/drawing/2010/main" val="0"/>
              </a:ext>
            </a:extLst>
          </a:blip>
          <a:srcRect/>
          <a:stretch>
            <a:fillRect/>
          </a:stretch>
        </p:blipFill>
        <p:spPr bwMode="auto">
          <a:xfrm>
            <a:off x="5141098" y="3111234"/>
            <a:ext cx="2705159"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8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Motivation</a:t>
            </a:r>
          </a:p>
        </p:txBody>
      </p:sp>
      <p:sp>
        <p:nvSpPr>
          <p:cNvPr id="3" name="Content Placeholder 2"/>
          <p:cNvSpPr>
            <a:spLocks noGrp="1"/>
          </p:cNvSpPr>
          <p:nvPr>
            <p:ph idx="1"/>
          </p:nvPr>
        </p:nvSpPr>
        <p:spPr>
          <a:xfrm>
            <a:off x="512379" y="1143000"/>
            <a:ext cx="7802946" cy="4000500"/>
          </a:xfrm>
        </p:spPr>
        <p:txBody>
          <a:bodyPr>
            <a:normAutofit fontScale="92500" lnSpcReduction="10000"/>
          </a:bodyPr>
          <a:lstStyle/>
          <a:p>
            <a:r>
              <a:rPr lang="en-US" sz="2400" dirty="0"/>
              <a:t>How we stored information until now?</a:t>
            </a:r>
          </a:p>
          <a:p>
            <a:pPr lvl="1"/>
            <a:r>
              <a:rPr lang="en-US" sz="1800" dirty="0"/>
              <a:t>Local data (function arguments, variables)</a:t>
            </a:r>
          </a:p>
          <a:p>
            <a:pPr lvl="1"/>
            <a:r>
              <a:rPr lang="en-US" sz="1800" dirty="0"/>
              <a:t>Registration (PIDs)</a:t>
            </a:r>
          </a:p>
          <a:p>
            <a:pPr lvl="1"/>
            <a:r>
              <a:rPr lang="en-US" sz="1800" dirty="0"/>
              <a:t>Process dictionary</a:t>
            </a:r>
          </a:p>
          <a:p>
            <a:pPr lvl="1"/>
            <a:r>
              <a:rPr lang="en-US" sz="1800" dirty="0"/>
              <a:t>Mailboxes</a:t>
            </a:r>
          </a:p>
          <a:p>
            <a:pPr lvl="1"/>
            <a:r>
              <a:rPr lang="en-US" sz="1800" dirty="0"/>
              <a:t>etc.</a:t>
            </a:r>
          </a:p>
          <a:p>
            <a:r>
              <a:rPr lang="en-US" sz="2400" dirty="0"/>
              <a:t>What we missed by using these tools?</a:t>
            </a:r>
          </a:p>
          <a:p>
            <a:pPr lvl="1"/>
            <a:r>
              <a:rPr lang="en-US" sz="1800" dirty="0"/>
              <a:t>Share data with other processes</a:t>
            </a:r>
          </a:p>
          <a:p>
            <a:pPr lvl="1"/>
            <a:r>
              <a:rPr lang="en-US" sz="1800" dirty="0"/>
              <a:t>Keep data upon a failure of a process</a:t>
            </a:r>
          </a:p>
          <a:p>
            <a:pPr lvl="1"/>
            <a:r>
              <a:rPr lang="en-US" sz="1800" dirty="0"/>
              <a:t>Constant access time (vs. logarithmic access time)</a:t>
            </a:r>
          </a:p>
          <a:p>
            <a:pPr lvl="1"/>
            <a:r>
              <a:rPr lang="en-US" sz="1800" dirty="0"/>
              <a:t>Parallel access (vs. sequential non-scalable access)</a:t>
            </a:r>
          </a:p>
          <a:p>
            <a:pPr lvl="1"/>
            <a:r>
              <a:rPr lang="en-US" sz="1800" dirty="0"/>
              <a:t>Store large mounts of data. </a:t>
            </a:r>
          </a:p>
        </p:txBody>
      </p:sp>
      <p:sp>
        <p:nvSpPr>
          <p:cNvPr id="4" name="Chevron 3"/>
          <p:cNvSpPr/>
          <p:nvPr/>
        </p:nvSpPr>
        <p:spPr>
          <a:xfrm>
            <a:off x="5615940" y="3794760"/>
            <a:ext cx="320040" cy="1127760"/>
          </a:xfrm>
          <a:prstGeom prst="chevron">
            <a:avLst>
              <a:gd name="adj" fmla="val 72989"/>
            </a:avLst>
          </a:prstGeom>
          <a:solidFill>
            <a:srgbClr val="FF7D7D"/>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6" name="Chevron 5"/>
          <p:cNvSpPr/>
          <p:nvPr/>
        </p:nvSpPr>
        <p:spPr>
          <a:xfrm>
            <a:off x="5798820" y="3794760"/>
            <a:ext cx="320040" cy="1127760"/>
          </a:xfrm>
          <a:prstGeom prst="chevron">
            <a:avLst>
              <a:gd name="adj" fmla="val 72989"/>
            </a:avLst>
          </a:prstGeom>
          <a:solidFill>
            <a:srgbClr val="FF0505"/>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7" name="Chevron 6"/>
          <p:cNvSpPr/>
          <p:nvPr/>
        </p:nvSpPr>
        <p:spPr>
          <a:xfrm>
            <a:off x="5981700" y="3794760"/>
            <a:ext cx="320040" cy="1127760"/>
          </a:xfrm>
          <a:prstGeom prst="chevron">
            <a:avLst>
              <a:gd name="adj" fmla="val 72989"/>
            </a:avLst>
          </a:prstGeom>
          <a:solidFill>
            <a:srgbClr val="C00000"/>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dirty="0">
              <a:solidFill>
                <a:schemeClr val="tx1"/>
              </a:solidFill>
            </a:endParaRPr>
          </a:p>
        </p:txBody>
      </p:sp>
      <p:sp>
        <p:nvSpPr>
          <p:cNvPr id="10" name="Rectangle 9"/>
          <p:cNvSpPr/>
          <p:nvPr/>
        </p:nvSpPr>
        <p:spPr>
          <a:xfrm>
            <a:off x="6454452" y="4004994"/>
            <a:ext cx="854080" cy="646331"/>
          </a:xfrm>
          <a:prstGeom prst="rect">
            <a:avLst/>
          </a:prstGeom>
        </p:spPr>
        <p:txBody>
          <a:bodyPr wrap="none">
            <a:spAutoFit/>
          </a:bodyPr>
          <a:lstStyle/>
          <a:p>
            <a:r>
              <a:rPr lang="en-US" sz="3600" b="1" dirty="0">
                <a:solidFill>
                  <a:srgbClr val="C00000"/>
                </a:solidFill>
                <a:latin typeface="Calibri" panose="020F0502020204030204" pitchFamily="34" charset="0"/>
              </a:rPr>
              <a:t>ETS</a:t>
            </a:r>
            <a:endParaRPr lang="en-US" sz="2400" b="1" dirty="0">
              <a:solidFill>
                <a:srgbClr val="C00000"/>
              </a:solidFill>
            </a:endParaRPr>
          </a:p>
        </p:txBody>
      </p:sp>
    </p:spTree>
    <p:extLst>
      <p:ext uri="{BB962C8B-B14F-4D97-AF65-F5344CB8AC3E}">
        <p14:creationId xmlns:p14="http://schemas.microsoft.com/office/powerpoint/2010/main" val="272672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 ETS Tables</a:t>
            </a:r>
            <a:endParaRPr lang="en-US" sz="2800" dirty="0"/>
          </a:p>
        </p:txBody>
      </p:sp>
      <p:sp>
        <p:nvSpPr>
          <p:cNvPr id="14" name="Content Placeholder 13"/>
          <p:cNvSpPr>
            <a:spLocks noGrp="1"/>
          </p:cNvSpPr>
          <p:nvPr>
            <p:ph idx="1"/>
          </p:nvPr>
        </p:nvSpPr>
        <p:spPr>
          <a:xfrm>
            <a:off x="828675" y="1333500"/>
            <a:ext cx="7486650" cy="4129252"/>
          </a:xfrm>
        </p:spPr>
        <p:txBody>
          <a:bodyPr>
            <a:normAutofit fontScale="92500"/>
          </a:bodyPr>
          <a:lstStyle/>
          <a:p>
            <a:r>
              <a:rPr lang="en-US" sz="2400" b="1" dirty="0" err="1"/>
              <a:t>Erlang</a:t>
            </a:r>
            <a:r>
              <a:rPr lang="en-US" sz="2400" b="1" dirty="0"/>
              <a:t> Term Storage </a:t>
            </a:r>
            <a:r>
              <a:rPr lang="en-US" sz="2400" dirty="0"/>
              <a:t>tables</a:t>
            </a:r>
          </a:p>
          <a:p>
            <a:pPr lvl="1"/>
            <a:r>
              <a:rPr lang="en-US" sz="1800" dirty="0"/>
              <a:t>Efficient in-memory database included with the </a:t>
            </a:r>
            <a:r>
              <a:rPr lang="en-US" sz="1800" dirty="0" err="1"/>
              <a:t>Erlang</a:t>
            </a:r>
            <a:r>
              <a:rPr lang="en-US" sz="1800" dirty="0"/>
              <a:t> VM</a:t>
            </a:r>
          </a:p>
          <a:p>
            <a:pPr lvl="1" algn="l"/>
            <a:r>
              <a:rPr lang="en-US" sz="1800" dirty="0"/>
              <a:t>Located in the VM where destructive updates are allowed</a:t>
            </a:r>
          </a:p>
          <a:p>
            <a:pPr lvl="2"/>
            <a:r>
              <a:rPr lang="en-US" sz="1600" dirty="0"/>
              <a:t>No garbage is collected</a:t>
            </a:r>
          </a:p>
          <a:p>
            <a:pPr lvl="1"/>
            <a:r>
              <a:rPr lang="en-US" sz="1800" dirty="0"/>
              <a:t>ETS is accessible using the </a:t>
            </a:r>
            <a:r>
              <a:rPr lang="en-US" sz="1800" dirty="0" err="1">
                <a:hlinkClick r:id="rId2"/>
              </a:rPr>
              <a:t>ets</a:t>
            </a:r>
            <a:r>
              <a:rPr lang="en-US" sz="1800" dirty="0"/>
              <a:t> module</a:t>
            </a:r>
          </a:p>
          <a:p>
            <a:r>
              <a:rPr lang="en-US" sz="2400" b="1" dirty="0"/>
              <a:t>ETS concepts</a:t>
            </a:r>
          </a:p>
          <a:p>
            <a:pPr lvl="1"/>
            <a:r>
              <a:rPr lang="en-US" sz="1800" dirty="0"/>
              <a:t>Limited concurrency in reads and writes is allowed</a:t>
            </a:r>
          </a:p>
          <a:p>
            <a:pPr lvl="1"/>
            <a:r>
              <a:rPr lang="en-US" sz="1800" dirty="0"/>
              <a:t>ETS tables natively store Erlang tuples containing anything</a:t>
            </a:r>
          </a:p>
          <a:p>
            <a:pPr lvl="2"/>
            <a:r>
              <a:rPr lang="en-US" sz="1600" dirty="0"/>
              <a:t>One of the tuple elements acts as a </a:t>
            </a:r>
            <a:r>
              <a:rPr lang="en-US" sz="1600" b="1" dirty="0"/>
              <a:t>primary key </a:t>
            </a:r>
            <a:r>
              <a:rPr lang="en-US" sz="1600" dirty="0"/>
              <a:t>that is used to sort things</a:t>
            </a:r>
          </a:p>
          <a:p>
            <a:pPr lvl="1"/>
            <a:r>
              <a:rPr lang="en-US" sz="1800" dirty="0"/>
              <a:t>Different ways to store data into tables</a:t>
            </a:r>
          </a:p>
          <a:p>
            <a:pPr lvl="1"/>
            <a:r>
              <a:rPr lang="en-US" sz="1800" dirty="0"/>
              <a:t>ETS table is owned by the process that started it.</a:t>
            </a:r>
          </a:p>
          <a:p>
            <a:pPr lvl="1"/>
            <a:r>
              <a:rPr lang="en-US" sz="1800" dirty="0"/>
              <a:t>The </a:t>
            </a:r>
            <a:r>
              <a:rPr lang="en-US" sz="1800" dirty="0" err="1"/>
              <a:t>Ets</a:t>
            </a:r>
            <a:r>
              <a:rPr lang="en-US" sz="1800" dirty="0"/>
              <a:t> is intimately linked to the process, if process die the table is vanished. </a:t>
            </a:r>
          </a:p>
          <a:p>
            <a:pPr lvl="2"/>
            <a:endParaRPr lang="en-US" sz="1600" dirty="0"/>
          </a:p>
        </p:txBody>
      </p:sp>
    </p:spTree>
    <p:extLst>
      <p:ext uri="{BB962C8B-B14F-4D97-AF65-F5344CB8AC3E}">
        <p14:creationId xmlns:p14="http://schemas.microsoft.com/office/powerpoint/2010/main" val="54847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#2.1 ETS Tables: Sorting</a:t>
            </a:r>
            <a:endParaRPr lang="en-US" sz="2800" dirty="0"/>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normAutofit/>
              </a:bodyPr>
              <a:lstStyle/>
              <a:p>
                <a:r>
                  <a:rPr lang="en-US" dirty="0"/>
                  <a:t>Different ways to store data into tables</a:t>
                </a:r>
              </a:p>
              <a:p>
                <a:pPr lvl="1"/>
                <a:r>
                  <a:rPr lang="en-US" b="1" dirty="0"/>
                  <a:t>set</a:t>
                </a:r>
              </a:p>
              <a:p>
                <a:pPr lvl="2"/>
                <a:r>
                  <a:rPr lang="en-US" dirty="0"/>
                  <a:t>Each key instance must be unique</a:t>
                </a:r>
              </a:p>
              <a:p>
                <a:pPr lvl="2"/>
                <a:r>
                  <a:rPr lang="en-US" dirty="0"/>
                  <a:t>Great when you need to use a standard key/value store with constant time access</a:t>
                </a:r>
              </a:p>
              <a:p>
                <a:pPr lvl="1"/>
                <a:r>
                  <a:rPr lang="en-US" b="1" dirty="0" err="1"/>
                  <a:t>ordered_set</a:t>
                </a:r>
                <a:endParaRPr lang="en-US" b="1" dirty="0"/>
              </a:p>
              <a:p>
                <a:pPr lvl="2"/>
                <a:r>
                  <a:rPr lang="en-US" dirty="0"/>
                  <a:t>Each key instance must be unique</a:t>
                </a:r>
              </a:p>
              <a:p>
                <a:pPr lvl="2"/>
                <a:r>
                  <a:rPr lang="en-US" dirty="0"/>
                  <a:t>Elements are ordered</a:t>
                </a:r>
              </a:p>
              <a:p>
                <a:pPr lvl="2"/>
                <a:r>
                  <a:rPr lang="en-US" dirty="0"/>
                  <a:t>Great when you frequently need to operate on ranges, with slower access time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oMath>
                </a14:m>
                <a:r>
                  <a:rPr lang="en-US" dirty="0"/>
                  <a:t>)</a:t>
                </a:r>
              </a:p>
              <a:p>
                <a:pPr lvl="1"/>
                <a:r>
                  <a:rPr lang="en-US" b="1" dirty="0"/>
                  <a:t>Bag</a:t>
                </a:r>
              </a:p>
              <a:p>
                <a:pPr lvl="2"/>
                <a:r>
                  <a:rPr lang="en-US" dirty="0"/>
                  <a:t>Multiple entries with the same key are allowed</a:t>
                </a:r>
              </a:p>
              <a:p>
                <a:pPr lvl="3"/>
                <a:r>
                  <a:rPr lang="en-US" dirty="0"/>
                  <a:t>As long as the tuples themselves are different</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rotWithShape="0">
                <a:blip r:embed="rId2"/>
                <a:stretch>
                  <a:fillRect l="-1954" t="-1120"/>
                </a:stretch>
              </a:blipFill>
            </p:spPr>
            <p:txBody>
              <a:bodyPr/>
              <a:lstStyle/>
              <a:p>
                <a:r>
                  <a:rPr lang="en-US">
                    <a:noFill/>
                  </a:rPr>
                  <a:t> </a:t>
                </a:r>
              </a:p>
            </p:txBody>
          </p:sp>
        </mc:Fallback>
      </mc:AlternateContent>
    </p:spTree>
    <p:extLst>
      <p:ext uri="{BB962C8B-B14F-4D97-AF65-F5344CB8AC3E}">
        <p14:creationId xmlns:p14="http://schemas.microsoft.com/office/powerpoint/2010/main" val="119601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#2.2 ETS Tables: Ownership and Permissions</a:t>
            </a:r>
            <a:endParaRPr lang="en-US" sz="2800" dirty="0"/>
          </a:p>
        </p:txBody>
      </p:sp>
      <p:sp>
        <p:nvSpPr>
          <p:cNvPr id="14" name="Content Placeholder 13"/>
          <p:cNvSpPr>
            <a:spLocks noGrp="1"/>
          </p:cNvSpPr>
          <p:nvPr>
            <p:ph idx="1"/>
          </p:nvPr>
        </p:nvSpPr>
        <p:spPr/>
        <p:txBody>
          <a:bodyPr>
            <a:normAutofit/>
          </a:bodyPr>
          <a:lstStyle/>
          <a:p>
            <a:r>
              <a:rPr lang="en-US" dirty="0"/>
              <a:t>When a process calls a function that starts a new ETS table, that process is the </a:t>
            </a:r>
            <a:r>
              <a:rPr lang="en-US" b="1" dirty="0"/>
              <a:t>owner</a:t>
            </a:r>
            <a:r>
              <a:rPr lang="en-US" dirty="0"/>
              <a:t> of the table</a:t>
            </a:r>
          </a:p>
          <a:p>
            <a:pPr lvl="1"/>
            <a:r>
              <a:rPr lang="en-US" dirty="0"/>
              <a:t>If the process dies, the table disappears, and so does all of its content</a:t>
            </a:r>
          </a:p>
          <a:p>
            <a:pPr lvl="1"/>
            <a:r>
              <a:rPr lang="en-US" dirty="0"/>
              <a:t>However, the table can be given away</a:t>
            </a:r>
          </a:p>
          <a:p>
            <a:pPr lvl="1"/>
            <a:endParaRPr lang="en-US" dirty="0"/>
          </a:p>
          <a:p>
            <a:r>
              <a:rPr lang="en-US" dirty="0"/>
              <a:t>A new ETS table is granted the </a:t>
            </a:r>
            <a:r>
              <a:rPr lang="en-US" i="1" dirty="0"/>
              <a:t>protected</a:t>
            </a:r>
            <a:r>
              <a:rPr lang="en-US" dirty="0"/>
              <a:t> level of permissions </a:t>
            </a:r>
          </a:p>
          <a:p>
            <a:pPr lvl="1"/>
            <a:r>
              <a:rPr lang="en-US" i="1" dirty="0"/>
              <a:t>protected</a:t>
            </a:r>
            <a:r>
              <a:rPr lang="en-US" dirty="0"/>
              <a:t>: only the owner can write to it, but everyone can read from it</a:t>
            </a:r>
          </a:p>
          <a:p>
            <a:pPr lvl="1"/>
            <a:r>
              <a:rPr lang="en-US" i="1" dirty="0"/>
              <a:t>public</a:t>
            </a:r>
            <a:r>
              <a:rPr lang="en-US" dirty="0"/>
              <a:t>: everyone can read and write</a:t>
            </a:r>
          </a:p>
          <a:p>
            <a:pPr lvl="1"/>
            <a:r>
              <a:rPr lang="en-US" i="1" dirty="0"/>
              <a:t>private</a:t>
            </a:r>
            <a:r>
              <a:rPr lang="en-US" dirty="0"/>
              <a:t>: only the owner can read or write</a:t>
            </a:r>
          </a:p>
        </p:txBody>
      </p:sp>
    </p:spTree>
    <p:extLst>
      <p:ext uri="{BB962C8B-B14F-4D97-AF65-F5344CB8AC3E}">
        <p14:creationId xmlns:p14="http://schemas.microsoft.com/office/powerpoint/2010/main" val="228187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#2.3 ETS Tables: Operations</a:t>
            </a:r>
            <a:endParaRPr lang="en-US" sz="2800" dirty="0"/>
          </a:p>
        </p:txBody>
      </p:sp>
      <p:sp>
        <p:nvSpPr>
          <p:cNvPr id="14" name="Content Placeholder 13"/>
          <p:cNvSpPr>
            <a:spLocks noGrp="1"/>
          </p:cNvSpPr>
          <p:nvPr>
            <p:ph idx="1"/>
          </p:nvPr>
        </p:nvSpPr>
        <p:spPr>
          <a:xfrm>
            <a:off x="504496" y="1190297"/>
            <a:ext cx="8119241" cy="4143703"/>
          </a:xfrm>
        </p:spPr>
        <p:txBody>
          <a:bodyPr>
            <a:normAutofit/>
          </a:bodyPr>
          <a:lstStyle/>
          <a:p>
            <a:r>
              <a:rPr lang="en-US" sz="2800" b="1" dirty="0" err="1">
                <a:hlinkClick r:id="rId2"/>
              </a:rPr>
              <a:t>ets:new</a:t>
            </a:r>
            <a:r>
              <a:rPr lang="en-US" sz="2800" b="1" dirty="0">
                <a:hlinkClick r:id="rId2"/>
              </a:rPr>
              <a:t>(Name, Options)</a:t>
            </a:r>
            <a:endParaRPr lang="en-US" sz="2800" b="1" dirty="0"/>
          </a:p>
          <a:p>
            <a:pPr lvl="1"/>
            <a:r>
              <a:rPr lang="en-US" sz="2000" dirty="0"/>
              <a:t>Starts a new ETS table</a:t>
            </a:r>
          </a:p>
          <a:p>
            <a:pPr lvl="1"/>
            <a:r>
              <a:rPr lang="en-US" sz="2000" dirty="0"/>
              <a:t>Takes the argument </a:t>
            </a:r>
            <a:r>
              <a:rPr lang="en-US" sz="2000" b="1" dirty="0"/>
              <a:t>Name </a:t>
            </a:r>
            <a:r>
              <a:rPr lang="en-US" sz="2000" dirty="0"/>
              <a:t>and then a list of </a:t>
            </a:r>
            <a:r>
              <a:rPr lang="en-US" sz="2000" b="1" dirty="0"/>
              <a:t>Options</a:t>
            </a:r>
          </a:p>
          <a:p>
            <a:pPr lvl="1"/>
            <a:r>
              <a:rPr lang="en-US" sz="2000" dirty="0"/>
              <a:t>Returns a unique identifier</a:t>
            </a:r>
          </a:p>
          <a:p>
            <a:pPr lvl="2"/>
            <a:r>
              <a:rPr lang="en-US" sz="1800" dirty="0"/>
              <a:t>comparable to a PID for processes</a:t>
            </a:r>
          </a:p>
          <a:p>
            <a:pPr lvl="1"/>
            <a:r>
              <a:rPr lang="en-US" sz="2000" dirty="0"/>
              <a:t>Options (next slide)</a:t>
            </a:r>
          </a:p>
        </p:txBody>
      </p:sp>
    </p:spTree>
    <p:extLst>
      <p:ext uri="{BB962C8B-B14F-4D97-AF65-F5344CB8AC3E}">
        <p14:creationId xmlns:p14="http://schemas.microsoft.com/office/powerpoint/2010/main" val="249812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#2.3 ETS Tables: Operations</a:t>
            </a:r>
            <a:endParaRPr lang="en-US" sz="2800" dirty="0"/>
          </a:p>
        </p:txBody>
      </p:sp>
      <p:sp>
        <p:nvSpPr>
          <p:cNvPr id="14" name="Content Placeholder 13"/>
          <p:cNvSpPr>
            <a:spLocks noGrp="1"/>
          </p:cNvSpPr>
          <p:nvPr>
            <p:ph idx="1"/>
          </p:nvPr>
        </p:nvSpPr>
        <p:spPr>
          <a:xfrm>
            <a:off x="504496" y="1190297"/>
            <a:ext cx="8119241" cy="4398579"/>
          </a:xfrm>
        </p:spPr>
        <p:txBody>
          <a:bodyPr>
            <a:normAutofit/>
          </a:bodyPr>
          <a:lstStyle/>
          <a:p>
            <a:pPr lvl="1"/>
            <a:r>
              <a:rPr lang="en-US" sz="2400" dirty="0"/>
              <a:t>Options</a:t>
            </a:r>
          </a:p>
          <a:p>
            <a:pPr lvl="2"/>
            <a:r>
              <a:rPr lang="da-DK" sz="1800" dirty="0"/>
              <a:t>Type			set | ordered_set | bag | duplicate_bag</a:t>
            </a:r>
            <a:endParaRPr lang="en-US" sz="1800" dirty="0"/>
          </a:p>
          <a:p>
            <a:pPr lvl="2"/>
            <a:r>
              <a:rPr lang="en-US" sz="1800" dirty="0"/>
              <a:t>Access			private | protected | public</a:t>
            </a:r>
          </a:p>
          <a:p>
            <a:pPr lvl="2"/>
            <a:r>
              <a:rPr lang="en-US" sz="1800" dirty="0" err="1"/>
              <a:t>named_table</a:t>
            </a:r>
            <a:r>
              <a:rPr lang="en-US" sz="1800" dirty="0"/>
              <a:t>		used to contact the table using its </a:t>
            </a:r>
            <a:r>
              <a:rPr lang="en-US" sz="1800" b="1" dirty="0"/>
              <a:t>Name</a:t>
            </a:r>
          </a:p>
          <a:p>
            <a:pPr lvl="2"/>
            <a:r>
              <a:rPr lang="en-US" sz="1800" b="1" dirty="0">
                <a:solidFill>
                  <a:srgbClr val="002060"/>
                </a:solidFill>
              </a:rPr>
              <a:t>{</a:t>
            </a:r>
            <a:r>
              <a:rPr lang="en-US" sz="1800" b="1" dirty="0" err="1">
                <a:solidFill>
                  <a:srgbClr val="002060"/>
                </a:solidFill>
              </a:rPr>
              <a:t>keypos</a:t>
            </a:r>
            <a:r>
              <a:rPr lang="en-US" sz="1800" b="1" dirty="0">
                <a:solidFill>
                  <a:srgbClr val="002060"/>
                </a:solidFill>
              </a:rPr>
              <a:t>, Position}	</a:t>
            </a:r>
          </a:p>
          <a:p>
            <a:pPr lvl="3"/>
            <a:r>
              <a:rPr lang="en-US" sz="1800" b="1" dirty="0">
                <a:solidFill>
                  <a:srgbClr val="002060"/>
                </a:solidFill>
              </a:rPr>
              <a:t>an integer telling which of each tuple's element shall act as the primary key</a:t>
            </a:r>
          </a:p>
          <a:p>
            <a:pPr lvl="3"/>
            <a:r>
              <a:rPr lang="en-US" sz="1800" dirty="0"/>
              <a:t>The default key position is set to 1.</a:t>
            </a:r>
          </a:p>
          <a:p>
            <a:pPr lvl="3"/>
            <a:r>
              <a:rPr lang="en-US" sz="1800" dirty="0"/>
              <a:t>Be </a:t>
            </a:r>
            <a:r>
              <a:rPr lang="en-US" sz="1800" dirty="0" err="1"/>
              <a:t>carefull</a:t>
            </a:r>
            <a:r>
              <a:rPr lang="en-US" sz="1800" dirty="0"/>
              <a:t> when storing records in ETS, in their tuple form in case of default key the record name will act as the key (and we don’t want that most of the time!). </a:t>
            </a:r>
          </a:p>
        </p:txBody>
      </p:sp>
    </p:spTree>
    <p:extLst>
      <p:ext uri="{BB962C8B-B14F-4D97-AF65-F5344CB8AC3E}">
        <p14:creationId xmlns:p14="http://schemas.microsoft.com/office/powerpoint/2010/main" val="224786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#2.3 ETS Tables: Operations</a:t>
            </a:r>
            <a:endParaRPr lang="en-US" sz="2800" dirty="0"/>
          </a:p>
        </p:txBody>
      </p:sp>
      <p:sp>
        <p:nvSpPr>
          <p:cNvPr id="14" name="Content Placeholder 13"/>
          <p:cNvSpPr>
            <a:spLocks noGrp="1"/>
          </p:cNvSpPr>
          <p:nvPr>
            <p:ph idx="1"/>
          </p:nvPr>
        </p:nvSpPr>
        <p:spPr>
          <a:xfrm>
            <a:off x="504496" y="1190297"/>
            <a:ext cx="8119241" cy="4398579"/>
          </a:xfrm>
        </p:spPr>
        <p:txBody>
          <a:bodyPr>
            <a:normAutofit/>
          </a:bodyPr>
          <a:lstStyle/>
          <a:p>
            <a:pPr lvl="1"/>
            <a:r>
              <a:rPr lang="en-US" sz="1800" dirty="0"/>
              <a:t>Options</a:t>
            </a:r>
          </a:p>
          <a:p>
            <a:pPr lvl="2"/>
            <a:r>
              <a:rPr lang="en-US" sz="1500" dirty="0"/>
              <a:t>{heir, </a:t>
            </a:r>
            <a:r>
              <a:rPr lang="en-US" sz="1500" dirty="0" err="1"/>
              <a:t>Pid</a:t>
            </a:r>
            <a:r>
              <a:rPr lang="en-US" sz="1500" dirty="0"/>
              <a:t>, Data}		</a:t>
            </a:r>
          </a:p>
          <a:p>
            <a:pPr lvl="3"/>
            <a:r>
              <a:rPr lang="en-US" sz="1500" dirty="0"/>
              <a:t>The table is automatically inherited by the defined heir when the </a:t>
            </a:r>
            <a:r>
              <a:rPr lang="en-US" sz="1500" dirty="0" err="1"/>
              <a:t>ets’</a:t>
            </a:r>
            <a:r>
              <a:rPr lang="en-US" sz="1500" dirty="0"/>
              <a:t> parent process is dead. The heir process will receive the following message: </a:t>
            </a:r>
            <a:br>
              <a:rPr lang="en-US" sz="1500" dirty="0"/>
            </a:br>
            <a:r>
              <a:rPr lang="en-US" sz="1500" dirty="0">
                <a:latin typeface="Consolas" panose="020B0609020204030204" pitchFamily="49" charset="0"/>
              </a:rPr>
              <a:t>{'ETS-TRANSFER', </a:t>
            </a:r>
            <a:r>
              <a:rPr lang="en-US" sz="1500" dirty="0" err="1">
                <a:latin typeface="Consolas" panose="020B0609020204030204" pitchFamily="49" charset="0"/>
              </a:rPr>
              <a:t>TableId</a:t>
            </a:r>
            <a:r>
              <a:rPr lang="en-US" sz="1500" dirty="0">
                <a:latin typeface="Consolas" panose="020B0609020204030204" pitchFamily="49" charset="0"/>
              </a:rPr>
              <a:t>, </a:t>
            </a:r>
            <a:r>
              <a:rPr lang="en-US" sz="1500" dirty="0" err="1">
                <a:latin typeface="Consolas" panose="020B0609020204030204" pitchFamily="49" charset="0"/>
              </a:rPr>
              <a:t>FromPid</a:t>
            </a:r>
            <a:r>
              <a:rPr lang="en-US" sz="1500" dirty="0">
                <a:latin typeface="Consolas" panose="020B0609020204030204" pitchFamily="49" charset="0"/>
              </a:rPr>
              <a:t>, Data}</a:t>
            </a:r>
          </a:p>
          <a:p>
            <a:pPr lvl="3"/>
            <a:r>
              <a:rPr lang="en-US" sz="1500" dirty="0"/>
              <a:t>Data is the element passed when the option was first defined.</a:t>
            </a:r>
          </a:p>
          <a:p>
            <a:pPr lvl="2"/>
            <a:r>
              <a:rPr lang="en-US" sz="1500" dirty="0"/>
              <a:t>{</a:t>
            </a:r>
            <a:r>
              <a:rPr lang="en-US" sz="1500" dirty="0" err="1"/>
              <a:t>read_concurrency</a:t>
            </a:r>
            <a:r>
              <a:rPr lang="en-US" sz="1500" dirty="0"/>
              <a:t>, true | false}  </a:t>
            </a:r>
          </a:p>
          <a:p>
            <a:pPr lvl="3"/>
            <a:r>
              <a:rPr lang="en-US" sz="1500" dirty="0"/>
              <a:t>optimize the table for read concurrency.</a:t>
            </a:r>
          </a:p>
          <a:p>
            <a:pPr lvl="3"/>
            <a:r>
              <a:rPr lang="en-US" sz="1500" dirty="0"/>
              <a:t>should be enabled when you do a lot of reading and little writing.</a:t>
            </a:r>
          </a:p>
          <a:p>
            <a:pPr lvl="2"/>
            <a:r>
              <a:rPr lang="en-US" sz="1500" dirty="0"/>
              <a:t>{</a:t>
            </a:r>
            <a:r>
              <a:rPr lang="en-US" sz="1500" dirty="0" err="1"/>
              <a:t>write_concurrency</a:t>
            </a:r>
            <a:r>
              <a:rPr lang="en-US" sz="1500" dirty="0"/>
              <a:t>, true | false}</a:t>
            </a:r>
          </a:p>
          <a:p>
            <a:pPr lvl="3"/>
            <a:r>
              <a:rPr lang="en-US" sz="1500" dirty="0"/>
              <a:t>Usually, writing to a table will lock the table to rest read/write accesses. </a:t>
            </a:r>
          </a:p>
          <a:p>
            <a:pPr lvl="3"/>
            <a:r>
              <a:rPr lang="en-US" sz="1500" dirty="0"/>
              <a:t>Setting this option to 'true' lets both reads and writes be done concurrently</a:t>
            </a:r>
          </a:p>
          <a:p>
            <a:pPr lvl="2"/>
            <a:r>
              <a:rPr lang="en-US" sz="1500" dirty="0"/>
              <a:t>compressed</a:t>
            </a:r>
          </a:p>
          <a:p>
            <a:pPr lvl="1"/>
            <a:r>
              <a:rPr lang="en-US" sz="1700" dirty="0"/>
              <a:t>It is possible to define or change options in later point with </a:t>
            </a:r>
            <a:r>
              <a:rPr lang="en-US" sz="1700" dirty="0" err="1"/>
              <a:t>ets:setopts</a:t>
            </a:r>
            <a:r>
              <a:rPr lang="en-US" sz="1700" dirty="0"/>
              <a:t>/2.</a:t>
            </a:r>
          </a:p>
          <a:p>
            <a:pPr lvl="1"/>
            <a:r>
              <a:rPr lang="en-US" sz="1700" dirty="0"/>
              <a:t>A table can be given away with </a:t>
            </a:r>
            <a:r>
              <a:rPr lang="en-US" sz="1700" dirty="0" err="1"/>
              <a:t>ets</a:t>
            </a:r>
            <a:r>
              <a:rPr lang="en-US" sz="1700" err="1"/>
              <a:t>:</a:t>
            </a:r>
            <a:r>
              <a:rPr lang="en-US" sz="1700"/>
              <a:t>give_away</a:t>
            </a:r>
            <a:r>
              <a:rPr lang="en-US" sz="1700" dirty="0"/>
              <a:t>/3</a:t>
            </a:r>
          </a:p>
        </p:txBody>
      </p:sp>
    </p:spTree>
    <p:extLst>
      <p:ext uri="{BB962C8B-B14F-4D97-AF65-F5344CB8AC3E}">
        <p14:creationId xmlns:p14="http://schemas.microsoft.com/office/powerpoint/2010/main" val="57143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S103431380">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spDef>
      <a:spPr>
        <a:noFill/>
        <a:ln w="12700" cmpd="sng">
          <a:prstDash val="solid"/>
        </a:ln>
      </a:spPr>
      <a:bodyPr rtlCol="1"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TS103431380</Template>
  <TotalTime>0</TotalTime>
  <Words>1211</Words>
  <Application>Microsoft Office PowerPoint</Application>
  <PresentationFormat>On-screen Show (16:10)</PresentationFormat>
  <Paragraphs>151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Consolas</vt:lpstr>
      <vt:lpstr>Euphemia</vt:lpstr>
      <vt:lpstr>Wingdings</vt:lpstr>
      <vt:lpstr>TS103431380</vt:lpstr>
      <vt:lpstr>Functional programming in concurrent and distributed systems</vt:lpstr>
      <vt:lpstr>Outline</vt:lpstr>
      <vt:lpstr>#1 Motivation</vt:lpstr>
      <vt:lpstr>#2 ETS Tables</vt:lpstr>
      <vt:lpstr>#2.1 ETS Tables: Sorting</vt:lpstr>
      <vt:lpstr>#2.2 ETS Tables: Ownership and Permissions</vt:lpstr>
      <vt:lpstr>#2.3 ETS Tables: Operations</vt:lpstr>
      <vt:lpstr>#2.3 ETS Tables: Operations</vt:lpstr>
      <vt:lpstr>#2.3 ETS Tables: Operations</vt:lpstr>
      <vt:lpstr>#2.3 ETS Tables: Operations</vt:lpstr>
      <vt:lpstr>#2.4 ETS Tables: Example 1</vt:lpstr>
      <vt:lpstr>#2.4 ETS Tables: Example 2</vt:lpstr>
      <vt:lpstr>#2.4 ETS Tables: Example 3</vt:lpstr>
      <vt:lpstr>#3 Submission Procedures (Optional - Bonus)</vt:lpstr>
      <vt:lpstr>Exercise 9 (Optional - Bonus)</vt:lpstr>
      <vt:lpstr>Exercise 9</vt:lpstr>
      <vt:lpstr>Exercise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2014-03-10T10:59:29Z</dcterms:created>
  <dcterms:modified xsi:type="dcterms:W3CDTF">2023-05-14T21:11:02Z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