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60" r:id="rId5"/>
    <p:sldId id="259" r:id="rId6"/>
    <p:sldId id="261" r:id="rId7"/>
    <p:sldId id="264" r:id="rId8"/>
    <p:sldId id="263" r:id="rId9"/>
    <p:sldId id="262" r:id="rId10"/>
    <p:sldId id="266" r:id="rId11"/>
    <p:sldId id="269" r:id="rId12"/>
    <p:sldId id="270" r:id="rId13"/>
    <p:sldId id="265" r:id="rId14"/>
    <p:sldId id="26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400FD66-FB4F-4C7D-B283-68B03162DC45}" type="datetimeFigureOut">
              <a:rPr lang="he-IL" smtClean="0"/>
              <a:t>ל'/סיון/תשפ"ג</a:t>
            </a:fld>
            <a:endParaRPr lang="he-IL"/>
          </a:p>
        </p:txBody>
      </p:sp>
      <p:sp>
        <p:nvSpPr>
          <p:cNvPr id="5" name="Footer Placeholder 4"/>
          <p:cNvSpPr>
            <a:spLocks noGrp="1"/>
          </p:cNvSpPr>
          <p:nvPr>
            <p:ph type="ftr" sz="quarter" idx="11"/>
          </p:nvPr>
        </p:nvSpPr>
        <p:spPr>
          <a:xfrm>
            <a:off x="1371600" y="4323845"/>
            <a:ext cx="6400800" cy="365125"/>
          </a:xfrm>
        </p:spPr>
        <p:txBody>
          <a:bodyPr/>
          <a:lstStyle/>
          <a:p>
            <a:endParaRPr lang="he-IL"/>
          </a:p>
        </p:txBody>
      </p:sp>
      <p:sp>
        <p:nvSpPr>
          <p:cNvPr id="6" name="Slide Number Placeholder 5"/>
          <p:cNvSpPr>
            <a:spLocks noGrp="1"/>
          </p:cNvSpPr>
          <p:nvPr>
            <p:ph type="sldNum" sz="quarter" idx="12"/>
          </p:nvPr>
        </p:nvSpPr>
        <p:spPr>
          <a:xfrm>
            <a:off x="8077200" y="1430866"/>
            <a:ext cx="2743200" cy="365125"/>
          </a:xfrm>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254040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253447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400FD66-FB4F-4C7D-B283-68B03162DC45}" type="datetimeFigureOut">
              <a:rPr lang="he-IL" smtClean="0"/>
              <a:t>ל'/סיון/תשפ"ג</a:t>
            </a:fld>
            <a:endParaRPr lang="he-IL"/>
          </a:p>
        </p:txBody>
      </p:sp>
      <p:sp>
        <p:nvSpPr>
          <p:cNvPr id="6" name="Footer Placeholder 5"/>
          <p:cNvSpPr>
            <a:spLocks noGrp="1"/>
          </p:cNvSpPr>
          <p:nvPr>
            <p:ph type="ftr" sz="quarter" idx="11"/>
          </p:nvPr>
        </p:nvSpPr>
        <p:spPr>
          <a:xfrm>
            <a:off x="685800" y="379941"/>
            <a:ext cx="6991492" cy="365125"/>
          </a:xfrm>
        </p:spPr>
        <p:txBody>
          <a:bodyPr/>
          <a:lstStyle/>
          <a:p>
            <a:endParaRPr lang="he-IL"/>
          </a:p>
        </p:txBody>
      </p:sp>
      <p:sp>
        <p:nvSpPr>
          <p:cNvPr id="7" name="Slide Number Placeholder 6"/>
          <p:cNvSpPr>
            <a:spLocks noGrp="1"/>
          </p:cNvSpPr>
          <p:nvPr>
            <p:ph type="sldNum" sz="quarter" idx="12"/>
          </p:nvPr>
        </p:nvSpPr>
        <p:spPr>
          <a:xfrm>
            <a:off x="10862452" y="381000"/>
            <a:ext cx="643748" cy="365125"/>
          </a:xfrm>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4264405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400FD66-FB4F-4C7D-B283-68B03162DC45}" type="datetimeFigureOut">
              <a:rPr lang="he-IL" smtClean="0"/>
              <a:t>ל'/סיון/תשפ"ג</a:t>
            </a:fld>
            <a:endParaRPr lang="he-IL"/>
          </a:p>
        </p:txBody>
      </p:sp>
      <p:sp>
        <p:nvSpPr>
          <p:cNvPr id="6" name="Footer Placeholder 5"/>
          <p:cNvSpPr>
            <a:spLocks noGrp="1"/>
          </p:cNvSpPr>
          <p:nvPr>
            <p:ph type="ftr" sz="quarter" idx="11"/>
          </p:nvPr>
        </p:nvSpPr>
        <p:spPr>
          <a:xfrm>
            <a:off x="685800" y="379941"/>
            <a:ext cx="6991492" cy="365125"/>
          </a:xfrm>
        </p:spPr>
        <p:txBody>
          <a:bodyPr/>
          <a:lstStyle/>
          <a:p>
            <a:endParaRPr lang="he-IL"/>
          </a:p>
        </p:txBody>
      </p:sp>
      <p:sp>
        <p:nvSpPr>
          <p:cNvPr id="7" name="Slide Number Placeholder 6"/>
          <p:cNvSpPr>
            <a:spLocks noGrp="1"/>
          </p:cNvSpPr>
          <p:nvPr>
            <p:ph type="sldNum" sz="quarter" idx="12"/>
          </p:nvPr>
        </p:nvSpPr>
        <p:spPr>
          <a:xfrm>
            <a:off x="10862452" y="381000"/>
            <a:ext cx="643748" cy="365125"/>
          </a:xfrm>
        </p:spPr>
        <p:txBody>
          <a:bodyPr/>
          <a:lstStyle/>
          <a:p>
            <a:fld id="{850B7D6C-D8C3-4CA5-8D6C-1C92D1B4897A}" type="slidenum">
              <a:rPr lang="he-IL" smtClean="0"/>
              <a:t>‹#›</a:t>
            </a:fld>
            <a:endParaRPr lang="he-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797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400FD66-FB4F-4C7D-B283-68B03162DC45}" type="datetimeFigureOut">
              <a:rPr lang="he-IL" smtClean="0"/>
              <a:t>ל'/סיון/תשפ"ג</a:t>
            </a:fld>
            <a:endParaRPr lang="he-IL"/>
          </a:p>
        </p:txBody>
      </p:sp>
      <p:sp>
        <p:nvSpPr>
          <p:cNvPr id="6" name="Footer Placeholder 5"/>
          <p:cNvSpPr>
            <a:spLocks noGrp="1"/>
          </p:cNvSpPr>
          <p:nvPr>
            <p:ph type="ftr" sz="quarter" idx="11"/>
          </p:nvPr>
        </p:nvSpPr>
        <p:spPr>
          <a:xfrm>
            <a:off x="685800" y="378883"/>
            <a:ext cx="6991492" cy="365125"/>
          </a:xfrm>
        </p:spPr>
        <p:txBody>
          <a:bodyPr/>
          <a:lstStyle/>
          <a:p>
            <a:endParaRPr lang="he-IL"/>
          </a:p>
        </p:txBody>
      </p:sp>
      <p:sp>
        <p:nvSpPr>
          <p:cNvPr id="7" name="Slide Number Placeholder 6"/>
          <p:cNvSpPr>
            <a:spLocks noGrp="1"/>
          </p:cNvSpPr>
          <p:nvPr>
            <p:ph type="sldNum" sz="quarter" idx="12"/>
          </p:nvPr>
        </p:nvSpPr>
        <p:spPr>
          <a:xfrm>
            <a:off x="10862452" y="381000"/>
            <a:ext cx="643748" cy="365125"/>
          </a:xfrm>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213972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131908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936426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3022144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400FD66-FB4F-4C7D-B283-68B03162DC45}" type="datetimeFigureOut">
              <a:rPr lang="he-IL" smtClean="0"/>
              <a:t>ל'/סיון/תשפ"ג</a:t>
            </a:fld>
            <a:endParaRPr lang="he-IL"/>
          </a:p>
        </p:txBody>
      </p:sp>
      <p:sp>
        <p:nvSpPr>
          <p:cNvPr id="5" name="Footer Placeholder 4"/>
          <p:cNvSpPr>
            <a:spLocks noGrp="1"/>
          </p:cNvSpPr>
          <p:nvPr>
            <p:ph type="ftr" sz="quarter" idx="11"/>
          </p:nvPr>
        </p:nvSpPr>
        <p:spPr>
          <a:xfrm>
            <a:off x="685800" y="381000"/>
            <a:ext cx="6991492" cy="365125"/>
          </a:xfrm>
        </p:spPr>
        <p:txBody>
          <a:bodyPr/>
          <a:lstStyle/>
          <a:p>
            <a:endParaRPr lang="he-IL"/>
          </a:p>
        </p:txBody>
      </p:sp>
      <p:sp>
        <p:nvSpPr>
          <p:cNvPr id="6" name="Slide Number Placeholder 5"/>
          <p:cNvSpPr>
            <a:spLocks noGrp="1"/>
          </p:cNvSpPr>
          <p:nvPr>
            <p:ph type="sldNum" sz="quarter" idx="12"/>
          </p:nvPr>
        </p:nvSpPr>
        <p:spPr>
          <a:xfrm>
            <a:off x="10862452" y="381000"/>
            <a:ext cx="643748" cy="365125"/>
          </a:xfrm>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370549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256090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400FD66-FB4F-4C7D-B283-68B03162DC45}" type="datetimeFigureOut">
              <a:rPr lang="he-IL" smtClean="0"/>
              <a:t>ל'/סיון/תשפ"ג</a:t>
            </a:fld>
            <a:endParaRPr lang="he-IL"/>
          </a:p>
        </p:txBody>
      </p:sp>
      <p:sp>
        <p:nvSpPr>
          <p:cNvPr id="5" name="Footer Placeholder 4"/>
          <p:cNvSpPr>
            <a:spLocks noGrp="1"/>
          </p:cNvSpPr>
          <p:nvPr>
            <p:ph type="ftr" sz="quarter" idx="11"/>
          </p:nvPr>
        </p:nvSpPr>
        <p:spPr>
          <a:xfrm>
            <a:off x="685800" y="381001"/>
            <a:ext cx="6991492" cy="364065"/>
          </a:xfrm>
        </p:spPr>
        <p:txBody>
          <a:bodyPr/>
          <a:lstStyle/>
          <a:p>
            <a:endParaRPr lang="he-IL"/>
          </a:p>
        </p:txBody>
      </p:sp>
      <p:sp>
        <p:nvSpPr>
          <p:cNvPr id="6" name="Slide Number Placeholder 5"/>
          <p:cNvSpPr>
            <a:spLocks noGrp="1"/>
          </p:cNvSpPr>
          <p:nvPr>
            <p:ph type="sldNum" sz="quarter" idx="12"/>
          </p:nvPr>
        </p:nvSpPr>
        <p:spPr>
          <a:xfrm>
            <a:off x="10862452" y="381000"/>
            <a:ext cx="643748" cy="365125"/>
          </a:xfrm>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139462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178444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5800" y="3132666"/>
            <a:ext cx="5311775" cy="308601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132666"/>
            <a:ext cx="5334000" cy="308601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340476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121820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424572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159768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400FD66-FB4F-4C7D-B283-68B03162DC45}" type="datetimeFigureOut">
              <a:rPr lang="he-IL" smtClean="0"/>
              <a:t>ל'/סיון/תשפ"ג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50B7D6C-D8C3-4CA5-8D6C-1C92D1B4897A}" type="slidenum">
              <a:rPr lang="he-IL" smtClean="0"/>
              <a:t>‹#›</a:t>
            </a:fld>
            <a:endParaRPr lang="he-IL"/>
          </a:p>
        </p:txBody>
      </p:sp>
    </p:spTree>
    <p:extLst>
      <p:ext uri="{BB962C8B-B14F-4D97-AF65-F5344CB8AC3E}">
        <p14:creationId xmlns:p14="http://schemas.microsoft.com/office/powerpoint/2010/main" val="124968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00FD66-FB4F-4C7D-B283-68B03162DC45}" type="datetimeFigureOut">
              <a:rPr lang="he-IL" smtClean="0"/>
              <a:t>ל'/סיון/תשפ"ג</a:t>
            </a:fld>
            <a:endParaRPr lang="he-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0B7D6C-D8C3-4CA5-8D6C-1C92D1B4897A}" type="slidenum">
              <a:rPr lang="he-IL" smtClean="0"/>
              <a:t>‹#›</a:t>
            </a:fld>
            <a:endParaRPr lang="he-IL"/>
          </a:p>
        </p:txBody>
      </p:sp>
    </p:spTree>
    <p:extLst>
      <p:ext uri="{BB962C8B-B14F-4D97-AF65-F5344CB8AC3E}">
        <p14:creationId xmlns:p14="http://schemas.microsoft.com/office/powerpoint/2010/main" val="1278476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1"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AB6F75-01BB-1A97-4032-D6A13B60877A}"/>
              </a:ext>
            </a:extLst>
          </p:cNvPr>
          <p:cNvSpPr>
            <a:spLocks noGrp="1"/>
          </p:cNvSpPr>
          <p:nvPr>
            <p:ph type="ctrTitle"/>
          </p:nvPr>
        </p:nvSpPr>
        <p:spPr>
          <a:xfrm>
            <a:off x="1371600" y="1287261"/>
            <a:ext cx="9448800" cy="2459115"/>
          </a:xfrm>
        </p:spPr>
        <p:txBody>
          <a:bodyPr>
            <a:normAutofit fontScale="90000"/>
          </a:bodyPr>
          <a:lstStyle/>
          <a:p>
            <a:pPr algn="ctr" rtl="0"/>
            <a:r>
              <a:rPr lang="en-US" dirty="0"/>
              <a:t>High speed networks project </a:t>
            </a:r>
            <a:br>
              <a:rPr lang="he-IL" dirty="0"/>
            </a:br>
            <a:endParaRPr lang="he-IL" dirty="0"/>
          </a:p>
        </p:txBody>
      </p:sp>
      <p:sp>
        <p:nvSpPr>
          <p:cNvPr id="3" name="כותרת משנה 2">
            <a:extLst>
              <a:ext uri="{FF2B5EF4-FFF2-40B4-BE49-F238E27FC236}">
                <a16:creationId xmlns:a16="http://schemas.microsoft.com/office/drawing/2014/main" id="{65552084-2EC2-7B75-3889-31D9DD579FCF}"/>
              </a:ext>
            </a:extLst>
          </p:cNvPr>
          <p:cNvSpPr>
            <a:spLocks noGrp="1"/>
          </p:cNvSpPr>
          <p:nvPr>
            <p:ph type="subTitle" idx="1"/>
          </p:nvPr>
        </p:nvSpPr>
        <p:spPr>
          <a:xfrm>
            <a:off x="1371600" y="3632201"/>
            <a:ext cx="9448800" cy="1339294"/>
          </a:xfrm>
        </p:spPr>
        <p:txBody>
          <a:bodyPr>
            <a:normAutofit/>
          </a:bodyPr>
          <a:lstStyle/>
          <a:p>
            <a:pPr algn="ctr" rtl="0"/>
            <a:r>
              <a:rPr lang="en-US" sz="2800" dirty="0"/>
              <a:t>Flow Optimization in Multipath Network using Maximum Flow Algorithm to Improve the Bandwidth Usage in SDN</a:t>
            </a:r>
            <a:endParaRPr lang="he-IL" sz="2800" dirty="0"/>
          </a:p>
        </p:txBody>
      </p:sp>
    </p:spTree>
    <p:extLst>
      <p:ext uri="{BB962C8B-B14F-4D97-AF65-F5344CB8AC3E}">
        <p14:creationId xmlns:p14="http://schemas.microsoft.com/office/powerpoint/2010/main" val="232092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06C7DE-805D-DF0D-048D-6E29B26D6139}"/>
              </a:ext>
            </a:extLst>
          </p:cNvPr>
          <p:cNvSpPr>
            <a:spLocks noGrp="1"/>
          </p:cNvSpPr>
          <p:nvPr>
            <p:ph type="title"/>
          </p:nvPr>
        </p:nvSpPr>
        <p:spPr>
          <a:xfrm>
            <a:off x="1790700" y="773250"/>
            <a:ext cx="8610600" cy="1293028"/>
          </a:xfrm>
        </p:spPr>
        <p:txBody>
          <a:bodyPr/>
          <a:lstStyle/>
          <a:p>
            <a:pPr algn="ctr" rtl="0"/>
            <a:r>
              <a:rPr lang="en-US" dirty="0"/>
              <a:t>The experiment – udp </a:t>
            </a:r>
            <a:endParaRPr lang="he-IL" dirty="0"/>
          </a:p>
        </p:txBody>
      </p:sp>
      <p:pic>
        <p:nvPicPr>
          <p:cNvPr id="4" name="Picture 9">
            <a:extLst>
              <a:ext uri="{FF2B5EF4-FFF2-40B4-BE49-F238E27FC236}">
                <a16:creationId xmlns:a16="http://schemas.microsoft.com/office/drawing/2014/main" id="{B6F7DFC0-2E00-DE61-8CF7-15B7B4FE696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3177" y="1873189"/>
            <a:ext cx="10203593" cy="4657594"/>
          </a:xfrm>
          <a:prstGeom prst="rect">
            <a:avLst/>
          </a:prstGeom>
        </p:spPr>
      </p:pic>
    </p:spTree>
    <p:extLst>
      <p:ext uri="{BB962C8B-B14F-4D97-AF65-F5344CB8AC3E}">
        <p14:creationId xmlns:p14="http://schemas.microsoft.com/office/powerpoint/2010/main" val="385705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3">
            <a:extLst>
              <a:ext uri="{FF2B5EF4-FFF2-40B4-BE49-F238E27FC236}">
                <a16:creationId xmlns:a16="http://schemas.microsoft.com/office/drawing/2014/main" id="{A7759B06-A3ED-47D4-8CD7-FF068277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5">
            <a:extLst>
              <a:ext uri="{FF2B5EF4-FFF2-40B4-BE49-F238E27FC236}">
                <a16:creationId xmlns:a16="http://schemas.microsoft.com/office/drawing/2014/main" id="{5E67025B-C374-417F-8D28-E056A1FE2A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584EDEE-AF9D-4AB3-1FB2-AB18D2992382}"/>
              </a:ext>
            </a:extLst>
          </p:cNvPr>
          <p:cNvSpPr>
            <a:spLocks noGrp="1"/>
          </p:cNvSpPr>
          <p:nvPr>
            <p:ph type="title"/>
          </p:nvPr>
        </p:nvSpPr>
        <p:spPr>
          <a:xfrm>
            <a:off x="685800" y="764373"/>
            <a:ext cx="6751948" cy="1293028"/>
          </a:xfrm>
        </p:spPr>
        <p:txBody>
          <a:bodyPr>
            <a:normAutofit/>
          </a:bodyPr>
          <a:lstStyle/>
          <a:p>
            <a:r>
              <a:rPr lang="en-US"/>
              <a:t>Results</a:t>
            </a:r>
            <a:endParaRPr lang="en-IL"/>
          </a:p>
        </p:txBody>
      </p:sp>
      <p:sp>
        <p:nvSpPr>
          <p:cNvPr id="34" name="Content Placeholder 10">
            <a:extLst>
              <a:ext uri="{FF2B5EF4-FFF2-40B4-BE49-F238E27FC236}">
                <a16:creationId xmlns:a16="http://schemas.microsoft.com/office/drawing/2014/main" id="{FC2C126A-13B4-22BF-846C-1863EF4C496D}"/>
              </a:ext>
            </a:extLst>
          </p:cNvPr>
          <p:cNvSpPr>
            <a:spLocks noGrp="1"/>
          </p:cNvSpPr>
          <p:nvPr>
            <p:ph idx="1"/>
          </p:nvPr>
        </p:nvSpPr>
        <p:spPr>
          <a:xfrm>
            <a:off x="685800" y="2194560"/>
            <a:ext cx="6770802" cy="4024125"/>
          </a:xfrm>
        </p:spPr>
        <p:txBody>
          <a:bodyPr>
            <a:normAutofit/>
          </a:bodyPr>
          <a:lstStyle/>
          <a:p>
            <a:pPr algn="l"/>
            <a:r>
              <a:rPr lang="en-US" dirty="0"/>
              <a:t>In the pictures to the right we can see the average throughput for both the TCP and the UDP comparisons, with the Maxflow and the </a:t>
            </a:r>
            <a:r>
              <a:rPr lang="en-US" dirty="0" err="1"/>
              <a:t>Dijsktra</a:t>
            </a:r>
            <a:r>
              <a:rPr lang="en-US" dirty="0"/>
              <a:t> </a:t>
            </a:r>
            <a:r>
              <a:rPr lang="en-US" dirty="0" err="1"/>
              <a:t>alrorithms</a:t>
            </a:r>
            <a:r>
              <a:rPr lang="en-US" dirty="0"/>
              <a:t>.</a:t>
            </a:r>
          </a:p>
        </p:txBody>
      </p:sp>
      <p:sp>
        <p:nvSpPr>
          <p:cNvPr id="35" name="Rounded Rectangle 14">
            <a:extLst>
              <a:ext uri="{FF2B5EF4-FFF2-40B4-BE49-F238E27FC236}">
                <a16:creationId xmlns:a16="http://schemas.microsoft.com/office/drawing/2014/main" id="{7183F3E8-5B76-4210-B693-CB19330BB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screenshot, rectangle, diagram&#10;&#10;Description automatically generated">
            <a:extLst>
              <a:ext uri="{FF2B5EF4-FFF2-40B4-BE49-F238E27FC236}">
                <a16:creationId xmlns:a16="http://schemas.microsoft.com/office/drawing/2014/main" id="{2A181DE4-1CF5-0143-C0D1-8AD3759C2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114" y="1645672"/>
            <a:ext cx="2636238" cy="1706964"/>
          </a:xfrm>
          <a:prstGeom prst="rect">
            <a:avLst/>
          </a:prstGeom>
        </p:spPr>
      </p:pic>
      <p:pic>
        <p:nvPicPr>
          <p:cNvPr id="5" name="Content Placeholder 4" descr="A picture containing text, rectangle, screenshot, diagram&#10;&#10;Description automatically generated">
            <a:extLst>
              <a:ext uri="{FF2B5EF4-FFF2-40B4-BE49-F238E27FC236}">
                <a16:creationId xmlns:a16="http://schemas.microsoft.com/office/drawing/2014/main" id="{DEB0F3A2-F793-A2EC-E34B-D37B71DAA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2082" y="3867895"/>
            <a:ext cx="2656270" cy="1826185"/>
          </a:xfrm>
          <a:prstGeom prst="rect">
            <a:avLst/>
          </a:prstGeom>
        </p:spPr>
      </p:pic>
    </p:spTree>
    <p:extLst>
      <p:ext uri="{BB962C8B-B14F-4D97-AF65-F5344CB8AC3E}">
        <p14:creationId xmlns:p14="http://schemas.microsoft.com/office/powerpoint/2010/main" val="298512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1B6F-3E07-1A2D-764C-F965345E4C39}"/>
              </a:ext>
            </a:extLst>
          </p:cNvPr>
          <p:cNvSpPr>
            <a:spLocks noGrp="1"/>
          </p:cNvSpPr>
          <p:nvPr>
            <p:ph type="title"/>
          </p:nvPr>
        </p:nvSpPr>
        <p:spPr>
          <a:xfrm>
            <a:off x="619760" y="764373"/>
            <a:ext cx="6832600" cy="1293028"/>
          </a:xfrm>
        </p:spPr>
        <p:txBody>
          <a:bodyPr>
            <a:normAutofit/>
          </a:bodyPr>
          <a:lstStyle/>
          <a:p>
            <a:r>
              <a:rPr lang="en-US"/>
              <a:t>Results</a:t>
            </a:r>
            <a:endParaRPr lang="en-IL"/>
          </a:p>
        </p:txBody>
      </p:sp>
      <p:sp>
        <p:nvSpPr>
          <p:cNvPr id="11" name="Content Placeholder 10">
            <a:extLst>
              <a:ext uri="{FF2B5EF4-FFF2-40B4-BE49-F238E27FC236}">
                <a16:creationId xmlns:a16="http://schemas.microsoft.com/office/drawing/2014/main" id="{374ADA61-5E7B-2CCE-3EB1-6BF7685C0D4B}"/>
              </a:ext>
            </a:extLst>
          </p:cNvPr>
          <p:cNvSpPr>
            <a:spLocks noGrp="1"/>
          </p:cNvSpPr>
          <p:nvPr>
            <p:ph idx="1"/>
          </p:nvPr>
        </p:nvSpPr>
        <p:spPr>
          <a:xfrm>
            <a:off x="619760" y="2194560"/>
            <a:ext cx="6832600" cy="4024125"/>
          </a:xfrm>
        </p:spPr>
        <p:txBody>
          <a:bodyPr>
            <a:normAutofit/>
          </a:bodyPr>
          <a:lstStyle/>
          <a:p>
            <a:pPr algn="l"/>
            <a:r>
              <a:rPr lang="en-US" dirty="0"/>
              <a:t>On the right we can see comparisons between the Dijkstra and the Max flow throughputs at each second during our testing interval of 20 seconds.</a:t>
            </a:r>
            <a:br>
              <a:rPr lang="en-US" dirty="0"/>
            </a:br>
            <a:endParaRPr lang="en-US" dirty="0"/>
          </a:p>
          <a:p>
            <a:pPr algn="l"/>
            <a:r>
              <a:rPr lang="en-US" dirty="0"/>
              <a:t>As we can see, the max flow outperforms the Dijkstra significantly in this topology.</a:t>
            </a:r>
          </a:p>
        </p:txBody>
      </p:sp>
      <p:pic>
        <p:nvPicPr>
          <p:cNvPr id="7" name="Picture 6" descr="A graph with blue and orange lines&#10;&#10;Description automatically generated with low confidence">
            <a:extLst>
              <a:ext uri="{FF2B5EF4-FFF2-40B4-BE49-F238E27FC236}">
                <a16:creationId xmlns:a16="http://schemas.microsoft.com/office/drawing/2014/main" id="{3C09038B-B649-E380-1525-C89254F2106B}"/>
              </a:ext>
            </a:extLst>
          </p:cNvPr>
          <p:cNvPicPr>
            <a:picLocks noChangeAspect="1"/>
          </p:cNvPicPr>
          <p:nvPr/>
        </p:nvPicPr>
        <p:blipFill rotWithShape="1">
          <a:blip r:embed="rId2">
            <a:extLst>
              <a:ext uri="{28A0092B-C50C-407E-A947-70E740481C1C}">
                <a14:useLocalDpi xmlns:a14="http://schemas.microsoft.com/office/drawing/2010/main" val="0"/>
              </a:ext>
            </a:extLst>
          </a:blip>
          <a:srcRect t="7171" r="-4" b="5858"/>
          <a:stretch/>
        </p:blipFill>
        <p:spPr>
          <a:xfrm>
            <a:off x="7452360" y="574451"/>
            <a:ext cx="4547157" cy="2965900"/>
          </a:xfrm>
          <a:prstGeom prst="rect">
            <a:avLst/>
          </a:prstGeom>
        </p:spPr>
      </p:pic>
      <p:pic>
        <p:nvPicPr>
          <p:cNvPr id="5" name="Content Placeholder 4" descr="A graph with blue and orange lines&#10;&#10;Description automatically generated with low confidence">
            <a:extLst>
              <a:ext uri="{FF2B5EF4-FFF2-40B4-BE49-F238E27FC236}">
                <a16:creationId xmlns:a16="http://schemas.microsoft.com/office/drawing/2014/main" id="{263F5BF3-E485-D717-2807-C1BB7E846708}"/>
              </a:ext>
            </a:extLst>
          </p:cNvPr>
          <p:cNvPicPr>
            <a:picLocks noChangeAspect="1"/>
          </p:cNvPicPr>
          <p:nvPr/>
        </p:nvPicPr>
        <p:blipFill rotWithShape="1">
          <a:blip r:embed="rId3">
            <a:extLst>
              <a:ext uri="{28A0092B-C50C-407E-A947-70E740481C1C}">
                <a14:useLocalDpi xmlns:a14="http://schemas.microsoft.com/office/drawing/2010/main" val="0"/>
              </a:ext>
            </a:extLst>
          </a:blip>
          <a:srcRect t="7699" r="-4" b="5330"/>
          <a:stretch/>
        </p:blipFill>
        <p:spPr>
          <a:xfrm>
            <a:off x="7452360" y="3229059"/>
            <a:ext cx="4547157" cy="2965900"/>
          </a:xfrm>
          <a:prstGeom prst="rect">
            <a:avLst/>
          </a:prstGeom>
        </p:spPr>
      </p:pic>
    </p:spTree>
    <p:extLst>
      <p:ext uri="{BB962C8B-B14F-4D97-AF65-F5344CB8AC3E}">
        <p14:creationId xmlns:p14="http://schemas.microsoft.com/office/powerpoint/2010/main" val="2936022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06C7DE-805D-DF0D-048D-6E29B26D6139}"/>
              </a:ext>
            </a:extLst>
          </p:cNvPr>
          <p:cNvSpPr>
            <a:spLocks noGrp="1"/>
          </p:cNvSpPr>
          <p:nvPr>
            <p:ph type="title"/>
          </p:nvPr>
        </p:nvSpPr>
        <p:spPr>
          <a:xfrm>
            <a:off x="1790700" y="773250"/>
            <a:ext cx="8610600" cy="1293028"/>
          </a:xfrm>
        </p:spPr>
        <p:txBody>
          <a:bodyPr/>
          <a:lstStyle/>
          <a:p>
            <a:pPr algn="ctr" rtl="0"/>
            <a:r>
              <a:rPr lang="en-US" dirty="0"/>
              <a:t>lldp</a:t>
            </a:r>
            <a:endParaRPr lang="he-IL" dirty="0"/>
          </a:p>
        </p:txBody>
      </p:sp>
      <p:pic>
        <p:nvPicPr>
          <p:cNvPr id="7" name="תמונה 6" descr="תמונה שמכילה טקסט, צילום מסך, גופן, מספר&#10;&#10;התיאור נוצר באופן אוטומטי">
            <a:extLst>
              <a:ext uri="{FF2B5EF4-FFF2-40B4-BE49-F238E27FC236}">
                <a16:creationId xmlns:a16="http://schemas.microsoft.com/office/drawing/2014/main" id="{5B06E842-5AEC-9389-369A-F4CB82D0F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44" y="4891596"/>
            <a:ext cx="9176311" cy="1692325"/>
          </a:xfrm>
          <a:prstGeom prst="rect">
            <a:avLst/>
          </a:prstGeom>
        </p:spPr>
      </p:pic>
      <p:sp>
        <p:nvSpPr>
          <p:cNvPr id="8" name="תיבת טקסט 7">
            <a:extLst>
              <a:ext uri="{FF2B5EF4-FFF2-40B4-BE49-F238E27FC236}">
                <a16:creationId xmlns:a16="http://schemas.microsoft.com/office/drawing/2014/main" id="{17F21CE1-9044-59C4-2497-66B66CE400F7}"/>
              </a:ext>
            </a:extLst>
          </p:cNvPr>
          <p:cNvSpPr txBox="1"/>
          <p:nvPr/>
        </p:nvSpPr>
        <p:spPr>
          <a:xfrm>
            <a:off x="88777" y="1859340"/>
            <a:ext cx="12038120" cy="2554545"/>
          </a:xfrm>
          <a:prstGeom prst="rect">
            <a:avLst/>
          </a:prstGeom>
          <a:noFill/>
        </p:spPr>
        <p:txBody>
          <a:bodyPr wrap="square" rtlCol="1">
            <a:spAutoFit/>
          </a:bodyPr>
          <a:lstStyle/>
          <a:p>
            <a:pPr marL="285750" indent="-285750">
              <a:buFont typeface="Arial" panose="020B0604020202020204" pitchFamily="34" charset="0"/>
              <a:buChar char="•"/>
            </a:pPr>
            <a:r>
              <a:rPr lang="en-US" sz="1600" b="1" dirty="0"/>
              <a:t>Preamble:</a:t>
            </a:r>
            <a:r>
              <a:rPr lang="en-US" sz="1600" dirty="0"/>
              <a:t> 7-byte, helps detect start of the frame and synchronize their clocks with the incoming data.</a:t>
            </a:r>
          </a:p>
          <a:p>
            <a:pPr marL="285750" indent="-285750">
              <a:buFont typeface="Arial" panose="020B0604020202020204" pitchFamily="34" charset="0"/>
              <a:buChar char="•"/>
            </a:pPr>
            <a:r>
              <a:rPr lang="en-US" sz="1600" b="1" dirty="0"/>
              <a:t>Destination MAC: </a:t>
            </a:r>
            <a:r>
              <a:rPr lang="en-US" sz="1600" dirty="0"/>
              <a:t>6-byte, MAC address of the device to which the frame is being sent.</a:t>
            </a:r>
          </a:p>
          <a:p>
            <a:pPr marL="285750" indent="-285750">
              <a:buFont typeface="Arial" panose="020B0604020202020204" pitchFamily="34" charset="0"/>
              <a:buChar char="•"/>
            </a:pPr>
            <a:r>
              <a:rPr lang="en-US" sz="1600" b="1" dirty="0"/>
              <a:t>Source MAC: </a:t>
            </a:r>
            <a:r>
              <a:rPr lang="en-US" sz="1600" dirty="0"/>
              <a:t>6-byte, MAC address of the sender.</a:t>
            </a:r>
          </a:p>
          <a:p>
            <a:pPr marL="285750" indent="-285750">
              <a:buFont typeface="Arial" panose="020B0604020202020204" pitchFamily="34" charset="0"/>
              <a:buChar char="•"/>
            </a:pPr>
            <a:r>
              <a:rPr lang="en-US" sz="1600" b="1" dirty="0"/>
              <a:t>EtherType/Length: </a:t>
            </a:r>
            <a:r>
              <a:rPr lang="en-US" sz="1600" dirty="0"/>
              <a:t>2-byte, indicates either the type of payload encapsulated in the frame or the length of the frame. If number &gt;=  0x0600: EtherType, type of the payload protocol. Else: indicates the length of the frame.</a:t>
            </a:r>
          </a:p>
          <a:p>
            <a:pPr marL="285750" indent="-285750">
              <a:buFont typeface="Arial" panose="020B0604020202020204" pitchFamily="34" charset="0"/>
              <a:buChar char="•"/>
            </a:pPr>
            <a:r>
              <a:rPr lang="en-US" sz="1600" b="1" dirty="0"/>
              <a:t>Chassis ID TLV: </a:t>
            </a:r>
            <a:r>
              <a:rPr lang="en-US" sz="1600" dirty="0"/>
              <a:t>66 bytes, identifies the chassis component of the endpoint identifier associated with the transmitting LLDP agent.</a:t>
            </a:r>
          </a:p>
          <a:p>
            <a:pPr marL="285750" indent="-285750">
              <a:buFont typeface="Arial" panose="020B0604020202020204" pitchFamily="34" charset="0"/>
              <a:buChar char="•"/>
            </a:pPr>
            <a:r>
              <a:rPr lang="en-US" sz="1600" b="1" dirty="0"/>
              <a:t>Port ID: </a:t>
            </a:r>
            <a:r>
              <a:rPr lang="en-US" sz="1600" dirty="0"/>
              <a:t>66 bytes, identifies the port component of the endpoint identifier associated with the transmitting LLDP agent.</a:t>
            </a:r>
          </a:p>
          <a:p>
            <a:pPr marL="285750" indent="-285750">
              <a:buFont typeface="Arial" panose="020B0604020202020204" pitchFamily="34" charset="0"/>
              <a:buChar char="•"/>
            </a:pPr>
            <a:r>
              <a:rPr lang="en-US" sz="1600" b="1" dirty="0"/>
              <a:t>Time to live: </a:t>
            </a:r>
            <a:r>
              <a:rPr lang="en-US" sz="1600" dirty="0"/>
              <a:t>66 bytes, maximum lifespan or remaining time that LLDP frame can be propagated through the network. </a:t>
            </a:r>
          </a:p>
          <a:p>
            <a:pPr marL="285750" indent="-285750">
              <a:buFont typeface="Arial" panose="020B0604020202020204" pitchFamily="34" charset="0"/>
              <a:buChar char="•"/>
            </a:pPr>
            <a:r>
              <a:rPr lang="en-US" sz="1600" dirty="0"/>
              <a:t>Frame check sequence: 4 bytes, cyclic redundancy check (CRC) value used for error detection.</a:t>
            </a:r>
            <a:endParaRPr lang="he-IL" sz="1600" dirty="0"/>
          </a:p>
        </p:txBody>
      </p:sp>
    </p:spTree>
    <p:extLst>
      <p:ext uri="{BB962C8B-B14F-4D97-AF65-F5344CB8AC3E}">
        <p14:creationId xmlns:p14="http://schemas.microsoft.com/office/powerpoint/2010/main" val="179853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טקסט, תוכנה, דף אינטרנט, אתר&#10;&#10;התיאור נוצר באופן אוטומטי">
            <a:extLst>
              <a:ext uri="{FF2B5EF4-FFF2-40B4-BE49-F238E27FC236}">
                <a16:creationId xmlns:a16="http://schemas.microsoft.com/office/drawing/2014/main" id="{924DCCF2-71B8-854D-F8D6-8035D114D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124" y="0"/>
            <a:ext cx="6214103" cy="2908729"/>
          </a:xfrm>
          <a:prstGeom prst="rect">
            <a:avLst/>
          </a:prstGeom>
        </p:spPr>
      </p:pic>
      <p:pic>
        <p:nvPicPr>
          <p:cNvPr id="6" name="תמונה 5">
            <a:extLst>
              <a:ext uri="{FF2B5EF4-FFF2-40B4-BE49-F238E27FC236}">
                <a16:creationId xmlns:a16="http://schemas.microsoft.com/office/drawing/2014/main" id="{07279482-88CA-FEBB-94D5-0E6467EE799E}"/>
              </a:ext>
            </a:extLst>
          </p:cNvPr>
          <p:cNvPicPr>
            <a:picLocks noChangeAspect="1"/>
          </p:cNvPicPr>
          <p:nvPr/>
        </p:nvPicPr>
        <p:blipFill>
          <a:blip r:embed="rId3"/>
          <a:stretch>
            <a:fillRect/>
          </a:stretch>
        </p:blipFill>
        <p:spPr>
          <a:xfrm>
            <a:off x="2864124" y="2908728"/>
            <a:ext cx="6213101" cy="3949271"/>
          </a:xfrm>
          <a:prstGeom prst="rect">
            <a:avLst/>
          </a:prstGeom>
        </p:spPr>
      </p:pic>
    </p:spTree>
    <p:extLst>
      <p:ext uri="{BB962C8B-B14F-4D97-AF65-F5344CB8AC3E}">
        <p14:creationId xmlns:p14="http://schemas.microsoft.com/office/powerpoint/2010/main" val="59373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06C7DE-805D-DF0D-048D-6E29B26D6139}"/>
              </a:ext>
            </a:extLst>
          </p:cNvPr>
          <p:cNvSpPr>
            <a:spLocks noGrp="1"/>
          </p:cNvSpPr>
          <p:nvPr>
            <p:ph type="title"/>
          </p:nvPr>
        </p:nvSpPr>
        <p:spPr>
          <a:xfrm>
            <a:off x="1790700" y="773250"/>
            <a:ext cx="8610600" cy="1293028"/>
          </a:xfrm>
        </p:spPr>
        <p:txBody>
          <a:bodyPr/>
          <a:lstStyle/>
          <a:p>
            <a:pPr algn="ctr" rtl="0"/>
            <a:r>
              <a:rPr lang="en-US" dirty="0"/>
              <a:t>mdns</a:t>
            </a:r>
            <a:endParaRPr lang="he-IL" dirty="0"/>
          </a:p>
        </p:txBody>
      </p:sp>
      <p:sp>
        <p:nvSpPr>
          <p:cNvPr id="3" name="תיבת טקסט 2">
            <a:extLst>
              <a:ext uri="{FF2B5EF4-FFF2-40B4-BE49-F238E27FC236}">
                <a16:creationId xmlns:a16="http://schemas.microsoft.com/office/drawing/2014/main" id="{56842919-977B-34D5-CFF7-96CDCCAD8D21}"/>
              </a:ext>
            </a:extLst>
          </p:cNvPr>
          <p:cNvSpPr txBox="1"/>
          <p:nvPr/>
        </p:nvSpPr>
        <p:spPr>
          <a:xfrm>
            <a:off x="559293" y="2066278"/>
            <a:ext cx="11132598" cy="3693319"/>
          </a:xfrm>
          <a:prstGeom prst="rect">
            <a:avLst/>
          </a:prstGeom>
          <a:noFill/>
        </p:spPr>
        <p:txBody>
          <a:bodyPr wrap="square" rtlCol="1">
            <a:spAutoFit/>
          </a:bodyPr>
          <a:lstStyle/>
          <a:p>
            <a:pPr marL="285750" indent="-285750">
              <a:buFont typeface="Arial" panose="020B0604020202020204" pitchFamily="34" charset="0"/>
              <a:buChar char="•"/>
            </a:pPr>
            <a:r>
              <a:rPr lang="en-US" dirty="0"/>
              <a:t>The main purpose: simple and efficient way to resolve hostnames to IP addresses in local network. </a:t>
            </a:r>
          </a:p>
          <a:p>
            <a:pPr marL="285750" indent="-285750">
              <a:buFont typeface="Arial" panose="020B0604020202020204" pitchFamily="34" charset="0"/>
              <a:buChar char="•"/>
            </a:pPr>
            <a:r>
              <a:rPr lang="en-US" dirty="0"/>
              <a:t>DNS is used to map domain names to IP addresses, but it requires a DNS server that maintains the mappings. </a:t>
            </a:r>
          </a:p>
          <a:p>
            <a:pPr marL="285750" indent="-285750">
              <a:buFont typeface="Arial" panose="020B0604020202020204" pitchFamily="34" charset="0"/>
              <a:buChar char="•"/>
            </a:pPr>
            <a:r>
              <a:rPr lang="en-US" dirty="0"/>
              <a:t>mDNS is decentralized and uses IP multicast to resolve hostnames.</a:t>
            </a:r>
          </a:p>
          <a:p>
            <a:pPr marL="800100" lvl="1" indent="-342900">
              <a:buFont typeface="+mj-lt"/>
              <a:buAutoNum type="arabicPeriod"/>
            </a:pPr>
            <a:r>
              <a:rPr lang="en-US" dirty="0"/>
              <a:t>device joins a network, sends out an mDNS query asking for the IP address associated with a specific hostname or service. sent to multicast address, allowing all devices on the network to receive it.</a:t>
            </a:r>
          </a:p>
          <a:p>
            <a:pPr marL="800100" lvl="1" indent="-342900">
              <a:buFont typeface="+mj-lt"/>
              <a:buAutoNum type="arabicPeriod"/>
            </a:pPr>
            <a:r>
              <a:rPr lang="en-US" dirty="0"/>
              <a:t>Devices that can fulfill the request respond with a mDNS response packet, providing the requested IP address and other relevant information. These responses sent by multicast ,so all devices can receive them.</a:t>
            </a:r>
          </a:p>
          <a:p>
            <a:pPr marL="800100" lvl="1" indent="-342900">
              <a:buFont typeface="+mj-lt"/>
              <a:buAutoNum type="arabicPeriod"/>
            </a:pPr>
            <a:r>
              <a:rPr lang="en-US" dirty="0"/>
              <a:t>The querying device receives the mDNS responses and can then establish communication with the device(s) offering the requested service.</a:t>
            </a:r>
            <a:endParaRPr lang="he-IL" dirty="0"/>
          </a:p>
        </p:txBody>
      </p:sp>
    </p:spTree>
    <p:extLst>
      <p:ext uri="{BB962C8B-B14F-4D97-AF65-F5344CB8AC3E}">
        <p14:creationId xmlns:p14="http://schemas.microsoft.com/office/powerpoint/2010/main" val="231188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414376-5357-2494-D2F5-6814258E3366}"/>
              </a:ext>
            </a:extLst>
          </p:cNvPr>
          <p:cNvSpPr>
            <a:spLocks noGrp="1"/>
          </p:cNvSpPr>
          <p:nvPr>
            <p:ph type="title"/>
          </p:nvPr>
        </p:nvSpPr>
        <p:spPr>
          <a:xfrm>
            <a:off x="1790700" y="639315"/>
            <a:ext cx="8610600" cy="1293028"/>
          </a:xfrm>
        </p:spPr>
        <p:txBody>
          <a:bodyPr/>
          <a:lstStyle/>
          <a:p>
            <a:pPr algn="ctr" rtl="0"/>
            <a:r>
              <a:rPr lang="en-US" sz="5400" dirty="0"/>
              <a:t>TOPOLOGY</a:t>
            </a:r>
            <a:r>
              <a:rPr lang="he-IL" dirty="0"/>
              <a:t> </a:t>
            </a:r>
          </a:p>
        </p:txBody>
      </p:sp>
      <p:pic>
        <p:nvPicPr>
          <p:cNvPr id="5" name="מציין מיקום תוכן 4">
            <a:extLst>
              <a:ext uri="{FF2B5EF4-FFF2-40B4-BE49-F238E27FC236}">
                <a16:creationId xmlns:a16="http://schemas.microsoft.com/office/drawing/2014/main" id="{6FC39F61-8ABA-4338-B836-AF7F162916A4}"/>
              </a:ext>
            </a:extLst>
          </p:cNvPr>
          <p:cNvPicPr>
            <a:picLocks noGrp="1" noChangeAspect="1"/>
          </p:cNvPicPr>
          <p:nvPr>
            <p:ph idx="1"/>
          </p:nvPr>
        </p:nvPicPr>
        <p:blipFill>
          <a:blip r:embed="rId2"/>
          <a:stretch>
            <a:fillRect/>
          </a:stretch>
        </p:blipFill>
        <p:spPr>
          <a:xfrm>
            <a:off x="2625338" y="1748900"/>
            <a:ext cx="6941323" cy="3994952"/>
          </a:xfrm>
          <a:prstGeom prst="rect">
            <a:avLst/>
          </a:prstGeom>
        </p:spPr>
      </p:pic>
    </p:spTree>
    <p:extLst>
      <p:ext uri="{BB962C8B-B14F-4D97-AF65-F5344CB8AC3E}">
        <p14:creationId xmlns:p14="http://schemas.microsoft.com/office/powerpoint/2010/main" val="45601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414376-5357-2494-D2F5-6814258E3366}"/>
              </a:ext>
            </a:extLst>
          </p:cNvPr>
          <p:cNvSpPr>
            <a:spLocks noGrp="1"/>
          </p:cNvSpPr>
          <p:nvPr>
            <p:ph type="title"/>
          </p:nvPr>
        </p:nvSpPr>
        <p:spPr>
          <a:xfrm>
            <a:off x="1790700" y="639315"/>
            <a:ext cx="8610600" cy="1293028"/>
          </a:xfrm>
        </p:spPr>
        <p:txBody>
          <a:bodyPr>
            <a:normAutofit/>
          </a:bodyPr>
          <a:lstStyle/>
          <a:p>
            <a:pPr algn="ctr" rtl="0"/>
            <a:r>
              <a:rPr lang="en-US" sz="5400" dirty="0"/>
              <a:t>GENERAL PURPOSE </a:t>
            </a:r>
            <a:endParaRPr lang="he-IL" sz="5400" dirty="0"/>
          </a:p>
        </p:txBody>
      </p:sp>
      <p:sp>
        <p:nvSpPr>
          <p:cNvPr id="3" name="מציין מיקום תוכן 2">
            <a:extLst>
              <a:ext uri="{FF2B5EF4-FFF2-40B4-BE49-F238E27FC236}">
                <a16:creationId xmlns:a16="http://schemas.microsoft.com/office/drawing/2014/main" id="{19CE9E1A-B412-179F-6989-54814C36DD4A}"/>
              </a:ext>
            </a:extLst>
          </p:cNvPr>
          <p:cNvSpPr>
            <a:spLocks noGrp="1"/>
          </p:cNvSpPr>
          <p:nvPr>
            <p:ph idx="1"/>
          </p:nvPr>
        </p:nvSpPr>
        <p:spPr/>
        <p:txBody>
          <a:bodyPr>
            <a:normAutofit/>
          </a:bodyPr>
          <a:lstStyle/>
          <a:p>
            <a:pPr algn="l" rtl="0"/>
            <a:r>
              <a:rPr lang="en-US" sz="2000" dirty="0"/>
              <a:t>Traditional network architecture is distributed and complicated compared to the Software Defined Networking (SDN).</a:t>
            </a:r>
          </a:p>
          <a:p>
            <a:pPr algn="l" rtl="0"/>
            <a:r>
              <a:rPr lang="en-US" sz="2000" dirty="0"/>
              <a:t>Find the maximum flows by using augmented paths in the multipath network and forwarding the network traffic flow from source to the destination.</a:t>
            </a:r>
          </a:p>
          <a:p>
            <a:pPr algn="l" rtl="0"/>
            <a:r>
              <a:rPr lang="en-US" sz="2000" dirty="0"/>
              <a:t>Using Dinic’s max flow algorithm is used to find the maximum flows and maximize the throughput with bandwidth constraints in the software defined network.</a:t>
            </a:r>
            <a:endParaRPr lang="he-IL" sz="2000" dirty="0"/>
          </a:p>
        </p:txBody>
      </p:sp>
    </p:spTree>
    <p:extLst>
      <p:ext uri="{BB962C8B-B14F-4D97-AF65-F5344CB8AC3E}">
        <p14:creationId xmlns:p14="http://schemas.microsoft.com/office/powerpoint/2010/main" val="665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4DAB8C8-36E2-2AA1-5D75-D1B9FBDC523F}"/>
              </a:ext>
            </a:extLst>
          </p:cNvPr>
          <p:cNvSpPr>
            <a:spLocks noGrp="1"/>
          </p:cNvSpPr>
          <p:nvPr>
            <p:ph type="title"/>
          </p:nvPr>
        </p:nvSpPr>
        <p:spPr>
          <a:xfrm>
            <a:off x="1572827" y="719985"/>
            <a:ext cx="8610600" cy="1293028"/>
          </a:xfrm>
        </p:spPr>
        <p:txBody>
          <a:bodyPr/>
          <a:lstStyle/>
          <a:p>
            <a:pPr algn="l" rtl="0"/>
            <a:r>
              <a:rPr lang="en-US" dirty="0"/>
              <a:t>Main</a:t>
            </a:r>
            <a:r>
              <a:rPr lang="en-US" sz="4000" dirty="0"/>
              <a:t> algorithm: Multi path MAX-FLOW</a:t>
            </a:r>
            <a:r>
              <a:rPr lang="he-IL" dirty="0"/>
              <a:t> </a:t>
            </a:r>
          </a:p>
        </p:txBody>
      </p:sp>
      <p:sp>
        <p:nvSpPr>
          <p:cNvPr id="3" name="מציין מיקום תוכן 2">
            <a:extLst>
              <a:ext uri="{FF2B5EF4-FFF2-40B4-BE49-F238E27FC236}">
                <a16:creationId xmlns:a16="http://schemas.microsoft.com/office/drawing/2014/main" id="{4AB09783-4F30-029C-B029-3DC668F66AE9}"/>
              </a:ext>
            </a:extLst>
          </p:cNvPr>
          <p:cNvSpPr>
            <a:spLocks noGrp="1"/>
          </p:cNvSpPr>
          <p:nvPr>
            <p:ph idx="1"/>
          </p:nvPr>
        </p:nvSpPr>
        <p:spPr>
          <a:xfrm>
            <a:off x="685800" y="2194560"/>
            <a:ext cx="5794899" cy="4024125"/>
          </a:xfrm>
        </p:spPr>
        <p:txBody>
          <a:bodyPr/>
          <a:lstStyle/>
          <a:p>
            <a:pPr algn="l" rtl="0"/>
            <a:r>
              <a:rPr lang="en-US" dirty="0"/>
              <a:t>The Max Flow algorithm is used to determine the maximum amount of flow that can be sent through a network from a source node to a sink node. It works by iteratively finding augmenting paths from the source to the sink and incrementing the flow along these paths. The algorithm terminates when there are no more augmenting paths, yielding the maximum flow value.</a:t>
            </a:r>
            <a:endParaRPr lang="he-IL" dirty="0"/>
          </a:p>
        </p:txBody>
      </p:sp>
      <p:pic>
        <p:nvPicPr>
          <p:cNvPr id="4" name="תמונה 3">
            <a:extLst>
              <a:ext uri="{FF2B5EF4-FFF2-40B4-BE49-F238E27FC236}">
                <a16:creationId xmlns:a16="http://schemas.microsoft.com/office/drawing/2014/main" id="{F6CCF42A-6689-A0C8-A555-5953102875FE}"/>
              </a:ext>
            </a:extLst>
          </p:cNvPr>
          <p:cNvPicPr>
            <a:picLocks noChangeAspect="1"/>
          </p:cNvPicPr>
          <p:nvPr/>
        </p:nvPicPr>
        <p:blipFill>
          <a:blip r:embed="rId2"/>
          <a:stretch>
            <a:fillRect/>
          </a:stretch>
        </p:blipFill>
        <p:spPr>
          <a:xfrm>
            <a:off x="6849327" y="2005775"/>
            <a:ext cx="4139543" cy="4401693"/>
          </a:xfrm>
          <a:prstGeom prst="rect">
            <a:avLst/>
          </a:prstGeom>
        </p:spPr>
      </p:pic>
    </p:spTree>
    <p:extLst>
      <p:ext uri="{BB962C8B-B14F-4D97-AF65-F5344CB8AC3E}">
        <p14:creationId xmlns:p14="http://schemas.microsoft.com/office/powerpoint/2010/main" val="273998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414376-5357-2494-D2F5-6814258E3366}"/>
              </a:ext>
            </a:extLst>
          </p:cNvPr>
          <p:cNvSpPr>
            <a:spLocks noGrp="1"/>
          </p:cNvSpPr>
          <p:nvPr>
            <p:ph type="title"/>
          </p:nvPr>
        </p:nvSpPr>
        <p:spPr>
          <a:xfrm>
            <a:off x="1790700" y="639315"/>
            <a:ext cx="8610600" cy="1293028"/>
          </a:xfrm>
        </p:spPr>
        <p:txBody>
          <a:bodyPr>
            <a:normAutofit fontScale="90000"/>
          </a:bodyPr>
          <a:lstStyle/>
          <a:p>
            <a:pPr algn="ctr" rtl="0"/>
            <a:r>
              <a:rPr lang="en-US" sz="5400" dirty="0"/>
              <a:t>Comparison algorithm:  Single path Dijkstra</a:t>
            </a:r>
            <a:r>
              <a:rPr lang="he-IL" dirty="0"/>
              <a:t> </a:t>
            </a:r>
          </a:p>
        </p:txBody>
      </p:sp>
      <p:sp>
        <p:nvSpPr>
          <p:cNvPr id="3" name="מציין מיקום תוכן 2">
            <a:extLst>
              <a:ext uri="{FF2B5EF4-FFF2-40B4-BE49-F238E27FC236}">
                <a16:creationId xmlns:a16="http://schemas.microsoft.com/office/drawing/2014/main" id="{19CE9E1A-B412-179F-6989-54814C36DD4A}"/>
              </a:ext>
            </a:extLst>
          </p:cNvPr>
          <p:cNvSpPr>
            <a:spLocks noGrp="1"/>
          </p:cNvSpPr>
          <p:nvPr>
            <p:ph idx="1"/>
          </p:nvPr>
        </p:nvSpPr>
        <p:spPr>
          <a:xfrm>
            <a:off x="685799" y="2194560"/>
            <a:ext cx="6105617" cy="4286139"/>
          </a:xfrm>
        </p:spPr>
        <p:txBody>
          <a:bodyPr/>
          <a:lstStyle/>
          <a:p>
            <a:pPr algn="l" rtl="0"/>
            <a:r>
              <a:rPr lang="en-US" dirty="0"/>
              <a:t>Dijkstra's algorithm is a popular algorithm used to find the shortest path between nodes in a graph. It starts from a source node and iteratively selects the node with the lowest cost to reach and expands the search to its adjacent nodes. The algorithm maintains a priority queue to efficiently select the next node and updates the minimum cost to each node until the shortest path to the destination node is found.</a:t>
            </a:r>
            <a:endParaRPr lang="he-IL" dirty="0"/>
          </a:p>
        </p:txBody>
      </p:sp>
      <p:pic>
        <p:nvPicPr>
          <p:cNvPr id="5" name="תמונה 4">
            <a:extLst>
              <a:ext uri="{FF2B5EF4-FFF2-40B4-BE49-F238E27FC236}">
                <a16:creationId xmlns:a16="http://schemas.microsoft.com/office/drawing/2014/main" id="{DDA66348-35A8-75AD-9CB5-4847F9522301}"/>
              </a:ext>
            </a:extLst>
          </p:cNvPr>
          <p:cNvPicPr>
            <a:picLocks noChangeAspect="1"/>
          </p:cNvPicPr>
          <p:nvPr/>
        </p:nvPicPr>
        <p:blipFill>
          <a:blip r:embed="rId2"/>
          <a:stretch>
            <a:fillRect/>
          </a:stretch>
        </p:blipFill>
        <p:spPr>
          <a:xfrm>
            <a:off x="7059150" y="1837056"/>
            <a:ext cx="3851506" cy="4897327"/>
          </a:xfrm>
          <a:prstGeom prst="rect">
            <a:avLst/>
          </a:prstGeom>
        </p:spPr>
      </p:pic>
    </p:spTree>
    <p:extLst>
      <p:ext uri="{BB962C8B-B14F-4D97-AF65-F5344CB8AC3E}">
        <p14:creationId xmlns:p14="http://schemas.microsoft.com/office/powerpoint/2010/main" val="209785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06C7DE-805D-DF0D-048D-6E29B26D6139}"/>
              </a:ext>
            </a:extLst>
          </p:cNvPr>
          <p:cNvSpPr>
            <a:spLocks noGrp="1"/>
          </p:cNvSpPr>
          <p:nvPr>
            <p:ph type="title"/>
          </p:nvPr>
        </p:nvSpPr>
        <p:spPr>
          <a:xfrm>
            <a:off x="1790700" y="773250"/>
            <a:ext cx="8610600" cy="1293028"/>
          </a:xfrm>
        </p:spPr>
        <p:txBody>
          <a:bodyPr/>
          <a:lstStyle/>
          <a:p>
            <a:pPr algn="ctr" rtl="0"/>
            <a:r>
              <a:rPr lang="en-US" dirty="0"/>
              <a:t>The experiment</a:t>
            </a:r>
            <a:endParaRPr lang="he-IL" dirty="0"/>
          </a:p>
        </p:txBody>
      </p:sp>
      <p:sp>
        <p:nvSpPr>
          <p:cNvPr id="3" name="מציין מיקום תוכן 2">
            <a:extLst>
              <a:ext uri="{FF2B5EF4-FFF2-40B4-BE49-F238E27FC236}">
                <a16:creationId xmlns:a16="http://schemas.microsoft.com/office/drawing/2014/main" id="{422C0923-47FA-F3A5-C02C-44D1A426AB61}"/>
              </a:ext>
            </a:extLst>
          </p:cNvPr>
          <p:cNvSpPr>
            <a:spLocks noGrp="1"/>
          </p:cNvSpPr>
          <p:nvPr>
            <p:ph idx="1"/>
          </p:nvPr>
        </p:nvSpPr>
        <p:spPr/>
        <p:txBody>
          <a:bodyPr/>
          <a:lstStyle/>
          <a:p>
            <a:pPr algn="l" rtl="0"/>
            <a:r>
              <a:rPr lang="en-US" dirty="0"/>
              <a:t>We used 3 hosts for the ability to divide the flows , so we could differentiate the flows from each hosts to find a different bucket for each flow.</a:t>
            </a:r>
          </a:p>
          <a:p>
            <a:pPr algn="l" rtl="0"/>
            <a:r>
              <a:rPr lang="en-US" dirty="0"/>
              <a:t>We sent packets from each host {H1,H3,H4} to H2 using IPERF.</a:t>
            </a:r>
          </a:p>
          <a:p>
            <a:pPr algn="l" rtl="0"/>
            <a:r>
              <a:rPr lang="en-US" dirty="0"/>
              <a:t>We calculated the average throughput, using the IPERF statistics written into a file.</a:t>
            </a:r>
          </a:p>
          <a:p>
            <a:pPr algn="l" rtl="0"/>
            <a:r>
              <a:rPr lang="en-US" dirty="0"/>
              <a:t>We looked at the </a:t>
            </a:r>
            <a:r>
              <a:rPr lang="en-US" dirty="0" err="1"/>
              <a:t>wireshark</a:t>
            </a:r>
            <a:r>
              <a:rPr lang="en-US" dirty="0"/>
              <a:t> PCAPs to ensure that the paths were travelling as we wanted, in a multipath way for the max flow and for the Dijkstra that the same path was chosen.</a:t>
            </a:r>
          </a:p>
          <a:p>
            <a:pPr algn="l" rtl="0"/>
            <a:endParaRPr lang="he-IL" dirty="0"/>
          </a:p>
        </p:txBody>
      </p:sp>
    </p:spTree>
    <p:extLst>
      <p:ext uri="{BB962C8B-B14F-4D97-AF65-F5344CB8AC3E}">
        <p14:creationId xmlns:p14="http://schemas.microsoft.com/office/powerpoint/2010/main" val="107328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06C7DE-805D-DF0D-048D-6E29B26D6139}"/>
              </a:ext>
            </a:extLst>
          </p:cNvPr>
          <p:cNvSpPr>
            <a:spLocks noGrp="1"/>
          </p:cNvSpPr>
          <p:nvPr>
            <p:ph type="title"/>
          </p:nvPr>
        </p:nvSpPr>
        <p:spPr>
          <a:xfrm>
            <a:off x="1790700" y="773250"/>
            <a:ext cx="8610600" cy="1293028"/>
          </a:xfrm>
        </p:spPr>
        <p:txBody>
          <a:bodyPr/>
          <a:lstStyle/>
          <a:p>
            <a:pPr algn="ctr" rtl="0"/>
            <a:r>
              <a:rPr lang="en-US" dirty="0"/>
              <a:t>The experiment – tcp Dijkstra</a:t>
            </a:r>
            <a:endParaRPr lang="he-IL" dirty="0"/>
          </a:p>
        </p:txBody>
      </p:sp>
      <p:pic>
        <p:nvPicPr>
          <p:cNvPr id="4" name="Picture 6">
            <a:extLst>
              <a:ext uri="{FF2B5EF4-FFF2-40B4-BE49-F238E27FC236}">
                <a16:creationId xmlns:a16="http://schemas.microsoft.com/office/drawing/2014/main" id="{D1A258B6-5BB6-5A70-AB76-FA38D87DFB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6317" y="1791967"/>
            <a:ext cx="10114036" cy="4830775"/>
          </a:xfrm>
          <a:prstGeom prst="rect">
            <a:avLst/>
          </a:prstGeom>
        </p:spPr>
      </p:pic>
    </p:spTree>
    <p:extLst>
      <p:ext uri="{BB962C8B-B14F-4D97-AF65-F5344CB8AC3E}">
        <p14:creationId xmlns:p14="http://schemas.microsoft.com/office/powerpoint/2010/main" val="320146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06C7DE-805D-DF0D-048D-6E29B26D6139}"/>
              </a:ext>
            </a:extLst>
          </p:cNvPr>
          <p:cNvSpPr>
            <a:spLocks noGrp="1"/>
          </p:cNvSpPr>
          <p:nvPr>
            <p:ph type="title"/>
          </p:nvPr>
        </p:nvSpPr>
        <p:spPr>
          <a:xfrm>
            <a:off x="1790700" y="773250"/>
            <a:ext cx="8610600" cy="1293028"/>
          </a:xfrm>
        </p:spPr>
        <p:txBody>
          <a:bodyPr/>
          <a:lstStyle/>
          <a:p>
            <a:pPr algn="ctr" rtl="0"/>
            <a:r>
              <a:rPr lang="en-US" dirty="0"/>
              <a:t>The experiment – tcp max flow</a:t>
            </a:r>
            <a:endParaRPr lang="he-IL" dirty="0"/>
          </a:p>
        </p:txBody>
      </p:sp>
      <p:pic>
        <p:nvPicPr>
          <p:cNvPr id="4" name="Picture 7">
            <a:extLst>
              <a:ext uri="{FF2B5EF4-FFF2-40B4-BE49-F238E27FC236}">
                <a16:creationId xmlns:a16="http://schemas.microsoft.com/office/drawing/2014/main" id="{2FD49C76-4CEF-C837-B144-462FE68C1F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3" r="-1" b="2786"/>
          <a:stretch/>
        </p:blipFill>
        <p:spPr>
          <a:xfrm>
            <a:off x="2556769" y="1803308"/>
            <a:ext cx="6671957" cy="4677391"/>
          </a:xfrm>
          <a:prstGeom prst="rect">
            <a:avLst/>
          </a:prstGeom>
        </p:spPr>
      </p:pic>
    </p:spTree>
    <p:extLst>
      <p:ext uri="{BB962C8B-B14F-4D97-AF65-F5344CB8AC3E}">
        <p14:creationId xmlns:p14="http://schemas.microsoft.com/office/powerpoint/2010/main" val="357611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06C7DE-805D-DF0D-048D-6E29B26D6139}"/>
              </a:ext>
            </a:extLst>
          </p:cNvPr>
          <p:cNvSpPr>
            <a:spLocks noGrp="1"/>
          </p:cNvSpPr>
          <p:nvPr>
            <p:ph type="title"/>
          </p:nvPr>
        </p:nvSpPr>
        <p:spPr>
          <a:xfrm>
            <a:off x="1790700" y="773250"/>
            <a:ext cx="8610600" cy="1293028"/>
          </a:xfrm>
        </p:spPr>
        <p:txBody>
          <a:bodyPr/>
          <a:lstStyle/>
          <a:p>
            <a:pPr algn="ctr" rtl="0"/>
            <a:r>
              <a:rPr lang="en-US" dirty="0"/>
              <a:t>The experiment – udp Dijkstra</a:t>
            </a:r>
            <a:endParaRPr lang="he-IL" dirty="0"/>
          </a:p>
        </p:txBody>
      </p:sp>
      <p:pic>
        <p:nvPicPr>
          <p:cNvPr id="4" name="Picture 8">
            <a:extLst>
              <a:ext uri="{FF2B5EF4-FFF2-40B4-BE49-F238E27FC236}">
                <a16:creationId xmlns:a16="http://schemas.microsoft.com/office/drawing/2014/main" id="{B6094F41-FB61-7201-4E7D-057F18E6056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1582" y="1828800"/>
            <a:ext cx="9695482" cy="4731797"/>
          </a:xfrm>
          <a:prstGeom prst="rect">
            <a:avLst/>
          </a:prstGeom>
        </p:spPr>
      </p:pic>
    </p:spTree>
    <p:extLst>
      <p:ext uri="{BB962C8B-B14F-4D97-AF65-F5344CB8AC3E}">
        <p14:creationId xmlns:p14="http://schemas.microsoft.com/office/powerpoint/2010/main" val="1243471732"/>
      </p:ext>
    </p:extLst>
  </p:cSld>
  <p:clrMapOvr>
    <a:masterClrMapping/>
  </p:clrMapOvr>
</p:sld>
</file>

<file path=ppt/theme/theme1.xml><?xml version="1.0" encoding="utf-8"?>
<a:theme xmlns:a="http://schemas.openxmlformats.org/drawingml/2006/main" name="שובל אדים">
  <a:themeElements>
    <a:clrScheme name="שובל אדים">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שובל אדים">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ובל אדים">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TM04033937[[fn=שובל אדים]]</Template>
  <TotalTime>307</TotalTime>
  <Words>765</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שובל אדים</vt:lpstr>
      <vt:lpstr>High speed networks project  </vt:lpstr>
      <vt:lpstr>TOPOLOGY </vt:lpstr>
      <vt:lpstr>GENERAL PURPOSE </vt:lpstr>
      <vt:lpstr>Main algorithm: Multi path MAX-FLOW </vt:lpstr>
      <vt:lpstr>Comparison algorithm:  Single path Dijkstra </vt:lpstr>
      <vt:lpstr>The experiment</vt:lpstr>
      <vt:lpstr>The experiment – tcp Dijkstra</vt:lpstr>
      <vt:lpstr>The experiment – tcp max flow</vt:lpstr>
      <vt:lpstr>The experiment – udp Dijkstra</vt:lpstr>
      <vt:lpstr>The experiment – udp </vt:lpstr>
      <vt:lpstr>Results</vt:lpstr>
      <vt:lpstr>Results</vt:lpstr>
      <vt:lpstr>lldp</vt:lpstr>
      <vt:lpstr>PowerPoint Presentation</vt:lpstr>
      <vt:lpstr>mdns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speed networks project  </dc:title>
  <dc:creator>idan cohen</dc:creator>
  <cp:lastModifiedBy>Danny Blozrov</cp:lastModifiedBy>
  <cp:revision>4</cp:revision>
  <dcterms:created xsi:type="dcterms:W3CDTF">2023-06-19T08:48:55Z</dcterms:created>
  <dcterms:modified xsi:type="dcterms:W3CDTF">2023-06-19T13:35:20Z</dcterms:modified>
</cp:coreProperties>
</file>