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9" r:id="rId3"/>
    <p:sldId id="288" r:id="rId4"/>
    <p:sldId id="271" r:id="rId5"/>
    <p:sldId id="270" r:id="rId6"/>
    <p:sldId id="272" r:id="rId7"/>
    <p:sldId id="273" r:id="rId8"/>
    <p:sldId id="275" r:id="rId9"/>
    <p:sldId id="258" r:id="rId10"/>
    <p:sldId id="276" r:id="rId11"/>
    <p:sldId id="278" r:id="rId12"/>
    <p:sldId id="279" r:id="rId13"/>
    <p:sldId id="280" r:id="rId14"/>
    <p:sldId id="290" r:id="rId15"/>
    <p:sldId id="291" r:id="rId16"/>
    <p:sldId id="283" r:id="rId17"/>
    <p:sldId id="287" r:id="rId18"/>
    <p:sldId id="292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8DBE-C0D9-9484-EBC2-8D065F2B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DFCF7-E017-2074-FF3E-FB74C54A7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9979-AB62-E963-C215-EF20ED66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B92C-CBA3-7E3F-EE1C-3C508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771C-18F0-E38C-760D-641D405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B700-8617-FDCE-3F3C-EE3DF6C4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5792A-7EC1-16AF-51E2-F6D2359BD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C805-426E-D881-63FD-6F02538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D299-3504-3E01-A8DF-E7A40796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D3B1-0213-361B-AAC7-ACAA528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1EE9B-3DB1-A668-8267-4B6AD2C0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C9C2A-5C53-5D8E-9DD7-480D72D2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2A63-8E5B-331D-D3BE-F80D757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B251-C5C5-A8C0-94D1-3E6C8D81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16CC-7480-F2D0-CEA2-CF7B874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23C9-59DC-D6C6-FF0C-B5BCC121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EC7E-9084-CB85-CD51-28B975E1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1543-F62C-FECD-3024-45A52170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6437-518D-D045-FCB4-A4E1D80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B41E-DEF6-5563-8EAD-C67931C6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F55E-AD0D-2281-748D-69355F2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346C2-9B38-BAA0-1BBB-8BB2AD4F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1946-ACF6-1645-017F-86000D98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208C-85D1-C270-A12F-5D23336C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CC4D-79C6-D6D7-8921-F7CC8103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D7E-D79C-D31C-FF43-07B6E98C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598F-73D4-A50D-29B8-CD1C52EE9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AFB4-7E7F-A186-51CA-E7C14FEA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4CBC7-1C83-AEF0-A64B-7ABA67E0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FEBF-A7BA-BDDB-97C3-52811D1F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639B-B1D9-5689-7557-08A62163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0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D40E-A7BD-759B-253E-DD0B35F2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62BE-2D46-73B9-E48A-71E2D07B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C9D5-B492-5444-9624-6C294D4A8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31754-6A16-7DAA-8910-F43E28A61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E2907-4A3A-8A77-09F9-1E05BDBF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BB4C2-FFE3-BAB8-B28E-25A2DFAD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79537-AAC3-1474-C6E3-C1B4275C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6E276-BC64-5CDC-0C17-04BE72D9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19EC-C2DC-FC8C-E99B-3830250A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417CC-D3F5-BA89-5CA9-D2B95E5E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17301-0388-28C2-7295-5DAEAF9F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F13-77D8-FCCF-BCFB-2A09ACBC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53F7-7685-ECDA-54FE-4C5D635B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D0EC9-A2AE-6A61-E6DB-AFC85194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94AA9-7352-B49F-30FC-EE920F93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E58-15B2-3E49-0F22-605E7EE5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0C45-F80B-6BCD-67F9-FFD1CE3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0555D-E5FA-04A4-BEDE-9BE8B7D51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6993-B8D9-3099-0031-918256B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2D76-CDD7-2EBD-AE8A-BFD664A1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227-1174-3A95-B681-C231E8BE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57CA-972D-3F01-15A2-EFD10C0E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935AB-510E-ECC9-9144-2D6C3605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DD93-54D0-2926-95BC-F7C2490ED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9CE24-998E-59C0-C210-02E46EA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B67C-E34D-A95E-EC7E-CAD3601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E803-771F-A8AB-BDC8-EC95EFB5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1900D-A22B-C2E9-46EA-7922772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D66B0-9016-E20F-B17D-46DCC125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FF08-FB03-B2D5-64B6-123761971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30E8-0766-434C-B8B2-C03BD173814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7052-8505-5D9B-3A5A-4CD36A34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E407-419A-8ED7-A73E-D73786843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0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hak2/program-analysis-and-verificatio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 Analysis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3929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/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err="1">
                    <a:latin typeface="Garamond" panose="02020404030301010803" pitchFamily="18" charset="0"/>
                  </a:rPr>
                  <a:t>assertion_fails_intentionally</a:t>
                </a:r>
                <a:r>
                  <a:rPr lang="en-US" sz="1600" dirty="0">
                    <a:latin typeface="Garamond" panose="02020404030301010803" pitchFamily="18" charset="0"/>
                  </a:rPr>
                  <a:t> – The loop would terminate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 having odd value.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blipFill>
                <a:blip r:embed="rId2"/>
                <a:stretch>
                  <a:fillRect l="-293"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1BC22A-768B-0D8B-DE47-1932C5F7B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3" y="2142577"/>
            <a:ext cx="1682473" cy="15150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ECB30F-7754-9FD0-2A56-12A00CC7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40" y="2173311"/>
            <a:ext cx="6370095" cy="36603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0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simple_test</a:t>
            </a:r>
            <a:r>
              <a:rPr lang="en-US" sz="1600" dirty="0">
                <a:latin typeface="Garamond" panose="02020404030301010803" pitchFamily="18" charset="0"/>
              </a:rPr>
              <a:t> – Checking basic assertions in parity domain.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D6534-08C6-72C3-5B88-D81AB9B9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4" y="2173311"/>
            <a:ext cx="2282791" cy="16443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9B999-814A-E58C-48F9-751F1072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8" y="2173311"/>
            <a:ext cx="6904567" cy="3876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51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fast_double_loop</a:t>
            </a:r>
            <a:r>
              <a:rPr lang="en-US" sz="1600" dirty="0">
                <a:latin typeface="Garamond" panose="02020404030301010803" pitchFamily="18" charset="0"/>
              </a:rPr>
              <a:t> – Regardless of how long it would take to run the double loop in the program, this program is validated in </a:t>
            </a:r>
            <a:r>
              <a:rPr lang="en-US" sz="1600" b="1" dirty="0">
                <a:latin typeface="Garamond" panose="02020404030301010803" pitchFamily="18" charset="0"/>
              </a:rPr>
              <a:t>linear time!</a:t>
            </a:r>
            <a:r>
              <a:rPr lang="en-US" sz="1600" dirty="0">
                <a:latin typeface="Garamond" panose="02020404030301010803" pitchFamily="18" charset="0"/>
              </a:rPr>
              <a:t> (regarding the number of rows in the program).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4C59A-8F53-71F5-F1C2-AF0A3ABB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702" y="2337984"/>
            <a:ext cx="5547772" cy="32093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3DF12-AB75-CF46-0458-6467133F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54" y="2337984"/>
            <a:ext cx="3076573" cy="3761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70CF0-F979-3971-11F7-E148F6949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75" y="2337984"/>
            <a:ext cx="1481830" cy="14346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75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class_test</a:t>
            </a:r>
            <a:r>
              <a:rPr lang="en-US" sz="1600" dirty="0">
                <a:latin typeface="Garamond" panose="02020404030301010803" pitchFamily="18" charset="0"/>
              </a:rPr>
              <a:t> – Running summation analysis </a:t>
            </a:r>
            <a:r>
              <a:rPr lang="en-US" sz="1600" u="sng" dirty="0">
                <a:latin typeface="Garamond" panose="02020404030301010803" pitchFamily="18" charset="0"/>
              </a:rPr>
              <a:t>without</a:t>
            </a:r>
            <a:r>
              <a:rPr lang="en-US" sz="1600" dirty="0">
                <a:latin typeface="Garamond" panose="02020404030301010803" pitchFamily="18" charset="0"/>
              </a:rPr>
              <a:t> widening results in a long running time.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AA3C-DC15-E867-DD0A-825247B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2226651"/>
            <a:ext cx="2317617" cy="13386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F31FC-A282-4047-EDB5-CC0948A2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86" y="2295231"/>
            <a:ext cx="6782747" cy="31341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362AED-AB38-5481-EACD-A333BF86E686}"/>
              </a:ext>
            </a:extLst>
          </p:cNvPr>
          <p:cNvSpPr/>
          <p:nvPr/>
        </p:nvSpPr>
        <p:spPr>
          <a:xfrm>
            <a:off x="4838699" y="3093720"/>
            <a:ext cx="723900" cy="335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class_test</a:t>
            </a:r>
            <a:r>
              <a:rPr lang="en-US" sz="1600" dirty="0">
                <a:latin typeface="Garamond" panose="02020404030301010803" pitchFamily="18" charset="0"/>
              </a:rPr>
              <a:t> – Running summation analysis with widening makes it much faster.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AA3C-DC15-E867-DD0A-825247B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2226651"/>
            <a:ext cx="2317617" cy="13386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EC2B5-0318-A32C-1391-3F746921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2" y="2173311"/>
            <a:ext cx="5160995" cy="3182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C7C75-00DF-CA4E-3A9D-C493CB509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8" r="9471"/>
          <a:stretch/>
        </p:blipFill>
        <p:spPr>
          <a:xfrm>
            <a:off x="943014" y="3827848"/>
            <a:ext cx="4655018" cy="18566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D72608-833A-12D6-87B8-D9FB6773CBAA}"/>
              </a:ext>
            </a:extLst>
          </p:cNvPr>
          <p:cNvSpPr/>
          <p:nvPr/>
        </p:nvSpPr>
        <p:spPr>
          <a:xfrm>
            <a:off x="706403" y="4229100"/>
            <a:ext cx="723900" cy="3352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9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class_test</a:t>
            </a:r>
            <a:r>
              <a:rPr lang="en-US" sz="1600" dirty="0">
                <a:latin typeface="Garamond" panose="02020404030301010803" pitchFamily="18" charset="0"/>
              </a:rPr>
              <a:t> – Running summation analysis with widening and narrowing for more accurate results.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AA3C-DC15-E867-DD0A-825247B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2226651"/>
            <a:ext cx="2317617" cy="13386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8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simple_test</a:t>
            </a:r>
            <a:r>
              <a:rPr lang="en-US" sz="1600" dirty="0">
                <a:latin typeface="Garamond" panose="02020404030301010803" pitchFamily="18" charset="0"/>
              </a:rPr>
              <a:t> – Demonstrates basic assertions in the domain.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34EE4-1BBC-4E9C-1F97-77FC5C6D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24" y="2256079"/>
            <a:ext cx="6779517" cy="3745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C0E4D-0D73-1D06-5F2C-7F4F0113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55" y="2256080"/>
            <a:ext cx="2627380" cy="13578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05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572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Combined Domain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I used all tests from previous domains.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  <a:p>
            <a:pPr algn="just"/>
            <a:r>
              <a:rPr lang="en-US" sz="1600" dirty="0">
                <a:latin typeface="Garamond" panose="02020404030301010803" pitchFamily="18" charset="0"/>
              </a:rPr>
              <a:t>In addition</a:t>
            </a:r>
            <a:r>
              <a:rPr lang="en-US" sz="1600">
                <a:latin typeface="Garamond" panose="02020404030301010803" pitchFamily="18" charset="0"/>
              </a:rPr>
              <a:t>, I </a:t>
            </a:r>
            <a:r>
              <a:rPr lang="en-US" sz="1600" dirty="0">
                <a:latin typeface="Garamond" panose="02020404030301010803" pitchFamily="18" charset="0"/>
              </a:rPr>
              <a:t>used two more tests, shown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40275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572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Combined Domain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556318" y="1618144"/>
            <a:ext cx="103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successful_run</a:t>
            </a:r>
            <a:r>
              <a:rPr lang="en-US" sz="1600" dirty="0">
                <a:latin typeface="Garamond" panose="02020404030301010803" pitchFamily="18" charset="0"/>
              </a:rPr>
              <a:t> –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7ADD8-E813-0C91-4D94-3B7BD2A4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050511"/>
            <a:ext cx="2645718" cy="10566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4C48D-6928-0E4C-6AF2-38FAE7A5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16" y="2050511"/>
            <a:ext cx="6647934" cy="36257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70E6A-4182-BB16-E69B-7FBFC44C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3309194"/>
            <a:ext cx="4744868" cy="2811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51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572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Combined Domain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summation_fails</a:t>
            </a:r>
            <a:r>
              <a:rPr lang="en-US" sz="1600" dirty="0">
                <a:latin typeface="Garamond" panose="02020404030301010803" pitchFamily="18" charset="0"/>
              </a:rPr>
              <a:t> –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BB774-A7C6-37B0-0295-2A15E990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144" y="2130892"/>
            <a:ext cx="7705506" cy="36187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37A0E-CCA5-9407-A662-B3F7543C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03" y="2130892"/>
            <a:ext cx="2648288" cy="11235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54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32C216-1D65-352F-FEAE-82EE440A4304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Garamond" panose="02020404030301010803" pitchFamily="18" charset="0"/>
              </a:rPr>
              <a:t>Program Analysis and Verification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155E9-31B2-62A3-CBE9-682205B43B00}"/>
              </a:ext>
            </a:extLst>
          </p:cNvPr>
          <p:cNvSpPr txBox="1"/>
          <p:nvPr/>
        </p:nvSpPr>
        <p:spPr>
          <a:xfrm>
            <a:off x="635000" y="1577340"/>
            <a:ext cx="296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Shahak</a:t>
            </a:r>
            <a:r>
              <a:rPr lang="en-US">
                <a:latin typeface="Garamond" panose="02020404030301010803" pitchFamily="18" charset="0"/>
              </a:rPr>
              <a:t>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Deutsch</a:t>
            </a:r>
          </a:p>
          <a:p>
            <a:pPr algn="just"/>
            <a:endParaRPr lang="en-US">
              <a:latin typeface="Garamond" panose="02020404030301010803" pitchFamily="18" charset="0"/>
            </a:endParaRPr>
          </a:p>
          <a:p>
            <a:pPr algn="just"/>
            <a:r>
              <a:rPr lang="en-US">
                <a:latin typeface="Garamond" panose="02020404030301010803" pitchFamily="18" charset="0"/>
              </a:rPr>
              <a:t>30/09/23   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53BF-ACD6-AEC3-F9A3-AEF38D256962}"/>
              </a:ext>
            </a:extLst>
          </p:cNvPr>
          <p:cNvSpPr txBox="1"/>
          <p:nvPr/>
        </p:nvSpPr>
        <p:spPr>
          <a:xfrm>
            <a:off x="3019425" y="5900187"/>
            <a:ext cx="59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https://github.com/shahak2/program-analysis-and-verification</a:t>
            </a:r>
            <a:endParaRPr lang="en-US">
              <a:latin typeface="Garamond" panose="02020404030301010803" pitchFamily="18" charset="0"/>
            </a:endParaRPr>
          </a:p>
          <a:p>
            <a:pPr algn="just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7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572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Combined Domain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parity_fails</a:t>
            </a:r>
            <a:r>
              <a:rPr lang="en-US" sz="1600" dirty="0">
                <a:latin typeface="Garamond" panose="02020404030301010803" pitchFamily="18" charset="0"/>
              </a:rPr>
              <a:t>–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248C6-43DA-5E76-9EE5-C4BDCBFD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31" y="2132480"/>
            <a:ext cx="7705819" cy="35590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CDDE26-336B-D385-3AF6-36F68146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04" y="2132480"/>
            <a:ext cx="2921316" cy="11633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9BB900-04A2-9AD6-773F-3A3E760DA592}"/>
              </a:ext>
            </a:extLst>
          </p:cNvPr>
          <p:cNvSpPr/>
          <p:nvPr/>
        </p:nvSpPr>
        <p:spPr>
          <a:xfrm>
            <a:off x="9836458" y="4367814"/>
            <a:ext cx="1686758" cy="319596"/>
          </a:xfrm>
          <a:prstGeom prst="roundRect">
            <a:avLst>
              <a:gd name="adj" fmla="val 35417"/>
            </a:avLst>
          </a:prstGeom>
          <a:solidFill>
            <a:srgbClr val="FF0000">
              <a:alpha val="4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32C216-1D65-352F-FEAE-82EE440A4304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Program Analysis and Verification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155E9-31B2-62A3-CBE9-682205B43B00}"/>
              </a:ext>
            </a:extLst>
          </p:cNvPr>
          <p:cNvSpPr txBox="1"/>
          <p:nvPr/>
        </p:nvSpPr>
        <p:spPr>
          <a:xfrm>
            <a:off x="831528" y="1609325"/>
            <a:ext cx="7468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This is the final project for the course.</a:t>
            </a:r>
          </a:p>
          <a:p>
            <a:endParaRPr lang="en-US" sz="1400" dirty="0">
              <a:latin typeface="Garamond" panose="02020404030301010803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</a:rPr>
              <a:t>It contains the static analysis implementation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Parity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Summation (Interval)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Combined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</a:rPr>
              <a:t>It relies on concepts and algorithms proven in class. The analysis general flow is as follows:</a:t>
            </a:r>
          </a:p>
          <a:p>
            <a:endParaRPr lang="en-US" sz="1400" dirty="0">
              <a:latin typeface="Garamond" panose="02020404030301010803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</a:rPr>
              <a:t>The input: A path to a program as text file, a selected domain.</a:t>
            </a:r>
          </a:p>
          <a:p>
            <a:r>
              <a:rPr lang="en-US" sz="1400" dirty="0">
                <a:latin typeface="Garamond" panose="02020404030301010803" pitchFamily="18" charset="0"/>
              </a:rPr>
              <a:t>The program performs static analysis by: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Garamond" panose="02020404030301010803" pitchFamily="18" charset="0"/>
              </a:rPr>
              <a:t>Generating a control flow graph (CFG).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Garamond" panose="02020404030301010803" pitchFamily="18" charset="0"/>
              </a:rPr>
              <a:t>Performing Chaotic Iterations until it reaches a fixed point. In each iteration, a transformer updates the state of the node. </a:t>
            </a: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ED4C4-208A-2DDF-4A5D-0AF47AD4D84B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Program Analysis and Verification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155E9-31B2-62A3-CBE9-682205B43B00}"/>
              </a:ext>
            </a:extLst>
          </p:cNvPr>
          <p:cNvSpPr txBox="1"/>
          <p:nvPr/>
        </p:nvSpPr>
        <p:spPr>
          <a:xfrm>
            <a:off x="831526" y="1816248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We rely on the Fixed-Point Theorem [Kleene]. Our lattices are POSETs satisfying the ascending chain condition (ACC). Our transformers, aka functions, are monotonic. Thus, they are continuous. Thus, the Chaotic Iteration algorithm always terminates.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E3548-E003-7258-7A41-37BA281EA175}"/>
              </a:ext>
            </a:extLst>
          </p:cNvPr>
          <p:cNvSpPr txBox="1"/>
          <p:nvPr/>
        </p:nvSpPr>
        <p:spPr>
          <a:xfrm>
            <a:off x="831527" y="1430909"/>
            <a:ext cx="473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Termination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4A6B-4698-1C45-48B9-F11AD01390C7}"/>
              </a:ext>
            </a:extLst>
          </p:cNvPr>
          <p:cNvSpPr txBox="1"/>
          <p:nvPr/>
        </p:nvSpPr>
        <p:spPr>
          <a:xfrm>
            <a:off x="831527" y="2879842"/>
            <a:ext cx="473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Soundness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86C5D-4F56-6776-D772-F07ABB262543}"/>
              </a:ext>
            </a:extLst>
          </p:cNvPr>
          <p:cNvSpPr txBox="1"/>
          <p:nvPr/>
        </p:nvSpPr>
        <p:spPr>
          <a:xfrm>
            <a:off x="831526" y="3246485"/>
            <a:ext cx="103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Our abstract interpretations are locally sound. Resulting in global correctness. </a:t>
            </a:r>
          </a:p>
        </p:txBody>
      </p:sp>
    </p:spTree>
    <p:extLst>
      <p:ext uri="{BB962C8B-B14F-4D97-AF65-F5344CB8AC3E}">
        <p14:creationId xmlns:p14="http://schemas.microsoft.com/office/powerpoint/2010/main" val="264543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EBD1DA-0E73-E5C1-9483-0CC9ACDB66D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49C91-37EA-E615-DEC6-354ABC39FB05}"/>
              </a:ext>
            </a:extLst>
          </p:cNvPr>
          <p:cNvSpPr txBox="1"/>
          <p:nvPr/>
        </p:nvSpPr>
        <p:spPr>
          <a:xfrm>
            <a:off x="1500847" y="1515900"/>
            <a:ext cx="20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The Parity 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9" y="634647"/>
            <a:ext cx="269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Parity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53222C-68F0-5A08-A185-9D8319FD6A13}"/>
                  </a:ext>
                </a:extLst>
              </p:cNvPr>
              <p:cNvSpPr/>
              <p:nvPr/>
            </p:nvSpPr>
            <p:spPr>
              <a:xfrm>
                <a:off x="1912818" y="2141526"/>
                <a:ext cx="1223404" cy="5927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⊤=?</m:t>
                      </m:r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53222C-68F0-5A08-A185-9D8319FD6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18" y="2141526"/>
                <a:ext cx="1223404" cy="592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D0B454-1549-915F-52D1-FD96740676DA}"/>
                  </a:ext>
                </a:extLst>
              </p:cNvPr>
              <p:cNvSpPr/>
              <p:nvPr/>
            </p:nvSpPr>
            <p:spPr>
              <a:xfrm>
                <a:off x="1649534" y="4671886"/>
                <a:ext cx="1789831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 = Unreachable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D0B454-1549-915F-52D1-FD9674067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34" y="4671886"/>
                <a:ext cx="1789831" cy="738664"/>
              </a:xfrm>
              <a:prstGeom prst="rect">
                <a:avLst/>
              </a:prstGeom>
              <a:blipFill>
                <a:blip r:embed="rId3"/>
                <a:stretch>
                  <a:fillRect r="-1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15C3E5-EBA2-1627-4C79-823CE544FBDD}"/>
              </a:ext>
            </a:extLst>
          </p:cNvPr>
          <p:cNvSpPr/>
          <p:nvPr/>
        </p:nvSpPr>
        <p:spPr>
          <a:xfrm>
            <a:off x="3439365" y="3282950"/>
            <a:ext cx="1223404" cy="59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Odd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CA264-0CA5-0B29-EF62-61E781DB58DD}"/>
              </a:ext>
            </a:extLst>
          </p:cNvPr>
          <p:cNvSpPr/>
          <p:nvPr/>
        </p:nvSpPr>
        <p:spPr>
          <a:xfrm>
            <a:off x="406079" y="3264031"/>
            <a:ext cx="1223404" cy="59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Even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7A1463-277B-066D-CF9F-0DADFFAD353A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017781" y="2734310"/>
            <a:ext cx="1506739" cy="52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23D9A1-C31B-3B2C-BF08-89E406F1E5EA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524520" y="2734310"/>
            <a:ext cx="1526547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8B7C27-7CDB-DF7F-0021-10163C3B761A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017781" y="3856815"/>
            <a:ext cx="1526669" cy="81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92E93C-47FB-BED4-DEBB-8CE7EF67416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544450" y="3875734"/>
            <a:ext cx="1506617" cy="79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02833-511C-825A-5C99-541AF869F215}"/>
              </a:ext>
            </a:extLst>
          </p:cNvPr>
          <p:cNvCxnSpPr>
            <a:cxnSpLocks/>
          </p:cNvCxnSpPr>
          <p:nvPr/>
        </p:nvCxnSpPr>
        <p:spPr>
          <a:xfrm>
            <a:off x="5194300" y="1314450"/>
            <a:ext cx="0" cy="46926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39B3A9-D417-66DF-C9F5-D4105C146B4B}"/>
              </a:ext>
            </a:extLst>
          </p:cNvPr>
          <p:cNvSpPr txBox="1"/>
          <p:nvPr/>
        </p:nvSpPr>
        <p:spPr>
          <a:xfrm>
            <a:off x="5806003" y="1483140"/>
            <a:ext cx="279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Transformers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31E65-20FD-3751-6C23-00D3F45D1488}"/>
              </a:ext>
            </a:extLst>
          </p:cNvPr>
          <p:cNvSpPr txBox="1"/>
          <p:nvPr/>
        </p:nvSpPr>
        <p:spPr>
          <a:xfrm>
            <a:off x="5806003" y="2091254"/>
            <a:ext cx="544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Using tables to represent the relations between operations on domain elements. For example, addition of two elements in the domain: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C75F78-F651-A03C-8EEA-9DA2A6C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34" y="3122817"/>
            <a:ext cx="5494935" cy="16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458C20-1AB9-596D-B5D6-6E9C42679643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49C91-37EA-E615-DEC6-354ABC39FB05}"/>
              </a:ext>
            </a:extLst>
          </p:cNvPr>
          <p:cNvSpPr txBox="1"/>
          <p:nvPr/>
        </p:nvSpPr>
        <p:spPr>
          <a:xfrm>
            <a:off x="1503484" y="1524090"/>
            <a:ext cx="20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The Interval 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9" y="634647"/>
            <a:ext cx="303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Summation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F5124-26BF-66AA-7A4B-7FD60871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8" y="2094381"/>
            <a:ext cx="4764675" cy="26692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F8FF25-FE0A-411E-43DD-D46BA0282966}"/>
              </a:ext>
            </a:extLst>
          </p:cNvPr>
          <p:cNvCxnSpPr>
            <a:cxnSpLocks/>
          </p:cNvCxnSpPr>
          <p:nvPr/>
        </p:nvCxnSpPr>
        <p:spPr>
          <a:xfrm>
            <a:off x="5194300" y="1314450"/>
            <a:ext cx="0" cy="46926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392E96A-D001-F414-376A-C5743DD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5412003"/>
            <a:ext cx="3851277" cy="303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2C9B29-403A-A96D-409D-1E9E11E24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03" y="2094381"/>
            <a:ext cx="4489450" cy="1404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5A36AC-2983-8ECC-7A80-D1A9F5AA0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213" y="3682175"/>
            <a:ext cx="4845247" cy="10814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0273B1-B75D-6E12-364F-F889CE9031BE}"/>
              </a:ext>
            </a:extLst>
          </p:cNvPr>
          <p:cNvSpPr txBox="1"/>
          <p:nvPr/>
        </p:nvSpPr>
        <p:spPr>
          <a:xfrm>
            <a:off x="5806003" y="1483140"/>
            <a:ext cx="279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24665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6C2CF-1CD3-9DBC-4042-534F3D89BEEF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9" y="634647"/>
            <a:ext cx="303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Combined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F6258-5EB5-9A66-ABEF-574E9F148096}"/>
                  </a:ext>
                </a:extLst>
              </p:cNvPr>
              <p:cNvSpPr txBox="1"/>
              <p:nvPr/>
            </p:nvSpPr>
            <p:spPr>
              <a:xfrm>
                <a:off x="831529" y="1366897"/>
                <a:ext cx="10388699" cy="305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My combined analysis performs basic combination. It gives similar results to running both former analysis together. 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An improvement could be achieved by “passing information” between the analyses.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b="1" i="1" dirty="0">
                    <a:latin typeface="Garamond" panose="02020404030301010803" pitchFamily="18" charset="0"/>
                  </a:rPr>
                  <a:t>Short example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Given the state: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assert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Without sharing information, the basic combination of the domains will not be able to invalidate this assertion. However, by sharing the information, we can deduce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ODD</m:t>
                        </m:r>
                      </m:e>
                    </m:d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, making the assertion invalid.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F6258-5EB5-9A66-ABEF-574E9F14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9" y="1366897"/>
                <a:ext cx="10388699" cy="3051476"/>
              </a:xfrm>
              <a:prstGeom prst="rect">
                <a:avLst/>
              </a:prstGeom>
              <a:blipFill>
                <a:blip r:embed="rId2"/>
                <a:stretch>
                  <a:fillRect l="-293" t="-399" r="-293"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Programs</a:t>
            </a:r>
          </a:p>
        </p:txBody>
      </p:sp>
    </p:spTree>
    <p:extLst>
      <p:ext uri="{BB962C8B-B14F-4D97-AF65-F5344CB8AC3E}">
        <p14:creationId xmlns:p14="http://schemas.microsoft.com/office/powerpoint/2010/main" val="5746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/>
              <p:nvPr/>
            </p:nvSpPr>
            <p:spPr>
              <a:xfrm>
                <a:off x="831526" y="1816248"/>
                <a:ext cx="10388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err="1">
                    <a:latin typeface="Garamond" panose="02020404030301010803" pitchFamily="18" charset="0"/>
                  </a:rPr>
                  <a:t>infinite_loop_missed</a:t>
                </a:r>
                <a:r>
                  <a:rPr lang="en-US" sz="1600" dirty="0">
                    <a:latin typeface="Garamond" panose="02020404030301010803" pitchFamily="18" charset="0"/>
                  </a:rPr>
                  <a:t> – Failing to detect the loop would never end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.1+3∙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≠18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" y="1816248"/>
                <a:ext cx="10388699" cy="338554"/>
              </a:xfrm>
              <a:prstGeom prst="rect">
                <a:avLst/>
              </a:prstGeom>
              <a:blipFill>
                <a:blip r:embed="rId2"/>
                <a:stretch>
                  <a:fillRect l="-293"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9415BD8-7619-7EE3-0ABC-6A5AEBB5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1" y="2358585"/>
            <a:ext cx="1907743" cy="16647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92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560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Shahak Deutsch</dc:creator>
  <cp:lastModifiedBy>Shahak Deutsch</cp:lastModifiedBy>
  <cp:revision>243</cp:revision>
  <dcterms:created xsi:type="dcterms:W3CDTF">2023-09-08T18:51:05Z</dcterms:created>
  <dcterms:modified xsi:type="dcterms:W3CDTF">2023-09-30T09:50:16Z</dcterms:modified>
</cp:coreProperties>
</file>