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75" r:id="rId3"/>
    <p:sldId id="257" r:id="rId4"/>
    <p:sldId id="276" r:id="rId5"/>
    <p:sldId id="258" r:id="rId6"/>
    <p:sldId id="278" r:id="rId7"/>
    <p:sldId id="277" r:id="rId8"/>
    <p:sldId id="268" r:id="rId9"/>
    <p:sldId id="279" r:id="rId10"/>
    <p:sldId id="259" r:id="rId11"/>
    <p:sldId id="261" r:id="rId12"/>
    <p:sldId id="262" r:id="rId13"/>
    <p:sldId id="263" r:id="rId14"/>
    <p:sldId id="264" r:id="rId15"/>
    <p:sldId id="280" r:id="rId16"/>
    <p:sldId id="281" r:id="rId17"/>
    <p:sldId id="271"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DA361F-8830-446C-8194-DEA04109CBC8}" type="datetimeFigureOut">
              <a:rPr lang="en-US" smtClean="0"/>
              <a:t>5/4/2022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21DF90-8004-4764-B0D0-7E07A741144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1DFF2-9CE3-4477-AE24-57D81E5125E0}"/>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0CC6BDF4-E339-4997-ACBA-F597D65561B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1E57CB-7D8A-41BD-BDD9-A0BBC4E9995C}"/>
              </a:ext>
            </a:extLst>
          </p:cNvPr>
          <p:cNvSpPr>
            <a:spLocks noGrp="1"/>
          </p:cNvSpPr>
          <p:nvPr>
            <p:ph type="dt" sz="half" idx="10"/>
          </p:nvPr>
        </p:nvSpPr>
        <p:spPr/>
        <p:txBody>
          <a:bodyPr/>
          <a:lstStyle/>
          <a:p>
            <a:fld id="{1D8BD707-D9CF-40AE-B4C6-C98DA3205C09}" type="datetimeFigureOut">
              <a:rPr lang="en-US" smtClean="0"/>
              <a:pPr/>
              <a:t>5/4/2022</a:t>
            </a:fld>
            <a:endParaRPr lang="en-US"/>
          </a:p>
        </p:txBody>
      </p:sp>
      <p:sp>
        <p:nvSpPr>
          <p:cNvPr id="5" name="Footer Placeholder 4">
            <a:extLst>
              <a:ext uri="{FF2B5EF4-FFF2-40B4-BE49-F238E27FC236}">
                <a16:creationId xmlns:a16="http://schemas.microsoft.com/office/drawing/2014/main" id="{485E91DF-443E-4238-8B76-E6875359DF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36101-29B4-4211-8109-ED2E9D39047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08828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8E712-B3E1-4D14-B2C1-00F449D8A54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2CFCCF-2ABD-453F-BD13-2D9B0991F3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D8A0C8-2B21-4F43-9172-2886C1DB8012}"/>
              </a:ext>
            </a:extLst>
          </p:cNvPr>
          <p:cNvSpPr>
            <a:spLocks noGrp="1"/>
          </p:cNvSpPr>
          <p:nvPr>
            <p:ph type="dt" sz="half" idx="10"/>
          </p:nvPr>
        </p:nvSpPr>
        <p:spPr/>
        <p:txBody>
          <a:bodyPr/>
          <a:lstStyle/>
          <a:p>
            <a:fld id="{1D8BD707-D9CF-40AE-B4C6-C98DA3205C09}" type="datetimeFigureOut">
              <a:rPr lang="en-US" smtClean="0"/>
              <a:pPr/>
              <a:t>5/4/2022</a:t>
            </a:fld>
            <a:endParaRPr lang="en-US"/>
          </a:p>
        </p:txBody>
      </p:sp>
      <p:sp>
        <p:nvSpPr>
          <p:cNvPr id="5" name="Footer Placeholder 4">
            <a:extLst>
              <a:ext uri="{FF2B5EF4-FFF2-40B4-BE49-F238E27FC236}">
                <a16:creationId xmlns:a16="http://schemas.microsoft.com/office/drawing/2014/main" id="{9075541E-B5C9-44F0-9240-EA2FFE605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EA1600-A9B7-41B4-9ED9-5710C4CE7FE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80021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3CD6CB-0F23-4FD2-92BC-9B75675F35BC}"/>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FAF669-4C84-494D-B0AA-AACF872FD0D6}"/>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C08A81-3C34-4493-8777-9B2E3E5C68C6}"/>
              </a:ext>
            </a:extLst>
          </p:cNvPr>
          <p:cNvSpPr>
            <a:spLocks noGrp="1"/>
          </p:cNvSpPr>
          <p:nvPr>
            <p:ph type="dt" sz="half" idx="10"/>
          </p:nvPr>
        </p:nvSpPr>
        <p:spPr/>
        <p:txBody>
          <a:bodyPr/>
          <a:lstStyle/>
          <a:p>
            <a:fld id="{1D8BD707-D9CF-40AE-B4C6-C98DA3205C09}" type="datetimeFigureOut">
              <a:rPr lang="en-US" smtClean="0"/>
              <a:pPr/>
              <a:t>5/4/2022</a:t>
            </a:fld>
            <a:endParaRPr lang="en-US"/>
          </a:p>
        </p:txBody>
      </p:sp>
      <p:sp>
        <p:nvSpPr>
          <p:cNvPr id="5" name="Footer Placeholder 4">
            <a:extLst>
              <a:ext uri="{FF2B5EF4-FFF2-40B4-BE49-F238E27FC236}">
                <a16:creationId xmlns:a16="http://schemas.microsoft.com/office/drawing/2014/main" id="{E0DF7E62-161E-4BDA-BEB7-6CC619F48B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9F02CE-A992-4DB7-873E-2F5D02C0D98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12822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E85E9-92D5-4D89-9215-EADD375369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535D54-7D03-438C-B015-6AA946078C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CF5544-A0DE-415A-BBF8-9826F91A7754}"/>
              </a:ext>
            </a:extLst>
          </p:cNvPr>
          <p:cNvSpPr>
            <a:spLocks noGrp="1"/>
          </p:cNvSpPr>
          <p:nvPr>
            <p:ph type="dt" sz="half" idx="10"/>
          </p:nvPr>
        </p:nvSpPr>
        <p:spPr/>
        <p:txBody>
          <a:bodyPr/>
          <a:lstStyle/>
          <a:p>
            <a:fld id="{1D8BD707-D9CF-40AE-B4C6-C98DA3205C09}" type="datetimeFigureOut">
              <a:rPr lang="en-US" smtClean="0"/>
              <a:pPr/>
              <a:t>5/4/2022</a:t>
            </a:fld>
            <a:endParaRPr lang="en-US"/>
          </a:p>
        </p:txBody>
      </p:sp>
      <p:sp>
        <p:nvSpPr>
          <p:cNvPr id="5" name="Footer Placeholder 4">
            <a:extLst>
              <a:ext uri="{FF2B5EF4-FFF2-40B4-BE49-F238E27FC236}">
                <a16:creationId xmlns:a16="http://schemas.microsoft.com/office/drawing/2014/main" id="{DBBA37B2-CBFC-4FAF-8658-B05213498D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EAF395-7ABB-4C54-AD1A-90D32BC449F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32049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8EEF6-3CA3-4C49-A936-18044A3B236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744645-BD7E-4525-8591-27EBE815B670}"/>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847208-4BB6-46B1-901E-F76865D3B359}"/>
              </a:ext>
            </a:extLst>
          </p:cNvPr>
          <p:cNvSpPr>
            <a:spLocks noGrp="1"/>
          </p:cNvSpPr>
          <p:nvPr>
            <p:ph type="dt" sz="half" idx="10"/>
          </p:nvPr>
        </p:nvSpPr>
        <p:spPr/>
        <p:txBody>
          <a:bodyPr/>
          <a:lstStyle/>
          <a:p>
            <a:fld id="{1D8BD707-D9CF-40AE-B4C6-C98DA3205C09}" type="datetimeFigureOut">
              <a:rPr lang="en-US" smtClean="0"/>
              <a:pPr/>
              <a:t>5/4/2022</a:t>
            </a:fld>
            <a:endParaRPr lang="en-US"/>
          </a:p>
        </p:txBody>
      </p:sp>
      <p:sp>
        <p:nvSpPr>
          <p:cNvPr id="5" name="Footer Placeholder 4">
            <a:extLst>
              <a:ext uri="{FF2B5EF4-FFF2-40B4-BE49-F238E27FC236}">
                <a16:creationId xmlns:a16="http://schemas.microsoft.com/office/drawing/2014/main" id="{2CFD8E35-13E3-4353-A70D-391AED6D80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996B6C-12D4-4564-9386-BC6BD552712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52405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91302-8C76-4A45-B84C-28578A4ED3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A95528-99D3-4A5D-8E92-DC9FAA440161}"/>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AC11BC0-77F4-45C0-B3AC-FB8EA2DCACCA}"/>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9FE634-F78D-4E25-BECA-BFB662A81079}"/>
              </a:ext>
            </a:extLst>
          </p:cNvPr>
          <p:cNvSpPr>
            <a:spLocks noGrp="1"/>
          </p:cNvSpPr>
          <p:nvPr>
            <p:ph type="dt" sz="half" idx="10"/>
          </p:nvPr>
        </p:nvSpPr>
        <p:spPr/>
        <p:txBody>
          <a:bodyPr/>
          <a:lstStyle/>
          <a:p>
            <a:fld id="{1D8BD707-D9CF-40AE-B4C6-C98DA3205C09}" type="datetimeFigureOut">
              <a:rPr lang="en-US" smtClean="0"/>
              <a:pPr/>
              <a:t>5/4/2022</a:t>
            </a:fld>
            <a:endParaRPr lang="en-US"/>
          </a:p>
        </p:txBody>
      </p:sp>
      <p:sp>
        <p:nvSpPr>
          <p:cNvPr id="6" name="Footer Placeholder 5">
            <a:extLst>
              <a:ext uri="{FF2B5EF4-FFF2-40B4-BE49-F238E27FC236}">
                <a16:creationId xmlns:a16="http://schemas.microsoft.com/office/drawing/2014/main" id="{42C4E122-C104-4CE2-9B9B-F900FFE64E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386EBB-4367-4A43-B039-A5353388A1E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3263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ED604-A86A-4144-B2B4-52F66AC888BC}"/>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0EF1F7-7363-49DA-9AFE-2B7537F6CDD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5163801-C61C-435D-AB52-516F84B2CA80}"/>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BA16102-CF5D-4A86-82BB-FC2E32347B2A}"/>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F079DC4-DE43-4495-8CFE-03E9FF6A4F27}"/>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00B80D-225F-4D12-9DB7-34FB525EFF8B}"/>
              </a:ext>
            </a:extLst>
          </p:cNvPr>
          <p:cNvSpPr>
            <a:spLocks noGrp="1"/>
          </p:cNvSpPr>
          <p:nvPr>
            <p:ph type="dt" sz="half" idx="10"/>
          </p:nvPr>
        </p:nvSpPr>
        <p:spPr/>
        <p:txBody>
          <a:bodyPr/>
          <a:lstStyle/>
          <a:p>
            <a:fld id="{1D8BD707-D9CF-40AE-B4C6-C98DA3205C09}" type="datetimeFigureOut">
              <a:rPr lang="en-US" smtClean="0"/>
              <a:pPr/>
              <a:t>5/4/2022</a:t>
            </a:fld>
            <a:endParaRPr lang="en-US"/>
          </a:p>
        </p:txBody>
      </p:sp>
      <p:sp>
        <p:nvSpPr>
          <p:cNvPr id="8" name="Footer Placeholder 7">
            <a:extLst>
              <a:ext uri="{FF2B5EF4-FFF2-40B4-BE49-F238E27FC236}">
                <a16:creationId xmlns:a16="http://schemas.microsoft.com/office/drawing/2014/main" id="{66712BFF-CB4D-47A1-ABD8-8A6227F61D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4C6680-6CF4-4DEE-8F39-53581C3B116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67995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7FF21-9D5F-4B31-AF1B-996ACD04A7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CC76F3-3506-46A9-8A5C-E9AD36EFB583}"/>
              </a:ext>
            </a:extLst>
          </p:cNvPr>
          <p:cNvSpPr>
            <a:spLocks noGrp="1"/>
          </p:cNvSpPr>
          <p:nvPr>
            <p:ph type="dt" sz="half" idx="10"/>
          </p:nvPr>
        </p:nvSpPr>
        <p:spPr/>
        <p:txBody>
          <a:bodyPr/>
          <a:lstStyle/>
          <a:p>
            <a:fld id="{1D8BD707-D9CF-40AE-B4C6-C98DA3205C09}" type="datetimeFigureOut">
              <a:rPr lang="en-US" smtClean="0"/>
              <a:pPr/>
              <a:t>5/4/2022</a:t>
            </a:fld>
            <a:endParaRPr lang="en-US"/>
          </a:p>
        </p:txBody>
      </p:sp>
      <p:sp>
        <p:nvSpPr>
          <p:cNvPr id="4" name="Footer Placeholder 3">
            <a:extLst>
              <a:ext uri="{FF2B5EF4-FFF2-40B4-BE49-F238E27FC236}">
                <a16:creationId xmlns:a16="http://schemas.microsoft.com/office/drawing/2014/main" id="{EE725EFD-8F3A-43A1-9AF5-9ADE9350B0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E80B75-5D00-4C56-9918-56BAAA866C2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0121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78E5C8-1917-4A35-896D-D478CA210510}"/>
              </a:ext>
            </a:extLst>
          </p:cNvPr>
          <p:cNvSpPr>
            <a:spLocks noGrp="1"/>
          </p:cNvSpPr>
          <p:nvPr>
            <p:ph type="dt" sz="half" idx="10"/>
          </p:nvPr>
        </p:nvSpPr>
        <p:spPr/>
        <p:txBody>
          <a:bodyPr/>
          <a:lstStyle/>
          <a:p>
            <a:fld id="{1D8BD707-D9CF-40AE-B4C6-C98DA3205C09}" type="datetimeFigureOut">
              <a:rPr lang="en-US" smtClean="0"/>
              <a:pPr/>
              <a:t>5/4/2022</a:t>
            </a:fld>
            <a:endParaRPr lang="en-US"/>
          </a:p>
        </p:txBody>
      </p:sp>
      <p:sp>
        <p:nvSpPr>
          <p:cNvPr id="3" name="Footer Placeholder 2">
            <a:extLst>
              <a:ext uri="{FF2B5EF4-FFF2-40B4-BE49-F238E27FC236}">
                <a16:creationId xmlns:a16="http://schemas.microsoft.com/office/drawing/2014/main" id="{257A3C48-F1A3-4C8B-A509-C6115FF3B8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62116B-8FDD-4280-868C-1A45A99A485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46139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ED01-EC2E-4E09-8DA7-1FE8CBEB244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BD3F97-A068-4F86-A825-475154FD48E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9869D9D-10C5-4C09-BAD5-1D54E953F5B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5B2CFFE-E947-4795-AF7E-6EE7684BFE8A}"/>
              </a:ext>
            </a:extLst>
          </p:cNvPr>
          <p:cNvSpPr>
            <a:spLocks noGrp="1"/>
          </p:cNvSpPr>
          <p:nvPr>
            <p:ph type="dt" sz="half" idx="10"/>
          </p:nvPr>
        </p:nvSpPr>
        <p:spPr/>
        <p:txBody>
          <a:bodyPr/>
          <a:lstStyle/>
          <a:p>
            <a:fld id="{1D8BD707-D9CF-40AE-B4C6-C98DA3205C09}" type="datetimeFigureOut">
              <a:rPr lang="en-US" smtClean="0"/>
              <a:pPr/>
              <a:t>5/4/2022</a:t>
            </a:fld>
            <a:endParaRPr lang="en-US"/>
          </a:p>
        </p:txBody>
      </p:sp>
      <p:sp>
        <p:nvSpPr>
          <p:cNvPr id="6" name="Footer Placeholder 5">
            <a:extLst>
              <a:ext uri="{FF2B5EF4-FFF2-40B4-BE49-F238E27FC236}">
                <a16:creationId xmlns:a16="http://schemas.microsoft.com/office/drawing/2014/main" id="{F6D5BC2B-FA5F-4198-AED6-23AFD82181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86EDE6-90BE-49DA-AEE3-854C873B557E}"/>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95278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562F4-1650-467F-B268-22B4B5A2457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B12FA68-6508-49C1-8251-47EDC76D9DB5}"/>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81A1B23B-650E-4070-9534-372E593DF0A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C9B9092-0094-420F-95A7-204546B5723F}"/>
              </a:ext>
            </a:extLst>
          </p:cNvPr>
          <p:cNvSpPr>
            <a:spLocks noGrp="1"/>
          </p:cNvSpPr>
          <p:nvPr>
            <p:ph type="dt" sz="half" idx="10"/>
          </p:nvPr>
        </p:nvSpPr>
        <p:spPr/>
        <p:txBody>
          <a:bodyPr/>
          <a:lstStyle/>
          <a:p>
            <a:fld id="{1D8BD707-D9CF-40AE-B4C6-C98DA3205C09}" type="datetimeFigureOut">
              <a:rPr lang="en-US" smtClean="0"/>
              <a:pPr/>
              <a:t>5/4/2022</a:t>
            </a:fld>
            <a:endParaRPr lang="en-US"/>
          </a:p>
        </p:txBody>
      </p:sp>
      <p:sp>
        <p:nvSpPr>
          <p:cNvPr id="6" name="Footer Placeholder 5">
            <a:extLst>
              <a:ext uri="{FF2B5EF4-FFF2-40B4-BE49-F238E27FC236}">
                <a16:creationId xmlns:a16="http://schemas.microsoft.com/office/drawing/2014/main" id="{640190C6-DF09-4822-981B-74FE34B847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9DC91C-1111-4E37-8AE6-A7B117B4A70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87970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18366A-C99B-42EA-A353-660486E43F3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D2E79B-79B8-4BA4-BC32-A2389852A9E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CE2CE8-E9FD-4593-A3E7-99693E65E64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5/4/2022</a:t>
            </a:fld>
            <a:endParaRPr lang="en-US"/>
          </a:p>
        </p:txBody>
      </p:sp>
      <p:sp>
        <p:nvSpPr>
          <p:cNvPr id="5" name="Footer Placeholder 4">
            <a:extLst>
              <a:ext uri="{FF2B5EF4-FFF2-40B4-BE49-F238E27FC236}">
                <a16:creationId xmlns:a16="http://schemas.microsoft.com/office/drawing/2014/main" id="{22346C61-8DAB-4B5E-8C4D-B8673E3F6AE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DFE254-5D58-4CCC-8CB3-C09A09F3E43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876769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04800" y="228600"/>
            <a:ext cx="4462249" cy="2991416"/>
          </a:xfrm>
        </p:spPr>
        <p:txBody>
          <a:bodyPr anchor="b">
            <a:normAutofit/>
          </a:bodyPr>
          <a:lstStyle/>
          <a:p>
            <a:pPr algn="l"/>
            <a:r>
              <a:rPr lang="en-US" dirty="0"/>
              <a:t>Image Scraping and Classification Project</a:t>
            </a:r>
          </a:p>
        </p:txBody>
      </p:sp>
      <p:sp>
        <p:nvSpPr>
          <p:cNvPr id="3" name="Subtitle 2"/>
          <p:cNvSpPr>
            <a:spLocks noGrp="1"/>
          </p:cNvSpPr>
          <p:nvPr>
            <p:ph type="subTitle" idx="1"/>
          </p:nvPr>
        </p:nvSpPr>
        <p:spPr>
          <a:xfrm>
            <a:off x="355680" y="3862697"/>
            <a:ext cx="3682920" cy="2163551"/>
          </a:xfrm>
        </p:spPr>
        <p:txBody>
          <a:bodyPr anchor="t">
            <a:normAutofit/>
          </a:bodyPr>
          <a:lstStyle/>
          <a:p>
            <a:pPr algn="l"/>
            <a:r>
              <a:rPr lang="en-US" dirty="0"/>
              <a:t>Submitted By-</a:t>
            </a:r>
          </a:p>
          <a:p>
            <a:pPr algn="l"/>
            <a:r>
              <a:rPr lang="en-US" sz="2400" b="1" dirty="0">
                <a:latin typeface="Bell MT" panose="02020503060305020303" pitchFamily="18" charset="0"/>
              </a:rPr>
              <a:t>AKSHAY DINESH SHAH</a:t>
            </a:r>
          </a:p>
        </p:txBody>
      </p:sp>
      <p:sp>
        <p:nvSpPr>
          <p:cNvPr id="11" name="Freeform: Shape 10">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2777" y="851518"/>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bwMode="auto">
          <a:xfrm>
            <a:off x="5648627" y="2531473"/>
            <a:ext cx="2413000" cy="2413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40080"/>
            <a:ext cx="3614166" cy="1481328"/>
          </a:xfrm>
        </p:spPr>
        <p:txBody>
          <a:bodyPr anchor="b">
            <a:normAutofit/>
          </a:bodyPr>
          <a:lstStyle/>
          <a:p>
            <a:r>
              <a:rPr lang="en-US" sz="4300"/>
              <a:t>Model Building Phase:</a:t>
            </a:r>
          </a:p>
        </p:txBody>
      </p:sp>
      <p:sp>
        <p:nvSpPr>
          <p:cNvPr id="2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372868"/>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 name="connsiteX0" fmla="*/ 0 w 2441321"/>
              <a:gd name="connsiteY0" fmla="*/ 0 h 18288"/>
              <a:gd name="connsiteX1" fmla="*/ 585917 w 2441321"/>
              <a:gd name="connsiteY1" fmla="*/ 0 h 18288"/>
              <a:gd name="connsiteX2" fmla="*/ 1123008 w 2441321"/>
              <a:gd name="connsiteY2" fmla="*/ 0 h 18288"/>
              <a:gd name="connsiteX3" fmla="*/ 1782164 w 2441321"/>
              <a:gd name="connsiteY3" fmla="*/ 0 h 18288"/>
              <a:gd name="connsiteX4" fmla="*/ 2441321 w 2441321"/>
              <a:gd name="connsiteY4" fmla="*/ 0 h 18288"/>
              <a:gd name="connsiteX5" fmla="*/ 2441321 w 2441321"/>
              <a:gd name="connsiteY5" fmla="*/ 18288 h 18288"/>
              <a:gd name="connsiteX6" fmla="*/ 1879817 w 2441321"/>
              <a:gd name="connsiteY6" fmla="*/ 18288 h 18288"/>
              <a:gd name="connsiteX7" fmla="*/ 1318313 w 2441321"/>
              <a:gd name="connsiteY7" fmla="*/ 18288 h 18288"/>
              <a:gd name="connsiteX8" fmla="*/ 659157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w="2441321" h="18288"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w="2441321" h="18288"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660904"/>
            <a:ext cx="3614166" cy="3547872"/>
          </a:xfrm>
        </p:spPr>
        <p:txBody>
          <a:bodyPr anchor="t">
            <a:normAutofit/>
          </a:bodyPr>
          <a:lstStyle/>
          <a:p>
            <a:r>
              <a:rPr lang="en-US" sz="1600" dirty="0"/>
              <a:t>After the data collection and preparation is done, I have built an image classification model that will classify between these 3 categories mentioned as:-</a:t>
            </a:r>
          </a:p>
          <a:p>
            <a:r>
              <a:rPr lang="en-US" sz="1600" dirty="0"/>
              <a:t>Saree as ‘0’, </a:t>
            </a:r>
          </a:p>
          <a:p>
            <a:r>
              <a:rPr lang="en-US" sz="1600" dirty="0"/>
              <a:t>Jeans as ‘1’, </a:t>
            </a:r>
          </a:p>
          <a:p>
            <a:r>
              <a:rPr lang="en-US" sz="1600" dirty="0"/>
              <a:t>Trouser as ‘2’.</a:t>
            </a:r>
          </a:p>
          <a:p>
            <a:endParaRPr lang="en-US" sz="1600" dirty="0"/>
          </a:p>
          <a:p>
            <a:r>
              <a:rPr lang="en-US" sz="1600" dirty="0"/>
              <a:t>First, we will be defining dimensions of images and other parameters too. Then for data augmentation we defined training and testing set.</a:t>
            </a:r>
          </a:p>
          <a:p>
            <a:endParaRPr lang="en-US" sz="1600"/>
          </a:p>
          <a:p>
            <a:endParaRPr lang="en-US" sz="1600"/>
          </a:p>
          <a:p>
            <a:endParaRPr lang="en-US" sz="1600"/>
          </a:p>
          <a:p>
            <a:endParaRPr lang="en-US" sz="1600"/>
          </a:p>
          <a:p>
            <a:endParaRPr lang="en-US" sz="1600"/>
          </a:p>
        </p:txBody>
      </p:sp>
      <p:pic>
        <p:nvPicPr>
          <p:cNvPr id="6" name="Picture 5">
            <a:extLst>
              <a:ext uri="{FF2B5EF4-FFF2-40B4-BE49-F238E27FC236}">
                <a16:creationId xmlns:a16="http://schemas.microsoft.com/office/drawing/2014/main" id="{F179AEE0-E95D-430E-BAE4-4296DC3CE99C}"/>
              </a:ext>
            </a:extLst>
          </p:cNvPr>
          <p:cNvPicPr>
            <a:picLocks noChangeAspect="1"/>
          </p:cNvPicPr>
          <p:nvPr/>
        </p:nvPicPr>
        <p:blipFill>
          <a:blip r:embed="rId2"/>
          <a:stretch>
            <a:fillRect/>
          </a:stretch>
        </p:blipFill>
        <p:spPr>
          <a:xfrm>
            <a:off x="4191000" y="1862329"/>
            <a:ext cx="4572000" cy="354787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480309" y="1227582"/>
            <a:ext cx="1554480" cy="13716"/>
          </a:xfrm>
          <a:custGeom>
            <a:avLst/>
            <a:gdLst>
              <a:gd name="connsiteX0" fmla="*/ 0 w 1554480"/>
              <a:gd name="connsiteY0" fmla="*/ 0 h 13716"/>
              <a:gd name="connsiteX1" fmla="*/ 549250 w 1554480"/>
              <a:gd name="connsiteY1" fmla="*/ 0 h 13716"/>
              <a:gd name="connsiteX2" fmla="*/ 1082954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49250 w 1554480"/>
              <a:gd name="connsiteY6" fmla="*/ 13716 h 13716"/>
              <a:gd name="connsiteX7" fmla="*/ 0 w 1554480"/>
              <a:gd name="connsiteY7" fmla="*/ 13716 h 13716"/>
              <a:gd name="connsiteX8" fmla="*/ 0 w 1554480"/>
              <a:gd name="connsiteY8" fmla="*/ 0 h 13716"/>
              <a:gd name="connsiteX0" fmla="*/ 0 w 1554480"/>
              <a:gd name="connsiteY0" fmla="*/ 0 h 13716"/>
              <a:gd name="connsiteX1" fmla="*/ 502615 w 1554480"/>
              <a:gd name="connsiteY1" fmla="*/ 0 h 13716"/>
              <a:gd name="connsiteX2" fmla="*/ 974141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18160 w 1554480"/>
              <a:gd name="connsiteY6" fmla="*/ 13716 h 13716"/>
              <a:gd name="connsiteX7" fmla="*/ 0 w 1554480"/>
              <a:gd name="connsiteY7" fmla="*/ 13716 h 13716"/>
              <a:gd name="connsiteX8" fmla="*/ 0 w 1554480"/>
              <a:gd name="connsiteY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3716" fill="none" extrusionOk="0">
                <a:moveTo>
                  <a:pt x="0" y="0"/>
                </a:moveTo>
                <a:cubicBezTo>
                  <a:pt x="69558" y="-27075"/>
                  <a:pt x="365297" y="14897"/>
                  <a:pt x="549250" y="0"/>
                </a:cubicBezTo>
                <a:cubicBezTo>
                  <a:pt x="762323" y="14872"/>
                  <a:pt x="864871" y="21041"/>
                  <a:pt x="1082954" y="0"/>
                </a:cubicBezTo>
                <a:cubicBezTo>
                  <a:pt x="1306037" y="9403"/>
                  <a:pt x="1371926" y="14821"/>
                  <a:pt x="1554480" y="0"/>
                </a:cubicBezTo>
                <a:cubicBezTo>
                  <a:pt x="1554010" y="4793"/>
                  <a:pt x="1554680" y="10394"/>
                  <a:pt x="1554480" y="13716"/>
                </a:cubicBezTo>
                <a:cubicBezTo>
                  <a:pt x="1328957" y="3179"/>
                  <a:pt x="1207025" y="27731"/>
                  <a:pt x="1067410" y="13716"/>
                </a:cubicBezTo>
                <a:cubicBezTo>
                  <a:pt x="897316" y="-7440"/>
                  <a:pt x="788951" y="-24962"/>
                  <a:pt x="549250" y="13716"/>
                </a:cubicBezTo>
                <a:cubicBezTo>
                  <a:pt x="300394" y="-2982"/>
                  <a:pt x="129576" y="35301"/>
                  <a:pt x="0" y="13716"/>
                </a:cubicBezTo>
                <a:cubicBezTo>
                  <a:pt x="354" y="8869"/>
                  <a:pt x="649" y="6738"/>
                  <a:pt x="0" y="0"/>
                </a:cubicBezTo>
                <a:close/>
              </a:path>
              <a:path w="1554480" h="13716" stroke="0" extrusionOk="0">
                <a:moveTo>
                  <a:pt x="0" y="0"/>
                </a:moveTo>
                <a:cubicBezTo>
                  <a:pt x="249513" y="10124"/>
                  <a:pt x="389298" y="10419"/>
                  <a:pt x="502615" y="0"/>
                </a:cubicBezTo>
                <a:cubicBezTo>
                  <a:pt x="616735" y="10147"/>
                  <a:pt x="791037" y="-19212"/>
                  <a:pt x="974141" y="0"/>
                </a:cubicBezTo>
                <a:cubicBezTo>
                  <a:pt x="1141919" y="34853"/>
                  <a:pt x="1248514" y="16971"/>
                  <a:pt x="1554480" y="0"/>
                </a:cubicBezTo>
                <a:cubicBezTo>
                  <a:pt x="1554288" y="3835"/>
                  <a:pt x="1554171" y="7531"/>
                  <a:pt x="1554480" y="13716"/>
                </a:cubicBezTo>
                <a:cubicBezTo>
                  <a:pt x="1337806" y="9080"/>
                  <a:pt x="1308467" y="19887"/>
                  <a:pt x="1067410" y="13716"/>
                </a:cubicBezTo>
                <a:cubicBezTo>
                  <a:pt x="824349" y="13143"/>
                  <a:pt x="783437" y="24151"/>
                  <a:pt x="518160" y="13716"/>
                </a:cubicBezTo>
                <a:cubicBezTo>
                  <a:pt x="271530" y="4598"/>
                  <a:pt x="132568" y="-7659"/>
                  <a:pt x="0" y="13716"/>
                </a:cubicBezTo>
                <a:cubicBezTo>
                  <a:pt x="768" y="9617"/>
                  <a:pt x="-274" y="4847"/>
                  <a:pt x="0" y="0"/>
                </a:cubicBezTo>
                <a:close/>
              </a:path>
              <a:path w="1554480" h="13716" fill="none" stroke="0" extrusionOk="0">
                <a:moveTo>
                  <a:pt x="0" y="0"/>
                </a:moveTo>
                <a:cubicBezTo>
                  <a:pt x="95687" y="-31247"/>
                  <a:pt x="331569" y="3404"/>
                  <a:pt x="549250" y="0"/>
                </a:cubicBezTo>
                <a:cubicBezTo>
                  <a:pt x="776590" y="6530"/>
                  <a:pt x="844530" y="-5109"/>
                  <a:pt x="1082954" y="0"/>
                </a:cubicBezTo>
                <a:cubicBezTo>
                  <a:pt x="1293569" y="15486"/>
                  <a:pt x="1361850" y="13824"/>
                  <a:pt x="1554480" y="0"/>
                </a:cubicBezTo>
                <a:cubicBezTo>
                  <a:pt x="1553504" y="4786"/>
                  <a:pt x="1554832" y="10912"/>
                  <a:pt x="1554480" y="13716"/>
                </a:cubicBezTo>
                <a:cubicBezTo>
                  <a:pt x="1366718" y="4861"/>
                  <a:pt x="1218290" y="26644"/>
                  <a:pt x="1067410" y="13716"/>
                </a:cubicBezTo>
                <a:cubicBezTo>
                  <a:pt x="900327" y="-8822"/>
                  <a:pt x="792178" y="6310"/>
                  <a:pt x="549250" y="13716"/>
                </a:cubicBezTo>
                <a:cubicBezTo>
                  <a:pt x="295300" y="2843"/>
                  <a:pt x="142619" y="40779"/>
                  <a:pt x="0" y="13716"/>
                </a:cubicBezTo>
                <a:cubicBezTo>
                  <a:pt x="813" y="8812"/>
                  <a:pt x="948" y="672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1554480"/>
                      <a:gd name="connsiteY0" fmla="*/ 0 h 13716"/>
                      <a:gd name="connsiteX1" fmla="*/ 549250 w 1554480"/>
                      <a:gd name="connsiteY1" fmla="*/ 0 h 13716"/>
                      <a:gd name="connsiteX2" fmla="*/ 1082954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49250 w 1554480"/>
                      <a:gd name="connsiteY6" fmla="*/ 13716 h 13716"/>
                      <a:gd name="connsiteX7" fmla="*/ 0 w 1554480"/>
                      <a:gd name="connsiteY7" fmla="*/ 13716 h 13716"/>
                      <a:gd name="connsiteX8" fmla="*/ 0 w 1554480"/>
                      <a:gd name="connsiteY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3716"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3820" y="4959"/>
                          <a:pt x="1554594" y="10798"/>
                          <a:pt x="1554480" y="13716"/>
                        </a:cubicBezTo>
                        <a:cubicBezTo>
                          <a:pt x="1338847" y="1555"/>
                          <a:pt x="1215066" y="33279"/>
                          <a:pt x="1067410" y="13716"/>
                        </a:cubicBezTo>
                        <a:cubicBezTo>
                          <a:pt x="919754" y="-5847"/>
                          <a:pt x="800465" y="-1492"/>
                          <a:pt x="549250" y="13716"/>
                        </a:cubicBezTo>
                        <a:cubicBezTo>
                          <a:pt x="298035" y="28924"/>
                          <a:pt x="158868" y="18197"/>
                          <a:pt x="0" y="13716"/>
                        </a:cubicBezTo>
                        <a:cubicBezTo>
                          <a:pt x="488" y="8630"/>
                          <a:pt x="480" y="6612"/>
                          <a:pt x="0" y="0"/>
                        </a:cubicBezTo>
                        <a:close/>
                      </a:path>
                      <a:path w="1554480" h="13716"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232" y="4157"/>
                          <a:pt x="1554673" y="7559"/>
                          <a:pt x="1554480" y="13716"/>
                        </a:cubicBezTo>
                        <a:cubicBezTo>
                          <a:pt x="1336087" y="7600"/>
                          <a:pt x="1310024" y="15187"/>
                          <a:pt x="1067410" y="13716"/>
                        </a:cubicBezTo>
                        <a:cubicBezTo>
                          <a:pt x="824796" y="12246"/>
                          <a:pt x="787902" y="30075"/>
                          <a:pt x="518160" y="13716"/>
                        </a:cubicBezTo>
                        <a:cubicBezTo>
                          <a:pt x="248418" y="-2643"/>
                          <a:pt x="133160" y="4633"/>
                          <a:pt x="0" y="13716"/>
                        </a:cubicBezTo>
                        <a:cubicBezTo>
                          <a:pt x="43" y="9160"/>
                          <a:pt x="-111" y="4811"/>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90721" y="502920"/>
            <a:ext cx="5170932" cy="1463040"/>
          </a:xfrm>
        </p:spPr>
        <p:txBody>
          <a:bodyPr anchor="ctr">
            <a:normAutofit/>
          </a:bodyPr>
          <a:lstStyle/>
          <a:p>
            <a:pPr>
              <a:buNone/>
            </a:pPr>
            <a:r>
              <a:rPr lang="en-US" sz="1900"/>
              <a:t>Data Augmentation</a:t>
            </a:r>
          </a:p>
          <a:p>
            <a:pPr>
              <a:buNone/>
            </a:pPr>
            <a:endParaRPr lang="en-US" sz="1900"/>
          </a:p>
        </p:txBody>
      </p:sp>
      <p:pic>
        <p:nvPicPr>
          <p:cNvPr id="5" name="Picture 4">
            <a:extLst>
              <a:ext uri="{FF2B5EF4-FFF2-40B4-BE49-F238E27FC236}">
                <a16:creationId xmlns:a16="http://schemas.microsoft.com/office/drawing/2014/main" id="{EC6FE9ED-934B-4F97-83D5-CD7DF52E61A9}"/>
              </a:ext>
            </a:extLst>
          </p:cNvPr>
          <p:cNvPicPr>
            <a:picLocks noChangeAspect="1"/>
          </p:cNvPicPr>
          <p:nvPr/>
        </p:nvPicPr>
        <p:blipFill>
          <a:blip r:embed="rId2"/>
          <a:stretch>
            <a:fillRect/>
          </a:stretch>
        </p:blipFill>
        <p:spPr>
          <a:xfrm>
            <a:off x="473202" y="2315619"/>
            <a:ext cx="8188452" cy="39099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 name="connsiteX0" fmla="*/ 0 w 2441321"/>
              <a:gd name="connsiteY0" fmla="*/ 0 h 18288"/>
              <a:gd name="connsiteX1" fmla="*/ 585917 w 2441321"/>
              <a:gd name="connsiteY1" fmla="*/ 0 h 18288"/>
              <a:gd name="connsiteX2" fmla="*/ 1123008 w 2441321"/>
              <a:gd name="connsiteY2" fmla="*/ 0 h 18288"/>
              <a:gd name="connsiteX3" fmla="*/ 1782164 w 2441321"/>
              <a:gd name="connsiteY3" fmla="*/ 0 h 18288"/>
              <a:gd name="connsiteX4" fmla="*/ 2441321 w 2441321"/>
              <a:gd name="connsiteY4" fmla="*/ 0 h 18288"/>
              <a:gd name="connsiteX5" fmla="*/ 2441321 w 2441321"/>
              <a:gd name="connsiteY5" fmla="*/ 18288 h 18288"/>
              <a:gd name="connsiteX6" fmla="*/ 1879817 w 2441321"/>
              <a:gd name="connsiteY6" fmla="*/ 18288 h 18288"/>
              <a:gd name="connsiteX7" fmla="*/ 1318313 w 2441321"/>
              <a:gd name="connsiteY7" fmla="*/ 18288 h 18288"/>
              <a:gd name="connsiteX8" fmla="*/ 659157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w="2441321" h="18288"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w="2441321" h="18288"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807208"/>
            <a:ext cx="2571750" cy="3410712"/>
          </a:xfrm>
        </p:spPr>
        <p:txBody>
          <a:bodyPr anchor="t">
            <a:normAutofit/>
          </a:bodyPr>
          <a:lstStyle/>
          <a:p>
            <a:r>
              <a:rPr lang="en-US" sz="1900"/>
              <a:t>Next, we have created a model using Convolution Neural Network</a:t>
            </a:r>
          </a:p>
        </p:txBody>
      </p:sp>
      <p:pic>
        <p:nvPicPr>
          <p:cNvPr id="5" name="Picture 4">
            <a:extLst>
              <a:ext uri="{FF2B5EF4-FFF2-40B4-BE49-F238E27FC236}">
                <a16:creationId xmlns:a16="http://schemas.microsoft.com/office/drawing/2014/main" id="{5C63D06F-ECAD-4EF3-8EC7-7B2F699A71F4}"/>
              </a:ext>
            </a:extLst>
          </p:cNvPr>
          <p:cNvPicPr>
            <a:picLocks noChangeAspect="1"/>
          </p:cNvPicPr>
          <p:nvPr/>
        </p:nvPicPr>
        <p:blipFill>
          <a:blip r:embed="rId2"/>
          <a:stretch>
            <a:fillRect/>
          </a:stretch>
        </p:blipFill>
        <p:spPr>
          <a:xfrm>
            <a:off x="3276710" y="323088"/>
            <a:ext cx="5640104" cy="619353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480309" y="1227582"/>
            <a:ext cx="1554480" cy="13716"/>
          </a:xfrm>
          <a:custGeom>
            <a:avLst/>
            <a:gdLst>
              <a:gd name="connsiteX0" fmla="*/ 0 w 1554480"/>
              <a:gd name="connsiteY0" fmla="*/ 0 h 13716"/>
              <a:gd name="connsiteX1" fmla="*/ 549250 w 1554480"/>
              <a:gd name="connsiteY1" fmla="*/ 0 h 13716"/>
              <a:gd name="connsiteX2" fmla="*/ 1082954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49250 w 1554480"/>
              <a:gd name="connsiteY6" fmla="*/ 13716 h 13716"/>
              <a:gd name="connsiteX7" fmla="*/ 0 w 1554480"/>
              <a:gd name="connsiteY7" fmla="*/ 13716 h 13716"/>
              <a:gd name="connsiteX8" fmla="*/ 0 w 1554480"/>
              <a:gd name="connsiteY8" fmla="*/ 0 h 13716"/>
              <a:gd name="connsiteX0" fmla="*/ 0 w 1554480"/>
              <a:gd name="connsiteY0" fmla="*/ 0 h 13716"/>
              <a:gd name="connsiteX1" fmla="*/ 502615 w 1554480"/>
              <a:gd name="connsiteY1" fmla="*/ 0 h 13716"/>
              <a:gd name="connsiteX2" fmla="*/ 974141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18160 w 1554480"/>
              <a:gd name="connsiteY6" fmla="*/ 13716 h 13716"/>
              <a:gd name="connsiteX7" fmla="*/ 0 w 1554480"/>
              <a:gd name="connsiteY7" fmla="*/ 13716 h 13716"/>
              <a:gd name="connsiteX8" fmla="*/ 0 w 1554480"/>
              <a:gd name="connsiteY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3716" fill="none" extrusionOk="0">
                <a:moveTo>
                  <a:pt x="0" y="0"/>
                </a:moveTo>
                <a:cubicBezTo>
                  <a:pt x="69558" y="-27075"/>
                  <a:pt x="365297" y="14897"/>
                  <a:pt x="549250" y="0"/>
                </a:cubicBezTo>
                <a:cubicBezTo>
                  <a:pt x="762323" y="14872"/>
                  <a:pt x="864871" y="21041"/>
                  <a:pt x="1082954" y="0"/>
                </a:cubicBezTo>
                <a:cubicBezTo>
                  <a:pt x="1306037" y="9403"/>
                  <a:pt x="1371926" y="14821"/>
                  <a:pt x="1554480" y="0"/>
                </a:cubicBezTo>
                <a:cubicBezTo>
                  <a:pt x="1554010" y="4793"/>
                  <a:pt x="1554680" y="10394"/>
                  <a:pt x="1554480" y="13716"/>
                </a:cubicBezTo>
                <a:cubicBezTo>
                  <a:pt x="1328957" y="3179"/>
                  <a:pt x="1207025" y="27731"/>
                  <a:pt x="1067410" y="13716"/>
                </a:cubicBezTo>
                <a:cubicBezTo>
                  <a:pt x="897316" y="-7440"/>
                  <a:pt x="788951" y="-24962"/>
                  <a:pt x="549250" y="13716"/>
                </a:cubicBezTo>
                <a:cubicBezTo>
                  <a:pt x="300394" y="-2982"/>
                  <a:pt x="129576" y="35301"/>
                  <a:pt x="0" y="13716"/>
                </a:cubicBezTo>
                <a:cubicBezTo>
                  <a:pt x="354" y="8869"/>
                  <a:pt x="649" y="6738"/>
                  <a:pt x="0" y="0"/>
                </a:cubicBezTo>
                <a:close/>
              </a:path>
              <a:path w="1554480" h="13716" stroke="0" extrusionOk="0">
                <a:moveTo>
                  <a:pt x="0" y="0"/>
                </a:moveTo>
                <a:cubicBezTo>
                  <a:pt x="249513" y="10124"/>
                  <a:pt x="389298" y="10419"/>
                  <a:pt x="502615" y="0"/>
                </a:cubicBezTo>
                <a:cubicBezTo>
                  <a:pt x="616735" y="10147"/>
                  <a:pt x="791037" y="-19212"/>
                  <a:pt x="974141" y="0"/>
                </a:cubicBezTo>
                <a:cubicBezTo>
                  <a:pt x="1141919" y="34853"/>
                  <a:pt x="1248514" y="16971"/>
                  <a:pt x="1554480" y="0"/>
                </a:cubicBezTo>
                <a:cubicBezTo>
                  <a:pt x="1554288" y="3835"/>
                  <a:pt x="1554171" y="7531"/>
                  <a:pt x="1554480" y="13716"/>
                </a:cubicBezTo>
                <a:cubicBezTo>
                  <a:pt x="1337806" y="9080"/>
                  <a:pt x="1308467" y="19887"/>
                  <a:pt x="1067410" y="13716"/>
                </a:cubicBezTo>
                <a:cubicBezTo>
                  <a:pt x="824349" y="13143"/>
                  <a:pt x="783437" y="24151"/>
                  <a:pt x="518160" y="13716"/>
                </a:cubicBezTo>
                <a:cubicBezTo>
                  <a:pt x="271530" y="4598"/>
                  <a:pt x="132568" y="-7659"/>
                  <a:pt x="0" y="13716"/>
                </a:cubicBezTo>
                <a:cubicBezTo>
                  <a:pt x="768" y="9617"/>
                  <a:pt x="-274" y="4847"/>
                  <a:pt x="0" y="0"/>
                </a:cubicBezTo>
                <a:close/>
              </a:path>
              <a:path w="1554480" h="13716" fill="none" stroke="0" extrusionOk="0">
                <a:moveTo>
                  <a:pt x="0" y="0"/>
                </a:moveTo>
                <a:cubicBezTo>
                  <a:pt x="95687" y="-31247"/>
                  <a:pt x="331569" y="3404"/>
                  <a:pt x="549250" y="0"/>
                </a:cubicBezTo>
                <a:cubicBezTo>
                  <a:pt x="776590" y="6530"/>
                  <a:pt x="844530" y="-5109"/>
                  <a:pt x="1082954" y="0"/>
                </a:cubicBezTo>
                <a:cubicBezTo>
                  <a:pt x="1293569" y="15486"/>
                  <a:pt x="1361850" y="13824"/>
                  <a:pt x="1554480" y="0"/>
                </a:cubicBezTo>
                <a:cubicBezTo>
                  <a:pt x="1553504" y="4786"/>
                  <a:pt x="1554832" y="10912"/>
                  <a:pt x="1554480" y="13716"/>
                </a:cubicBezTo>
                <a:cubicBezTo>
                  <a:pt x="1366718" y="4861"/>
                  <a:pt x="1218290" y="26644"/>
                  <a:pt x="1067410" y="13716"/>
                </a:cubicBezTo>
                <a:cubicBezTo>
                  <a:pt x="900327" y="-8822"/>
                  <a:pt x="792178" y="6310"/>
                  <a:pt x="549250" y="13716"/>
                </a:cubicBezTo>
                <a:cubicBezTo>
                  <a:pt x="295300" y="2843"/>
                  <a:pt x="142619" y="40779"/>
                  <a:pt x="0" y="13716"/>
                </a:cubicBezTo>
                <a:cubicBezTo>
                  <a:pt x="813" y="8812"/>
                  <a:pt x="948" y="672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1554480"/>
                      <a:gd name="connsiteY0" fmla="*/ 0 h 13716"/>
                      <a:gd name="connsiteX1" fmla="*/ 549250 w 1554480"/>
                      <a:gd name="connsiteY1" fmla="*/ 0 h 13716"/>
                      <a:gd name="connsiteX2" fmla="*/ 1082954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49250 w 1554480"/>
                      <a:gd name="connsiteY6" fmla="*/ 13716 h 13716"/>
                      <a:gd name="connsiteX7" fmla="*/ 0 w 1554480"/>
                      <a:gd name="connsiteY7" fmla="*/ 13716 h 13716"/>
                      <a:gd name="connsiteX8" fmla="*/ 0 w 1554480"/>
                      <a:gd name="connsiteY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3716"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3820" y="4959"/>
                          <a:pt x="1554594" y="10798"/>
                          <a:pt x="1554480" y="13716"/>
                        </a:cubicBezTo>
                        <a:cubicBezTo>
                          <a:pt x="1338847" y="1555"/>
                          <a:pt x="1215066" y="33279"/>
                          <a:pt x="1067410" y="13716"/>
                        </a:cubicBezTo>
                        <a:cubicBezTo>
                          <a:pt x="919754" y="-5847"/>
                          <a:pt x="800465" y="-1492"/>
                          <a:pt x="549250" y="13716"/>
                        </a:cubicBezTo>
                        <a:cubicBezTo>
                          <a:pt x="298035" y="28924"/>
                          <a:pt x="158868" y="18197"/>
                          <a:pt x="0" y="13716"/>
                        </a:cubicBezTo>
                        <a:cubicBezTo>
                          <a:pt x="488" y="8630"/>
                          <a:pt x="480" y="6612"/>
                          <a:pt x="0" y="0"/>
                        </a:cubicBezTo>
                        <a:close/>
                      </a:path>
                      <a:path w="1554480" h="13716"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232" y="4157"/>
                          <a:pt x="1554673" y="7559"/>
                          <a:pt x="1554480" y="13716"/>
                        </a:cubicBezTo>
                        <a:cubicBezTo>
                          <a:pt x="1336087" y="7600"/>
                          <a:pt x="1310024" y="15187"/>
                          <a:pt x="1067410" y="13716"/>
                        </a:cubicBezTo>
                        <a:cubicBezTo>
                          <a:pt x="824796" y="12246"/>
                          <a:pt x="787902" y="30075"/>
                          <a:pt x="518160" y="13716"/>
                        </a:cubicBezTo>
                        <a:cubicBezTo>
                          <a:pt x="248418" y="-2643"/>
                          <a:pt x="133160" y="4633"/>
                          <a:pt x="0" y="13716"/>
                        </a:cubicBezTo>
                        <a:cubicBezTo>
                          <a:pt x="43" y="9160"/>
                          <a:pt x="-111" y="4811"/>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90721" y="502920"/>
            <a:ext cx="5170932" cy="1463040"/>
          </a:xfrm>
        </p:spPr>
        <p:txBody>
          <a:bodyPr anchor="ctr">
            <a:normAutofit/>
          </a:bodyPr>
          <a:lstStyle/>
          <a:p>
            <a:r>
              <a:rPr lang="en-US" sz="1900"/>
              <a:t>Now we will define early stop criteria and model check point further saving the model as “best_model.h5”.</a:t>
            </a:r>
          </a:p>
          <a:p>
            <a:endParaRPr lang="en-US" sz="1900"/>
          </a:p>
        </p:txBody>
      </p:sp>
      <p:pic>
        <p:nvPicPr>
          <p:cNvPr id="8" name="Picture 7">
            <a:extLst>
              <a:ext uri="{FF2B5EF4-FFF2-40B4-BE49-F238E27FC236}">
                <a16:creationId xmlns:a16="http://schemas.microsoft.com/office/drawing/2014/main" id="{F5800AF1-6849-403A-8058-EAF376758EC8}"/>
              </a:ext>
            </a:extLst>
          </p:cNvPr>
          <p:cNvPicPr>
            <a:picLocks noChangeAspect="1"/>
          </p:cNvPicPr>
          <p:nvPr/>
        </p:nvPicPr>
        <p:blipFill>
          <a:blip r:embed="rId2"/>
          <a:stretch>
            <a:fillRect/>
          </a:stretch>
        </p:blipFill>
        <p:spPr>
          <a:xfrm>
            <a:off x="726948" y="2290936"/>
            <a:ext cx="7883652" cy="441838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 name="connsiteX0" fmla="*/ 0 w 2441321"/>
              <a:gd name="connsiteY0" fmla="*/ 0 h 18288"/>
              <a:gd name="connsiteX1" fmla="*/ 585917 w 2441321"/>
              <a:gd name="connsiteY1" fmla="*/ 0 h 18288"/>
              <a:gd name="connsiteX2" fmla="*/ 1123008 w 2441321"/>
              <a:gd name="connsiteY2" fmla="*/ 0 h 18288"/>
              <a:gd name="connsiteX3" fmla="*/ 1782164 w 2441321"/>
              <a:gd name="connsiteY3" fmla="*/ 0 h 18288"/>
              <a:gd name="connsiteX4" fmla="*/ 2441321 w 2441321"/>
              <a:gd name="connsiteY4" fmla="*/ 0 h 18288"/>
              <a:gd name="connsiteX5" fmla="*/ 2441321 w 2441321"/>
              <a:gd name="connsiteY5" fmla="*/ 18288 h 18288"/>
              <a:gd name="connsiteX6" fmla="*/ 1879817 w 2441321"/>
              <a:gd name="connsiteY6" fmla="*/ 18288 h 18288"/>
              <a:gd name="connsiteX7" fmla="*/ 1318313 w 2441321"/>
              <a:gd name="connsiteY7" fmla="*/ 18288 h 18288"/>
              <a:gd name="connsiteX8" fmla="*/ 659157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w="2441321" h="18288"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w="2441321" h="18288"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idx="1"/>
          </p:nvPr>
        </p:nvSpPr>
        <p:spPr>
          <a:xfrm>
            <a:off x="473202" y="2807208"/>
            <a:ext cx="2571750" cy="3410712"/>
          </a:xfrm>
        </p:spPr>
        <p:txBody>
          <a:bodyPr anchor="t">
            <a:normAutofit/>
          </a:bodyPr>
          <a:lstStyle/>
          <a:p>
            <a:endParaRPr lang="en-US" sz="1900"/>
          </a:p>
          <a:p>
            <a:endParaRPr lang="en-US" sz="1900"/>
          </a:p>
          <a:p>
            <a:endParaRPr lang="en-US" sz="1900"/>
          </a:p>
          <a:p>
            <a:endParaRPr lang="en-US" sz="1900"/>
          </a:p>
          <a:p>
            <a:endParaRPr lang="en-US" sz="1900"/>
          </a:p>
          <a:p>
            <a:endParaRPr lang="en-US" sz="1900"/>
          </a:p>
          <a:p>
            <a:pPr>
              <a:buNone/>
            </a:pPr>
            <a:endParaRPr lang="en-US" sz="1900"/>
          </a:p>
          <a:p>
            <a:pPr>
              <a:buNone/>
            </a:pPr>
            <a:endParaRPr lang="en-US" sz="1900"/>
          </a:p>
          <a:p>
            <a:pPr>
              <a:buNone/>
            </a:pPr>
            <a:endParaRPr lang="en-US" sz="1900"/>
          </a:p>
        </p:txBody>
      </p:sp>
      <p:pic>
        <p:nvPicPr>
          <p:cNvPr id="3" name="Picture 2">
            <a:extLst>
              <a:ext uri="{FF2B5EF4-FFF2-40B4-BE49-F238E27FC236}">
                <a16:creationId xmlns:a16="http://schemas.microsoft.com/office/drawing/2014/main" id="{A9678BF0-AB0E-4554-BBA5-1C932A88D37D}"/>
              </a:ext>
            </a:extLst>
          </p:cNvPr>
          <p:cNvPicPr>
            <a:picLocks noChangeAspect="1"/>
          </p:cNvPicPr>
          <p:nvPr/>
        </p:nvPicPr>
        <p:blipFill>
          <a:blip r:embed="rId2"/>
          <a:stretch>
            <a:fillRect/>
          </a:stretch>
        </p:blipFill>
        <p:spPr>
          <a:xfrm>
            <a:off x="3490722" y="678587"/>
            <a:ext cx="5177790" cy="5500826"/>
          </a:xfrm>
          <a:prstGeom prst="rect">
            <a:avLst/>
          </a:prstGeom>
        </p:spPr>
      </p:pic>
      <p:sp>
        <p:nvSpPr>
          <p:cNvPr id="4" name="TextBox 3">
            <a:extLst>
              <a:ext uri="{FF2B5EF4-FFF2-40B4-BE49-F238E27FC236}">
                <a16:creationId xmlns:a16="http://schemas.microsoft.com/office/drawing/2014/main" id="{0A7CF289-D081-4506-A0B6-C7D606427DC4}"/>
              </a:ext>
            </a:extLst>
          </p:cNvPr>
          <p:cNvSpPr txBox="1"/>
          <p:nvPr/>
        </p:nvSpPr>
        <p:spPr>
          <a:xfrm>
            <a:off x="228601" y="2901299"/>
            <a:ext cx="3657600" cy="769441"/>
          </a:xfrm>
          <a:prstGeom prst="rect">
            <a:avLst/>
          </a:prstGeom>
          <a:noFill/>
        </p:spPr>
        <p:txBody>
          <a:bodyPr wrap="square" rtlCol="0">
            <a:spAutoFit/>
          </a:bodyPr>
          <a:lstStyle/>
          <a:p>
            <a:pPr>
              <a:spcAft>
                <a:spcPts val="600"/>
              </a:spcAft>
            </a:pPr>
            <a:r>
              <a:rPr lang="en-IN" sz="4400" b="1" dirty="0">
                <a:latin typeface="Bell MT" panose="02020503060305020303" pitchFamily="18" charset="0"/>
              </a:rPr>
              <a:t>Predictions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270F0FB-AEF7-48A4-81C5-C0FFAFA2CBFD}"/>
              </a:ext>
            </a:extLst>
          </p:cNvPr>
          <p:cNvPicPr>
            <a:picLocks noGrp="1" noChangeAspect="1"/>
          </p:cNvPicPr>
          <p:nvPr>
            <p:ph idx="1"/>
          </p:nvPr>
        </p:nvPicPr>
        <p:blipFill>
          <a:blip r:embed="rId2"/>
          <a:stretch>
            <a:fillRect/>
          </a:stretch>
        </p:blipFill>
        <p:spPr>
          <a:xfrm>
            <a:off x="762000" y="246446"/>
            <a:ext cx="7543800" cy="1719019"/>
          </a:xfrm>
        </p:spPr>
      </p:pic>
      <p:pic>
        <p:nvPicPr>
          <p:cNvPr id="8" name="Picture 7">
            <a:extLst>
              <a:ext uri="{FF2B5EF4-FFF2-40B4-BE49-F238E27FC236}">
                <a16:creationId xmlns:a16="http://schemas.microsoft.com/office/drawing/2014/main" id="{43C4C802-9B0B-46D6-94DA-DDEB2C3AEDA6}"/>
              </a:ext>
            </a:extLst>
          </p:cNvPr>
          <p:cNvPicPr>
            <a:picLocks noChangeAspect="1"/>
          </p:cNvPicPr>
          <p:nvPr/>
        </p:nvPicPr>
        <p:blipFill>
          <a:blip r:embed="rId3"/>
          <a:stretch>
            <a:fillRect/>
          </a:stretch>
        </p:blipFill>
        <p:spPr>
          <a:xfrm>
            <a:off x="609599" y="2895600"/>
            <a:ext cx="3008415" cy="3460660"/>
          </a:xfrm>
          <a:prstGeom prst="rect">
            <a:avLst/>
          </a:prstGeom>
        </p:spPr>
      </p:pic>
      <p:pic>
        <p:nvPicPr>
          <p:cNvPr id="10" name="Picture 9">
            <a:extLst>
              <a:ext uri="{FF2B5EF4-FFF2-40B4-BE49-F238E27FC236}">
                <a16:creationId xmlns:a16="http://schemas.microsoft.com/office/drawing/2014/main" id="{240C022E-C028-446A-BD19-A0B80D43C0E0}"/>
              </a:ext>
            </a:extLst>
          </p:cNvPr>
          <p:cNvPicPr>
            <a:picLocks noChangeAspect="1"/>
          </p:cNvPicPr>
          <p:nvPr/>
        </p:nvPicPr>
        <p:blipFill>
          <a:blip r:embed="rId4"/>
          <a:stretch>
            <a:fillRect/>
          </a:stretch>
        </p:blipFill>
        <p:spPr>
          <a:xfrm>
            <a:off x="5334000" y="2895600"/>
            <a:ext cx="2895600" cy="3460660"/>
          </a:xfrm>
          <a:prstGeom prst="rect">
            <a:avLst/>
          </a:prstGeom>
        </p:spPr>
      </p:pic>
    </p:spTree>
    <p:extLst>
      <p:ext uri="{BB962C8B-B14F-4D97-AF65-F5344CB8AC3E}">
        <p14:creationId xmlns:p14="http://schemas.microsoft.com/office/powerpoint/2010/main" val="968316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63E10B8-7A5C-4E1D-BE92-AAA068608C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474" y="485804"/>
            <a:ext cx="4150143" cy="3510776"/>
          </a:xfrm>
          <a:prstGeom prst="rect">
            <a:avLst/>
          </a:prstGeom>
          <a:solidFill>
            <a:srgbClr val="FFFFFF"/>
          </a:solidFill>
          <a:ln w="63500">
            <a:solidFill>
              <a:srgbClr val="595046"/>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1B79EDC-ECDD-46F6-8226-5BD5022CE8AC}"/>
              </a:ext>
            </a:extLst>
          </p:cNvPr>
          <p:cNvPicPr>
            <a:picLocks noChangeAspect="1"/>
          </p:cNvPicPr>
          <p:nvPr/>
        </p:nvPicPr>
        <p:blipFill>
          <a:blip r:embed="rId2"/>
          <a:stretch>
            <a:fillRect/>
          </a:stretch>
        </p:blipFill>
        <p:spPr>
          <a:xfrm>
            <a:off x="1111637" y="662869"/>
            <a:ext cx="2653817" cy="3156647"/>
          </a:xfrm>
          <a:prstGeom prst="rect">
            <a:avLst/>
          </a:prstGeom>
        </p:spPr>
      </p:pic>
      <p:sp>
        <p:nvSpPr>
          <p:cNvPr id="16" name="Rectangle 15">
            <a:extLst>
              <a:ext uri="{FF2B5EF4-FFF2-40B4-BE49-F238E27FC236}">
                <a16:creationId xmlns:a16="http://schemas.microsoft.com/office/drawing/2014/main" id="{E1C32068-6A8E-44A5-BE2D-65E7EC2DB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474" y="4157449"/>
            <a:ext cx="2014746" cy="2216840"/>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85FAB0B-3513-426F-9D45-467C75F77920}"/>
              </a:ext>
            </a:extLst>
          </p:cNvPr>
          <p:cNvPicPr>
            <a:picLocks noChangeAspect="1"/>
          </p:cNvPicPr>
          <p:nvPr/>
        </p:nvPicPr>
        <p:blipFill>
          <a:blip r:embed="rId3"/>
          <a:stretch>
            <a:fillRect/>
          </a:stretch>
        </p:blipFill>
        <p:spPr>
          <a:xfrm>
            <a:off x="667701" y="4328887"/>
            <a:ext cx="1416628" cy="1873965"/>
          </a:xfrm>
          <a:prstGeom prst="rect">
            <a:avLst/>
          </a:prstGeom>
        </p:spPr>
      </p:pic>
      <p:sp>
        <p:nvSpPr>
          <p:cNvPr id="18" name="Rectangle 17">
            <a:extLst>
              <a:ext uri="{FF2B5EF4-FFF2-40B4-BE49-F238E27FC236}">
                <a16:creationId xmlns:a16="http://schemas.microsoft.com/office/drawing/2014/main" id="{83940A33-AE5F-4FC1-AFFF-1BC5DD32E1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98870" y="4157449"/>
            <a:ext cx="2014746" cy="2216840"/>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F312E17-20EA-4472-B084-D385AC433DB7}"/>
              </a:ext>
            </a:extLst>
          </p:cNvPr>
          <p:cNvPicPr>
            <a:picLocks noChangeAspect="1"/>
          </p:cNvPicPr>
          <p:nvPr/>
        </p:nvPicPr>
        <p:blipFill>
          <a:blip r:embed="rId4"/>
          <a:stretch>
            <a:fillRect/>
          </a:stretch>
        </p:blipFill>
        <p:spPr>
          <a:xfrm>
            <a:off x="2792482" y="4350186"/>
            <a:ext cx="1427520" cy="1873965"/>
          </a:xfrm>
          <a:prstGeom prst="rect">
            <a:avLst/>
          </a:prstGeom>
        </p:spPr>
      </p:pic>
      <p:sp>
        <p:nvSpPr>
          <p:cNvPr id="20" name="Rectangle 19">
            <a:extLst>
              <a:ext uri="{FF2B5EF4-FFF2-40B4-BE49-F238E27FC236}">
                <a16:creationId xmlns:a16="http://schemas.microsoft.com/office/drawing/2014/main" id="{9310DD53-17D0-4A12-A0E2-72F33348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7141" y="485805"/>
            <a:ext cx="4133384" cy="5888484"/>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E29139A-E31C-4563-8471-DE27FB34B57A}"/>
              </a:ext>
            </a:extLst>
          </p:cNvPr>
          <p:cNvPicPr>
            <a:picLocks noChangeAspect="1"/>
          </p:cNvPicPr>
          <p:nvPr/>
        </p:nvPicPr>
        <p:blipFill>
          <a:blip r:embed="rId5"/>
          <a:stretch>
            <a:fillRect/>
          </a:stretch>
        </p:blipFill>
        <p:spPr>
          <a:xfrm>
            <a:off x="4779882" y="792139"/>
            <a:ext cx="3867901" cy="5275816"/>
          </a:xfrm>
          <a:prstGeom prst="rect">
            <a:avLst/>
          </a:prstGeom>
        </p:spPr>
      </p:pic>
    </p:spTree>
    <p:extLst>
      <p:ext uri="{BB962C8B-B14F-4D97-AF65-F5344CB8AC3E}">
        <p14:creationId xmlns:p14="http://schemas.microsoft.com/office/powerpoint/2010/main" val="341505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a:t>Conclusion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US" sz="1900" dirty="0"/>
              <a:t>In conclusion, this project is about image classification by using deep learning via framework TensorFlow. The roles of epochs in </a:t>
            </a:r>
          </a:p>
          <a:p>
            <a:r>
              <a:rPr lang="en-US" sz="1900" dirty="0"/>
              <a:t>CNN was able to control accuracy and prevent any problems such as overfitting. Thus, we were able to classify the three categories of images with an accuracy of </a:t>
            </a:r>
            <a:r>
              <a:rPr lang="en-US" sz="1900" b="1" dirty="0"/>
              <a:t>90.91%</a:t>
            </a:r>
          </a:p>
          <a:p>
            <a:endParaRPr lang="en-US" sz="1900" dirty="0"/>
          </a:p>
          <a:p>
            <a:r>
              <a:rPr lang="en-US" sz="1900" dirty="0"/>
              <a:t>In this project I was able to learn about Deep Neural Networks and Convolution Neural Network. I also learned techniques to scrap and download images in the specified directory using code. </a:t>
            </a:r>
          </a:p>
          <a:p>
            <a:endParaRPr lang="en-US" sz="19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451381"/>
            <a:ext cx="7884414" cy="4066540"/>
          </a:xfrm>
        </p:spPr>
        <p:txBody>
          <a:bodyPr vert="horz" lIns="91440" tIns="45720" rIns="91440" bIns="45720" rtlCol="0" anchor="b">
            <a:normAutofit/>
          </a:bodyPr>
          <a:lstStyle/>
          <a:p>
            <a:pPr defTabSz="914400"/>
            <a:r>
              <a:rPr lang="en-US" sz="5700" kern="1200">
                <a:solidFill>
                  <a:schemeClr val="tx1"/>
                </a:solidFill>
                <a:latin typeface="+mj-lt"/>
                <a:ea typeface="+mj-ea"/>
                <a:cs typeface="+mj-cs"/>
              </a:rPr>
              <a:t>Thank You</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4718595"/>
            <a:ext cx="4057650" cy="18288"/>
          </a:xfrm>
          <a:custGeom>
            <a:avLst/>
            <a:gdLst>
              <a:gd name="connsiteX0" fmla="*/ 0 w 4057650"/>
              <a:gd name="connsiteY0" fmla="*/ 0 h 18288"/>
              <a:gd name="connsiteX1" fmla="*/ 757428 w 4057650"/>
              <a:gd name="connsiteY1" fmla="*/ 0 h 18288"/>
              <a:gd name="connsiteX2" fmla="*/ 1474279 w 4057650"/>
              <a:gd name="connsiteY2" fmla="*/ 0 h 18288"/>
              <a:gd name="connsiteX3" fmla="*/ 2191131 w 4057650"/>
              <a:gd name="connsiteY3" fmla="*/ 0 h 18288"/>
              <a:gd name="connsiteX4" fmla="*/ 2745676 w 4057650"/>
              <a:gd name="connsiteY4" fmla="*/ 0 h 18288"/>
              <a:gd name="connsiteX5" fmla="*/ 3340798 w 4057650"/>
              <a:gd name="connsiteY5" fmla="*/ 0 h 18288"/>
              <a:gd name="connsiteX6" fmla="*/ 4057650 w 4057650"/>
              <a:gd name="connsiteY6" fmla="*/ 0 h 18288"/>
              <a:gd name="connsiteX7" fmla="*/ 4057650 w 4057650"/>
              <a:gd name="connsiteY7" fmla="*/ 18288 h 18288"/>
              <a:gd name="connsiteX8" fmla="*/ 3381375 w 4057650"/>
              <a:gd name="connsiteY8" fmla="*/ 18288 h 18288"/>
              <a:gd name="connsiteX9" fmla="*/ 2826830 w 4057650"/>
              <a:gd name="connsiteY9" fmla="*/ 18288 h 18288"/>
              <a:gd name="connsiteX10" fmla="*/ 2272284 w 4057650"/>
              <a:gd name="connsiteY10" fmla="*/ 18288 h 18288"/>
              <a:gd name="connsiteX11" fmla="*/ 1555432 w 4057650"/>
              <a:gd name="connsiteY11" fmla="*/ 18288 h 18288"/>
              <a:gd name="connsiteX12" fmla="*/ 960310 w 4057650"/>
              <a:gd name="connsiteY12" fmla="*/ 18288 h 18288"/>
              <a:gd name="connsiteX13" fmla="*/ 0 w 4057650"/>
              <a:gd name="connsiteY13" fmla="*/ 18288 h 18288"/>
              <a:gd name="connsiteX14" fmla="*/ 0 w 4057650"/>
              <a:gd name="connsiteY14" fmla="*/ 0 h 18288"/>
              <a:gd name="connsiteX0" fmla="*/ 0 w 4057650"/>
              <a:gd name="connsiteY0" fmla="*/ 0 h 18288"/>
              <a:gd name="connsiteX1" fmla="*/ 635698 w 4057650"/>
              <a:gd name="connsiteY1" fmla="*/ 0 h 18288"/>
              <a:gd name="connsiteX2" fmla="*/ 1190244 w 4057650"/>
              <a:gd name="connsiteY2" fmla="*/ 0 h 18288"/>
              <a:gd name="connsiteX3" fmla="*/ 1947672 w 4057650"/>
              <a:gd name="connsiteY3" fmla="*/ 0 h 18288"/>
              <a:gd name="connsiteX4" fmla="*/ 2583370 w 4057650"/>
              <a:gd name="connsiteY4" fmla="*/ 0 h 18288"/>
              <a:gd name="connsiteX5" fmla="*/ 3219069 w 4057650"/>
              <a:gd name="connsiteY5" fmla="*/ 0 h 18288"/>
              <a:gd name="connsiteX6" fmla="*/ 4057650 w 4057650"/>
              <a:gd name="connsiteY6" fmla="*/ 0 h 18288"/>
              <a:gd name="connsiteX7" fmla="*/ 4057650 w 4057650"/>
              <a:gd name="connsiteY7" fmla="*/ 18288 h 18288"/>
              <a:gd name="connsiteX8" fmla="*/ 3381375 w 4057650"/>
              <a:gd name="connsiteY8" fmla="*/ 18288 h 18288"/>
              <a:gd name="connsiteX9" fmla="*/ 2826830 w 4057650"/>
              <a:gd name="connsiteY9" fmla="*/ 18288 h 18288"/>
              <a:gd name="connsiteX10" fmla="*/ 2150555 w 4057650"/>
              <a:gd name="connsiteY10" fmla="*/ 18288 h 18288"/>
              <a:gd name="connsiteX11" fmla="*/ 1474280 w 4057650"/>
              <a:gd name="connsiteY11" fmla="*/ 18288 h 18288"/>
              <a:gd name="connsiteX12" fmla="*/ 838581 w 4057650"/>
              <a:gd name="connsiteY12" fmla="*/ 18288 h 18288"/>
              <a:gd name="connsiteX13" fmla="*/ 0 w 4057650"/>
              <a:gd name="connsiteY13" fmla="*/ 18288 h 18288"/>
              <a:gd name="connsiteX14" fmla="*/ 0 w 405765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8288" fill="none" extrusionOk="0">
                <a:moveTo>
                  <a:pt x="0" y="0"/>
                </a:moveTo>
                <a:cubicBezTo>
                  <a:pt x="367148" y="-8908"/>
                  <a:pt x="517612" y="4501"/>
                  <a:pt x="757428" y="0"/>
                </a:cubicBezTo>
                <a:cubicBezTo>
                  <a:pt x="1032602" y="-7253"/>
                  <a:pt x="1110097" y="-4084"/>
                  <a:pt x="1474279" y="0"/>
                </a:cubicBezTo>
                <a:cubicBezTo>
                  <a:pt x="1838373" y="-7421"/>
                  <a:pt x="1905070" y="-3632"/>
                  <a:pt x="2191131" y="0"/>
                </a:cubicBezTo>
                <a:cubicBezTo>
                  <a:pt x="2479083" y="8044"/>
                  <a:pt x="2590278" y="-15025"/>
                  <a:pt x="2745676" y="0"/>
                </a:cubicBezTo>
                <a:cubicBezTo>
                  <a:pt x="2939709" y="9877"/>
                  <a:pt x="3136017" y="-24028"/>
                  <a:pt x="3340798" y="0"/>
                </a:cubicBezTo>
                <a:cubicBezTo>
                  <a:pt x="3577524" y="19058"/>
                  <a:pt x="3755433" y="-7221"/>
                  <a:pt x="4057650" y="0"/>
                </a:cubicBezTo>
                <a:cubicBezTo>
                  <a:pt x="4057420" y="8026"/>
                  <a:pt x="4058238" y="15039"/>
                  <a:pt x="4057650" y="18288"/>
                </a:cubicBezTo>
                <a:cubicBezTo>
                  <a:pt x="3746991" y="51472"/>
                  <a:pt x="3642040" y="-9140"/>
                  <a:pt x="3381375" y="18288"/>
                </a:cubicBezTo>
                <a:cubicBezTo>
                  <a:pt x="3142532" y="69343"/>
                  <a:pt x="2955382" y="-2590"/>
                  <a:pt x="2826830" y="18288"/>
                </a:cubicBezTo>
                <a:cubicBezTo>
                  <a:pt x="2734164" y="30636"/>
                  <a:pt x="2422331" y="17559"/>
                  <a:pt x="2272284" y="18288"/>
                </a:cubicBezTo>
                <a:cubicBezTo>
                  <a:pt x="2111408" y="24730"/>
                  <a:pt x="1888168" y="26061"/>
                  <a:pt x="1555432" y="18288"/>
                </a:cubicBezTo>
                <a:cubicBezTo>
                  <a:pt x="1389125" y="7689"/>
                  <a:pt x="1177551" y="44302"/>
                  <a:pt x="960310" y="18288"/>
                </a:cubicBezTo>
                <a:cubicBezTo>
                  <a:pt x="875922" y="-35328"/>
                  <a:pt x="323458" y="14834"/>
                  <a:pt x="0" y="18288"/>
                </a:cubicBezTo>
                <a:cubicBezTo>
                  <a:pt x="732" y="12147"/>
                  <a:pt x="1474" y="5759"/>
                  <a:pt x="0" y="0"/>
                </a:cubicBezTo>
                <a:close/>
              </a:path>
              <a:path w="4057650" h="18288" stroke="0" extrusionOk="0">
                <a:moveTo>
                  <a:pt x="0" y="0"/>
                </a:moveTo>
                <a:cubicBezTo>
                  <a:pt x="242151" y="36334"/>
                  <a:pt x="500401" y="29139"/>
                  <a:pt x="635698" y="0"/>
                </a:cubicBezTo>
                <a:cubicBezTo>
                  <a:pt x="783144" y="-32004"/>
                  <a:pt x="950843" y="-4485"/>
                  <a:pt x="1190244" y="0"/>
                </a:cubicBezTo>
                <a:cubicBezTo>
                  <a:pt x="1493739" y="37672"/>
                  <a:pt x="1683931" y="-5135"/>
                  <a:pt x="1947672" y="0"/>
                </a:cubicBezTo>
                <a:cubicBezTo>
                  <a:pt x="2231467" y="29157"/>
                  <a:pt x="2283780" y="-18583"/>
                  <a:pt x="2583370" y="0"/>
                </a:cubicBezTo>
                <a:cubicBezTo>
                  <a:pt x="2879743" y="13186"/>
                  <a:pt x="3001896" y="40538"/>
                  <a:pt x="3219069" y="0"/>
                </a:cubicBezTo>
                <a:cubicBezTo>
                  <a:pt x="3480307" y="-5034"/>
                  <a:pt x="3756341" y="17550"/>
                  <a:pt x="4057650" y="0"/>
                </a:cubicBezTo>
                <a:cubicBezTo>
                  <a:pt x="4056338" y="6441"/>
                  <a:pt x="4057679" y="13855"/>
                  <a:pt x="4057650" y="18288"/>
                </a:cubicBezTo>
                <a:cubicBezTo>
                  <a:pt x="3866391" y="15329"/>
                  <a:pt x="3683092" y="27213"/>
                  <a:pt x="3381375" y="18288"/>
                </a:cubicBezTo>
                <a:cubicBezTo>
                  <a:pt x="3077442" y="-31539"/>
                  <a:pt x="2959293" y="-5332"/>
                  <a:pt x="2826830" y="18288"/>
                </a:cubicBezTo>
                <a:cubicBezTo>
                  <a:pt x="2745586" y="53568"/>
                  <a:pt x="2366651" y="59392"/>
                  <a:pt x="2150555" y="18288"/>
                </a:cubicBezTo>
                <a:cubicBezTo>
                  <a:pt x="1889766" y="-17354"/>
                  <a:pt x="1744011" y="-22688"/>
                  <a:pt x="1474280" y="18288"/>
                </a:cubicBezTo>
                <a:cubicBezTo>
                  <a:pt x="1211536" y="22995"/>
                  <a:pt x="970196" y="35522"/>
                  <a:pt x="838581" y="18288"/>
                </a:cubicBezTo>
                <a:cubicBezTo>
                  <a:pt x="683899" y="-4450"/>
                  <a:pt x="224248" y="-42444"/>
                  <a:pt x="0" y="18288"/>
                </a:cubicBezTo>
                <a:cubicBezTo>
                  <a:pt x="821" y="10074"/>
                  <a:pt x="-92" y="8278"/>
                  <a:pt x="0" y="0"/>
                </a:cubicBezTo>
                <a:close/>
              </a:path>
              <a:path w="4057650" h="18288" fill="none" stroke="0" extrusionOk="0">
                <a:moveTo>
                  <a:pt x="0" y="0"/>
                </a:moveTo>
                <a:cubicBezTo>
                  <a:pt x="358409" y="-4652"/>
                  <a:pt x="486702" y="12101"/>
                  <a:pt x="757428" y="0"/>
                </a:cubicBezTo>
                <a:cubicBezTo>
                  <a:pt x="1022678" y="-8760"/>
                  <a:pt x="1108573" y="-4098"/>
                  <a:pt x="1474279" y="0"/>
                </a:cubicBezTo>
                <a:cubicBezTo>
                  <a:pt x="1819257" y="16644"/>
                  <a:pt x="1919656" y="-4532"/>
                  <a:pt x="2191131" y="0"/>
                </a:cubicBezTo>
                <a:cubicBezTo>
                  <a:pt x="2458468" y="10266"/>
                  <a:pt x="2618941" y="-8527"/>
                  <a:pt x="2745676" y="0"/>
                </a:cubicBezTo>
                <a:cubicBezTo>
                  <a:pt x="2931643" y="26136"/>
                  <a:pt x="3158142" y="-56944"/>
                  <a:pt x="3340798" y="0"/>
                </a:cubicBezTo>
                <a:cubicBezTo>
                  <a:pt x="3532039" y="10299"/>
                  <a:pt x="3748090" y="-3814"/>
                  <a:pt x="4057650" y="0"/>
                </a:cubicBezTo>
                <a:cubicBezTo>
                  <a:pt x="4057078" y="8167"/>
                  <a:pt x="4057287" y="15177"/>
                  <a:pt x="4057650" y="18288"/>
                </a:cubicBezTo>
                <a:cubicBezTo>
                  <a:pt x="3759943" y="49384"/>
                  <a:pt x="3655385" y="-7741"/>
                  <a:pt x="3381375" y="18288"/>
                </a:cubicBezTo>
                <a:cubicBezTo>
                  <a:pt x="3117080" y="48239"/>
                  <a:pt x="2965830" y="15751"/>
                  <a:pt x="2826830" y="18288"/>
                </a:cubicBezTo>
                <a:cubicBezTo>
                  <a:pt x="2719180" y="54573"/>
                  <a:pt x="2405341" y="28209"/>
                  <a:pt x="2272284" y="18288"/>
                </a:cubicBezTo>
                <a:cubicBezTo>
                  <a:pt x="2146521" y="42397"/>
                  <a:pt x="1920511" y="48303"/>
                  <a:pt x="1555432" y="18288"/>
                </a:cubicBezTo>
                <a:cubicBezTo>
                  <a:pt x="1341297" y="-10360"/>
                  <a:pt x="1185337" y="10858"/>
                  <a:pt x="960310" y="18288"/>
                </a:cubicBezTo>
                <a:cubicBezTo>
                  <a:pt x="797841" y="-27072"/>
                  <a:pt x="348704" y="-79830"/>
                  <a:pt x="0" y="18288"/>
                </a:cubicBezTo>
                <a:cubicBezTo>
                  <a:pt x="82" y="11116"/>
                  <a:pt x="515" y="669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057650"/>
                      <a:gd name="connsiteY0" fmla="*/ 0 h 18288"/>
                      <a:gd name="connsiteX1" fmla="*/ 757428 w 4057650"/>
                      <a:gd name="connsiteY1" fmla="*/ 0 h 18288"/>
                      <a:gd name="connsiteX2" fmla="*/ 1474279 w 4057650"/>
                      <a:gd name="connsiteY2" fmla="*/ 0 h 18288"/>
                      <a:gd name="connsiteX3" fmla="*/ 2191131 w 4057650"/>
                      <a:gd name="connsiteY3" fmla="*/ 0 h 18288"/>
                      <a:gd name="connsiteX4" fmla="*/ 2745676 w 4057650"/>
                      <a:gd name="connsiteY4" fmla="*/ 0 h 18288"/>
                      <a:gd name="connsiteX5" fmla="*/ 3340798 w 4057650"/>
                      <a:gd name="connsiteY5" fmla="*/ 0 h 18288"/>
                      <a:gd name="connsiteX6" fmla="*/ 4057650 w 4057650"/>
                      <a:gd name="connsiteY6" fmla="*/ 0 h 18288"/>
                      <a:gd name="connsiteX7" fmla="*/ 4057650 w 4057650"/>
                      <a:gd name="connsiteY7" fmla="*/ 18288 h 18288"/>
                      <a:gd name="connsiteX8" fmla="*/ 3381375 w 4057650"/>
                      <a:gd name="connsiteY8" fmla="*/ 18288 h 18288"/>
                      <a:gd name="connsiteX9" fmla="*/ 2826830 w 4057650"/>
                      <a:gd name="connsiteY9" fmla="*/ 18288 h 18288"/>
                      <a:gd name="connsiteX10" fmla="*/ 2272284 w 4057650"/>
                      <a:gd name="connsiteY10" fmla="*/ 18288 h 18288"/>
                      <a:gd name="connsiteX11" fmla="*/ 1555432 w 4057650"/>
                      <a:gd name="connsiteY11" fmla="*/ 18288 h 18288"/>
                      <a:gd name="connsiteX12" fmla="*/ 960310 w 4057650"/>
                      <a:gd name="connsiteY12" fmla="*/ 18288 h 18288"/>
                      <a:gd name="connsiteX13" fmla="*/ 0 w 4057650"/>
                      <a:gd name="connsiteY13" fmla="*/ 18288 h 18288"/>
                      <a:gd name="connsiteX14" fmla="*/ 0 w 405765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8288"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150" y="8855"/>
                          <a:pt x="4057759" y="14521"/>
                          <a:pt x="4057650" y="18288"/>
                        </a:cubicBezTo>
                        <a:cubicBezTo>
                          <a:pt x="3743404" y="40125"/>
                          <a:pt x="3625516" y="-14923"/>
                          <a:pt x="3381375" y="18288"/>
                        </a:cubicBezTo>
                        <a:cubicBezTo>
                          <a:pt x="3137235" y="51499"/>
                          <a:pt x="2946571" y="1"/>
                          <a:pt x="2826830" y="18288"/>
                        </a:cubicBezTo>
                        <a:cubicBezTo>
                          <a:pt x="2707090" y="36575"/>
                          <a:pt x="2402756" y="1432"/>
                          <a:pt x="2272284" y="18288"/>
                        </a:cubicBezTo>
                        <a:cubicBezTo>
                          <a:pt x="2141812" y="35144"/>
                          <a:pt x="1895935" y="18199"/>
                          <a:pt x="1555432" y="18288"/>
                        </a:cubicBezTo>
                        <a:cubicBezTo>
                          <a:pt x="1214929" y="18377"/>
                          <a:pt x="1103072" y="14503"/>
                          <a:pt x="960310" y="18288"/>
                        </a:cubicBezTo>
                        <a:cubicBezTo>
                          <a:pt x="817548" y="22073"/>
                          <a:pt x="402272" y="-29359"/>
                          <a:pt x="0" y="18288"/>
                        </a:cubicBezTo>
                        <a:cubicBezTo>
                          <a:pt x="683" y="12014"/>
                          <a:pt x="724" y="5908"/>
                          <a:pt x="0" y="0"/>
                        </a:cubicBezTo>
                        <a:close/>
                      </a:path>
                      <a:path w="4057650" h="18288"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752" y="7180"/>
                          <a:pt x="4057819" y="13790"/>
                          <a:pt x="4057650" y="18288"/>
                        </a:cubicBezTo>
                        <a:cubicBezTo>
                          <a:pt x="3865148" y="-3313"/>
                          <a:pt x="3702543" y="49468"/>
                          <a:pt x="3381375" y="18288"/>
                        </a:cubicBezTo>
                        <a:cubicBezTo>
                          <a:pt x="3060208" y="-12892"/>
                          <a:pt x="2956571" y="-8678"/>
                          <a:pt x="2826830" y="18288"/>
                        </a:cubicBezTo>
                        <a:cubicBezTo>
                          <a:pt x="2697089" y="45254"/>
                          <a:pt x="2411031" y="43154"/>
                          <a:pt x="2150555" y="18288"/>
                        </a:cubicBezTo>
                        <a:cubicBezTo>
                          <a:pt x="1890080" y="-6578"/>
                          <a:pt x="1741827" y="-615"/>
                          <a:pt x="1474280" y="18288"/>
                        </a:cubicBezTo>
                        <a:cubicBezTo>
                          <a:pt x="1206734" y="37191"/>
                          <a:pt x="998203" y="33335"/>
                          <a:pt x="838581" y="18288"/>
                        </a:cubicBezTo>
                        <a:cubicBezTo>
                          <a:pt x="678959" y="3241"/>
                          <a:pt x="187101" y="-13212"/>
                          <a:pt x="0" y="18288"/>
                        </a:cubicBezTo>
                        <a:cubicBezTo>
                          <a:pt x="571" y="10093"/>
                          <a:pt x="-125" y="840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FAE871-6A3F-4CB6-9E63-184C4393093F}"/>
              </a:ext>
            </a:extLst>
          </p:cNvPr>
          <p:cNvSpPr>
            <a:spLocks noGrp="1"/>
          </p:cNvSpPr>
          <p:nvPr>
            <p:ph type="title"/>
          </p:nvPr>
        </p:nvSpPr>
        <p:spPr>
          <a:xfrm>
            <a:off x="628650" y="365125"/>
            <a:ext cx="7886700" cy="1325563"/>
          </a:xfrm>
        </p:spPr>
        <p:txBody>
          <a:bodyPr>
            <a:normAutofit/>
          </a:bodyPr>
          <a:lstStyle/>
          <a:p>
            <a:r>
              <a:rPr lang="en-IN" sz="4700"/>
              <a:t>ACKNOWLEDGMENT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5528BF-C378-41BF-BD3F-D5071F6B5CF8}"/>
              </a:ext>
            </a:extLst>
          </p:cNvPr>
          <p:cNvSpPr>
            <a:spLocks noGrp="1"/>
          </p:cNvSpPr>
          <p:nvPr>
            <p:ph idx="1"/>
          </p:nvPr>
        </p:nvSpPr>
        <p:spPr>
          <a:xfrm>
            <a:off x="628650" y="1929384"/>
            <a:ext cx="7886700" cy="4251960"/>
          </a:xfrm>
        </p:spPr>
        <p:txBody>
          <a:bodyPr>
            <a:normAutofit/>
          </a:bodyPr>
          <a:lstStyle/>
          <a:p>
            <a:r>
              <a:rPr lang="en-US" sz="1900"/>
              <a:t>I express my sincere gratitude to Flip Robo Technologies for giving me the opportunity to work on this project on Malignant Comment Classifier using machine learning algorithms and Deep Learning libraries. I acknowledge google, medium.com, and analytics vidya for providing me with invaluable knowledge and insights into what image classification and the role of Deep Learning processing tools and techniques in identifying them and in helping build models to classify input images.</a:t>
            </a:r>
          </a:p>
          <a:p>
            <a:endParaRPr lang="en-IN" sz="1900"/>
          </a:p>
        </p:txBody>
      </p:sp>
    </p:spTree>
    <p:extLst>
      <p:ext uri="{BB962C8B-B14F-4D97-AF65-F5344CB8AC3E}">
        <p14:creationId xmlns:p14="http://schemas.microsoft.com/office/powerpoint/2010/main" val="392984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a:t>Introduction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US" sz="1900" dirty="0"/>
              <a:t>Images are one of the major sources of data in the field of data science. This field is making appropriate use of information that can be gathered through images by examining its features and details. We are trying to give you an exposure of how an end-to-end project is developed in this field. </a:t>
            </a:r>
          </a:p>
          <a:p>
            <a:endParaRPr lang="en-US" sz="1900" dirty="0"/>
          </a:p>
          <a:p>
            <a:r>
              <a:rPr lang="en-US" sz="1900" dirty="0"/>
              <a:t>The idea behind this project is to build a deep learning-based Image Classification model on images that will be scraped from e-commerce portal. This is done to make the model more and more robust. </a:t>
            </a:r>
          </a:p>
          <a:p>
            <a:endParaRPr lang="en-US" sz="1900" dirty="0"/>
          </a:p>
          <a:p>
            <a:r>
              <a:rPr lang="en-US" sz="1900" dirty="0"/>
              <a:t>The Project consists of two phases:</a:t>
            </a:r>
          </a:p>
          <a:p>
            <a:pPr lvl="1">
              <a:buFont typeface="Wingdings" pitchFamily="2" charset="2"/>
              <a:buChar char="Ø"/>
            </a:pPr>
            <a:r>
              <a:rPr lang="en-US" sz="1900" dirty="0"/>
              <a:t>Data Collection Phase</a:t>
            </a:r>
          </a:p>
          <a:p>
            <a:pPr lvl="1">
              <a:buFont typeface="Wingdings" pitchFamily="2" charset="2"/>
              <a:buChar char="Ø"/>
            </a:pPr>
            <a:r>
              <a:rPr lang="en-US" sz="1900" dirty="0"/>
              <a:t>Model Building Phase</a:t>
            </a:r>
          </a:p>
          <a:p>
            <a:pPr>
              <a:buNone/>
            </a:pP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C1B88B-1101-491E-A8EA-2C006198942C}"/>
              </a:ext>
            </a:extLst>
          </p:cNvPr>
          <p:cNvSpPr>
            <a:spLocks noGrp="1"/>
          </p:cNvSpPr>
          <p:nvPr>
            <p:ph type="title"/>
          </p:nvPr>
        </p:nvSpPr>
        <p:spPr>
          <a:xfrm>
            <a:off x="630936" y="548640"/>
            <a:ext cx="2700645" cy="5431536"/>
          </a:xfrm>
        </p:spPr>
        <p:txBody>
          <a:bodyPr>
            <a:normAutofit/>
          </a:bodyPr>
          <a:lstStyle/>
          <a:p>
            <a:r>
              <a:rPr lang="en-US" altLang="en-US" sz="4700">
                <a:latin typeface="Bell MT" panose="02020503060305020303" pitchFamily="18" charset="0"/>
              </a:rPr>
              <a:t>The Dataset</a:t>
            </a:r>
            <a:endParaRPr lang="en-IN" sz="47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 name="connsiteX0" fmla="*/ 0 w 4480560"/>
              <a:gd name="connsiteY0" fmla="*/ 0 h 13716"/>
              <a:gd name="connsiteX1" fmla="*/ 595274 w 4480560"/>
              <a:gd name="connsiteY1" fmla="*/ 0 h 13716"/>
              <a:gd name="connsiteX2" fmla="*/ 1100938 w 4480560"/>
              <a:gd name="connsiteY2" fmla="*/ 0 h 13716"/>
              <a:gd name="connsiteX3" fmla="*/ 1830629 w 4480560"/>
              <a:gd name="connsiteY3" fmla="*/ 0 h 13716"/>
              <a:gd name="connsiteX4" fmla="*/ 2425903 w 4480560"/>
              <a:gd name="connsiteY4" fmla="*/ 0 h 13716"/>
              <a:gd name="connsiteX5" fmla="*/ 3021178 w 4480560"/>
              <a:gd name="connsiteY5" fmla="*/ 0 h 13716"/>
              <a:gd name="connsiteX6" fmla="*/ 3750869 w 4480560"/>
              <a:gd name="connsiteY6" fmla="*/ 0 h 13716"/>
              <a:gd name="connsiteX7" fmla="*/ 4480560 w 4480560"/>
              <a:gd name="connsiteY7" fmla="*/ 0 h 13716"/>
              <a:gd name="connsiteX8" fmla="*/ 4480560 w 4480560"/>
              <a:gd name="connsiteY8" fmla="*/ 13716 h 13716"/>
              <a:gd name="connsiteX9" fmla="*/ 3930091 w 4480560"/>
              <a:gd name="connsiteY9" fmla="*/ 13716 h 13716"/>
              <a:gd name="connsiteX10" fmla="*/ 3290011 w 4480560"/>
              <a:gd name="connsiteY10" fmla="*/ 13716 h 13716"/>
              <a:gd name="connsiteX11" fmla="*/ 2649931 w 4480560"/>
              <a:gd name="connsiteY11" fmla="*/ 13716 h 13716"/>
              <a:gd name="connsiteX12" fmla="*/ 2054657 w 4480560"/>
              <a:gd name="connsiteY12" fmla="*/ 13716 h 13716"/>
              <a:gd name="connsiteX13" fmla="*/ 1324966 w 4480560"/>
              <a:gd name="connsiteY13" fmla="*/ 13716 h 13716"/>
              <a:gd name="connsiteX14" fmla="*/ 595274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574" y="14606"/>
                  <a:pt x="338605" y="-40"/>
                  <a:pt x="595274" y="0"/>
                </a:cubicBezTo>
                <a:cubicBezTo>
                  <a:pt x="856171" y="-2198"/>
                  <a:pt x="863435" y="-13333"/>
                  <a:pt x="1100938" y="0"/>
                </a:cubicBezTo>
                <a:cubicBezTo>
                  <a:pt x="1340270" y="17713"/>
                  <a:pt x="1418448" y="-18893"/>
                  <a:pt x="1651406" y="0"/>
                </a:cubicBezTo>
                <a:cubicBezTo>
                  <a:pt x="1875387" y="1627"/>
                  <a:pt x="2153037" y="22688"/>
                  <a:pt x="2336292" y="0"/>
                </a:cubicBezTo>
                <a:cubicBezTo>
                  <a:pt x="2522206" y="-4211"/>
                  <a:pt x="2718333" y="34959"/>
                  <a:pt x="2931566" y="0"/>
                </a:cubicBezTo>
                <a:cubicBezTo>
                  <a:pt x="3137043" y="-17106"/>
                  <a:pt x="3304331" y="1415"/>
                  <a:pt x="3482035" y="0"/>
                </a:cubicBezTo>
                <a:cubicBezTo>
                  <a:pt x="3649837" y="-24078"/>
                  <a:pt x="4010577" y="-51921"/>
                  <a:pt x="4480560" y="0"/>
                </a:cubicBezTo>
                <a:cubicBezTo>
                  <a:pt x="4480642" y="3611"/>
                  <a:pt x="4480510" y="9346"/>
                  <a:pt x="4480560" y="13716"/>
                </a:cubicBezTo>
                <a:cubicBezTo>
                  <a:pt x="4305601" y="36948"/>
                  <a:pt x="4025154" y="21890"/>
                  <a:pt x="3840480" y="13716"/>
                </a:cubicBezTo>
                <a:cubicBezTo>
                  <a:pt x="3668919" y="-16903"/>
                  <a:pt x="3556555" y="-17246"/>
                  <a:pt x="3290011" y="13716"/>
                </a:cubicBezTo>
                <a:cubicBezTo>
                  <a:pt x="2991827" y="13600"/>
                  <a:pt x="2862038" y="-27094"/>
                  <a:pt x="2560320" y="13716"/>
                </a:cubicBezTo>
                <a:cubicBezTo>
                  <a:pt x="2273396" y="32804"/>
                  <a:pt x="2159701" y="35426"/>
                  <a:pt x="1965046" y="13716"/>
                </a:cubicBezTo>
                <a:cubicBezTo>
                  <a:pt x="1785994" y="24616"/>
                  <a:pt x="1686680" y="47748"/>
                  <a:pt x="1459382" y="13716"/>
                </a:cubicBezTo>
                <a:cubicBezTo>
                  <a:pt x="1260610" y="398"/>
                  <a:pt x="913962" y="26960"/>
                  <a:pt x="774497" y="13716"/>
                </a:cubicBezTo>
                <a:cubicBezTo>
                  <a:pt x="689426" y="-2719"/>
                  <a:pt x="378264" y="1751"/>
                  <a:pt x="0" y="13716"/>
                </a:cubicBezTo>
                <a:cubicBezTo>
                  <a:pt x="-173" y="8371"/>
                  <a:pt x="-387" y="6213"/>
                  <a:pt x="0" y="0"/>
                </a:cubicBezTo>
                <a:close/>
              </a:path>
              <a:path w="4480560" h="13716" stroke="0" extrusionOk="0">
                <a:moveTo>
                  <a:pt x="0" y="0"/>
                </a:moveTo>
                <a:cubicBezTo>
                  <a:pt x="290844" y="5546"/>
                  <a:pt x="318443" y="10543"/>
                  <a:pt x="595274" y="0"/>
                </a:cubicBezTo>
                <a:cubicBezTo>
                  <a:pt x="862223" y="-10630"/>
                  <a:pt x="1008164" y="-6970"/>
                  <a:pt x="1100938" y="0"/>
                </a:cubicBezTo>
                <a:cubicBezTo>
                  <a:pt x="1231751" y="-9052"/>
                  <a:pt x="1563421" y="-55931"/>
                  <a:pt x="1830629" y="0"/>
                </a:cubicBezTo>
                <a:cubicBezTo>
                  <a:pt x="2081843" y="38764"/>
                  <a:pt x="2181743" y="16966"/>
                  <a:pt x="2425903" y="0"/>
                </a:cubicBezTo>
                <a:cubicBezTo>
                  <a:pt x="2657412" y="-20059"/>
                  <a:pt x="2795431" y="8423"/>
                  <a:pt x="3021178" y="0"/>
                </a:cubicBezTo>
                <a:cubicBezTo>
                  <a:pt x="3275119" y="-4749"/>
                  <a:pt x="3480943" y="2522"/>
                  <a:pt x="3750869" y="0"/>
                </a:cubicBezTo>
                <a:cubicBezTo>
                  <a:pt x="4005211" y="16055"/>
                  <a:pt x="4302144" y="-2969"/>
                  <a:pt x="4480560" y="0"/>
                </a:cubicBezTo>
                <a:cubicBezTo>
                  <a:pt x="4480397" y="3458"/>
                  <a:pt x="4481383" y="8632"/>
                  <a:pt x="4480560" y="13716"/>
                </a:cubicBezTo>
                <a:cubicBezTo>
                  <a:pt x="4261480" y="-10003"/>
                  <a:pt x="4206199" y="28529"/>
                  <a:pt x="3930091" y="13716"/>
                </a:cubicBezTo>
                <a:cubicBezTo>
                  <a:pt x="3666932" y="-15474"/>
                  <a:pt x="3493645" y="14804"/>
                  <a:pt x="3290011" y="13716"/>
                </a:cubicBezTo>
                <a:cubicBezTo>
                  <a:pt x="3137078" y="-41032"/>
                  <a:pt x="2894690" y="-17948"/>
                  <a:pt x="2649931" y="13716"/>
                </a:cubicBezTo>
                <a:cubicBezTo>
                  <a:pt x="2413020" y="21294"/>
                  <a:pt x="2225991" y="-10559"/>
                  <a:pt x="2054657" y="13716"/>
                </a:cubicBezTo>
                <a:cubicBezTo>
                  <a:pt x="1886877" y="37541"/>
                  <a:pt x="1548763" y="45390"/>
                  <a:pt x="1324966" y="13716"/>
                </a:cubicBezTo>
                <a:cubicBezTo>
                  <a:pt x="1040995" y="1897"/>
                  <a:pt x="786929" y="-17655"/>
                  <a:pt x="595274" y="13716"/>
                </a:cubicBezTo>
                <a:cubicBezTo>
                  <a:pt x="371401" y="32831"/>
                  <a:pt x="168483" y="23167"/>
                  <a:pt x="0" y="13716"/>
                </a:cubicBezTo>
                <a:cubicBezTo>
                  <a:pt x="-740" y="8467"/>
                  <a:pt x="-279" y="4434"/>
                  <a:pt x="0" y="0"/>
                </a:cubicBezTo>
                <a:close/>
              </a:path>
              <a:path w="4480560" h="13716" fill="none" stroke="0" extrusionOk="0">
                <a:moveTo>
                  <a:pt x="0" y="0"/>
                </a:moveTo>
                <a:cubicBezTo>
                  <a:pt x="254633" y="596"/>
                  <a:pt x="318854" y="8353"/>
                  <a:pt x="595274" y="0"/>
                </a:cubicBezTo>
                <a:cubicBezTo>
                  <a:pt x="857042" y="-2503"/>
                  <a:pt x="863005" y="-13327"/>
                  <a:pt x="1100938" y="0"/>
                </a:cubicBezTo>
                <a:cubicBezTo>
                  <a:pt x="1322315" y="28736"/>
                  <a:pt x="1429801" y="-15572"/>
                  <a:pt x="1651406" y="0"/>
                </a:cubicBezTo>
                <a:cubicBezTo>
                  <a:pt x="1861310" y="20479"/>
                  <a:pt x="2199002" y="36173"/>
                  <a:pt x="2336292" y="0"/>
                </a:cubicBezTo>
                <a:cubicBezTo>
                  <a:pt x="2504451" y="-23230"/>
                  <a:pt x="2735943" y="-3451"/>
                  <a:pt x="2931566" y="0"/>
                </a:cubicBezTo>
                <a:cubicBezTo>
                  <a:pt x="3109081" y="-33272"/>
                  <a:pt x="3310374" y="39503"/>
                  <a:pt x="3482035" y="0"/>
                </a:cubicBezTo>
                <a:cubicBezTo>
                  <a:pt x="3630968" y="-117346"/>
                  <a:pt x="3975789" y="30358"/>
                  <a:pt x="4480560" y="0"/>
                </a:cubicBezTo>
                <a:cubicBezTo>
                  <a:pt x="4480546" y="3532"/>
                  <a:pt x="4481771" y="9530"/>
                  <a:pt x="4480560" y="13716"/>
                </a:cubicBezTo>
                <a:cubicBezTo>
                  <a:pt x="4299745" y="8025"/>
                  <a:pt x="4055484" y="54224"/>
                  <a:pt x="3840480" y="13716"/>
                </a:cubicBezTo>
                <a:cubicBezTo>
                  <a:pt x="3665362" y="14404"/>
                  <a:pt x="3548412" y="6532"/>
                  <a:pt x="3290011" y="13716"/>
                </a:cubicBezTo>
                <a:cubicBezTo>
                  <a:pt x="3037450" y="36923"/>
                  <a:pt x="2862123" y="43167"/>
                  <a:pt x="2560320" y="13716"/>
                </a:cubicBezTo>
                <a:cubicBezTo>
                  <a:pt x="2308793" y="7156"/>
                  <a:pt x="2153402" y="-25971"/>
                  <a:pt x="1965046" y="13716"/>
                </a:cubicBezTo>
                <a:cubicBezTo>
                  <a:pt x="1778601" y="25944"/>
                  <a:pt x="1672011" y="23840"/>
                  <a:pt x="1459382" y="13716"/>
                </a:cubicBezTo>
                <a:cubicBezTo>
                  <a:pt x="1212351" y="-9856"/>
                  <a:pt x="906131" y="12859"/>
                  <a:pt x="774497" y="13716"/>
                </a:cubicBezTo>
                <a:cubicBezTo>
                  <a:pt x="636671" y="-47283"/>
                  <a:pt x="331670" y="1705"/>
                  <a:pt x="0" y="13716"/>
                </a:cubicBezTo>
                <a:cubicBezTo>
                  <a:pt x="-561" y="8546"/>
                  <a:pt x="-377" y="61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8964954-0DDD-48BE-81E2-FDE25EE458A8}"/>
              </a:ext>
            </a:extLst>
          </p:cNvPr>
          <p:cNvSpPr>
            <a:spLocks noGrp="1"/>
          </p:cNvSpPr>
          <p:nvPr>
            <p:ph idx="1"/>
          </p:nvPr>
        </p:nvSpPr>
        <p:spPr>
          <a:xfrm>
            <a:off x="3844813" y="552091"/>
            <a:ext cx="4668251" cy="5431536"/>
          </a:xfrm>
        </p:spPr>
        <p:txBody>
          <a:bodyPr anchor="ctr">
            <a:normAutofit/>
          </a:bodyPr>
          <a:lstStyle/>
          <a:p>
            <a:r>
              <a:rPr lang="en-IN" sz="1900" dirty="0"/>
              <a:t>The training dataset contains 400 images scarped from amazon.com of saree, jeans and trousers.</a:t>
            </a:r>
          </a:p>
          <a:p>
            <a:r>
              <a:rPr lang="en-IN" sz="1900" dirty="0"/>
              <a:t>The test dataset contains 72 images.</a:t>
            </a:r>
          </a:p>
          <a:p>
            <a:r>
              <a:rPr lang="en-IN" sz="1900" dirty="0"/>
              <a:t>We have scraped Images from amazon.com using Selenium</a:t>
            </a:r>
          </a:p>
          <a:p>
            <a:endParaRPr lang="en-IN" sz="1900" dirty="0"/>
          </a:p>
        </p:txBody>
      </p:sp>
    </p:spTree>
    <p:extLst>
      <p:ext uri="{BB962C8B-B14F-4D97-AF65-F5344CB8AC3E}">
        <p14:creationId xmlns:p14="http://schemas.microsoft.com/office/powerpoint/2010/main" val="480186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a:t>Data Collection Phase:</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IN" sz="1900" dirty="0"/>
              <a:t>We must scrape images from e-commerce portal, Amazon.com. The clothing categories used for scraping will be:</a:t>
            </a:r>
            <a:endParaRPr lang="en-US" sz="1900" dirty="0"/>
          </a:p>
          <a:p>
            <a:pPr lvl="1">
              <a:buFont typeface="Courier New" pitchFamily="49" charset="0"/>
              <a:buChar char="o"/>
            </a:pPr>
            <a:r>
              <a:rPr lang="en-IN" sz="1900" dirty="0"/>
              <a:t>Sarees (women)</a:t>
            </a:r>
            <a:endParaRPr lang="en-US" sz="1900" dirty="0"/>
          </a:p>
          <a:p>
            <a:pPr lvl="1">
              <a:buFont typeface="Courier New" pitchFamily="49" charset="0"/>
              <a:buChar char="o"/>
            </a:pPr>
            <a:r>
              <a:rPr lang="en-IN" sz="1900" dirty="0"/>
              <a:t>Trousers (men)</a:t>
            </a:r>
            <a:endParaRPr lang="en-US" sz="1900" dirty="0"/>
          </a:p>
          <a:p>
            <a:pPr lvl="1">
              <a:buFont typeface="Courier New" pitchFamily="49" charset="0"/>
              <a:buChar char="o"/>
            </a:pPr>
            <a:r>
              <a:rPr lang="en-IN" sz="1900" dirty="0"/>
              <a:t>Jeans (men)</a:t>
            </a:r>
          </a:p>
          <a:p>
            <a:endParaRPr lang="en-US" sz="1900" dirty="0"/>
          </a:p>
          <a:p>
            <a:r>
              <a:rPr lang="en-US" sz="1900" dirty="0"/>
              <a:t>First, we have scraped link to those images using Selenium framework and then created directories to download and save scraped images. The categories are defined as Jeans: 0, Sarees: 1, Trousers: 2. </a:t>
            </a:r>
          </a:p>
          <a:p>
            <a:endParaRPr lang="en-US" sz="1900" dirty="0"/>
          </a:p>
          <a:p>
            <a:r>
              <a:rPr lang="en-US" sz="1900" dirty="0"/>
              <a:t>We have scraped 431 images for each category i.e., total of 1239 images is collected. Then I have created a directory to download images.</a:t>
            </a:r>
          </a:p>
          <a:p>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7551" y="3985"/>
            <a:ext cx="7329573" cy="6858000"/>
            <a:chOff x="1303402" y="3985"/>
            <a:chExt cx="9772765" cy="6858000"/>
          </a:xfrm>
        </p:grpSpPr>
        <p:sp>
          <p:nvSpPr>
            <p:cNvPr id="12" name="Freeform: Shape 1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7" name="Freeform: Shape 1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21A3D270-EF8C-4AB8-A463-46232408FF9A}"/>
              </a:ext>
            </a:extLst>
          </p:cNvPr>
          <p:cNvSpPr>
            <a:spLocks noGrp="1"/>
          </p:cNvSpPr>
          <p:nvPr>
            <p:ph type="title"/>
          </p:nvPr>
        </p:nvSpPr>
        <p:spPr>
          <a:xfrm>
            <a:off x="984928" y="1764407"/>
            <a:ext cx="7310714" cy="2310312"/>
          </a:xfrm>
        </p:spPr>
        <p:txBody>
          <a:bodyPr vert="horz" lIns="91440" tIns="45720" rIns="91440" bIns="45720" rtlCol="0" anchor="b">
            <a:normAutofit/>
          </a:bodyPr>
          <a:lstStyle/>
          <a:p>
            <a:pPr algn="ctr" defTabSz="914400"/>
            <a:r>
              <a:rPr lang="en-US" sz="4500" b="1" kern="1200" dirty="0">
                <a:solidFill>
                  <a:schemeClr val="tx2"/>
                </a:solidFill>
                <a:latin typeface="+mj-lt"/>
                <a:ea typeface="+mj-ea"/>
                <a:cs typeface="+mj-cs"/>
              </a:rPr>
              <a:t>Visualization of Images</a:t>
            </a:r>
          </a:p>
        </p:txBody>
      </p:sp>
    </p:spTree>
    <p:extLst>
      <p:ext uri="{BB962C8B-B14F-4D97-AF65-F5344CB8AC3E}">
        <p14:creationId xmlns:p14="http://schemas.microsoft.com/office/powerpoint/2010/main" val="136884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D2EC767-9114-425B-B35C-2D6F73BB9D92}"/>
              </a:ext>
            </a:extLst>
          </p:cNvPr>
          <p:cNvPicPr>
            <a:picLocks noChangeAspect="1"/>
          </p:cNvPicPr>
          <p:nvPr/>
        </p:nvPicPr>
        <p:blipFill>
          <a:blip r:embed="rId2"/>
          <a:stretch>
            <a:fillRect/>
          </a:stretch>
        </p:blipFill>
        <p:spPr>
          <a:xfrm>
            <a:off x="609600" y="304800"/>
            <a:ext cx="1381125" cy="2200275"/>
          </a:xfrm>
          <a:prstGeom prst="rect">
            <a:avLst/>
          </a:prstGeom>
        </p:spPr>
      </p:pic>
      <p:pic>
        <p:nvPicPr>
          <p:cNvPr id="3" name="Picture 2">
            <a:extLst>
              <a:ext uri="{FF2B5EF4-FFF2-40B4-BE49-F238E27FC236}">
                <a16:creationId xmlns:a16="http://schemas.microsoft.com/office/drawing/2014/main" id="{F6ED12CC-1990-49D4-933B-287CA7518067}"/>
              </a:ext>
            </a:extLst>
          </p:cNvPr>
          <p:cNvPicPr>
            <a:picLocks noChangeAspect="1"/>
          </p:cNvPicPr>
          <p:nvPr/>
        </p:nvPicPr>
        <p:blipFill>
          <a:blip r:embed="rId3"/>
          <a:stretch>
            <a:fillRect/>
          </a:stretch>
        </p:blipFill>
        <p:spPr>
          <a:xfrm>
            <a:off x="766762" y="2895600"/>
            <a:ext cx="1066800" cy="2200275"/>
          </a:xfrm>
          <a:prstGeom prst="rect">
            <a:avLst/>
          </a:prstGeom>
        </p:spPr>
      </p:pic>
      <p:pic>
        <p:nvPicPr>
          <p:cNvPr id="4" name="Picture 3">
            <a:extLst>
              <a:ext uri="{FF2B5EF4-FFF2-40B4-BE49-F238E27FC236}">
                <a16:creationId xmlns:a16="http://schemas.microsoft.com/office/drawing/2014/main" id="{7D32F282-C282-465F-85A7-12B45638DC1B}"/>
              </a:ext>
            </a:extLst>
          </p:cNvPr>
          <p:cNvPicPr>
            <a:picLocks noChangeAspect="1"/>
          </p:cNvPicPr>
          <p:nvPr/>
        </p:nvPicPr>
        <p:blipFill>
          <a:blip r:embed="rId4"/>
          <a:stretch>
            <a:fillRect/>
          </a:stretch>
        </p:blipFill>
        <p:spPr>
          <a:xfrm>
            <a:off x="3361096" y="275303"/>
            <a:ext cx="1247775" cy="2200275"/>
          </a:xfrm>
          <a:prstGeom prst="rect">
            <a:avLst/>
          </a:prstGeom>
        </p:spPr>
      </p:pic>
      <p:pic>
        <p:nvPicPr>
          <p:cNvPr id="5" name="Picture 4">
            <a:extLst>
              <a:ext uri="{FF2B5EF4-FFF2-40B4-BE49-F238E27FC236}">
                <a16:creationId xmlns:a16="http://schemas.microsoft.com/office/drawing/2014/main" id="{54E3620E-0463-4B03-8524-232E311C8522}"/>
              </a:ext>
            </a:extLst>
          </p:cNvPr>
          <p:cNvPicPr>
            <a:picLocks noChangeAspect="1"/>
          </p:cNvPicPr>
          <p:nvPr/>
        </p:nvPicPr>
        <p:blipFill>
          <a:blip r:embed="rId5"/>
          <a:stretch>
            <a:fillRect/>
          </a:stretch>
        </p:blipFill>
        <p:spPr>
          <a:xfrm>
            <a:off x="3368470" y="2895600"/>
            <a:ext cx="1047750" cy="2200275"/>
          </a:xfrm>
          <a:prstGeom prst="rect">
            <a:avLst/>
          </a:prstGeom>
        </p:spPr>
      </p:pic>
      <p:pic>
        <p:nvPicPr>
          <p:cNvPr id="6" name="Picture 5">
            <a:extLst>
              <a:ext uri="{FF2B5EF4-FFF2-40B4-BE49-F238E27FC236}">
                <a16:creationId xmlns:a16="http://schemas.microsoft.com/office/drawing/2014/main" id="{5E97034D-FE06-442E-B7A6-CD7EDB4BE76E}"/>
              </a:ext>
            </a:extLst>
          </p:cNvPr>
          <p:cNvPicPr>
            <a:picLocks noChangeAspect="1"/>
          </p:cNvPicPr>
          <p:nvPr/>
        </p:nvPicPr>
        <p:blipFill>
          <a:blip r:embed="rId6"/>
          <a:stretch>
            <a:fillRect/>
          </a:stretch>
        </p:blipFill>
        <p:spPr>
          <a:xfrm>
            <a:off x="6400800" y="275302"/>
            <a:ext cx="1133475" cy="2200275"/>
          </a:xfrm>
          <a:prstGeom prst="rect">
            <a:avLst/>
          </a:prstGeom>
        </p:spPr>
      </p:pic>
      <p:pic>
        <p:nvPicPr>
          <p:cNvPr id="7" name="Picture 6">
            <a:extLst>
              <a:ext uri="{FF2B5EF4-FFF2-40B4-BE49-F238E27FC236}">
                <a16:creationId xmlns:a16="http://schemas.microsoft.com/office/drawing/2014/main" id="{BDB4B4E6-F6C8-4F7C-A2D7-4D4088D95F92}"/>
              </a:ext>
            </a:extLst>
          </p:cNvPr>
          <p:cNvPicPr>
            <a:picLocks noChangeAspect="1"/>
          </p:cNvPicPr>
          <p:nvPr/>
        </p:nvPicPr>
        <p:blipFill>
          <a:blip r:embed="rId7"/>
          <a:stretch>
            <a:fillRect/>
          </a:stretch>
        </p:blipFill>
        <p:spPr>
          <a:xfrm>
            <a:off x="6362700" y="2971800"/>
            <a:ext cx="1171575" cy="2200275"/>
          </a:xfrm>
          <a:prstGeom prst="rect">
            <a:avLst/>
          </a:prstGeom>
        </p:spPr>
      </p:pic>
      <p:sp>
        <p:nvSpPr>
          <p:cNvPr id="8" name="TextBox 7">
            <a:extLst>
              <a:ext uri="{FF2B5EF4-FFF2-40B4-BE49-F238E27FC236}">
                <a16:creationId xmlns:a16="http://schemas.microsoft.com/office/drawing/2014/main" id="{3AB17743-AB89-4906-9171-3D8A50099F22}"/>
              </a:ext>
            </a:extLst>
          </p:cNvPr>
          <p:cNvSpPr txBox="1"/>
          <p:nvPr/>
        </p:nvSpPr>
        <p:spPr>
          <a:xfrm>
            <a:off x="538162" y="5334000"/>
            <a:ext cx="1524000" cy="707886"/>
          </a:xfrm>
          <a:prstGeom prst="rect">
            <a:avLst/>
          </a:prstGeom>
          <a:noFill/>
        </p:spPr>
        <p:txBody>
          <a:bodyPr wrap="square" rtlCol="0">
            <a:spAutoFit/>
          </a:bodyPr>
          <a:lstStyle/>
          <a:p>
            <a:r>
              <a:rPr lang="en-IN" sz="4000" b="1" dirty="0">
                <a:latin typeface="Bell MT" panose="02020503060305020303" pitchFamily="18" charset="0"/>
              </a:rPr>
              <a:t>Saree</a:t>
            </a:r>
          </a:p>
        </p:txBody>
      </p:sp>
      <p:sp>
        <p:nvSpPr>
          <p:cNvPr id="9" name="TextBox 8">
            <a:extLst>
              <a:ext uri="{FF2B5EF4-FFF2-40B4-BE49-F238E27FC236}">
                <a16:creationId xmlns:a16="http://schemas.microsoft.com/office/drawing/2014/main" id="{9D2C4B13-7CD8-4FEC-A8F3-C1CA5DC845EA}"/>
              </a:ext>
            </a:extLst>
          </p:cNvPr>
          <p:cNvSpPr txBox="1"/>
          <p:nvPr/>
        </p:nvSpPr>
        <p:spPr>
          <a:xfrm>
            <a:off x="3361096" y="5334000"/>
            <a:ext cx="1628775" cy="707886"/>
          </a:xfrm>
          <a:prstGeom prst="rect">
            <a:avLst/>
          </a:prstGeom>
          <a:noFill/>
        </p:spPr>
        <p:txBody>
          <a:bodyPr wrap="square" rtlCol="0">
            <a:spAutoFit/>
          </a:bodyPr>
          <a:lstStyle/>
          <a:p>
            <a:r>
              <a:rPr lang="en-IN" sz="4000" b="1" dirty="0">
                <a:latin typeface="Bell MT" panose="02020503060305020303" pitchFamily="18" charset="0"/>
              </a:rPr>
              <a:t>Jeans</a:t>
            </a:r>
          </a:p>
        </p:txBody>
      </p:sp>
      <p:sp>
        <p:nvSpPr>
          <p:cNvPr id="10" name="TextBox 9">
            <a:extLst>
              <a:ext uri="{FF2B5EF4-FFF2-40B4-BE49-F238E27FC236}">
                <a16:creationId xmlns:a16="http://schemas.microsoft.com/office/drawing/2014/main" id="{FFA0BFCE-0D23-4EB9-A936-25C5A8BCF0AD}"/>
              </a:ext>
            </a:extLst>
          </p:cNvPr>
          <p:cNvSpPr txBox="1"/>
          <p:nvPr/>
        </p:nvSpPr>
        <p:spPr>
          <a:xfrm>
            <a:off x="6096000" y="5370871"/>
            <a:ext cx="2209800" cy="707886"/>
          </a:xfrm>
          <a:prstGeom prst="rect">
            <a:avLst/>
          </a:prstGeom>
          <a:noFill/>
        </p:spPr>
        <p:txBody>
          <a:bodyPr wrap="square" rtlCol="0">
            <a:spAutoFit/>
          </a:bodyPr>
          <a:lstStyle/>
          <a:p>
            <a:r>
              <a:rPr lang="en-IN" sz="4000" b="1" dirty="0">
                <a:latin typeface="Bell MT" panose="02020503060305020303" pitchFamily="18" charset="0"/>
              </a:rPr>
              <a:t>Trouser</a:t>
            </a:r>
          </a:p>
        </p:txBody>
      </p:sp>
    </p:spTree>
    <p:extLst>
      <p:ext uri="{BB962C8B-B14F-4D97-AF65-F5344CB8AC3E}">
        <p14:creationId xmlns:p14="http://schemas.microsoft.com/office/powerpoint/2010/main" val="1698374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3772444" y="586822"/>
            <a:ext cx="5003749" cy="1645920"/>
          </a:xfrm>
        </p:spPr>
        <p:txBody>
          <a:bodyPr anchor="ctr">
            <a:normAutofit/>
          </a:bodyPr>
          <a:lstStyle/>
          <a:p>
            <a:pPr>
              <a:buNone/>
            </a:pPr>
            <a:r>
              <a:rPr lang="en-US" sz="3200" dirty="0"/>
              <a:t>Count of images for training</a:t>
            </a:r>
          </a:p>
        </p:txBody>
      </p:sp>
      <p:pic>
        <p:nvPicPr>
          <p:cNvPr id="5" name="Picture 4">
            <a:extLst>
              <a:ext uri="{FF2B5EF4-FFF2-40B4-BE49-F238E27FC236}">
                <a16:creationId xmlns:a16="http://schemas.microsoft.com/office/drawing/2014/main" id="{6B8F37B2-454B-4609-AC27-8D53127AA51E}"/>
              </a:ext>
            </a:extLst>
          </p:cNvPr>
          <p:cNvPicPr>
            <a:picLocks noChangeAspect="1"/>
          </p:cNvPicPr>
          <p:nvPr/>
        </p:nvPicPr>
        <p:blipFill>
          <a:blip r:embed="rId2"/>
          <a:stretch>
            <a:fillRect/>
          </a:stretch>
        </p:blipFill>
        <p:spPr>
          <a:xfrm>
            <a:off x="353414" y="3199041"/>
            <a:ext cx="8373618" cy="221701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664" y="304802"/>
            <a:ext cx="8323012"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AE9E3D3-168B-4878-BFC4-B1DF1F018B50}"/>
              </a:ext>
            </a:extLst>
          </p:cNvPr>
          <p:cNvSpPr>
            <a:spLocks noGrp="1"/>
          </p:cNvSpPr>
          <p:nvPr>
            <p:ph type="title"/>
          </p:nvPr>
        </p:nvSpPr>
        <p:spPr>
          <a:xfrm>
            <a:off x="676267" y="405575"/>
            <a:ext cx="4822811" cy="1371600"/>
          </a:xfrm>
        </p:spPr>
        <p:txBody>
          <a:bodyPr vert="horz" lIns="91440" tIns="45720" rIns="91440" bIns="45720" rtlCol="0" anchor="ctr">
            <a:normAutofit/>
          </a:bodyPr>
          <a:lstStyle/>
          <a:p>
            <a:pPr defTabSz="914400"/>
            <a:r>
              <a:rPr lang="en-US" sz="3000" kern="1200">
                <a:solidFill>
                  <a:schemeClr val="tx1"/>
                </a:solidFill>
                <a:latin typeface="+mj-lt"/>
                <a:ea typeface="+mj-ea"/>
                <a:cs typeface="+mj-cs"/>
              </a:rPr>
              <a:t>Count of images for test data</a:t>
            </a:r>
            <a:br>
              <a:rPr lang="en-US" sz="3000" kern="1200">
                <a:solidFill>
                  <a:schemeClr val="tx1"/>
                </a:solidFill>
                <a:latin typeface="+mj-lt"/>
                <a:ea typeface="+mj-ea"/>
                <a:cs typeface="+mj-cs"/>
              </a:rPr>
            </a:br>
            <a:endParaRPr lang="en-US" sz="3000" kern="1200">
              <a:solidFill>
                <a:schemeClr val="tx1"/>
              </a:solidFill>
              <a:latin typeface="+mj-lt"/>
              <a:ea typeface="+mj-ea"/>
              <a:cs typeface="+mj-cs"/>
            </a:endParaRPr>
          </a:p>
        </p:txBody>
      </p:sp>
      <p:sp>
        <p:nvSpPr>
          <p:cNvPr id="14" name="Rectangle 13">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088" y="764424"/>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216842" y="1069550"/>
            <a:ext cx="1021458"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Content Placeholder 4">
            <a:extLst>
              <a:ext uri="{FF2B5EF4-FFF2-40B4-BE49-F238E27FC236}">
                <a16:creationId xmlns:a16="http://schemas.microsoft.com/office/drawing/2014/main" id="{B1A2C566-D0DF-4F83-99BB-A24C26EC1C49}"/>
              </a:ext>
            </a:extLst>
          </p:cNvPr>
          <p:cNvPicPr>
            <a:picLocks noGrp="1" noChangeAspect="1"/>
          </p:cNvPicPr>
          <p:nvPr>
            <p:ph idx="1"/>
          </p:nvPr>
        </p:nvPicPr>
        <p:blipFill>
          <a:blip r:embed="rId2"/>
          <a:stretch>
            <a:fillRect/>
          </a:stretch>
        </p:blipFill>
        <p:spPr>
          <a:xfrm>
            <a:off x="411793" y="3048001"/>
            <a:ext cx="8323012" cy="3045576"/>
          </a:xfrm>
          <a:prstGeom prst="rect">
            <a:avLst/>
          </a:prstGeom>
        </p:spPr>
      </p:pic>
    </p:spTree>
    <p:extLst>
      <p:ext uri="{BB962C8B-B14F-4D97-AF65-F5344CB8AC3E}">
        <p14:creationId xmlns:p14="http://schemas.microsoft.com/office/powerpoint/2010/main" val="3811767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2483</TotalTime>
  <Words>553</Words>
  <Application>Microsoft Office PowerPoint</Application>
  <PresentationFormat>On-screen Show (4:3)</PresentationFormat>
  <Paragraphs>59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Bell MT</vt:lpstr>
      <vt:lpstr>Calibri</vt:lpstr>
      <vt:lpstr>Calibri Light</vt:lpstr>
      <vt:lpstr>Courier New</vt:lpstr>
      <vt:lpstr>Wingdings</vt:lpstr>
      <vt:lpstr>Office Theme</vt:lpstr>
      <vt:lpstr>Image Scraping and Classification Project</vt:lpstr>
      <vt:lpstr>ACKNOWLEDGMENT</vt:lpstr>
      <vt:lpstr>Introduction</vt:lpstr>
      <vt:lpstr>The Dataset</vt:lpstr>
      <vt:lpstr>Data Collection Phase:</vt:lpstr>
      <vt:lpstr>Visualization of Images</vt:lpstr>
      <vt:lpstr>PowerPoint Presentation</vt:lpstr>
      <vt:lpstr>PowerPoint Presentation</vt:lpstr>
      <vt:lpstr>Count of images for test data </vt:lpstr>
      <vt:lpstr>Model Building Phase:</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Scraping and Classification Project</dc:title>
  <dc:creator>Rajeev</dc:creator>
  <cp:lastModifiedBy>akshay shah</cp:lastModifiedBy>
  <cp:revision>14</cp:revision>
  <dcterms:created xsi:type="dcterms:W3CDTF">2006-08-16T00:00:00Z</dcterms:created>
  <dcterms:modified xsi:type="dcterms:W3CDTF">2022-05-06T09:05:34Z</dcterms:modified>
</cp:coreProperties>
</file>