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4"/>
  </p:notesMasterIdLst>
  <p:sldIdLst>
    <p:sldId id="256" r:id="rId2"/>
    <p:sldId id="269" r:id="rId3"/>
    <p:sldId id="331" r:id="rId4"/>
    <p:sldId id="258" r:id="rId5"/>
    <p:sldId id="260" r:id="rId6"/>
    <p:sldId id="261" r:id="rId7"/>
    <p:sldId id="262" r:id="rId8"/>
    <p:sldId id="259" r:id="rId9"/>
    <p:sldId id="263" r:id="rId10"/>
    <p:sldId id="264" r:id="rId11"/>
    <p:sldId id="265" r:id="rId12"/>
    <p:sldId id="266" r:id="rId13"/>
    <p:sldId id="267" r:id="rId14"/>
    <p:sldId id="268" r:id="rId15"/>
    <p:sldId id="270" r:id="rId16"/>
    <p:sldId id="271" r:id="rId17"/>
    <p:sldId id="272" r:id="rId18"/>
    <p:sldId id="273" r:id="rId19"/>
    <p:sldId id="274" r:id="rId20"/>
    <p:sldId id="275" r:id="rId21"/>
    <p:sldId id="277" r:id="rId22"/>
    <p:sldId id="278" r:id="rId23"/>
    <p:sldId id="279" r:id="rId24"/>
    <p:sldId id="281" r:id="rId25"/>
    <p:sldId id="276" r:id="rId26"/>
    <p:sldId id="282" r:id="rId27"/>
    <p:sldId id="283" r:id="rId28"/>
    <p:sldId id="284" r:id="rId29"/>
    <p:sldId id="286" r:id="rId30"/>
    <p:sldId id="285" r:id="rId31"/>
    <p:sldId id="280" r:id="rId32"/>
    <p:sldId id="291" r:id="rId33"/>
    <p:sldId id="287" r:id="rId34"/>
    <p:sldId id="288" r:id="rId35"/>
    <p:sldId id="289" r:id="rId36"/>
    <p:sldId id="292" r:id="rId37"/>
    <p:sldId id="290" r:id="rId38"/>
    <p:sldId id="300" r:id="rId39"/>
    <p:sldId id="302" r:id="rId40"/>
    <p:sldId id="303" r:id="rId41"/>
    <p:sldId id="293" r:id="rId42"/>
    <p:sldId id="294" r:id="rId43"/>
    <p:sldId id="304" r:id="rId44"/>
    <p:sldId id="301" r:id="rId45"/>
    <p:sldId id="296" r:id="rId46"/>
    <p:sldId id="305" r:id="rId47"/>
    <p:sldId id="295" r:id="rId48"/>
    <p:sldId id="297" r:id="rId49"/>
    <p:sldId id="298" r:id="rId50"/>
    <p:sldId id="299" r:id="rId51"/>
    <p:sldId id="306" r:id="rId52"/>
    <p:sldId id="310" r:id="rId53"/>
    <p:sldId id="308" r:id="rId54"/>
    <p:sldId id="307" r:id="rId55"/>
    <p:sldId id="312" r:id="rId56"/>
    <p:sldId id="313" r:id="rId57"/>
    <p:sldId id="314" r:id="rId58"/>
    <p:sldId id="315" r:id="rId59"/>
    <p:sldId id="316" r:id="rId60"/>
    <p:sldId id="317" r:id="rId61"/>
    <p:sldId id="318" r:id="rId62"/>
    <p:sldId id="311" r:id="rId63"/>
    <p:sldId id="321" r:id="rId64"/>
    <p:sldId id="322" r:id="rId65"/>
    <p:sldId id="323" r:id="rId66"/>
    <p:sldId id="324" r:id="rId67"/>
    <p:sldId id="325" r:id="rId68"/>
    <p:sldId id="326" r:id="rId69"/>
    <p:sldId id="327" r:id="rId70"/>
    <p:sldId id="328" r:id="rId71"/>
    <p:sldId id="329" r:id="rId72"/>
    <p:sldId id="330"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436D39-E524-414B-9D04-4BC72F397DB5}" type="datetimeFigureOut">
              <a:rPr lang="en-IN" smtClean="0"/>
              <a:t>25-01-2022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579AC1-2C39-4CDB-9E26-4ED5CCF61DB9}" type="slidenum">
              <a:rPr lang="en-IN" smtClean="0"/>
              <a:t>‹#›</a:t>
            </a:fld>
            <a:endParaRPr lang="en-IN"/>
          </a:p>
        </p:txBody>
      </p:sp>
    </p:spTree>
    <p:extLst>
      <p:ext uri="{BB962C8B-B14F-4D97-AF65-F5344CB8AC3E}">
        <p14:creationId xmlns:p14="http://schemas.microsoft.com/office/powerpoint/2010/main" val="2696390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347200" y="152399"/>
            <a:ext cx="26416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3200" y="153923"/>
            <a:ext cx="89408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347200" y="2052960"/>
            <a:ext cx="26416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F9F74418-B243-43DE-B551-42651ED33009}" type="datetimeFigureOut">
              <a:rPr lang="en-IN" smtClean="0"/>
              <a:t>25-01-2022</a:t>
            </a:fld>
            <a:endParaRPr lang="en-IN"/>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DCA76776-3875-49DA-9BF2-503494C8B49D}" type="slidenum">
              <a:rPr lang="en-IN" smtClean="0"/>
              <a:t>‹#›</a:t>
            </a:fld>
            <a:endParaRPr lang="en-IN"/>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IN"/>
          </a:p>
        </p:txBody>
      </p:sp>
      <p:sp>
        <p:nvSpPr>
          <p:cNvPr id="13" name="Title 12"/>
          <p:cNvSpPr>
            <a:spLocks noGrp="1"/>
          </p:cNvSpPr>
          <p:nvPr>
            <p:ph type="title"/>
          </p:nvPr>
        </p:nvSpPr>
        <p:spPr>
          <a:xfrm>
            <a:off x="609600" y="2052960"/>
            <a:ext cx="8432800" cy="1828800"/>
          </a:xfrm>
        </p:spPr>
        <p:txBody>
          <a:bodyPr/>
          <a:lstStyle>
            <a:lvl1pPr algn="r">
              <a:defRPr sz="4200" spc="150" baseline="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F74418-B243-43DE-B551-42651ED33009}"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A76776-3875-49DA-9BF2-503494C8B49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03200" y="147319"/>
            <a:ext cx="89408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347200" y="147319"/>
            <a:ext cx="2608061"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550400" y="274639"/>
            <a:ext cx="2235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F74418-B243-43DE-B551-42651ED33009}"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DCA76776-3875-49DA-9BF2-503494C8B49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F74418-B243-43DE-B551-42651ED33009}"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A76776-3875-49DA-9BF2-503494C8B49D}" type="slidenum">
              <a:rPr lang="en-IN" smtClean="0"/>
              <a:t>‹#›</a:t>
            </a:fld>
            <a:endParaRPr lang="en-IN"/>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9347200" y="152399"/>
            <a:ext cx="26416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3200" y="153923"/>
            <a:ext cx="89408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9550400" y="2892277"/>
            <a:ext cx="21336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F9F74418-B243-43DE-B551-42651ED33009}" type="datetimeFigureOut">
              <a:rPr lang="en-IN" smtClean="0"/>
              <a:t>25-01-2022</a:t>
            </a:fld>
            <a:endParaRPr lang="en-IN"/>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DCA76776-3875-49DA-9BF2-503494C8B49D}" type="slidenum">
              <a:rPr lang="en-IN" smtClean="0"/>
              <a:t>‹#›</a:t>
            </a:fld>
            <a:endParaRPr lang="en-IN"/>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IN"/>
          </a:p>
        </p:txBody>
      </p:sp>
      <p:sp>
        <p:nvSpPr>
          <p:cNvPr id="12" name="Title 11"/>
          <p:cNvSpPr>
            <a:spLocks noGrp="1"/>
          </p:cNvSpPr>
          <p:nvPr>
            <p:ph type="title"/>
          </p:nvPr>
        </p:nvSpPr>
        <p:spPr>
          <a:xfrm>
            <a:off x="508000" y="2892277"/>
            <a:ext cx="8432800" cy="1645920"/>
          </a:xfrm>
        </p:spPr>
        <p:txBody>
          <a:bodyPr/>
          <a:lstStyle>
            <a:lvl1pPr algn="r">
              <a:defRPr sz="4200" spc="150" baseline="0"/>
            </a:lvl1pP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719072"/>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719072"/>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F74418-B243-43DE-B551-42651ED33009}" type="datetimeFigureOut">
              <a:rPr lang="en-IN" smtClean="0"/>
              <a:t>25-01-2022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A76776-3875-49DA-9BF2-503494C8B49D}" type="slidenum">
              <a:rPr lang="en-IN" smtClean="0"/>
              <a:t>‹#›</a:t>
            </a:fld>
            <a:endParaRPr lang="en-IN"/>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722438"/>
            <a:ext cx="5386917"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386917"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722438"/>
            <a:ext cx="5389033"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438400"/>
            <a:ext cx="5389033"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F74418-B243-43DE-B551-42651ED33009}" type="datetimeFigureOut">
              <a:rPr lang="en-IN" smtClean="0"/>
              <a:t>25-01-2022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A76776-3875-49DA-9BF2-503494C8B49D}"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9F74418-B243-43DE-B551-42651ED33009}" type="datetimeFigureOut">
              <a:rPr lang="en-IN" smtClean="0"/>
              <a:t>25-01-2022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A76776-3875-49DA-9BF2-503494C8B49D}" type="slidenum">
              <a:rPr lang="en-IN" smtClean="0"/>
              <a:t>‹#›</a:t>
            </a:fld>
            <a:endParaRPr lang="en-IN"/>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03200" y="150919"/>
            <a:ext cx="11775736"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F9F74418-B243-43DE-B551-42651ED33009}" type="datetimeFigureOut">
              <a:rPr lang="en-IN" smtClean="0"/>
              <a:t>25-01-2022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A76776-3875-49DA-9BF2-503494C8B49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347200" y="150876"/>
            <a:ext cx="26416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203200" y="152400"/>
            <a:ext cx="89408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12800" y="304801"/>
            <a:ext cx="7823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46336" y="2130552"/>
            <a:ext cx="2231136"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F74418-B243-43DE-B551-42651ED33009}" type="datetimeFigureOut">
              <a:rPr lang="en-IN" smtClean="0"/>
              <a:t>25-01-2022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DCA76776-3875-49DA-9BF2-503494C8B49D}" type="slidenum">
              <a:rPr lang="en-IN" smtClean="0"/>
              <a:t>‹#›</a:t>
            </a:fld>
            <a:endParaRPr lang="en-IN"/>
          </a:p>
        </p:txBody>
      </p:sp>
      <p:sp>
        <p:nvSpPr>
          <p:cNvPr id="11" name="Title 10"/>
          <p:cNvSpPr>
            <a:spLocks noGrp="1"/>
          </p:cNvSpPr>
          <p:nvPr>
            <p:ph type="title"/>
          </p:nvPr>
        </p:nvSpPr>
        <p:spPr>
          <a:xfrm>
            <a:off x="9546336" y="457200"/>
            <a:ext cx="2234213" cy="1673352"/>
          </a:xfrm>
        </p:spPr>
        <p:txBody>
          <a:bodyPr anchor="b"/>
          <a:lstStyle>
            <a:lvl1pPr algn="l">
              <a:defRPr sz="2000" spc="150" baseline="0"/>
            </a:lvl1pPr>
          </a:lstStyle>
          <a:p>
            <a:r>
              <a:rPr lang="en-US"/>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9347200" y="150876"/>
            <a:ext cx="26416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203200" y="152400"/>
            <a:ext cx="89408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550400" y="2133600"/>
            <a:ext cx="22352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F74418-B243-43DE-B551-42651ED33009}" type="datetimeFigureOut">
              <a:rPr lang="en-IN" smtClean="0"/>
              <a:t>25-01-2022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A76776-3875-49DA-9BF2-503494C8B49D}" type="slidenum">
              <a:rPr lang="en-IN" smtClean="0"/>
              <a:t>‹#›</a:t>
            </a:fld>
            <a:endParaRPr lang="en-IN"/>
          </a:p>
        </p:txBody>
      </p:sp>
      <p:sp>
        <p:nvSpPr>
          <p:cNvPr id="10" name="Title 9"/>
          <p:cNvSpPr>
            <a:spLocks noGrp="1"/>
          </p:cNvSpPr>
          <p:nvPr>
            <p:ph type="title"/>
          </p:nvPr>
        </p:nvSpPr>
        <p:spPr>
          <a:xfrm>
            <a:off x="9550400" y="460248"/>
            <a:ext cx="2235200" cy="1673352"/>
          </a:xfrm>
        </p:spPr>
        <p:txBody>
          <a:bodyPr anchor="b"/>
          <a:lstStyle>
            <a:lvl1pPr algn="l">
              <a:defRPr sz="2000" spc="150" baseline="0">
                <a:solidFill>
                  <a:schemeClr val="tx2"/>
                </a:solidFill>
              </a:defRPr>
            </a:lvl1pPr>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203200" y="1634971"/>
            <a:ext cx="11775736"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3199" y="152401"/>
            <a:ext cx="11752063"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508000" y="355847"/>
            <a:ext cx="11175013" cy="105439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507999" y="1719071"/>
            <a:ext cx="11210524" cy="44074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94517" y="6356350"/>
            <a:ext cx="2844800" cy="274320"/>
          </a:xfrm>
          <a:prstGeom prst="rect">
            <a:avLst/>
          </a:prstGeom>
        </p:spPr>
        <p:txBody>
          <a:bodyPr vert="horz" lIns="91440" tIns="45720" rIns="91440" bIns="45720" rtlCol="0" anchor="ctr"/>
          <a:lstStyle>
            <a:lvl1pPr algn="l">
              <a:defRPr sz="1100">
                <a:solidFill>
                  <a:schemeClr val="tx2"/>
                </a:solidFill>
              </a:defRPr>
            </a:lvl1pPr>
          </a:lstStyle>
          <a:p>
            <a:fld id="{F9F74418-B243-43DE-B551-42651ED33009}" type="datetimeFigureOut">
              <a:rPr lang="en-IN" smtClean="0"/>
              <a:t>25-01-2022</a:t>
            </a:fld>
            <a:endParaRPr lang="en-IN"/>
          </a:p>
        </p:txBody>
      </p:sp>
      <p:sp>
        <p:nvSpPr>
          <p:cNvPr id="5" name="Footer Placeholder 4"/>
          <p:cNvSpPr>
            <a:spLocks noGrp="1"/>
          </p:cNvSpPr>
          <p:nvPr>
            <p:ph type="ftr" sz="quarter" idx="3"/>
          </p:nvPr>
        </p:nvSpPr>
        <p:spPr>
          <a:xfrm>
            <a:off x="4064000" y="6356350"/>
            <a:ext cx="4470400" cy="274320"/>
          </a:xfrm>
          <a:prstGeom prst="rect">
            <a:avLst/>
          </a:prstGeom>
        </p:spPr>
        <p:txBody>
          <a:bodyPr vert="horz" lIns="91440" tIns="45720" rIns="91440" bIns="45720" rtlCol="0" anchor="ctr"/>
          <a:lstStyle>
            <a:lvl1pPr algn="ctr">
              <a:defRPr sz="1100">
                <a:solidFill>
                  <a:schemeClr val="tx2"/>
                </a:solidFill>
              </a:defRPr>
            </a:lvl1pPr>
          </a:lstStyle>
          <a:p>
            <a:endParaRPr lang="en-IN"/>
          </a:p>
        </p:txBody>
      </p:sp>
      <p:sp>
        <p:nvSpPr>
          <p:cNvPr id="6" name="Slide Number Placeholder 5"/>
          <p:cNvSpPr>
            <a:spLocks noGrp="1"/>
          </p:cNvSpPr>
          <p:nvPr>
            <p:ph type="sldNum" sz="quarter" idx="4"/>
          </p:nvPr>
        </p:nvSpPr>
        <p:spPr>
          <a:xfrm>
            <a:off x="10979573" y="6355080"/>
            <a:ext cx="777288"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DCA76776-3875-49DA-9BF2-503494C8B49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61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533400" y="315685"/>
            <a:ext cx="11146971" cy="2449285"/>
          </a:xfrm>
          <a:prstGeom prst="rect">
            <a:avLst/>
          </a:prstGeom>
          <a:solidFill>
            <a:schemeClr val="bg1"/>
          </a:solidFill>
          <a:ln>
            <a:solidFill>
              <a:schemeClr val="bg1"/>
            </a:solidFill>
          </a:ln>
          <a:effectLst>
            <a:glow rad="127000">
              <a:schemeClr val="accent1">
                <a:alpha val="56000"/>
              </a:schemeClr>
            </a:glow>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FBF4C5A-F99B-4AB1-B491-2D064A9DD3B1}"/>
              </a:ext>
            </a:extLst>
          </p:cNvPr>
          <p:cNvSpPr>
            <a:spLocks noGrp="1"/>
          </p:cNvSpPr>
          <p:nvPr>
            <p:ph type="title"/>
          </p:nvPr>
        </p:nvSpPr>
        <p:spPr>
          <a:xfrm>
            <a:off x="617013" y="315686"/>
            <a:ext cx="10845643" cy="2387600"/>
          </a:xfrm>
        </p:spPr>
        <p:txBody>
          <a:bodyPr>
            <a:normAutofit fontScale="90000"/>
          </a:bodyPr>
          <a:lstStyle/>
          <a:p>
            <a:pPr algn="ctr"/>
            <a:r>
              <a:rPr lang="en-US" sz="4000" b="1" dirty="0">
                <a:solidFill>
                  <a:schemeClr val="tx1"/>
                </a:solidFill>
              </a:rPr>
              <a:t>E-RETAIL FACTORS FOR CUSTOMERACTIVATION AND RETENTION: </a:t>
            </a:r>
            <a:br>
              <a:rPr lang="en-US" sz="4000" dirty="0">
                <a:solidFill>
                  <a:schemeClr val="tx1"/>
                </a:solidFill>
              </a:rPr>
            </a:br>
            <a:r>
              <a:rPr lang="en-US" sz="4000" dirty="0">
                <a:solidFill>
                  <a:schemeClr val="tx1"/>
                </a:solidFill>
              </a:rPr>
              <a:t>A case study from Indian</a:t>
            </a:r>
            <a:br>
              <a:rPr lang="en-US" sz="4000" dirty="0">
                <a:solidFill>
                  <a:schemeClr val="tx1"/>
                </a:solidFill>
              </a:rPr>
            </a:br>
            <a:r>
              <a:rPr lang="en-US" sz="4000" dirty="0">
                <a:solidFill>
                  <a:schemeClr val="tx1"/>
                </a:solidFill>
              </a:rPr>
              <a:t>e-commerce customers </a:t>
            </a:r>
            <a:endParaRPr lang="en-IN" sz="4000" dirty="0"/>
          </a:p>
        </p:txBody>
      </p:sp>
      <p:sp>
        <p:nvSpPr>
          <p:cNvPr id="8" name="Rectangle 7"/>
          <p:cNvSpPr/>
          <p:nvPr/>
        </p:nvSpPr>
        <p:spPr>
          <a:xfrm>
            <a:off x="7707086" y="5725886"/>
            <a:ext cx="4376057" cy="957943"/>
          </a:xfrm>
          <a:prstGeom prst="rect">
            <a:avLst/>
          </a:prstGeom>
          <a:solidFill>
            <a:schemeClr val="bg1"/>
          </a:solidFill>
          <a:ln>
            <a:solidFill>
              <a:schemeClr val="bg1"/>
            </a:solidFill>
          </a:ln>
          <a:effectLst>
            <a:glow rad="127000">
              <a:schemeClr val="accent1">
                <a:alpha val="90000"/>
              </a:schemeClr>
            </a:glow>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a:extLst>
              <a:ext uri="{FF2B5EF4-FFF2-40B4-BE49-F238E27FC236}">
                <a16:creationId xmlns:a16="http://schemas.microsoft.com/office/drawing/2014/main" id="{9607B0DE-2EBA-4CB1-A17B-F411A351CEBE}"/>
              </a:ext>
            </a:extLst>
          </p:cNvPr>
          <p:cNvSpPr>
            <a:spLocks noGrp="1"/>
          </p:cNvSpPr>
          <p:nvPr>
            <p:ph type="subTitle" idx="1"/>
          </p:nvPr>
        </p:nvSpPr>
        <p:spPr>
          <a:xfrm>
            <a:off x="7837715" y="5551715"/>
            <a:ext cx="9144000" cy="1655762"/>
          </a:xfrm>
        </p:spPr>
        <p:txBody>
          <a:bodyPr/>
          <a:lstStyle/>
          <a:p>
            <a:r>
              <a:rPr lang="en-US" sz="2400" b="1" dirty="0">
                <a:solidFill>
                  <a:schemeClr val="tx1"/>
                </a:solidFill>
              </a:rPr>
              <a:t>Presented By: </a:t>
            </a:r>
          </a:p>
          <a:p>
            <a:r>
              <a:rPr lang="en-US" sz="2400" b="1" dirty="0">
                <a:solidFill>
                  <a:schemeClr val="tx1"/>
                </a:solidFill>
              </a:rPr>
              <a:t>Akshay Dinesh Shah</a:t>
            </a:r>
            <a:endParaRPr lang="en-IN" dirty="0"/>
          </a:p>
          <a:p>
            <a:endParaRPr lang="en-IN" dirty="0"/>
          </a:p>
        </p:txBody>
      </p:sp>
    </p:spTree>
    <p:extLst>
      <p:ext uri="{BB962C8B-B14F-4D97-AF65-F5344CB8AC3E}">
        <p14:creationId xmlns:p14="http://schemas.microsoft.com/office/powerpoint/2010/main" val="2708753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CD2A852-037B-41DA-88B1-6C22622E0630}"/>
              </a:ext>
            </a:extLst>
          </p:cNvPr>
          <p:cNvPicPr>
            <a:picLocks noGrp="1" noChangeAspect="1"/>
          </p:cNvPicPr>
          <p:nvPr>
            <p:ph idx="1"/>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E17D071E-26B8-4BAC-AB34-91EA666366C2}"/>
              </a:ext>
            </a:extLst>
          </p:cNvPr>
          <p:cNvSpPr txBox="1"/>
          <p:nvPr/>
        </p:nvSpPr>
        <p:spPr>
          <a:xfrm>
            <a:off x="484093" y="268941"/>
            <a:ext cx="9036423" cy="1200329"/>
          </a:xfrm>
          <a:prstGeom prst="rect">
            <a:avLst/>
          </a:prstGeom>
          <a:noFill/>
        </p:spPr>
        <p:txBody>
          <a:bodyPr wrap="square" rtlCol="0">
            <a:spAutoFit/>
          </a:bodyPr>
          <a:lstStyle/>
          <a:p>
            <a:r>
              <a:rPr lang="en-IN" sz="7200" dirty="0">
                <a:solidFill>
                  <a:schemeClr val="bg1"/>
                </a:solidFill>
                <a:latin typeface="Britannic Bold" panose="020B0903060703020204" pitchFamily="34" charset="0"/>
              </a:rPr>
              <a:t>Data Visualization</a:t>
            </a:r>
          </a:p>
        </p:txBody>
      </p:sp>
    </p:spTree>
    <p:extLst>
      <p:ext uri="{BB962C8B-B14F-4D97-AF65-F5344CB8AC3E}">
        <p14:creationId xmlns:p14="http://schemas.microsoft.com/office/powerpoint/2010/main" val="1250577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6C659CE-7265-4863-A2E3-A26FAADD87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649" y="1712259"/>
            <a:ext cx="6440490" cy="514574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A7B9A96-1AC8-41E6-9CB2-8A69CA85C6F4}"/>
              </a:ext>
            </a:extLst>
          </p:cNvPr>
          <p:cNvSpPr>
            <a:spLocks noGrp="1"/>
          </p:cNvSpPr>
          <p:nvPr>
            <p:ph type="title"/>
          </p:nvPr>
        </p:nvSpPr>
        <p:spPr>
          <a:xfrm>
            <a:off x="828136" y="402904"/>
            <a:ext cx="10515600" cy="800287"/>
          </a:xfrm>
        </p:spPr>
        <p:txBody>
          <a:bodyPr/>
          <a:lstStyle/>
          <a:p>
            <a:r>
              <a:rPr lang="en" b="1" dirty="0">
                <a:latin typeface="Palatino Linotype" panose="02040502050505030304" pitchFamily="18" charset="0"/>
                <a:ea typeface="Calibri"/>
                <a:cs typeface="Calibri"/>
                <a:sym typeface="Calibri"/>
              </a:rPr>
              <a:t>Distribution</a:t>
            </a:r>
            <a:r>
              <a:rPr lang="en" sz="4800" b="1" dirty="0">
                <a:latin typeface="Palatino Linotype" panose="02040502050505030304" pitchFamily="18" charset="0"/>
                <a:ea typeface="Calibri"/>
                <a:cs typeface="Calibri"/>
                <a:sym typeface="Calibri"/>
              </a:rPr>
              <a:t> </a:t>
            </a:r>
            <a:r>
              <a:rPr lang="en" b="1" dirty="0">
                <a:latin typeface="Palatino Linotype" panose="02040502050505030304" pitchFamily="18" charset="0"/>
                <a:ea typeface="Calibri"/>
                <a:cs typeface="Calibri"/>
                <a:sym typeface="Calibri"/>
              </a:rPr>
              <a:t>of the genders in the customers population</a:t>
            </a:r>
            <a:endParaRPr lang="en-IN" dirty="0">
              <a:latin typeface="Palatino Linotype" panose="02040502050505030304" pitchFamily="18" charset="0"/>
            </a:endParaRPr>
          </a:p>
        </p:txBody>
      </p:sp>
      <p:sp>
        <p:nvSpPr>
          <p:cNvPr id="4" name="TextBox 3">
            <a:extLst>
              <a:ext uri="{FF2B5EF4-FFF2-40B4-BE49-F238E27FC236}">
                <a16:creationId xmlns:a16="http://schemas.microsoft.com/office/drawing/2014/main" id="{CA84D6E3-8350-4F2F-9E58-E7FFE9253BE3}"/>
              </a:ext>
            </a:extLst>
          </p:cNvPr>
          <p:cNvSpPr txBox="1"/>
          <p:nvPr/>
        </p:nvSpPr>
        <p:spPr>
          <a:xfrm>
            <a:off x="7628965" y="1849485"/>
            <a:ext cx="3370729" cy="2185214"/>
          </a:xfrm>
          <a:prstGeom prst="rect">
            <a:avLst/>
          </a:prstGeom>
          <a:noFill/>
        </p:spPr>
        <p:txBody>
          <a:bodyPr wrap="square" rtlCol="0">
            <a:spAutoFit/>
          </a:bodyPr>
          <a:lstStyle/>
          <a:p>
            <a:r>
              <a:rPr lang="en-US" b="0" i="0" dirty="0">
                <a:solidFill>
                  <a:schemeClr val="tx1"/>
                </a:solidFill>
                <a:effectLst/>
                <a:latin typeface="Palatino Linotype" panose="02040502050505030304" pitchFamily="18" charset="0"/>
              </a:rPr>
              <a:t>The dataset contains more female respondents than male</a:t>
            </a:r>
            <a:r>
              <a:rPr lang="en-US" b="0" i="0" dirty="0">
                <a:solidFill>
                  <a:schemeClr val="tx1"/>
                </a:solidFill>
                <a:effectLst/>
                <a:latin typeface="Roboto" panose="02000000000000000000" pitchFamily="2" charset="0"/>
              </a:rPr>
              <a:t>.</a:t>
            </a: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r>
              <a:rPr lang="en-IN" sz="3200" b="1" i="0" dirty="0">
                <a:solidFill>
                  <a:srgbClr val="000000"/>
                </a:solidFill>
                <a:effectLst/>
                <a:latin typeface="Garamond" panose="02020404030301010803" pitchFamily="18" charset="0"/>
              </a:rPr>
              <a:t>Female :- 181 </a:t>
            </a:r>
          </a:p>
          <a:p>
            <a:pPr algn="l"/>
            <a:r>
              <a:rPr lang="en-IN" sz="3200" b="1" i="0" dirty="0">
                <a:solidFill>
                  <a:srgbClr val="000000"/>
                </a:solidFill>
                <a:effectLst/>
                <a:latin typeface="Garamond" panose="02020404030301010803" pitchFamily="18" charset="0"/>
              </a:rPr>
              <a:t>Male :- 88</a:t>
            </a:r>
          </a:p>
        </p:txBody>
      </p:sp>
      <p:sp>
        <p:nvSpPr>
          <p:cNvPr id="5" name="Rectangle 4"/>
          <p:cNvSpPr/>
          <p:nvPr/>
        </p:nvSpPr>
        <p:spPr>
          <a:xfrm>
            <a:off x="146649" y="112143"/>
            <a:ext cx="11878574" cy="655607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68695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B9246B0-5B05-45D9-9FC3-62E2072E84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6133" y="1434353"/>
            <a:ext cx="6608408" cy="531607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CDF4BD7-29BF-471C-BD17-A1B8D1426DB9}"/>
              </a:ext>
            </a:extLst>
          </p:cNvPr>
          <p:cNvSpPr>
            <a:spLocks noGrp="1"/>
          </p:cNvSpPr>
          <p:nvPr>
            <p:ph type="title"/>
          </p:nvPr>
        </p:nvSpPr>
        <p:spPr>
          <a:xfrm>
            <a:off x="1035424" y="107576"/>
            <a:ext cx="10515600" cy="1325563"/>
          </a:xfrm>
        </p:spPr>
        <p:txBody>
          <a:bodyPr>
            <a:normAutofit/>
          </a:bodyPr>
          <a:lstStyle/>
          <a:p>
            <a:r>
              <a:rPr lang="en" sz="3600" b="1" dirty="0"/>
              <a:t>Distribution of Age ranges of the customers</a:t>
            </a:r>
            <a:endParaRPr lang="en-IN" sz="3600" dirty="0"/>
          </a:p>
        </p:txBody>
      </p:sp>
      <p:sp>
        <p:nvSpPr>
          <p:cNvPr id="4" name="TextBox 3">
            <a:extLst>
              <a:ext uri="{FF2B5EF4-FFF2-40B4-BE49-F238E27FC236}">
                <a16:creationId xmlns:a16="http://schemas.microsoft.com/office/drawing/2014/main" id="{6843F160-4CE4-4B47-9363-D60FC400D004}"/>
              </a:ext>
            </a:extLst>
          </p:cNvPr>
          <p:cNvSpPr txBox="1"/>
          <p:nvPr/>
        </p:nvSpPr>
        <p:spPr>
          <a:xfrm>
            <a:off x="7548282" y="1684724"/>
            <a:ext cx="4277585" cy="4801314"/>
          </a:xfrm>
          <a:prstGeom prst="rect">
            <a:avLst/>
          </a:prstGeom>
          <a:noFill/>
        </p:spPr>
        <p:txBody>
          <a:bodyPr wrap="square" rtlCol="0">
            <a:spAutoFit/>
          </a:bodyPr>
          <a:lstStyle/>
          <a:p>
            <a:r>
              <a:rPr lang="en-US" dirty="0">
                <a:latin typeface="Calisto MT" panose="02040603050505030304" pitchFamily="18" charset="0"/>
              </a:rPr>
              <a:t>31-40 years                   </a:t>
            </a:r>
            <a:r>
              <a:rPr lang="en-US" b="1" dirty="0">
                <a:latin typeface="Calisto MT" panose="02040603050505030304" pitchFamily="18" charset="0"/>
              </a:rPr>
              <a:t>81</a:t>
            </a:r>
          </a:p>
          <a:p>
            <a:r>
              <a:rPr lang="en-US" dirty="0">
                <a:latin typeface="Calisto MT" panose="02040603050505030304" pitchFamily="18" charset="0"/>
              </a:rPr>
              <a:t>21-30 years                   </a:t>
            </a:r>
            <a:r>
              <a:rPr lang="en-US" b="1" dirty="0">
                <a:latin typeface="Calisto MT" panose="02040603050505030304" pitchFamily="18" charset="0"/>
              </a:rPr>
              <a:t>79</a:t>
            </a:r>
          </a:p>
          <a:p>
            <a:r>
              <a:rPr lang="en-US" dirty="0">
                <a:latin typeface="Calisto MT" panose="02040603050505030304" pitchFamily="18" charset="0"/>
              </a:rPr>
              <a:t>41-50 years                   </a:t>
            </a:r>
            <a:r>
              <a:rPr lang="en-US" b="1" dirty="0">
                <a:latin typeface="Calisto MT" panose="02040603050505030304" pitchFamily="18" charset="0"/>
              </a:rPr>
              <a:t>70</a:t>
            </a:r>
          </a:p>
          <a:p>
            <a:r>
              <a:rPr lang="en-US" dirty="0">
                <a:latin typeface="Calisto MT" panose="02040603050505030304" pitchFamily="18" charset="0"/>
              </a:rPr>
              <a:t>Less than 20 years        </a:t>
            </a:r>
            <a:r>
              <a:rPr lang="en-US" b="1" dirty="0">
                <a:latin typeface="Calisto MT" panose="02040603050505030304" pitchFamily="18" charset="0"/>
              </a:rPr>
              <a:t>20</a:t>
            </a:r>
          </a:p>
          <a:p>
            <a:r>
              <a:rPr lang="en-US" dirty="0">
                <a:latin typeface="Calisto MT" panose="02040603050505030304" pitchFamily="18" charset="0"/>
              </a:rPr>
              <a:t>51 years and above       </a:t>
            </a:r>
            <a:r>
              <a:rPr lang="en-US" b="1" dirty="0">
                <a:latin typeface="Calisto MT" panose="02040603050505030304" pitchFamily="18" charset="0"/>
              </a:rPr>
              <a:t>19</a:t>
            </a:r>
          </a:p>
          <a:p>
            <a:endParaRPr lang="en-US" b="1" dirty="0">
              <a:latin typeface="Calisto MT" panose="02040603050505030304" pitchFamily="18" charset="0"/>
            </a:endParaRPr>
          </a:p>
          <a:p>
            <a:endParaRPr lang="en-US" b="1" dirty="0">
              <a:latin typeface="Calisto MT" panose="02040603050505030304" pitchFamily="18" charset="0"/>
            </a:endParaRPr>
          </a:p>
          <a:p>
            <a:endParaRPr lang="en-US" b="1" dirty="0">
              <a:latin typeface="Calisto MT" panose="02040603050505030304" pitchFamily="18" charset="0"/>
            </a:endParaRPr>
          </a:p>
          <a:p>
            <a:endParaRPr lang="en-US" b="1" dirty="0">
              <a:latin typeface="Calisto MT" panose="02040603050505030304" pitchFamily="18" charset="0"/>
            </a:endParaRPr>
          </a:p>
          <a:p>
            <a:endParaRPr lang="en-US" b="1" dirty="0">
              <a:latin typeface="Calisto MT" panose="02040603050505030304" pitchFamily="18" charset="0"/>
            </a:endParaRPr>
          </a:p>
          <a:p>
            <a:r>
              <a:rPr lang="en-US" sz="1800" b="0" i="0" dirty="0">
                <a:solidFill>
                  <a:schemeClr val="tx1"/>
                </a:solidFill>
                <a:effectLst/>
                <a:latin typeface="Palatino Linotype" panose="02040502050505030304" pitchFamily="18" charset="0"/>
              </a:rPr>
              <a:t>&gt;Most of the respondents are in the age groups of 30s, 20s and 40s as 1st, 2nd and 3rd places.</a:t>
            </a:r>
          </a:p>
          <a:p>
            <a:endParaRPr lang="en-US" sz="1800" b="0" i="0" dirty="0">
              <a:solidFill>
                <a:schemeClr val="tx1"/>
              </a:solidFill>
              <a:effectLst/>
              <a:latin typeface="Palatino Linotype" panose="02040502050505030304" pitchFamily="18" charset="0"/>
            </a:endParaRPr>
          </a:p>
          <a:p>
            <a:r>
              <a:rPr lang="en-US" dirty="0">
                <a:latin typeface="Palatino Linotype" panose="02040502050505030304" pitchFamily="18" charset="0"/>
              </a:rPr>
              <a:t>&gt;</a:t>
            </a:r>
            <a:r>
              <a:rPr lang="en-US" sz="1800" b="0" i="0" dirty="0">
                <a:solidFill>
                  <a:schemeClr val="tx1"/>
                </a:solidFill>
                <a:effectLst/>
                <a:latin typeface="Palatino Linotype" panose="02040502050505030304" pitchFamily="18" charset="0"/>
              </a:rPr>
              <a:t>The age groups less than 20 and 51 and above are very less.</a:t>
            </a:r>
          </a:p>
          <a:p>
            <a:endParaRPr lang="en-IN" b="1" dirty="0">
              <a:latin typeface="Calisto MT" panose="02040603050505030304" pitchFamily="18" charset="0"/>
            </a:endParaRPr>
          </a:p>
        </p:txBody>
      </p:sp>
      <p:sp>
        <p:nvSpPr>
          <p:cNvPr id="5" name="Rectangle 4"/>
          <p:cNvSpPr/>
          <p:nvPr/>
        </p:nvSpPr>
        <p:spPr>
          <a:xfrm>
            <a:off x="146649" y="112143"/>
            <a:ext cx="11878574" cy="655607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24048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D6F18F62-CFAD-40BF-BA06-6EECFC848A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850571"/>
            <a:ext cx="7646894" cy="486399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43A3EDD-4335-424D-97CC-B42D5DED8DFC}"/>
              </a:ext>
            </a:extLst>
          </p:cNvPr>
          <p:cNvSpPr>
            <a:spLocks noGrp="1"/>
          </p:cNvSpPr>
          <p:nvPr>
            <p:ph type="title"/>
          </p:nvPr>
        </p:nvSpPr>
        <p:spPr>
          <a:xfrm>
            <a:off x="903514" y="239486"/>
            <a:ext cx="10515600" cy="1325563"/>
          </a:xfrm>
        </p:spPr>
        <p:txBody>
          <a:bodyPr/>
          <a:lstStyle/>
          <a:p>
            <a:r>
              <a:rPr lang="en" sz="4400" b="1" dirty="0">
                <a:latin typeface="Garamond" panose="02020404030301010803" pitchFamily="18" charset="0"/>
                <a:ea typeface="Calibri"/>
                <a:cs typeface="Calibri"/>
                <a:sym typeface="Calibri"/>
              </a:rPr>
              <a:t>Distribution of customers City Wise</a:t>
            </a:r>
            <a:endParaRPr lang="en-IN" dirty="0">
              <a:latin typeface="Garamond" panose="02020404030301010803" pitchFamily="18" charset="0"/>
            </a:endParaRPr>
          </a:p>
        </p:txBody>
      </p:sp>
      <p:sp>
        <p:nvSpPr>
          <p:cNvPr id="5" name="TextBox 4">
            <a:extLst>
              <a:ext uri="{FF2B5EF4-FFF2-40B4-BE49-F238E27FC236}">
                <a16:creationId xmlns:a16="http://schemas.microsoft.com/office/drawing/2014/main" id="{5F44F2ED-3040-4DA5-90B6-499FC6E96B5B}"/>
              </a:ext>
            </a:extLst>
          </p:cNvPr>
          <p:cNvSpPr txBox="1"/>
          <p:nvPr/>
        </p:nvSpPr>
        <p:spPr>
          <a:xfrm>
            <a:off x="7663542" y="1532144"/>
            <a:ext cx="4528457" cy="5355312"/>
          </a:xfrm>
          <a:prstGeom prst="rect">
            <a:avLst/>
          </a:prstGeom>
          <a:noFill/>
        </p:spPr>
        <p:txBody>
          <a:bodyPr wrap="square" rtlCol="0">
            <a:spAutoFit/>
          </a:bodyPr>
          <a:lstStyle/>
          <a:p>
            <a:r>
              <a:rPr lang="en-IN" dirty="0">
                <a:latin typeface="Calisto MT" panose="02040603050505030304" pitchFamily="18" charset="0"/>
              </a:rPr>
              <a:t>Delhi                          58</a:t>
            </a:r>
          </a:p>
          <a:p>
            <a:r>
              <a:rPr lang="en-IN" dirty="0">
                <a:latin typeface="Calisto MT" panose="02040603050505030304" pitchFamily="18" charset="0"/>
              </a:rPr>
              <a:t>Greater Noida          43</a:t>
            </a:r>
          </a:p>
          <a:p>
            <a:r>
              <a:rPr lang="en-IN" dirty="0">
                <a:latin typeface="Calisto MT" panose="02040603050505030304" pitchFamily="18" charset="0"/>
              </a:rPr>
              <a:t>Noida                        40</a:t>
            </a:r>
          </a:p>
          <a:p>
            <a:r>
              <a:rPr lang="en-IN" dirty="0">
                <a:latin typeface="Calisto MT" panose="02040603050505030304" pitchFamily="18" charset="0"/>
              </a:rPr>
              <a:t>Bangalore                 37</a:t>
            </a:r>
          </a:p>
          <a:p>
            <a:r>
              <a:rPr lang="en-IN" dirty="0">
                <a:latin typeface="Calisto MT" panose="02040603050505030304" pitchFamily="18" charset="0"/>
              </a:rPr>
              <a:t>Karnal                        27</a:t>
            </a:r>
          </a:p>
          <a:p>
            <a:r>
              <a:rPr lang="en-IN" dirty="0">
                <a:latin typeface="Calisto MT" panose="02040603050505030304" pitchFamily="18" charset="0"/>
              </a:rPr>
              <a:t>Ghaziabad                18</a:t>
            </a:r>
          </a:p>
          <a:p>
            <a:r>
              <a:rPr lang="en-IN" dirty="0">
                <a:latin typeface="Calisto MT" panose="02040603050505030304" pitchFamily="18" charset="0"/>
              </a:rPr>
              <a:t>Solan                         18</a:t>
            </a:r>
          </a:p>
          <a:p>
            <a:r>
              <a:rPr lang="en-IN" dirty="0">
                <a:latin typeface="Calisto MT" panose="02040603050505030304" pitchFamily="18" charset="0"/>
              </a:rPr>
              <a:t>Gurgaon                    12</a:t>
            </a:r>
          </a:p>
          <a:p>
            <a:r>
              <a:rPr lang="en-IN" dirty="0">
                <a:latin typeface="Calisto MT" panose="02040603050505030304" pitchFamily="18" charset="0"/>
              </a:rPr>
              <a:t>Merrut                        9</a:t>
            </a:r>
          </a:p>
          <a:p>
            <a:r>
              <a:rPr lang="en-IN" dirty="0">
                <a:latin typeface="Calisto MT" panose="02040603050505030304" pitchFamily="18" charset="0"/>
              </a:rPr>
              <a:t>Moradabad                5</a:t>
            </a:r>
          </a:p>
          <a:p>
            <a:r>
              <a:rPr lang="en-IN" dirty="0">
                <a:latin typeface="Calisto MT" panose="02040603050505030304" pitchFamily="18" charset="0"/>
              </a:rPr>
              <a:t>Bulandshahr               2</a:t>
            </a:r>
          </a:p>
          <a:p>
            <a:endParaRPr lang="en-IN" dirty="0">
              <a:latin typeface="Calisto MT" panose="02040603050505030304" pitchFamily="18" charset="0"/>
            </a:endParaRPr>
          </a:p>
          <a:p>
            <a:r>
              <a:rPr lang="en-US" sz="1800" b="0" dirty="0">
                <a:solidFill>
                  <a:schemeClr val="tx1"/>
                </a:solidFill>
                <a:effectLst/>
                <a:latin typeface="Calisto MT" panose="02040603050505030304" pitchFamily="18" charset="0"/>
                <a:cs typeface="Calibri" panose="020F0502020204030204" pitchFamily="34" charset="0"/>
              </a:rPr>
              <a:t>&gt;Among the available cities, Delhi has the </a:t>
            </a:r>
          </a:p>
          <a:p>
            <a:r>
              <a:rPr lang="en-US" sz="1800" b="0" dirty="0">
                <a:solidFill>
                  <a:schemeClr val="tx1"/>
                </a:solidFill>
                <a:effectLst/>
                <a:latin typeface="Calisto MT" panose="02040603050505030304" pitchFamily="18" charset="0"/>
                <a:cs typeface="Calibri" panose="020F0502020204030204" pitchFamily="34" charset="0"/>
              </a:rPr>
              <a:t>highest number of respondents followed by Greater  Noida, Noida, Bangalore in the subsequent places.</a:t>
            </a:r>
          </a:p>
          <a:p>
            <a:endParaRPr lang="en-US" sz="1800" b="0" dirty="0">
              <a:solidFill>
                <a:schemeClr val="tx1"/>
              </a:solidFill>
              <a:effectLst/>
              <a:latin typeface="Calisto MT" panose="02040603050505030304" pitchFamily="18" charset="0"/>
              <a:cs typeface="Calibri" panose="020F0502020204030204" pitchFamily="34" charset="0"/>
            </a:endParaRPr>
          </a:p>
          <a:p>
            <a:r>
              <a:rPr lang="en-US" sz="1800" b="0" dirty="0">
                <a:solidFill>
                  <a:schemeClr val="tx1"/>
                </a:solidFill>
                <a:effectLst/>
                <a:latin typeface="Calisto MT" panose="02040603050505030304" pitchFamily="18" charset="0"/>
                <a:cs typeface="Calibri" panose="020F0502020204030204" pitchFamily="34" charset="0"/>
              </a:rPr>
              <a:t>&gt;Bulandshahr has the lowest number of </a:t>
            </a:r>
          </a:p>
          <a:p>
            <a:r>
              <a:rPr lang="en-US" sz="1800" b="0" dirty="0">
                <a:solidFill>
                  <a:schemeClr val="tx1"/>
                </a:solidFill>
                <a:effectLst/>
                <a:latin typeface="Calisto MT" panose="02040603050505030304" pitchFamily="18" charset="0"/>
                <a:cs typeface="Calibri" panose="020F0502020204030204" pitchFamily="34" charset="0"/>
              </a:rPr>
              <a:t>respondents.</a:t>
            </a:r>
            <a:endParaRPr lang="en-IN" dirty="0">
              <a:latin typeface="Calisto MT" panose="02040603050505030304" pitchFamily="18" charset="0"/>
            </a:endParaRPr>
          </a:p>
        </p:txBody>
      </p:sp>
      <p:sp>
        <p:nvSpPr>
          <p:cNvPr id="6" name="Rectangle 5"/>
          <p:cNvSpPr/>
          <p:nvPr/>
        </p:nvSpPr>
        <p:spPr>
          <a:xfrm>
            <a:off x="146649" y="112143"/>
            <a:ext cx="11878574" cy="655607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9905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E8C3276-BDF3-404B-83A2-051BAA0216F3}"/>
              </a:ext>
            </a:extLst>
          </p:cNvPr>
          <p:cNvPicPr>
            <a:picLocks noGrp="1" noChangeAspect="1"/>
          </p:cNvPicPr>
          <p:nvPr>
            <p:ph idx="1"/>
          </p:nvPr>
        </p:nvPicPr>
        <p:blipFill>
          <a:blip r:embed="rId2"/>
          <a:stretch>
            <a:fillRect/>
          </a:stretch>
        </p:blipFill>
        <p:spPr>
          <a:xfrm>
            <a:off x="258055" y="1545771"/>
            <a:ext cx="6239435" cy="5312229"/>
          </a:xfrm>
          <a:prstGeom prst="rect">
            <a:avLst/>
          </a:prstGeom>
        </p:spPr>
      </p:pic>
      <p:sp>
        <p:nvSpPr>
          <p:cNvPr id="2" name="Title 1">
            <a:extLst>
              <a:ext uri="{FF2B5EF4-FFF2-40B4-BE49-F238E27FC236}">
                <a16:creationId xmlns:a16="http://schemas.microsoft.com/office/drawing/2014/main" id="{DC6AACA8-BF1E-4B93-9813-189D1E3A2620}"/>
              </a:ext>
            </a:extLst>
          </p:cNvPr>
          <p:cNvSpPr>
            <a:spLocks noGrp="1"/>
          </p:cNvSpPr>
          <p:nvPr>
            <p:ph type="title"/>
          </p:nvPr>
        </p:nvSpPr>
        <p:spPr>
          <a:xfrm>
            <a:off x="947697" y="154814"/>
            <a:ext cx="10515600" cy="656851"/>
          </a:xfrm>
        </p:spPr>
        <p:txBody>
          <a:bodyPr>
            <a:normAutofit fontScale="90000"/>
          </a:bodyPr>
          <a:lstStyle/>
          <a:p>
            <a:r>
              <a:rPr lang="en" sz="4400" b="1" dirty="0">
                <a:latin typeface="Calibri"/>
                <a:ea typeface="Calibri"/>
                <a:cs typeface="Calibri"/>
                <a:sym typeface="Calibri"/>
              </a:rPr>
              <a:t>Customers’ online shopping age</a:t>
            </a:r>
            <a:endParaRPr lang="en-IN" dirty="0"/>
          </a:p>
        </p:txBody>
      </p:sp>
      <p:sp>
        <p:nvSpPr>
          <p:cNvPr id="7" name="TextBox 6">
            <a:extLst>
              <a:ext uri="{FF2B5EF4-FFF2-40B4-BE49-F238E27FC236}">
                <a16:creationId xmlns:a16="http://schemas.microsoft.com/office/drawing/2014/main" id="{D9EF1A44-343B-4873-94E1-66722C783B2C}"/>
              </a:ext>
            </a:extLst>
          </p:cNvPr>
          <p:cNvSpPr txBox="1"/>
          <p:nvPr/>
        </p:nvSpPr>
        <p:spPr>
          <a:xfrm>
            <a:off x="6592901" y="1625173"/>
            <a:ext cx="5337842" cy="5078313"/>
          </a:xfrm>
          <a:prstGeom prst="rect">
            <a:avLst/>
          </a:prstGeom>
          <a:noFill/>
        </p:spPr>
        <p:txBody>
          <a:bodyPr wrap="square" rtlCol="0">
            <a:spAutoFit/>
          </a:bodyPr>
          <a:lstStyle/>
          <a:p>
            <a:r>
              <a:rPr lang="en-US" dirty="0">
                <a:latin typeface="Palatino Linotype" panose="02040502050505030304" pitchFamily="18" charset="0"/>
              </a:rPr>
              <a:t>Above 4 years            98</a:t>
            </a:r>
          </a:p>
          <a:p>
            <a:r>
              <a:rPr lang="en-US" dirty="0">
                <a:latin typeface="Palatino Linotype" panose="02040502050505030304" pitchFamily="18" charset="0"/>
              </a:rPr>
              <a:t>2-3 years                    65</a:t>
            </a:r>
          </a:p>
          <a:p>
            <a:r>
              <a:rPr lang="en-US" dirty="0">
                <a:latin typeface="Palatino Linotype" panose="02040502050505030304" pitchFamily="18" charset="0"/>
              </a:rPr>
              <a:t>3-4 years                    47</a:t>
            </a:r>
          </a:p>
          <a:p>
            <a:r>
              <a:rPr lang="en-US" dirty="0">
                <a:latin typeface="Palatino Linotype" panose="02040502050505030304" pitchFamily="18" charset="0"/>
              </a:rPr>
              <a:t>Less than 1 year        43</a:t>
            </a:r>
          </a:p>
          <a:p>
            <a:r>
              <a:rPr lang="en-US" dirty="0">
                <a:latin typeface="Palatino Linotype" panose="02040502050505030304" pitchFamily="18" charset="0"/>
              </a:rPr>
              <a:t>1-2 years                    16</a:t>
            </a: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r>
              <a:rPr lang="en-US" b="0" i="0" dirty="0">
                <a:solidFill>
                  <a:srgbClr val="000000"/>
                </a:solidFill>
                <a:effectLst/>
                <a:latin typeface="Calisto MT" panose="02040603050505030304" pitchFamily="18" charset="0"/>
              </a:rPr>
              <a:t>The data shows that Most of the customers are using online shopping for more than 4 years. This indicates that there is a large number of repeat customers. There is also an increased number of customers using online shopping within 1 year than customers using online shopping for 1-2 years. This indicates that online shopping is getting popular again recently although there was a slight decrease in the 1-2 years' population.</a:t>
            </a:r>
            <a:endParaRPr lang="en-IN" dirty="0">
              <a:latin typeface="Calisto MT" panose="02040603050505030304" pitchFamily="18" charset="0"/>
            </a:endParaRPr>
          </a:p>
          <a:p>
            <a:endParaRPr lang="en-US" dirty="0">
              <a:latin typeface="Palatino Linotype" panose="02040502050505030304" pitchFamily="18" charset="0"/>
            </a:endParaRPr>
          </a:p>
        </p:txBody>
      </p:sp>
      <p:sp>
        <p:nvSpPr>
          <p:cNvPr id="5" name="Rectangle 4"/>
          <p:cNvSpPr/>
          <p:nvPr/>
        </p:nvSpPr>
        <p:spPr>
          <a:xfrm>
            <a:off x="146649" y="112143"/>
            <a:ext cx="11878574" cy="655607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22871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E9B62371-B4A9-49A4-A4DD-8615534552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534886"/>
            <a:ext cx="6786282" cy="53231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180D12A-4714-4498-9E95-133C5F8D3677}"/>
              </a:ext>
            </a:extLst>
          </p:cNvPr>
          <p:cNvSpPr>
            <a:spLocks noGrp="1"/>
          </p:cNvSpPr>
          <p:nvPr>
            <p:ph type="title"/>
          </p:nvPr>
        </p:nvSpPr>
        <p:spPr>
          <a:xfrm>
            <a:off x="838200" y="270155"/>
            <a:ext cx="10515600" cy="832504"/>
          </a:xfrm>
        </p:spPr>
        <p:txBody>
          <a:bodyPr>
            <a:normAutofit fontScale="90000"/>
          </a:bodyPr>
          <a:lstStyle/>
          <a:p>
            <a:r>
              <a:rPr lang="en-IN" sz="3600" dirty="0">
                <a:latin typeface="Britannic Bold" panose="020B0903060703020204" pitchFamily="34" charset="0"/>
              </a:rPr>
              <a:t>Customer Internet Access while Shopping Online</a:t>
            </a:r>
          </a:p>
        </p:txBody>
      </p:sp>
      <p:sp>
        <p:nvSpPr>
          <p:cNvPr id="4" name="TextBox 3">
            <a:extLst>
              <a:ext uri="{FF2B5EF4-FFF2-40B4-BE49-F238E27FC236}">
                <a16:creationId xmlns:a16="http://schemas.microsoft.com/office/drawing/2014/main" id="{5796C042-5829-4C2A-9F98-80BBC7102488}"/>
              </a:ext>
            </a:extLst>
          </p:cNvPr>
          <p:cNvSpPr txBox="1"/>
          <p:nvPr/>
        </p:nvSpPr>
        <p:spPr>
          <a:xfrm>
            <a:off x="7351058" y="1706025"/>
            <a:ext cx="4002741" cy="1200329"/>
          </a:xfrm>
          <a:prstGeom prst="rect">
            <a:avLst/>
          </a:prstGeom>
          <a:noFill/>
        </p:spPr>
        <p:txBody>
          <a:bodyPr wrap="square" rtlCol="0">
            <a:spAutoFit/>
          </a:bodyPr>
          <a:lstStyle/>
          <a:p>
            <a:r>
              <a:rPr lang="en-IN" sz="2400" dirty="0">
                <a:latin typeface="Palatino Linotype" panose="02040502050505030304" pitchFamily="18" charset="0"/>
              </a:rPr>
              <a:t>Mobile internet    189</a:t>
            </a:r>
          </a:p>
          <a:p>
            <a:r>
              <a:rPr lang="en-IN" sz="2400" dirty="0">
                <a:latin typeface="Palatino Linotype" panose="02040502050505030304" pitchFamily="18" charset="0"/>
              </a:rPr>
              <a:t>Wi-Fi                        76</a:t>
            </a:r>
          </a:p>
          <a:p>
            <a:r>
              <a:rPr lang="en-IN" sz="2400" dirty="0">
                <a:latin typeface="Palatino Linotype" panose="02040502050505030304" pitchFamily="18" charset="0"/>
              </a:rPr>
              <a:t>Dial-up                      4</a:t>
            </a:r>
          </a:p>
        </p:txBody>
      </p:sp>
      <p:sp>
        <p:nvSpPr>
          <p:cNvPr id="5" name="Rectangle 4"/>
          <p:cNvSpPr/>
          <p:nvPr/>
        </p:nvSpPr>
        <p:spPr>
          <a:xfrm>
            <a:off x="146649" y="112143"/>
            <a:ext cx="11878574" cy="655607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92218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10B97581-9FF8-401E-9F7B-DBC15F78CC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752600"/>
            <a:ext cx="7573877" cy="5105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F3FEE7E-FFB5-42B5-A4F9-58F16DCAB9B4}"/>
              </a:ext>
            </a:extLst>
          </p:cNvPr>
          <p:cNvSpPr>
            <a:spLocks noGrp="1"/>
          </p:cNvSpPr>
          <p:nvPr>
            <p:ph type="title"/>
          </p:nvPr>
        </p:nvSpPr>
        <p:spPr>
          <a:xfrm>
            <a:off x="838200" y="132042"/>
            <a:ext cx="10515600" cy="1325563"/>
          </a:xfrm>
        </p:spPr>
        <p:txBody>
          <a:bodyPr/>
          <a:lstStyle/>
          <a:p>
            <a:r>
              <a:rPr lang="en" sz="4400" b="1" dirty="0">
                <a:latin typeface="Calibri"/>
                <a:ea typeface="Calibri"/>
                <a:cs typeface="Calibri"/>
                <a:sym typeface="Calibri"/>
              </a:rPr>
              <a:t>Devices used to access the online stores</a:t>
            </a:r>
            <a:endParaRPr lang="en-IN" dirty="0"/>
          </a:p>
        </p:txBody>
      </p:sp>
      <p:sp>
        <p:nvSpPr>
          <p:cNvPr id="4" name="TextBox 3">
            <a:extLst>
              <a:ext uri="{FF2B5EF4-FFF2-40B4-BE49-F238E27FC236}">
                <a16:creationId xmlns:a16="http://schemas.microsoft.com/office/drawing/2014/main" id="{980C4327-1CFC-4936-A380-E72823036EF5}"/>
              </a:ext>
            </a:extLst>
          </p:cNvPr>
          <p:cNvSpPr txBox="1"/>
          <p:nvPr/>
        </p:nvSpPr>
        <p:spPr>
          <a:xfrm>
            <a:off x="7713480" y="2103064"/>
            <a:ext cx="4213412" cy="1600438"/>
          </a:xfrm>
          <a:prstGeom prst="rect">
            <a:avLst/>
          </a:prstGeom>
          <a:noFill/>
        </p:spPr>
        <p:txBody>
          <a:bodyPr wrap="square" rtlCol="0">
            <a:spAutoFit/>
          </a:bodyPr>
          <a:lstStyle/>
          <a:p>
            <a:r>
              <a:rPr lang="en-US" sz="2000" dirty="0">
                <a:solidFill>
                  <a:srgbClr val="000000"/>
                </a:solidFill>
                <a:effectLst/>
              </a:rPr>
              <a:t>Smartphone is the most used device to visit online shopping stores. About 52% of the customers use smartphone to visit the store.</a:t>
            </a:r>
          </a:p>
          <a:p>
            <a:endParaRPr lang="en-IN" dirty="0"/>
          </a:p>
        </p:txBody>
      </p:sp>
      <p:sp>
        <p:nvSpPr>
          <p:cNvPr id="5" name="Rectangle 4"/>
          <p:cNvSpPr/>
          <p:nvPr/>
        </p:nvSpPr>
        <p:spPr>
          <a:xfrm>
            <a:off x="146649" y="112143"/>
            <a:ext cx="11878574" cy="655607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27446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22637A-19D0-4032-B8F8-8A0F47315EA3}"/>
              </a:ext>
            </a:extLst>
          </p:cNvPr>
          <p:cNvSpPr>
            <a:spLocks noGrp="1"/>
          </p:cNvSpPr>
          <p:nvPr>
            <p:ph idx="1"/>
          </p:nvPr>
        </p:nvSpPr>
        <p:spPr/>
        <p:txBody>
          <a:bodyPr>
            <a:normAutofit fontScale="70000" lnSpcReduction="20000"/>
          </a:bodyPr>
          <a:lstStyle/>
          <a:p>
            <a:pPr marL="0" indent="0" rtl="0">
              <a:spcBef>
                <a:spcPts val="1200"/>
              </a:spcBef>
              <a:spcAft>
                <a:spcPts val="1200"/>
              </a:spcAft>
              <a:buNone/>
            </a:pPr>
            <a:r>
              <a:rPr lang="en-US" sz="2800" b="0" i="0" u="none" strike="noStrike" dirty="0">
                <a:solidFill>
                  <a:srgbClr val="000000"/>
                </a:solidFill>
                <a:effectLst/>
                <a:latin typeface="Arial" panose="020B0604020202020204" pitchFamily="34" charset="0"/>
              </a:rPr>
              <a:t>Based on the above graphs it is observed that:</a:t>
            </a:r>
            <a:endParaRPr lang="en-US" b="0" dirty="0">
              <a:effectLst/>
            </a:endParaRPr>
          </a:p>
          <a:p>
            <a:pPr rtl="0" fontAlgn="base">
              <a:spcBef>
                <a:spcPts val="1200"/>
              </a:spcBef>
              <a:spcAft>
                <a:spcPts val="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Majority of the consumers have been shopping for over 4 years and have made less than 10 purchases in the last 1 year.</a:t>
            </a:r>
          </a:p>
          <a:p>
            <a:pPr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Smartphone and mobile internet are the most popular means of accessing ecommerce  websites, with most common screen size being 5.5 inches or greater.</a:t>
            </a:r>
          </a:p>
          <a:p>
            <a:pPr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Windows operating system is the most popular on Laptop/Desktop devices while android is the most popular OS on smartphone devices followed by iOS.</a:t>
            </a:r>
          </a:p>
          <a:p>
            <a:pPr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Google Chrome is the most popular web Browser, especially on portable devices, followed by Safari.</a:t>
            </a:r>
          </a:p>
          <a:p>
            <a:pPr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Search Engine is the most common means of arriving at the E commerce websites, followed by  Application and Direct URL.</a:t>
            </a:r>
          </a:p>
          <a:p>
            <a:pPr rtl="0" fontAlgn="base">
              <a:spcBef>
                <a:spcPts val="0"/>
              </a:spcBef>
              <a:spcAft>
                <a:spcPts val="120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Most consumers spend over 15 mins browsing an e-commerce website before making a purchase decision. </a:t>
            </a:r>
          </a:p>
          <a:p>
            <a:endParaRPr lang="en-IN" dirty="0"/>
          </a:p>
        </p:txBody>
      </p:sp>
      <p:sp>
        <p:nvSpPr>
          <p:cNvPr id="2" name="Title 1">
            <a:extLst>
              <a:ext uri="{FF2B5EF4-FFF2-40B4-BE49-F238E27FC236}">
                <a16:creationId xmlns:a16="http://schemas.microsoft.com/office/drawing/2014/main" id="{D2C55D69-267B-4EA7-805D-BAC712177649}"/>
              </a:ext>
            </a:extLst>
          </p:cNvPr>
          <p:cNvSpPr>
            <a:spLocks noGrp="1"/>
          </p:cNvSpPr>
          <p:nvPr>
            <p:ph type="title"/>
          </p:nvPr>
        </p:nvSpPr>
        <p:spPr/>
        <p:txBody>
          <a:bodyPr/>
          <a:lstStyle/>
          <a:p>
            <a:r>
              <a:rPr lang="en-US" sz="3600" b="1" dirty="0"/>
              <a:t>Consumer online shopping activities and preferences</a:t>
            </a:r>
            <a:endParaRPr lang="en-IN" sz="3600" dirty="0"/>
          </a:p>
        </p:txBody>
      </p:sp>
      <p:sp>
        <p:nvSpPr>
          <p:cNvPr id="4" name="Rectangle 3"/>
          <p:cNvSpPr/>
          <p:nvPr/>
        </p:nvSpPr>
        <p:spPr>
          <a:xfrm>
            <a:off x="146649" y="112143"/>
            <a:ext cx="11878574" cy="655607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71677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2880FDE-3840-4ED1-B18F-E51047E7A95C}"/>
              </a:ext>
            </a:extLst>
          </p:cNvPr>
          <p:cNvPicPr>
            <a:picLocks noGrp="1" noChangeAspect="1"/>
          </p:cNvPicPr>
          <p:nvPr>
            <p:ph idx="1"/>
          </p:nvPr>
        </p:nvPicPr>
        <p:blipFill>
          <a:blip r:embed="rId2"/>
          <a:stretch>
            <a:fillRect/>
          </a:stretch>
        </p:blipFill>
        <p:spPr>
          <a:xfrm>
            <a:off x="261898" y="1600200"/>
            <a:ext cx="6445623" cy="5257800"/>
          </a:xfrm>
          <a:prstGeom prst="rect">
            <a:avLst/>
          </a:prstGeom>
        </p:spPr>
      </p:pic>
      <p:sp>
        <p:nvSpPr>
          <p:cNvPr id="2" name="Title 1">
            <a:extLst>
              <a:ext uri="{FF2B5EF4-FFF2-40B4-BE49-F238E27FC236}">
                <a16:creationId xmlns:a16="http://schemas.microsoft.com/office/drawing/2014/main" id="{E5ED12F6-F7A2-414F-A439-A07820CCF514}"/>
              </a:ext>
            </a:extLst>
          </p:cNvPr>
          <p:cNvSpPr>
            <a:spLocks noGrp="1"/>
          </p:cNvSpPr>
          <p:nvPr>
            <p:ph type="title"/>
          </p:nvPr>
        </p:nvSpPr>
        <p:spPr>
          <a:xfrm>
            <a:off x="1008529" y="18256"/>
            <a:ext cx="10515600" cy="1066474"/>
          </a:xfrm>
        </p:spPr>
        <p:txBody>
          <a:bodyPr>
            <a:normAutofit/>
          </a:bodyPr>
          <a:lstStyle/>
          <a:p>
            <a:r>
              <a:rPr lang="en-IN" sz="4800" dirty="0">
                <a:latin typeface="Britannic Bold" panose="020B0903060703020204" pitchFamily="34" charset="0"/>
              </a:rPr>
              <a:t>Customer’s Operating System</a:t>
            </a:r>
          </a:p>
        </p:txBody>
      </p:sp>
      <p:sp>
        <p:nvSpPr>
          <p:cNvPr id="5" name="TextBox 4">
            <a:extLst>
              <a:ext uri="{FF2B5EF4-FFF2-40B4-BE49-F238E27FC236}">
                <a16:creationId xmlns:a16="http://schemas.microsoft.com/office/drawing/2014/main" id="{68BF51E2-99CD-4559-973C-94FF20370B3E}"/>
              </a:ext>
            </a:extLst>
          </p:cNvPr>
          <p:cNvSpPr txBox="1"/>
          <p:nvPr/>
        </p:nvSpPr>
        <p:spPr>
          <a:xfrm>
            <a:off x="7117978" y="1685364"/>
            <a:ext cx="4634753" cy="1200329"/>
          </a:xfrm>
          <a:prstGeom prst="rect">
            <a:avLst/>
          </a:prstGeom>
          <a:noFill/>
        </p:spPr>
        <p:txBody>
          <a:bodyPr wrap="square" rtlCol="0">
            <a:spAutoFit/>
          </a:bodyPr>
          <a:lstStyle/>
          <a:p>
            <a:r>
              <a:rPr lang="en-US" sz="2400" dirty="0">
                <a:latin typeface="Calisto MT" panose="02040603050505030304" pitchFamily="18" charset="0"/>
              </a:rPr>
              <a:t>Window/windows Mobile      122       </a:t>
            </a:r>
          </a:p>
          <a:p>
            <a:r>
              <a:rPr lang="en-US" sz="2400" dirty="0">
                <a:latin typeface="Calisto MT" panose="02040603050505030304" pitchFamily="18" charset="0"/>
              </a:rPr>
              <a:t>Android                                      85</a:t>
            </a:r>
          </a:p>
          <a:p>
            <a:r>
              <a:rPr lang="en-US" sz="2400" dirty="0">
                <a:latin typeface="Calisto MT" panose="02040603050505030304" pitchFamily="18" charset="0"/>
              </a:rPr>
              <a:t>IOS/Mac                                    62</a:t>
            </a:r>
            <a:endParaRPr lang="en-IN" sz="2400" dirty="0">
              <a:latin typeface="Calisto MT" panose="02040603050505030304" pitchFamily="18" charset="0"/>
            </a:endParaRPr>
          </a:p>
        </p:txBody>
      </p:sp>
      <p:sp>
        <p:nvSpPr>
          <p:cNvPr id="6" name="Rectangle 5"/>
          <p:cNvSpPr/>
          <p:nvPr/>
        </p:nvSpPr>
        <p:spPr>
          <a:xfrm>
            <a:off x="146649" y="112143"/>
            <a:ext cx="11878574" cy="655607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32792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6E075CC-9B4C-4530-8C0D-CD3C458390D5}"/>
              </a:ext>
            </a:extLst>
          </p:cNvPr>
          <p:cNvPicPr>
            <a:picLocks noGrp="1" noChangeAspect="1"/>
          </p:cNvPicPr>
          <p:nvPr>
            <p:ph idx="1"/>
          </p:nvPr>
        </p:nvPicPr>
        <p:blipFill>
          <a:blip r:embed="rId2"/>
          <a:stretch>
            <a:fillRect/>
          </a:stretch>
        </p:blipFill>
        <p:spPr>
          <a:xfrm>
            <a:off x="146649" y="1567543"/>
            <a:ext cx="6881680" cy="5290457"/>
          </a:xfrm>
          <a:prstGeom prst="rect">
            <a:avLst/>
          </a:prstGeom>
        </p:spPr>
      </p:pic>
      <p:sp>
        <p:nvSpPr>
          <p:cNvPr id="2" name="Title 1">
            <a:extLst>
              <a:ext uri="{FF2B5EF4-FFF2-40B4-BE49-F238E27FC236}">
                <a16:creationId xmlns:a16="http://schemas.microsoft.com/office/drawing/2014/main" id="{8418F94C-7EB5-4DBC-B9F4-431704E98902}"/>
              </a:ext>
            </a:extLst>
          </p:cNvPr>
          <p:cNvSpPr>
            <a:spLocks noGrp="1"/>
          </p:cNvSpPr>
          <p:nvPr>
            <p:ph type="title"/>
          </p:nvPr>
        </p:nvSpPr>
        <p:spPr>
          <a:xfrm>
            <a:off x="838200" y="167901"/>
            <a:ext cx="10515600" cy="1096123"/>
          </a:xfrm>
        </p:spPr>
        <p:txBody>
          <a:bodyPr>
            <a:normAutofit/>
          </a:bodyPr>
          <a:lstStyle/>
          <a:p>
            <a:r>
              <a:rPr lang="en-IN" sz="3600" dirty="0">
                <a:latin typeface="Britannic Bold" panose="020B0903060703020204" pitchFamily="34" charset="0"/>
              </a:rPr>
              <a:t>Customer’s Channel for Online Shopping</a:t>
            </a:r>
          </a:p>
        </p:txBody>
      </p:sp>
      <p:sp>
        <p:nvSpPr>
          <p:cNvPr id="8" name="TextBox 7">
            <a:extLst>
              <a:ext uri="{FF2B5EF4-FFF2-40B4-BE49-F238E27FC236}">
                <a16:creationId xmlns:a16="http://schemas.microsoft.com/office/drawing/2014/main" id="{CCEA3D8A-4903-42C9-9EA6-8DEE0874706D}"/>
              </a:ext>
            </a:extLst>
          </p:cNvPr>
          <p:cNvSpPr txBox="1"/>
          <p:nvPr/>
        </p:nvSpPr>
        <p:spPr>
          <a:xfrm>
            <a:off x="7190254" y="1785242"/>
            <a:ext cx="4001620" cy="1384995"/>
          </a:xfrm>
          <a:prstGeom prst="rect">
            <a:avLst/>
          </a:prstGeom>
          <a:noFill/>
        </p:spPr>
        <p:txBody>
          <a:bodyPr wrap="square">
            <a:spAutoFit/>
          </a:bodyPr>
          <a:lstStyle/>
          <a:p>
            <a:r>
              <a:rPr lang="en-US" sz="2800" dirty="0">
                <a:latin typeface="Calisto MT" panose="02040603050505030304" pitchFamily="18" charset="0"/>
              </a:rPr>
              <a:t>Search Engine        230</a:t>
            </a:r>
          </a:p>
          <a:p>
            <a:r>
              <a:rPr lang="en-US" sz="2800" dirty="0">
                <a:latin typeface="Calisto MT" panose="02040603050505030304" pitchFamily="18" charset="0"/>
              </a:rPr>
              <a:t>Content Marketing     20</a:t>
            </a:r>
          </a:p>
          <a:p>
            <a:r>
              <a:rPr lang="en-US" sz="2800" dirty="0">
                <a:latin typeface="Calisto MT" panose="02040603050505030304" pitchFamily="18" charset="0"/>
              </a:rPr>
              <a:t>Display Adverts       19</a:t>
            </a:r>
            <a:endParaRPr lang="en-IN" sz="2800" dirty="0">
              <a:latin typeface="Calisto MT" panose="02040603050505030304" pitchFamily="18" charset="0"/>
            </a:endParaRPr>
          </a:p>
        </p:txBody>
      </p:sp>
      <p:sp>
        <p:nvSpPr>
          <p:cNvPr id="5" name="Rectangle 4"/>
          <p:cNvSpPr/>
          <p:nvPr/>
        </p:nvSpPr>
        <p:spPr>
          <a:xfrm>
            <a:off x="146649" y="112143"/>
            <a:ext cx="11878574" cy="655607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85047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43C559-E84F-4FC3-88C3-FCE7E79C3F8D}"/>
              </a:ext>
            </a:extLst>
          </p:cNvPr>
          <p:cNvSpPr>
            <a:spLocks noGrp="1"/>
          </p:cNvSpPr>
          <p:nvPr>
            <p:ph idx="1"/>
          </p:nvPr>
        </p:nvSpPr>
        <p:spPr/>
        <p:txBody>
          <a:bodyPr>
            <a:normAutofit fontScale="55000" lnSpcReduction="20000"/>
          </a:bodyPr>
          <a:lstStyle/>
          <a:p>
            <a:r>
              <a:rPr lang="en-US" sz="2800" dirty="0"/>
              <a:t>Customer satisfaction has emerged as one of the most important factors that guarantee the success of online stores; it has been posited as a key stimulant of purchase, repurchase intentions and customer loyalty. A comprehensive review of the literature, theories and models have been carried out to propose the models for customer activation and customer retention. </a:t>
            </a:r>
          </a:p>
          <a:p>
            <a:r>
              <a:rPr lang="en-US" sz="2800" dirty="0"/>
              <a:t>Five major factors that contributed to the success of an e-commerce store have been identified as: </a:t>
            </a:r>
          </a:p>
          <a:p>
            <a:endParaRPr lang="en-US" sz="3200" b="1" dirty="0"/>
          </a:p>
          <a:p>
            <a:r>
              <a:rPr lang="en-US" sz="3200" b="1" dirty="0"/>
              <a:t>Service quality, </a:t>
            </a:r>
          </a:p>
          <a:p>
            <a:r>
              <a:rPr lang="en-US" sz="3200" b="1" dirty="0"/>
              <a:t>System quality,</a:t>
            </a:r>
          </a:p>
          <a:p>
            <a:r>
              <a:rPr lang="en-US" sz="3200" b="1" dirty="0"/>
              <a:t>Information quality, </a:t>
            </a:r>
          </a:p>
          <a:p>
            <a:r>
              <a:rPr lang="en-US" sz="3200" b="1" dirty="0"/>
              <a:t>Trust and </a:t>
            </a:r>
          </a:p>
          <a:p>
            <a:r>
              <a:rPr lang="en-US" sz="3200" b="1" dirty="0"/>
              <a:t>Net benefit. </a:t>
            </a:r>
          </a:p>
          <a:p>
            <a:endParaRPr lang="en-US" sz="2800" dirty="0"/>
          </a:p>
          <a:p>
            <a:pPr marL="45720" indent="0">
              <a:buNone/>
            </a:pPr>
            <a:r>
              <a:rPr lang="en-US" sz="2800" dirty="0"/>
              <a:t>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IN" sz="2800" dirty="0"/>
          </a:p>
          <a:p>
            <a:endParaRPr lang="en-IN" dirty="0"/>
          </a:p>
        </p:txBody>
      </p:sp>
      <p:sp>
        <p:nvSpPr>
          <p:cNvPr id="2" name="Title 1">
            <a:extLst>
              <a:ext uri="{FF2B5EF4-FFF2-40B4-BE49-F238E27FC236}">
                <a16:creationId xmlns:a16="http://schemas.microsoft.com/office/drawing/2014/main" id="{A50E9C96-C46E-4895-89FE-8FF85C37B247}"/>
              </a:ext>
            </a:extLst>
          </p:cNvPr>
          <p:cNvSpPr>
            <a:spLocks noGrp="1"/>
          </p:cNvSpPr>
          <p:nvPr>
            <p:ph type="title"/>
          </p:nvPr>
        </p:nvSpPr>
        <p:spPr/>
        <p:txBody>
          <a:bodyPr/>
          <a:lstStyle/>
          <a:p>
            <a:r>
              <a:rPr lang="en" sz="3600" b="1" dirty="0">
                <a:latin typeface="Calibri"/>
                <a:ea typeface="Calibri"/>
                <a:cs typeface="Calibri"/>
                <a:sym typeface="Calibri"/>
              </a:rPr>
              <a:t>Problem Statement And Understanding</a:t>
            </a:r>
            <a:endParaRPr lang="en-IN" sz="3600" dirty="0"/>
          </a:p>
        </p:txBody>
      </p:sp>
      <p:sp>
        <p:nvSpPr>
          <p:cNvPr id="4" name="Rectangle 3"/>
          <p:cNvSpPr/>
          <p:nvPr/>
        </p:nvSpPr>
        <p:spPr>
          <a:xfrm>
            <a:off x="146649" y="112143"/>
            <a:ext cx="11878574" cy="655607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34744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4A203950-166F-42FA-B066-3FC986E0CE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709" y="1556656"/>
            <a:ext cx="6619786" cy="530134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D341176-688E-4D05-A0C0-DF159985CAF4}"/>
              </a:ext>
            </a:extLst>
          </p:cNvPr>
          <p:cNvSpPr>
            <a:spLocks noGrp="1"/>
          </p:cNvSpPr>
          <p:nvPr>
            <p:ph type="title"/>
          </p:nvPr>
        </p:nvSpPr>
        <p:spPr>
          <a:xfrm>
            <a:off x="838200" y="78255"/>
            <a:ext cx="10515600" cy="1325563"/>
          </a:xfrm>
        </p:spPr>
        <p:txBody>
          <a:bodyPr/>
          <a:lstStyle/>
          <a:p>
            <a:r>
              <a:rPr lang="en-IN" sz="3600" dirty="0"/>
              <a:t>Customer’s Preferred Payment Method</a:t>
            </a:r>
          </a:p>
        </p:txBody>
      </p:sp>
      <p:sp>
        <p:nvSpPr>
          <p:cNvPr id="4" name="TextBox 3">
            <a:extLst>
              <a:ext uri="{FF2B5EF4-FFF2-40B4-BE49-F238E27FC236}">
                <a16:creationId xmlns:a16="http://schemas.microsoft.com/office/drawing/2014/main" id="{F74665C2-7C47-4E4B-9711-63B939F00F75}"/>
              </a:ext>
            </a:extLst>
          </p:cNvPr>
          <p:cNvSpPr txBox="1"/>
          <p:nvPr/>
        </p:nvSpPr>
        <p:spPr>
          <a:xfrm>
            <a:off x="6732495" y="1713752"/>
            <a:ext cx="5136775" cy="4678204"/>
          </a:xfrm>
          <a:prstGeom prst="rect">
            <a:avLst/>
          </a:prstGeom>
          <a:noFill/>
        </p:spPr>
        <p:txBody>
          <a:bodyPr wrap="square" rtlCol="0">
            <a:spAutoFit/>
          </a:bodyPr>
          <a:lstStyle/>
          <a:p>
            <a:pPr algn="l"/>
            <a:r>
              <a:rPr lang="en-US" sz="2000" b="0" i="0" dirty="0">
                <a:solidFill>
                  <a:srgbClr val="000000"/>
                </a:solidFill>
                <a:effectLst/>
                <a:latin typeface="Palatino Linotype" panose="02040502050505030304" pitchFamily="18" charset="0"/>
              </a:rPr>
              <a:t>&gt;For about 55% of the customers the preferred payment option is Credit/Debit cards.</a:t>
            </a:r>
          </a:p>
          <a:p>
            <a:pPr algn="l"/>
            <a:r>
              <a:rPr lang="en-US" sz="2000" b="0" i="0" dirty="0">
                <a:solidFill>
                  <a:srgbClr val="000000"/>
                </a:solidFill>
                <a:effectLst/>
                <a:latin typeface="Palatino Linotype" panose="02040502050505030304" pitchFamily="18" charset="0"/>
              </a:rPr>
              <a:t>&gt;E-wallets are still the least preferred option.</a:t>
            </a:r>
          </a:p>
          <a:p>
            <a:pPr algn="l"/>
            <a:endParaRPr lang="en-US" sz="2000" dirty="0">
              <a:solidFill>
                <a:srgbClr val="000000"/>
              </a:solidFill>
              <a:latin typeface="Palatino Linotype" panose="02040502050505030304" pitchFamily="18" charset="0"/>
            </a:endParaRPr>
          </a:p>
          <a:p>
            <a:pPr algn="l"/>
            <a:endParaRPr lang="en-US" sz="2000" b="0" i="0" dirty="0">
              <a:solidFill>
                <a:srgbClr val="000000"/>
              </a:solidFill>
              <a:effectLst/>
              <a:latin typeface="Palatino Linotype" panose="02040502050505030304" pitchFamily="18" charset="0"/>
            </a:endParaRPr>
          </a:p>
          <a:p>
            <a:pPr algn="l"/>
            <a:endParaRPr lang="en-US" sz="2000" dirty="0">
              <a:solidFill>
                <a:srgbClr val="000000"/>
              </a:solidFill>
              <a:latin typeface="Palatino Linotype" panose="02040502050505030304" pitchFamily="18" charset="0"/>
            </a:endParaRPr>
          </a:p>
          <a:p>
            <a:pPr algn="l"/>
            <a:endParaRPr lang="en-US" sz="2000" b="0" i="0" dirty="0">
              <a:solidFill>
                <a:srgbClr val="000000"/>
              </a:solidFill>
              <a:effectLst/>
              <a:latin typeface="Palatino Linotype" panose="02040502050505030304" pitchFamily="18" charset="0"/>
            </a:endParaRPr>
          </a:p>
          <a:p>
            <a:pPr algn="l"/>
            <a:r>
              <a:rPr lang="en-US" sz="2000" b="0" i="0" dirty="0">
                <a:solidFill>
                  <a:srgbClr val="000000"/>
                </a:solidFill>
                <a:effectLst/>
                <a:latin typeface="Calisto MT" panose="02040603050505030304" pitchFamily="18" charset="0"/>
              </a:rPr>
              <a:t>Credit/Debit cards                              148</a:t>
            </a:r>
          </a:p>
          <a:p>
            <a:pPr algn="l"/>
            <a:r>
              <a:rPr lang="en-US" sz="2000" b="0" i="0" dirty="0">
                <a:solidFill>
                  <a:srgbClr val="000000"/>
                </a:solidFill>
                <a:effectLst/>
                <a:latin typeface="Calisto MT" panose="02040603050505030304" pitchFamily="18" charset="0"/>
              </a:rPr>
              <a:t>Cash on delivery (Cod)                        76</a:t>
            </a:r>
          </a:p>
          <a:p>
            <a:pPr algn="l"/>
            <a:r>
              <a:rPr lang="en-US" sz="2000" b="0" i="0" dirty="0">
                <a:solidFill>
                  <a:srgbClr val="000000"/>
                </a:solidFill>
                <a:effectLst/>
                <a:latin typeface="Calisto MT" panose="02040603050505030304" pitchFamily="18" charset="0"/>
              </a:rPr>
              <a:t>E-wallets (Paytm, Free charge etc.)     45</a:t>
            </a:r>
          </a:p>
          <a:p>
            <a:pPr algn="l"/>
            <a:endParaRPr lang="en-US" sz="2000" dirty="0">
              <a:solidFill>
                <a:srgbClr val="000000"/>
              </a:solidFill>
              <a:latin typeface="Palatino Linotype" panose="02040502050505030304" pitchFamily="18" charset="0"/>
            </a:endParaRPr>
          </a:p>
          <a:p>
            <a:pPr algn="l"/>
            <a:endParaRPr lang="en-US" sz="2000" b="0" i="0" dirty="0">
              <a:solidFill>
                <a:srgbClr val="000000"/>
              </a:solidFill>
              <a:effectLst/>
              <a:latin typeface="Palatino Linotype" panose="02040502050505030304" pitchFamily="18" charset="0"/>
            </a:endParaRPr>
          </a:p>
          <a:p>
            <a:endParaRPr lang="en-IN" dirty="0"/>
          </a:p>
        </p:txBody>
      </p:sp>
      <p:sp>
        <p:nvSpPr>
          <p:cNvPr id="5" name="Rectangle 4"/>
          <p:cNvSpPr/>
          <p:nvPr/>
        </p:nvSpPr>
        <p:spPr>
          <a:xfrm>
            <a:off x="146649" y="112143"/>
            <a:ext cx="11878574" cy="655607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57277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53BF3D4-0CE8-437D-8533-7C00A605C345}"/>
              </a:ext>
            </a:extLst>
          </p:cNvPr>
          <p:cNvPicPr>
            <a:picLocks noGrp="1" noChangeAspect="1"/>
          </p:cNvPicPr>
          <p:nvPr>
            <p:ph idx="1"/>
          </p:nvPr>
        </p:nvPicPr>
        <p:blipFill>
          <a:blip r:embed="rId2"/>
          <a:stretch>
            <a:fillRect/>
          </a:stretch>
        </p:blipFill>
        <p:spPr>
          <a:xfrm>
            <a:off x="146649" y="1410419"/>
            <a:ext cx="7124304" cy="5257800"/>
          </a:xfrm>
          <a:prstGeom prst="rect">
            <a:avLst/>
          </a:prstGeom>
        </p:spPr>
      </p:pic>
      <p:sp>
        <p:nvSpPr>
          <p:cNvPr id="2" name="Title 1">
            <a:extLst>
              <a:ext uri="{FF2B5EF4-FFF2-40B4-BE49-F238E27FC236}">
                <a16:creationId xmlns:a16="http://schemas.microsoft.com/office/drawing/2014/main" id="{12C0F9E4-8F70-4EEC-9437-58ADA6FA7F23}"/>
              </a:ext>
            </a:extLst>
          </p:cNvPr>
          <p:cNvSpPr>
            <a:spLocks noGrp="1"/>
          </p:cNvSpPr>
          <p:nvPr>
            <p:ph type="title"/>
          </p:nvPr>
        </p:nvSpPr>
        <p:spPr>
          <a:xfrm>
            <a:off x="828136" y="261256"/>
            <a:ext cx="10515600" cy="968188"/>
          </a:xfrm>
        </p:spPr>
        <p:txBody>
          <a:bodyPr>
            <a:normAutofit fontScale="90000"/>
          </a:bodyPr>
          <a:lstStyle/>
          <a:p>
            <a:r>
              <a:rPr lang="en-IN" sz="3600" dirty="0">
                <a:latin typeface="Britannic Bold" panose="020B0903060703020204" pitchFamily="34" charset="0"/>
              </a:rPr>
              <a:t>How Frequently Customer’s Abandon their Shopping</a:t>
            </a:r>
            <a:endParaRPr lang="en-IN" sz="3200" dirty="0">
              <a:latin typeface="Britannic Bold" panose="020B0903060703020204" pitchFamily="34" charset="0"/>
            </a:endParaRPr>
          </a:p>
        </p:txBody>
      </p:sp>
      <p:sp>
        <p:nvSpPr>
          <p:cNvPr id="5" name="TextBox 4">
            <a:extLst>
              <a:ext uri="{FF2B5EF4-FFF2-40B4-BE49-F238E27FC236}">
                <a16:creationId xmlns:a16="http://schemas.microsoft.com/office/drawing/2014/main" id="{EC6A4566-6FEF-4DAC-B7E0-6E8EBB807A6C}"/>
              </a:ext>
            </a:extLst>
          </p:cNvPr>
          <p:cNvSpPr txBox="1"/>
          <p:nvPr/>
        </p:nvSpPr>
        <p:spPr>
          <a:xfrm>
            <a:off x="7386917" y="1895396"/>
            <a:ext cx="4356847" cy="4154984"/>
          </a:xfrm>
          <a:prstGeom prst="rect">
            <a:avLst/>
          </a:prstGeom>
          <a:noFill/>
        </p:spPr>
        <p:txBody>
          <a:bodyPr wrap="square" rtlCol="0">
            <a:spAutoFit/>
          </a:bodyPr>
          <a:lstStyle/>
          <a:p>
            <a:r>
              <a:rPr lang="en-US" sz="2400" dirty="0">
                <a:latin typeface="Calisto MT" panose="02040603050505030304" pitchFamily="18" charset="0"/>
              </a:rPr>
              <a:t>A large portion of the population abandon the shopping cart sometimes.</a:t>
            </a:r>
          </a:p>
          <a:p>
            <a:endParaRPr lang="en-US" sz="2400" dirty="0">
              <a:latin typeface="Calisto MT" panose="02040603050505030304" pitchFamily="18" charset="0"/>
            </a:endParaRPr>
          </a:p>
          <a:p>
            <a:r>
              <a:rPr lang="en-US" sz="2400" dirty="0">
                <a:latin typeface="Calisto MT" panose="02040603050505030304" pitchFamily="18" charset="0"/>
              </a:rPr>
              <a:t>About </a:t>
            </a:r>
            <a:r>
              <a:rPr lang="en-US" sz="2400" b="1" dirty="0">
                <a:latin typeface="Calisto MT" panose="02040603050505030304" pitchFamily="18" charset="0"/>
              </a:rPr>
              <a:t>17.84%</a:t>
            </a:r>
            <a:r>
              <a:rPr lang="en-US" sz="2400" dirty="0">
                <a:latin typeface="Calisto MT" panose="02040603050505030304" pitchFamily="18" charset="0"/>
              </a:rPr>
              <a:t> of the population never abandon the cart.</a:t>
            </a:r>
          </a:p>
          <a:p>
            <a:endParaRPr lang="en-US" sz="2400" dirty="0">
              <a:latin typeface="Calisto MT" panose="02040603050505030304" pitchFamily="18" charset="0"/>
            </a:endParaRPr>
          </a:p>
          <a:p>
            <a:r>
              <a:rPr lang="en-US" sz="2400" dirty="0">
                <a:latin typeface="Calisto MT" panose="02040603050505030304" pitchFamily="18" charset="0"/>
              </a:rPr>
              <a:t>About </a:t>
            </a:r>
            <a:r>
              <a:rPr lang="en-US" sz="2400" b="1" dirty="0">
                <a:latin typeface="Calisto MT" panose="02040603050505030304" pitchFamily="18" charset="0"/>
              </a:rPr>
              <a:t>17.5%</a:t>
            </a:r>
            <a:r>
              <a:rPr lang="en-US" sz="2400" dirty="0">
                <a:latin typeface="Calisto MT" panose="02040603050505030304" pitchFamily="18" charset="0"/>
              </a:rPr>
              <a:t> of the customers abandon the cart frequently/very frequently.</a:t>
            </a:r>
            <a:endParaRPr lang="en-IN" sz="2400" dirty="0">
              <a:latin typeface="Calisto MT" panose="02040603050505030304" pitchFamily="18" charset="0"/>
            </a:endParaRPr>
          </a:p>
        </p:txBody>
      </p:sp>
      <p:sp>
        <p:nvSpPr>
          <p:cNvPr id="6" name="Rectangle 5"/>
          <p:cNvSpPr/>
          <p:nvPr/>
        </p:nvSpPr>
        <p:spPr>
          <a:xfrm>
            <a:off x="146649" y="112143"/>
            <a:ext cx="11878574" cy="655607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2936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10C6873-AAF5-4F6E-8112-0A1EC7DD0882}"/>
              </a:ext>
            </a:extLst>
          </p:cNvPr>
          <p:cNvPicPr>
            <a:picLocks noGrp="1" noChangeAspect="1"/>
          </p:cNvPicPr>
          <p:nvPr>
            <p:ph idx="1"/>
          </p:nvPr>
        </p:nvPicPr>
        <p:blipFill>
          <a:blip r:embed="rId2"/>
          <a:stretch>
            <a:fillRect/>
          </a:stretch>
        </p:blipFill>
        <p:spPr>
          <a:xfrm>
            <a:off x="113361" y="1654629"/>
            <a:ext cx="7461815" cy="5125117"/>
          </a:xfrm>
          <a:prstGeom prst="rect">
            <a:avLst/>
          </a:prstGeom>
        </p:spPr>
      </p:pic>
      <p:sp>
        <p:nvSpPr>
          <p:cNvPr id="2" name="Title 1">
            <a:extLst>
              <a:ext uri="{FF2B5EF4-FFF2-40B4-BE49-F238E27FC236}">
                <a16:creationId xmlns:a16="http://schemas.microsoft.com/office/drawing/2014/main" id="{9CCAF090-56BB-4F81-AC69-883EB27885DD}"/>
              </a:ext>
            </a:extLst>
          </p:cNvPr>
          <p:cNvSpPr>
            <a:spLocks noGrp="1"/>
          </p:cNvSpPr>
          <p:nvPr>
            <p:ph type="title"/>
          </p:nvPr>
        </p:nvSpPr>
        <p:spPr>
          <a:xfrm>
            <a:off x="838200" y="197997"/>
            <a:ext cx="10515600" cy="1051299"/>
          </a:xfrm>
        </p:spPr>
        <p:txBody>
          <a:bodyPr>
            <a:noAutofit/>
          </a:bodyPr>
          <a:lstStyle/>
          <a:p>
            <a:r>
              <a:rPr lang="en-IN" sz="3600" dirty="0"/>
              <a:t>Customer’s Reasons to Abandon their Shopping Bag</a:t>
            </a:r>
          </a:p>
        </p:txBody>
      </p:sp>
      <p:sp>
        <p:nvSpPr>
          <p:cNvPr id="5" name="TextBox 4">
            <a:extLst>
              <a:ext uri="{FF2B5EF4-FFF2-40B4-BE49-F238E27FC236}">
                <a16:creationId xmlns:a16="http://schemas.microsoft.com/office/drawing/2014/main" id="{E83C9BF7-D1DA-4587-BCF1-5CBAC993A1ED}"/>
              </a:ext>
            </a:extLst>
          </p:cNvPr>
          <p:cNvSpPr txBox="1"/>
          <p:nvPr/>
        </p:nvSpPr>
        <p:spPr>
          <a:xfrm>
            <a:off x="7620001" y="1666795"/>
            <a:ext cx="4294094" cy="5016758"/>
          </a:xfrm>
          <a:prstGeom prst="rect">
            <a:avLst/>
          </a:prstGeom>
          <a:noFill/>
        </p:spPr>
        <p:txBody>
          <a:bodyPr wrap="square" rtlCol="0">
            <a:spAutoFit/>
          </a:bodyPr>
          <a:lstStyle/>
          <a:p>
            <a:r>
              <a:rPr lang="en-US" sz="2000" dirty="0">
                <a:latin typeface="Calisto MT" panose="02040603050505030304" pitchFamily="18" charset="0"/>
              </a:rPr>
              <a:t>The top reason for abandoning the cart is that the customers have found a better alternative offers. This indicates that we need to keep the best offers up to date always.</a:t>
            </a:r>
          </a:p>
          <a:p>
            <a:endParaRPr lang="en-US" sz="2000" dirty="0">
              <a:latin typeface="Calisto MT" panose="02040603050505030304" pitchFamily="18" charset="0"/>
            </a:endParaRPr>
          </a:p>
          <a:p>
            <a:r>
              <a:rPr lang="en-US" sz="2000" dirty="0">
                <a:latin typeface="Calisto MT" panose="02040603050505030304" pitchFamily="18" charset="0"/>
              </a:rPr>
              <a:t>About 11.52% of the population have a lack of trust in the online stores. This can be fixed by updating the web security and letting the customers know how protected the store is through some policy pages.</a:t>
            </a:r>
          </a:p>
          <a:p>
            <a:endParaRPr lang="en-US" sz="2000" dirty="0">
              <a:latin typeface="Calisto MT" panose="02040603050505030304" pitchFamily="18" charset="0"/>
            </a:endParaRPr>
          </a:p>
          <a:p>
            <a:r>
              <a:rPr lang="en-US" sz="2000" dirty="0">
                <a:latin typeface="Calisto MT" panose="02040603050505030304" pitchFamily="18" charset="0"/>
              </a:rPr>
              <a:t>At least 5.2% of the customers did not see their preferred mode of payments</a:t>
            </a:r>
            <a:r>
              <a:rPr lang="en-US" dirty="0"/>
              <a:t>.</a:t>
            </a:r>
            <a:endParaRPr lang="en-IN" dirty="0"/>
          </a:p>
        </p:txBody>
      </p:sp>
      <p:sp>
        <p:nvSpPr>
          <p:cNvPr id="6" name="Rectangle 5"/>
          <p:cNvSpPr/>
          <p:nvPr/>
        </p:nvSpPr>
        <p:spPr>
          <a:xfrm>
            <a:off x="146649" y="112143"/>
            <a:ext cx="11878574" cy="655607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47479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23DF2E-89BF-4B3E-AC6D-4F72B0E6316B}"/>
              </a:ext>
            </a:extLst>
          </p:cNvPr>
          <p:cNvSpPr>
            <a:spLocks noGrp="1"/>
          </p:cNvSpPr>
          <p:nvPr>
            <p:ph idx="1"/>
          </p:nvPr>
        </p:nvSpPr>
        <p:spPr>
          <a:xfrm>
            <a:off x="794657" y="1452922"/>
            <a:ext cx="10515600" cy="5692869"/>
          </a:xfrm>
        </p:spPr>
        <p:txBody>
          <a:bodyPr/>
          <a:lstStyle/>
          <a:p>
            <a:endParaRPr lang="en-US" dirty="0"/>
          </a:p>
          <a:p>
            <a:endParaRPr lang="en-US" dirty="0"/>
          </a:p>
          <a:p>
            <a:endParaRPr lang="en-US" dirty="0"/>
          </a:p>
          <a:p>
            <a:r>
              <a:rPr lang="en-US" dirty="0"/>
              <a:t>Based on the above graphs it is observed that:</a:t>
            </a:r>
          </a:p>
          <a:p>
            <a:endParaRPr lang="en-US" dirty="0"/>
          </a:p>
          <a:p>
            <a:r>
              <a:rPr lang="en-US" dirty="0"/>
              <a:t>Consumers sometimes abandon items  in shopping cart.</a:t>
            </a:r>
          </a:p>
          <a:p>
            <a:endParaRPr lang="en-US" dirty="0"/>
          </a:p>
          <a:p>
            <a:r>
              <a:rPr lang="en-US" dirty="0"/>
              <a:t>Finding a better alternative offer is the most common reason behind why consumers abandon items on a particular e commerce website.</a:t>
            </a:r>
          </a:p>
          <a:p>
            <a:endParaRPr lang="en-IN" dirty="0"/>
          </a:p>
        </p:txBody>
      </p:sp>
      <p:sp>
        <p:nvSpPr>
          <p:cNvPr id="4" name="Rectangle 3"/>
          <p:cNvSpPr/>
          <p:nvPr/>
        </p:nvSpPr>
        <p:spPr>
          <a:xfrm>
            <a:off x="146649" y="112143"/>
            <a:ext cx="11878574" cy="655607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99685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D90B686-3CB6-437E-914B-0D0DB6EBAB95}"/>
              </a:ext>
            </a:extLst>
          </p:cNvPr>
          <p:cNvPicPr>
            <a:picLocks noGrp="1" noChangeAspect="1"/>
          </p:cNvPicPr>
          <p:nvPr>
            <p:ph idx="1"/>
          </p:nvPr>
        </p:nvPicPr>
        <p:blipFill>
          <a:blip r:embed="rId2"/>
          <a:stretch>
            <a:fillRect/>
          </a:stretch>
        </p:blipFill>
        <p:spPr>
          <a:xfrm>
            <a:off x="204383" y="1687286"/>
            <a:ext cx="7227358" cy="4946595"/>
          </a:xfrm>
          <a:prstGeom prst="rect">
            <a:avLst/>
          </a:prstGeom>
        </p:spPr>
      </p:pic>
      <p:sp>
        <p:nvSpPr>
          <p:cNvPr id="2" name="Title 1">
            <a:extLst>
              <a:ext uri="{FF2B5EF4-FFF2-40B4-BE49-F238E27FC236}">
                <a16:creationId xmlns:a16="http://schemas.microsoft.com/office/drawing/2014/main" id="{86EE0B66-388F-4B95-A266-5BAB6A34D428}"/>
              </a:ext>
            </a:extLst>
          </p:cNvPr>
          <p:cNvSpPr>
            <a:spLocks noGrp="1"/>
          </p:cNvSpPr>
          <p:nvPr>
            <p:ph type="title"/>
          </p:nvPr>
        </p:nvSpPr>
        <p:spPr>
          <a:xfrm>
            <a:off x="838200" y="18255"/>
            <a:ext cx="10515600" cy="1325563"/>
          </a:xfrm>
        </p:spPr>
        <p:txBody>
          <a:bodyPr/>
          <a:lstStyle/>
          <a:p>
            <a:r>
              <a:rPr lang="en-US" dirty="0"/>
              <a:t>Content on the website must be easy to read and understand</a:t>
            </a:r>
            <a:endParaRPr lang="en-IN" dirty="0"/>
          </a:p>
        </p:txBody>
      </p:sp>
      <p:sp>
        <p:nvSpPr>
          <p:cNvPr id="5" name="TextBox 4">
            <a:extLst>
              <a:ext uri="{FF2B5EF4-FFF2-40B4-BE49-F238E27FC236}">
                <a16:creationId xmlns:a16="http://schemas.microsoft.com/office/drawing/2014/main" id="{0EEC9CB3-1768-4BA3-A855-94E8BB67B34F}"/>
              </a:ext>
            </a:extLst>
          </p:cNvPr>
          <p:cNvSpPr txBox="1"/>
          <p:nvPr/>
        </p:nvSpPr>
        <p:spPr>
          <a:xfrm>
            <a:off x="7702487" y="2653553"/>
            <a:ext cx="4285130" cy="2246769"/>
          </a:xfrm>
          <a:prstGeom prst="rect">
            <a:avLst/>
          </a:prstGeom>
          <a:noFill/>
        </p:spPr>
        <p:txBody>
          <a:bodyPr wrap="square" rtlCol="0">
            <a:spAutoFit/>
          </a:bodyPr>
          <a:lstStyle/>
          <a:p>
            <a:r>
              <a:rPr lang="en-US" sz="2800" b="0" i="0" dirty="0">
                <a:solidFill>
                  <a:srgbClr val="000000"/>
                </a:solidFill>
                <a:effectLst/>
                <a:latin typeface="Calisto MT" panose="02040603050505030304" pitchFamily="18" charset="0"/>
              </a:rPr>
              <a:t>About </a:t>
            </a:r>
            <a:r>
              <a:rPr lang="en-US" sz="2800" b="1" i="0" dirty="0">
                <a:solidFill>
                  <a:srgbClr val="000000"/>
                </a:solidFill>
                <a:effectLst/>
                <a:latin typeface="Calisto MT" panose="02040603050505030304" pitchFamily="18" charset="0"/>
              </a:rPr>
              <a:t>90%</a:t>
            </a:r>
            <a:r>
              <a:rPr lang="en-US" sz="2800" b="0" i="0" dirty="0">
                <a:solidFill>
                  <a:srgbClr val="000000"/>
                </a:solidFill>
                <a:effectLst/>
                <a:latin typeface="Calisto MT" panose="02040603050505030304" pitchFamily="18" charset="0"/>
              </a:rPr>
              <a:t> of the customers Strongly agree that the content on the website must be easy to read and understand.</a:t>
            </a:r>
            <a:endParaRPr lang="en-IN" sz="2800" dirty="0">
              <a:latin typeface="Calisto MT" panose="02040603050505030304" pitchFamily="18" charset="0"/>
            </a:endParaRPr>
          </a:p>
        </p:txBody>
      </p:sp>
    </p:spTree>
    <p:extLst>
      <p:ext uri="{BB962C8B-B14F-4D97-AF65-F5344CB8AC3E}">
        <p14:creationId xmlns:p14="http://schemas.microsoft.com/office/powerpoint/2010/main" val="3458223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D2CC718-8167-4026-A173-0B737A3BB174}"/>
              </a:ext>
            </a:extLst>
          </p:cNvPr>
          <p:cNvPicPr>
            <a:picLocks noGrp="1" noChangeAspect="1"/>
          </p:cNvPicPr>
          <p:nvPr>
            <p:ph idx="1"/>
          </p:nvPr>
        </p:nvPicPr>
        <p:blipFill>
          <a:blip r:embed="rId2"/>
          <a:stretch>
            <a:fillRect/>
          </a:stretch>
        </p:blipFill>
        <p:spPr>
          <a:xfrm>
            <a:off x="130637" y="1553523"/>
            <a:ext cx="7059057" cy="5120061"/>
          </a:xfrm>
          <a:prstGeom prst="rect">
            <a:avLst/>
          </a:prstGeom>
        </p:spPr>
      </p:pic>
      <p:sp>
        <p:nvSpPr>
          <p:cNvPr id="2" name="Title 1">
            <a:extLst>
              <a:ext uri="{FF2B5EF4-FFF2-40B4-BE49-F238E27FC236}">
                <a16:creationId xmlns:a16="http://schemas.microsoft.com/office/drawing/2014/main" id="{1BF95237-AB89-4B9C-9BD3-41B9DD0A7647}"/>
              </a:ext>
            </a:extLst>
          </p:cNvPr>
          <p:cNvSpPr>
            <a:spLocks noGrp="1"/>
          </p:cNvSpPr>
          <p:nvPr>
            <p:ph type="title"/>
          </p:nvPr>
        </p:nvSpPr>
        <p:spPr>
          <a:xfrm>
            <a:off x="838200" y="260617"/>
            <a:ext cx="10515600" cy="1048871"/>
          </a:xfrm>
        </p:spPr>
        <p:txBody>
          <a:bodyPr>
            <a:noAutofit/>
          </a:bodyPr>
          <a:lstStyle/>
          <a:p>
            <a:r>
              <a:rPr lang="en-IN" dirty="0"/>
              <a:t>Similar product Information should be Highlighted</a:t>
            </a:r>
          </a:p>
        </p:txBody>
      </p:sp>
      <p:sp>
        <p:nvSpPr>
          <p:cNvPr id="5" name="TextBox 4">
            <a:extLst>
              <a:ext uri="{FF2B5EF4-FFF2-40B4-BE49-F238E27FC236}">
                <a16:creationId xmlns:a16="http://schemas.microsoft.com/office/drawing/2014/main" id="{95CC0B54-9FD0-41DD-A88C-DF4B32CFC8BA}"/>
              </a:ext>
            </a:extLst>
          </p:cNvPr>
          <p:cNvSpPr txBox="1"/>
          <p:nvPr/>
        </p:nvSpPr>
        <p:spPr>
          <a:xfrm>
            <a:off x="7221711" y="1787178"/>
            <a:ext cx="4733365" cy="1292662"/>
          </a:xfrm>
          <a:prstGeom prst="rect">
            <a:avLst/>
          </a:prstGeom>
          <a:noFill/>
        </p:spPr>
        <p:txBody>
          <a:bodyPr wrap="square" rtlCol="0">
            <a:spAutoFit/>
          </a:bodyPr>
          <a:lstStyle/>
          <a:p>
            <a:r>
              <a:rPr lang="en-US" dirty="0">
                <a:latin typeface="Calisto MT" panose="02040603050505030304" pitchFamily="18" charset="0"/>
              </a:rPr>
              <a:t>About </a:t>
            </a:r>
            <a:r>
              <a:rPr lang="en-US" sz="2400" b="1" dirty="0">
                <a:latin typeface="Calisto MT" panose="02040603050505030304" pitchFamily="18" charset="0"/>
              </a:rPr>
              <a:t>77%</a:t>
            </a:r>
            <a:r>
              <a:rPr lang="en-US" dirty="0">
                <a:latin typeface="Calisto MT" panose="02040603050505030304" pitchFamily="18" charset="0"/>
              </a:rPr>
              <a:t> of the population Strongly agree that the information on similar products to the one highlighted is important for product comparison.</a:t>
            </a:r>
            <a:endParaRPr lang="en-IN" dirty="0">
              <a:latin typeface="Calisto MT" panose="02040603050505030304" pitchFamily="18" charset="0"/>
            </a:endParaRPr>
          </a:p>
        </p:txBody>
      </p:sp>
    </p:spTree>
    <p:extLst>
      <p:ext uri="{BB962C8B-B14F-4D97-AF65-F5344CB8AC3E}">
        <p14:creationId xmlns:p14="http://schemas.microsoft.com/office/powerpoint/2010/main" val="2799108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6278E8D-5F29-4F7F-ADF6-F8BC982CEB57}"/>
              </a:ext>
            </a:extLst>
          </p:cNvPr>
          <p:cNvPicPr>
            <a:picLocks noGrp="1" noChangeAspect="1"/>
          </p:cNvPicPr>
          <p:nvPr>
            <p:ph idx="1"/>
          </p:nvPr>
        </p:nvPicPr>
        <p:blipFill>
          <a:blip r:embed="rId2"/>
          <a:stretch>
            <a:fillRect/>
          </a:stretch>
        </p:blipFill>
        <p:spPr>
          <a:xfrm>
            <a:off x="345790" y="1778642"/>
            <a:ext cx="6229181" cy="4942833"/>
          </a:xfrm>
          <a:prstGeom prst="rect">
            <a:avLst/>
          </a:prstGeom>
        </p:spPr>
      </p:pic>
      <p:sp>
        <p:nvSpPr>
          <p:cNvPr id="2" name="Title 1">
            <a:extLst>
              <a:ext uri="{FF2B5EF4-FFF2-40B4-BE49-F238E27FC236}">
                <a16:creationId xmlns:a16="http://schemas.microsoft.com/office/drawing/2014/main" id="{567B23BB-F43D-4D68-94D1-33F5F32D53EA}"/>
              </a:ext>
            </a:extLst>
          </p:cNvPr>
          <p:cNvSpPr>
            <a:spLocks noGrp="1"/>
          </p:cNvSpPr>
          <p:nvPr>
            <p:ph type="title"/>
          </p:nvPr>
        </p:nvSpPr>
        <p:spPr/>
        <p:txBody>
          <a:bodyPr/>
          <a:lstStyle/>
          <a:p>
            <a:r>
              <a:rPr lang="en-US" dirty="0"/>
              <a:t>Complete information on listed seller and product being offered</a:t>
            </a:r>
            <a:endParaRPr lang="en-IN" dirty="0"/>
          </a:p>
        </p:txBody>
      </p:sp>
      <p:sp>
        <p:nvSpPr>
          <p:cNvPr id="5" name="TextBox 4">
            <a:extLst>
              <a:ext uri="{FF2B5EF4-FFF2-40B4-BE49-F238E27FC236}">
                <a16:creationId xmlns:a16="http://schemas.microsoft.com/office/drawing/2014/main" id="{8B1B2255-A1BF-48E4-90F9-1DCC7DEF1918}"/>
              </a:ext>
            </a:extLst>
          </p:cNvPr>
          <p:cNvSpPr txBox="1"/>
          <p:nvPr/>
        </p:nvSpPr>
        <p:spPr>
          <a:xfrm>
            <a:off x="6777317" y="1843171"/>
            <a:ext cx="5131654" cy="1200329"/>
          </a:xfrm>
          <a:prstGeom prst="rect">
            <a:avLst/>
          </a:prstGeom>
          <a:noFill/>
        </p:spPr>
        <p:txBody>
          <a:bodyPr wrap="square" rtlCol="0">
            <a:spAutoFit/>
          </a:bodyPr>
          <a:lstStyle/>
          <a:p>
            <a:r>
              <a:rPr lang="en-US" b="0" i="0" dirty="0">
                <a:solidFill>
                  <a:srgbClr val="000000"/>
                </a:solidFill>
                <a:effectLst/>
                <a:latin typeface="Helvetica Neue"/>
              </a:rPr>
              <a:t>About 69% of the customers strongly agree/agree that the Complete information on listed seller and product being offered is important for purchase decision.</a:t>
            </a:r>
            <a:endParaRPr lang="en-IN" dirty="0"/>
          </a:p>
        </p:txBody>
      </p:sp>
    </p:spTree>
    <p:extLst>
      <p:ext uri="{BB962C8B-B14F-4D97-AF65-F5344CB8AC3E}">
        <p14:creationId xmlns:p14="http://schemas.microsoft.com/office/powerpoint/2010/main" val="1667957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1D2002D-7027-4A2D-AD25-F811E522BF20}"/>
              </a:ext>
            </a:extLst>
          </p:cNvPr>
          <p:cNvPicPr>
            <a:picLocks noGrp="1" noChangeAspect="1"/>
          </p:cNvPicPr>
          <p:nvPr>
            <p:ph idx="1"/>
          </p:nvPr>
        </p:nvPicPr>
        <p:blipFill>
          <a:blip r:embed="rId2"/>
          <a:stretch>
            <a:fillRect/>
          </a:stretch>
        </p:blipFill>
        <p:spPr>
          <a:xfrm>
            <a:off x="0" y="1852520"/>
            <a:ext cx="8295621" cy="4765994"/>
          </a:xfrm>
          <a:prstGeom prst="rect">
            <a:avLst/>
          </a:prstGeom>
        </p:spPr>
      </p:pic>
      <p:sp>
        <p:nvSpPr>
          <p:cNvPr id="2" name="Title 1">
            <a:extLst>
              <a:ext uri="{FF2B5EF4-FFF2-40B4-BE49-F238E27FC236}">
                <a16:creationId xmlns:a16="http://schemas.microsoft.com/office/drawing/2014/main" id="{0C83F097-F72D-4A6F-B338-FA4F22624A9E}"/>
              </a:ext>
            </a:extLst>
          </p:cNvPr>
          <p:cNvSpPr>
            <a:spLocks noGrp="1"/>
          </p:cNvSpPr>
          <p:nvPr>
            <p:ph type="title"/>
          </p:nvPr>
        </p:nvSpPr>
        <p:spPr/>
        <p:txBody>
          <a:bodyPr/>
          <a:lstStyle/>
          <a:p>
            <a:r>
              <a:rPr lang="en-US" dirty="0"/>
              <a:t>All relevant information on listed products must be stated clearly</a:t>
            </a:r>
            <a:endParaRPr lang="en-IN" dirty="0"/>
          </a:p>
        </p:txBody>
      </p:sp>
      <p:sp>
        <p:nvSpPr>
          <p:cNvPr id="5" name="TextBox 4">
            <a:extLst>
              <a:ext uri="{FF2B5EF4-FFF2-40B4-BE49-F238E27FC236}">
                <a16:creationId xmlns:a16="http://schemas.microsoft.com/office/drawing/2014/main" id="{874E22BF-380A-496D-8CA5-576FE2372176}"/>
              </a:ext>
            </a:extLst>
          </p:cNvPr>
          <p:cNvSpPr txBox="1"/>
          <p:nvPr/>
        </p:nvSpPr>
        <p:spPr>
          <a:xfrm>
            <a:off x="8325650" y="1916526"/>
            <a:ext cx="3615979" cy="1200329"/>
          </a:xfrm>
          <a:prstGeom prst="rect">
            <a:avLst/>
          </a:prstGeom>
          <a:noFill/>
        </p:spPr>
        <p:txBody>
          <a:bodyPr wrap="square" rtlCol="0">
            <a:spAutoFit/>
          </a:bodyPr>
          <a:lstStyle/>
          <a:p>
            <a:r>
              <a:rPr lang="en-US" dirty="0"/>
              <a:t>About 90% of the customers feel that all relevant information on listed products must be stated clearly</a:t>
            </a:r>
            <a:endParaRPr lang="en-IN" dirty="0"/>
          </a:p>
        </p:txBody>
      </p:sp>
    </p:spTree>
    <p:extLst>
      <p:ext uri="{BB962C8B-B14F-4D97-AF65-F5344CB8AC3E}">
        <p14:creationId xmlns:p14="http://schemas.microsoft.com/office/powerpoint/2010/main" val="3072751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C0E3C41-029C-4BE4-BCD8-2F8A928C9A67}"/>
              </a:ext>
            </a:extLst>
          </p:cNvPr>
          <p:cNvPicPr>
            <a:picLocks noGrp="1" noChangeAspect="1"/>
          </p:cNvPicPr>
          <p:nvPr>
            <p:ph idx="1"/>
          </p:nvPr>
        </p:nvPicPr>
        <p:blipFill>
          <a:blip r:embed="rId2"/>
          <a:stretch>
            <a:fillRect/>
          </a:stretch>
        </p:blipFill>
        <p:spPr>
          <a:xfrm>
            <a:off x="368834" y="1676400"/>
            <a:ext cx="6858000" cy="5047130"/>
          </a:xfrm>
          <a:prstGeom prst="rect">
            <a:avLst/>
          </a:prstGeom>
        </p:spPr>
      </p:pic>
      <p:sp>
        <p:nvSpPr>
          <p:cNvPr id="2" name="Title 1">
            <a:extLst>
              <a:ext uri="{FF2B5EF4-FFF2-40B4-BE49-F238E27FC236}">
                <a16:creationId xmlns:a16="http://schemas.microsoft.com/office/drawing/2014/main" id="{5C2A9DC8-3633-4646-8B01-75C2C5A03276}"/>
              </a:ext>
            </a:extLst>
          </p:cNvPr>
          <p:cNvSpPr>
            <a:spLocks noGrp="1"/>
          </p:cNvSpPr>
          <p:nvPr>
            <p:ph type="title"/>
          </p:nvPr>
        </p:nvSpPr>
        <p:spPr>
          <a:xfrm>
            <a:off x="889747" y="42396"/>
            <a:ext cx="10515600" cy="1325563"/>
          </a:xfrm>
        </p:spPr>
        <p:txBody>
          <a:bodyPr/>
          <a:lstStyle/>
          <a:p>
            <a:r>
              <a:rPr lang="en-US" sz="3600" dirty="0"/>
              <a:t>Ease of navigation in website</a:t>
            </a:r>
            <a:endParaRPr lang="en-IN" sz="3600" dirty="0"/>
          </a:p>
        </p:txBody>
      </p:sp>
      <p:sp>
        <p:nvSpPr>
          <p:cNvPr id="5" name="TextBox 4">
            <a:extLst>
              <a:ext uri="{FF2B5EF4-FFF2-40B4-BE49-F238E27FC236}">
                <a16:creationId xmlns:a16="http://schemas.microsoft.com/office/drawing/2014/main" id="{D1114C50-6108-4A3E-86A3-651F15DAC156}"/>
              </a:ext>
            </a:extLst>
          </p:cNvPr>
          <p:cNvSpPr txBox="1"/>
          <p:nvPr/>
        </p:nvSpPr>
        <p:spPr>
          <a:xfrm>
            <a:off x="7345296" y="1894755"/>
            <a:ext cx="4531018" cy="923330"/>
          </a:xfrm>
          <a:prstGeom prst="rect">
            <a:avLst/>
          </a:prstGeom>
          <a:noFill/>
        </p:spPr>
        <p:txBody>
          <a:bodyPr wrap="square" rtlCol="0">
            <a:spAutoFit/>
          </a:bodyPr>
          <a:lstStyle/>
          <a:p>
            <a:r>
              <a:rPr lang="en-US" dirty="0"/>
              <a:t>About 91% of the customers strongly agree that ease of navigation is necessary in a website.</a:t>
            </a:r>
            <a:endParaRPr lang="en-IN" dirty="0"/>
          </a:p>
        </p:txBody>
      </p:sp>
    </p:spTree>
    <p:extLst>
      <p:ext uri="{BB962C8B-B14F-4D97-AF65-F5344CB8AC3E}">
        <p14:creationId xmlns:p14="http://schemas.microsoft.com/office/powerpoint/2010/main" val="34200664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EC8E613-68FF-4906-B8EB-9253FF05BD8E}"/>
              </a:ext>
            </a:extLst>
          </p:cNvPr>
          <p:cNvPicPr>
            <a:picLocks noGrp="1" noChangeAspect="1"/>
          </p:cNvPicPr>
          <p:nvPr>
            <p:ph idx="1"/>
          </p:nvPr>
        </p:nvPicPr>
        <p:blipFill>
          <a:blip r:embed="rId2"/>
          <a:stretch>
            <a:fillRect/>
          </a:stretch>
        </p:blipFill>
        <p:spPr>
          <a:xfrm>
            <a:off x="195943" y="1762871"/>
            <a:ext cx="6751706" cy="4899185"/>
          </a:xfrm>
          <a:prstGeom prst="rect">
            <a:avLst/>
          </a:prstGeom>
        </p:spPr>
      </p:pic>
      <p:sp>
        <p:nvSpPr>
          <p:cNvPr id="2" name="Title 1">
            <a:extLst>
              <a:ext uri="{FF2B5EF4-FFF2-40B4-BE49-F238E27FC236}">
                <a16:creationId xmlns:a16="http://schemas.microsoft.com/office/drawing/2014/main" id="{AFAC295F-E861-4160-83F9-114A8733C6CD}"/>
              </a:ext>
            </a:extLst>
          </p:cNvPr>
          <p:cNvSpPr>
            <a:spLocks noGrp="1"/>
          </p:cNvSpPr>
          <p:nvPr>
            <p:ph type="title"/>
          </p:nvPr>
        </p:nvSpPr>
        <p:spPr/>
        <p:txBody>
          <a:bodyPr/>
          <a:lstStyle/>
          <a:p>
            <a:r>
              <a:rPr lang="en-IN" sz="3600" dirty="0"/>
              <a:t>Loading and processing speed</a:t>
            </a:r>
          </a:p>
        </p:txBody>
      </p:sp>
      <p:sp>
        <p:nvSpPr>
          <p:cNvPr id="5" name="TextBox 4">
            <a:extLst>
              <a:ext uri="{FF2B5EF4-FFF2-40B4-BE49-F238E27FC236}">
                <a16:creationId xmlns:a16="http://schemas.microsoft.com/office/drawing/2014/main" id="{F2A64DFE-8AA0-418F-8690-602D54283534}"/>
              </a:ext>
            </a:extLst>
          </p:cNvPr>
          <p:cNvSpPr txBox="1"/>
          <p:nvPr/>
        </p:nvSpPr>
        <p:spPr>
          <a:xfrm>
            <a:off x="7098125" y="1886431"/>
            <a:ext cx="4843503" cy="923330"/>
          </a:xfrm>
          <a:prstGeom prst="rect">
            <a:avLst/>
          </a:prstGeom>
          <a:noFill/>
        </p:spPr>
        <p:txBody>
          <a:bodyPr wrap="square" rtlCol="0">
            <a:spAutoFit/>
          </a:bodyPr>
          <a:lstStyle/>
          <a:p>
            <a:r>
              <a:rPr lang="en-US" b="0" i="0" dirty="0">
                <a:solidFill>
                  <a:srgbClr val="000000"/>
                </a:solidFill>
                <a:effectLst/>
                <a:latin typeface="Helvetica Neue"/>
              </a:rPr>
              <a:t>As expected most customers agree/strongly agree that loading and processing speed is important.</a:t>
            </a:r>
            <a:endParaRPr lang="en-IN" dirty="0"/>
          </a:p>
        </p:txBody>
      </p:sp>
    </p:spTree>
    <p:extLst>
      <p:ext uri="{BB962C8B-B14F-4D97-AF65-F5344CB8AC3E}">
        <p14:creationId xmlns:p14="http://schemas.microsoft.com/office/powerpoint/2010/main" val="2663021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E9C96-C46E-4895-89FE-8FF85C37B247}"/>
              </a:ext>
            </a:extLst>
          </p:cNvPr>
          <p:cNvSpPr>
            <a:spLocks noGrp="1"/>
          </p:cNvSpPr>
          <p:nvPr>
            <p:ph type="title"/>
          </p:nvPr>
        </p:nvSpPr>
        <p:spPr/>
        <p:txBody>
          <a:bodyPr/>
          <a:lstStyle/>
          <a:p>
            <a:r>
              <a:rPr lang="en" sz="4400" b="1" dirty="0">
                <a:latin typeface="Calibri"/>
                <a:ea typeface="Calibri"/>
                <a:cs typeface="Calibri"/>
                <a:sym typeface="Calibri"/>
              </a:rPr>
              <a:t>DATABASE GUIDE</a:t>
            </a:r>
            <a:endParaRPr lang="en-IN" sz="4400" dirty="0"/>
          </a:p>
        </p:txBody>
      </p:sp>
      <p:sp>
        <p:nvSpPr>
          <p:cNvPr id="4" name="Rectangle 3"/>
          <p:cNvSpPr/>
          <p:nvPr/>
        </p:nvSpPr>
        <p:spPr>
          <a:xfrm>
            <a:off x="146649" y="112143"/>
            <a:ext cx="11878574" cy="655607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72144" y="1962597"/>
            <a:ext cx="11582400" cy="2185214"/>
          </a:xfrm>
          <a:prstGeom prst="rect">
            <a:avLst/>
          </a:prstGeom>
        </p:spPr>
        <p:txBody>
          <a:bodyPr wrap="square">
            <a:spAutoFit/>
          </a:bodyPr>
          <a:lstStyle/>
          <a:p>
            <a:r>
              <a:rPr lang="en-US" dirty="0"/>
              <a:t>In this project, a dataset was provided containing the details of the participants of a survey, along with their online shopping experiences, preferences, and opinions regarding various ecommerce websites. </a:t>
            </a:r>
          </a:p>
          <a:p>
            <a:r>
              <a:rPr lang="en-US" dirty="0"/>
              <a:t>The Dataset was first checked for null values, and then the various feature columns were analysed. Exploratory Data analysis was conducted to investigate the relationships that existed between the columns, using various visualization techniques. </a:t>
            </a:r>
          </a:p>
          <a:p>
            <a:r>
              <a:rPr lang="en-US" dirty="0"/>
              <a:t>The dataset was worked with to study and understand how various Hedonic values, Utilitarian values in combination with several perceived risks helped to understand Customer retention and loyalty to various ecommerce websites. </a:t>
            </a:r>
            <a:endParaRPr lang="en-IN" dirty="0"/>
          </a:p>
          <a:p>
            <a:endParaRPr lang="en-IN" sz="1000" dirty="0"/>
          </a:p>
        </p:txBody>
      </p:sp>
    </p:spTree>
    <p:extLst>
      <p:ext uri="{BB962C8B-B14F-4D97-AF65-F5344CB8AC3E}">
        <p14:creationId xmlns:p14="http://schemas.microsoft.com/office/powerpoint/2010/main" val="35971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E321AE7-65BF-4B98-8D56-C9CB189FAE12}"/>
              </a:ext>
            </a:extLst>
          </p:cNvPr>
          <p:cNvPicPr>
            <a:picLocks noGrp="1" noChangeAspect="1"/>
          </p:cNvPicPr>
          <p:nvPr>
            <p:ph idx="1"/>
          </p:nvPr>
        </p:nvPicPr>
        <p:blipFill>
          <a:blip r:embed="rId2"/>
          <a:stretch>
            <a:fillRect/>
          </a:stretch>
        </p:blipFill>
        <p:spPr>
          <a:xfrm>
            <a:off x="253686" y="1661698"/>
            <a:ext cx="7080084" cy="4978587"/>
          </a:xfrm>
          <a:prstGeom prst="rect">
            <a:avLst/>
          </a:prstGeom>
        </p:spPr>
      </p:pic>
      <p:sp>
        <p:nvSpPr>
          <p:cNvPr id="2" name="Title 1">
            <a:extLst>
              <a:ext uri="{FF2B5EF4-FFF2-40B4-BE49-F238E27FC236}">
                <a16:creationId xmlns:a16="http://schemas.microsoft.com/office/drawing/2014/main" id="{16A5E98C-50B7-4736-8967-5B425BD11507}"/>
              </a:ext>
            </a:extLst>
          </p:cNvPr>
          <p:cNvSpPr>
            <a:spLocks noGrp="1"/>
          </p:cNvSpPr>
          <p:nvPr>
            <p:ph type="title"/>
          </p:nvPr>
        </p:nvSpPr>
        <p:spPr/>
        <p:txBody>
          <a:bodyPr/>
          <a:lstStyle/>
          <a:p>
            <a:r>
              <a:rPr lang="en-US" dirty="0"/>
              <a:t> </a:t>
            </a:r>
            <a:r>
              <a:rPr lang="en-US" sz="3600" dirty="0"/>
              <a:t>User friendly Interface of the website</a:t>
            </a:r>
            <a:endParaRPr lang="en-IN" dirty="0"/>
          </a:p>
        </p:txBody>
      </p:sp>
      <p:sp>
        <p:nvSpPr>
          <p:cNvPr id="5" name="TextBox 4">
            <a:extLst>
              <a:ext uri="{FF2B5EF4-FFF2-40B4-BE49-F238E27FC236}">
                <a16:creationId xmlns:a16="http://schemas.microsoft.com/office/drawing/2014/main" id="{E4F8D0BB-5BDB-4877-915A-AB151B0604B7}"/>
              </a:ext>
            </a:extLst>
          </p:cNvPr>
          <p:cNvSpPr txBox="1"/>
          <p:nvPr/>
        </p:nvSpPr>
        <p:spPr>
          <a:xfrm>
            <a:off x="7239001" y="1819196"/>
            <a:ext cx="4691742" cy="923330"/>
          </a:xfrm>
          <a:prstGeom prst="rect">
            <a:avLst/>
          </a:prstGeom>
          <a:noFill/>
        </p:spPr>
        <p:txBody>
          <a:bodyPr wrap="square" rtlCol="0">
            <a:spAutoFit/>
          </a:bodyPr>
          <a:lstStyle/>
          <a:p>
            <a:r>
              <a:rPr lang="en-US" dirty="0"/>
              <a:t>At least 70% of the customers strongly agree that the interface of the website should be user friendly.</a:t>
            </a:r>
            <a:endParaRPr lang="en-IN" dirty="0"/>
          </a:p>
        </p:txBody>
      </p:sp>
    </p:spTree>
    <p:extLst>
      <p:ext uri="{BB962C8B-B14F-4D97-AF65-F5344CB8AC3E}">
        <p14:creationId xmlns:p14="http://schemas.microsoft.com/office/powerpoint/2010/main" val="526093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A5FD3A-C2CC-46EA-8119-94164C128929}"/>
              </a:ext>
            </a:extLst>
          </p:cNvPr>
          <p:cNvSpPr>
            <a:spLocks noGrp="1"/>
          </p:cNvSpPr>
          <p:nvPr>
            <p:ph idx="1"/>
          </p:nvPr>
        </p:nvSpPr>
        <p:spPr>
          <a:xfrm>
            <a:off x="381000" y="1800652"/>
            <a:ext cx="10515600" cy="4351338"/>
          </a:xfrm>
        </p:spPr>
        <p:txBody>
          <a:bodyPr>
            <a:normAutofit fontScale="55000" lnSpcReduction="20000"/>
          </a:bodyPr>
          <a:lstStyle/>
          <a:p>
            <a:endParaRPr lang="en-US" b="1" dirty="0"/>
          </a:p>
          <a:p>
            <a:pPr marL="457200" rtl="0" fontAlgn="base">
              <a:spcBef>
                <a:spcPts val="1200"/>
              </a:spcBef>
              <a:spcAft>
                <a:spcPts val="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The content on the website must be easy to read and understand</a:t>
            </a:r>
          </a:p>
          <a:p>
            <a:pPr marL="457200" rtl="0" fontAlgn="base">
              <a:spcBef>
                <a:spcPts val="0"/>
              </a:spcBef>
              <a:spcAft>
                <a:spcPts val="0"/>
              </a:spcAft>
              <a:buFont typeface="Arial" panose="020B0604020202020204" pitchFamily="34" charset="0"/>
              <a:buChar char="•"/>
            </a:pPr>
            <a:endParaRPr lang="en-US" sz="2800" b="0" i="0" u="none" strike="noStrike" dirty="0">
              <a:solidFill>
                <a:srgbClr val="000000"/>
              </a:solidFill>
              <a:effectLst/>
              <a:latin typeface="Arial" panose="020B0604020202020204" pitchFamily="34" charset="0"/>
            </a:endParaRPr>
          </a:p>
          <a:p>
            <a:pPr marL="457200" rtl="0" fontAlgn="base">
              <a:spcBef>
                <a:spcPts val="0"/>
              </a:spcBef>
              <a:spcAft>
                <a:spcPts val="0"/>
              </a:spcAft>
              <a:buFont typeface="Arial" panose="020B0604020202020204" pitchFamily="34" charset="0"/>
              <a:buChar char="•"/>
            </a:pPr>
            <a:endParaRPr lang="en-US" sz="2800" b="0" i="0" u="none" strike="noStrike" dirty="0">
              <a:solidFill>
                <a:srgbClr val="000000"/>
              </a:solidFill>
              <a:effectLst/>
              <a:latin typeface="Arial" panose="020B0604020202020204" pitchFamily="34" charset="0"/>
            </a:endParaRPr>
          </a:p>
          <a:p>
            <a:pPr marL="457200"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Information on similar product to the one highlighted  is important for product comparison</a:t>
            </a:r>
          </a:p>
          <a:p>
            <a:pPr marL="457200" rtl="0" fontAlgn="base">
              <a:spcBef>
                <a:spcPts val="0"/>
              </a:spcBef>
              <a:spcAft>
                <a:spcPts val="0"/>
              </a:spcAft>
              <a:buFont typeface="Arial" panose="020B0604020202020204" pitchFamily="34" charset="0"/>
              <a:buChar char="•"/>
            </a:pPr>
            <a:endParaRPr lang="en-US" sz="2800" b="0" i="0" u="none" strike="noStrike" dirty="0">
              <a:solidFill>
                <a:srgbClr val="000000"/>
              </a:solidFill>
              <a:effectLst/>
              <a:latin typeface="Arial" panose="020B0604020202020204" pitchFamily="34" charset="0"/>
            </a:endParaRPr>
          </a:p>
          <a:p>
            <a:pPr marL="457200" rtl="0" fontAlgn="base">
              <a:spcBef>
                <a:spcPts val="0"/>
              </a:spcBef>
              <a:spcAft>
                <a:spcPts val="0"/>
              </a:spcAft>
              <a:buFont typeface="Arial" panose="020B0604020202020204" pitchFamily="34" charset="0"/>
              <a:buChar char="•"/>
            </a:pPr>
            <a:endParaRPr lang="en-US" sz="2800" b="0" i="0" u="none" strike="noStrike" dirty="0">
              <a:solidFill>
                <a:srgbClr val="000000"/>
              </a:solidFill>
              <a:effectLst/>
              <a:latin typeface="Arial" panose="020B0604020202020204" pitchFamily="34" charset="0"/>
            </a:endParaRPr>
          </a:p>
          <a:p>
            <a:pPr marL="457200"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Complete information on listed seller and product being offered is important for purchase decision</a:t>
            </a:r>
          </a:p>
          <a:p>
            <a:pPr marL="457200" rtl="0" fontAlgn="base">
              <a:spcBef>
                <a:spcPts val="0"/>
              </a:spcBef>
              <a:spcAft>
                <a:spcPts val="0"/>
              </a:spcAft>
              <a:buFont typeface="Arial" panose="020B0604020202020204" pitchFamily="34" charset="0"/>
              <a:buChar char="•"/>
            </a:pPr>
            <a:endParaRPr lang="en-US" sz="2800" b="0" i="0" u="none" strike="noStrike" dirty="0">
              <a:solidFill>
                <a:srgbClr val="000000"/>
              </a:solidFill>
              <a:effectLst/>
              <a:latin typeface="Arial" panose="020B0604020202020204" pitchFamily="34" charset="0"/>
            </a:endParaRPr>
          </a:p>
          <a:p>
            <a:pPr marL="457200" rtl="0" fontAlgn="base">
              <a:spcBef>
                <a:spcPts val="0"/>
              </a:spcBef>
              <a:spcAft>
                <a:spcPts val="0"/>
              </a:spcAft>
              <a:buFont typeface="Arial" panose="020B0604020202020204" pitchFamily="34" charset="0"/>
              <a:buChar char="•"/>
            </a:pPr>
            <a:endParaRPr lang="en-US" sz="2800" b="0" i="0" u="none" strike="noStrike" dirty="0">
              <a:solidFill>
                <a:srgbClr val="000000"/>
              </a:solidFill>
              <a:effectLst/>
              <a:latin typeface="Arial" panose="020B0604020202020204" pitchFamily="34" charset="0"/>
            </a:endParaRPr>
          </a:p>
          <a:p>
            <a:pPr marL="457200"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All relevant information on listed products must be stated clearly</a:t>
            </a:r>
          </a:p>
          <a:p>
            <a:pPr marL="457200" rtl="0" fontAlgn="base">
              <a:spcBef>
                <a:spcPts val="0"/>
              </a:spcBef>
              <a:spcAft>
                <a:spcPts val="0"/>
              </a:spcAft>
              <a:buFont typeface="Arial" panose="020B0604020202020204" pitchFamily="34" charset="0"/>
              <a:buChar char="•"/>
            </a:pPr>
            <a:endParaRPr lang="en-US" sz="2800" b="0" i="0" u="none" strike="noStrike" dirty="0">
              <a:solidFill>
                <a:srgbClr val="000000"/>
              </a:solidFill>
              <a:effectLst/>
              <a:latin typeface="Arial" panose="020B0604020202020204" pitchFamily="34" charset="0"/>
            </a:endParaRPr>
          </a:p>
          <a:p>
            <a:pPr marL="457200" rtl="0" fontAlgn="base">
              <a:spcBef>
                <a:spcPts val="0"/>
              </a:spcBef>
              <a:spcAft>
                <a:spcPts val="0"/>
              </a:spcAft>
              <a:buFont typeface="Arial" panose="020B0604020202020204" pitchFamily="34" charset="0"/>
              <a:buChar char="•"/>
            </a:pPr>
            <a:endParaRPr lang="en-US" dirty="0">
              <a:solidFill>
                <a:srgbClr val="000000"/>
              </a:solidFill>
              <a:latin typeface="Arial" panose="020B0604020202020204" pitchFamily="34" charset="0"/>
            </a:endParaRPr>
          </a:p>
          <a:p>
            <a:pPr marL="457200"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Navigation in website should be easy</a:t>
            </a:r>
          </a:p>
          <a:p>
            <a:pPr marL="457200" rtl="0" fontAlgn="base">
              <a:spcBef>
                <a:spcPts val="0"/>
              </a:spcBef>
              <a:spcAft>
                <a:spcPts val="0"/>
              </a:spcAft>
              <a:buFont typeface="Arial" panose="020B0604020202020204" pitchFamily="34" charset="0"/>
              <a:buChar char="•"/>
            </a:pPr>
            <a:endParaRPr lang="en-US" sz="2800" b="0" i="0" u="none" strike="noStrike" dirty="0">
              <a:solidFill>
                <a:srgbClr val="000000"/>
              </a:solidFill>
              <a:effectLst/>
              <a:latin typeface="Arial" panose="020B0604020202020204" pitchFamily="34" charset="0"/>
            </a:endParaRPr>
          </a:p>
          <a:p>
            <a:pPr marL="457200" rtl="0" fontAlgn="base">
              <a:spcBef>
                <a:spcPts val="0"/>
              </a:spcBef>
              <a:spcAft>
                <a:spcPts val="0"/>
              </a:spcAft>
              <a:buFont typeface="Arial" panose="020B0604020202020204" pitchFamily="34" charset="0"/>
              <a:buChar char="•"/>
            </a:pPr>
            <a:endParaRPr lang="en-US" dirty="0">
              <a:solidFill>
                <a:srgbClr val="000000"/>
              </a:solidFill>
              <a:latin typeface="Arial" panose="020B0604020202020204" pitchFamily="34" charset="0"/>
            </a:endParaRPr>
          </a:p>
          <a:p>
            <a:pPr marL="457200"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Loading and processing should be quick</a:t>
            </a:r>
          </a:p>
          <a:p>
            <a:pPr indent="0" rtl="0" fontAlgn="base">
              <a:spcBef>
                <a:spcPts val="0"/>
              </a:spcBef>
              <a:spcAft>
                <a:spcPts val="1200"/>
              </a:spcAft>
              <a:buNone/>
            </a:pPr>
            <a:endParaRPr lang="en-US" dirty="0">
              <a:solidFill>
                <a:srgbClr val="000000"/>
              </a:solidFill>
              <a:latin typeface="Arial" panose="020B0604020202020204" pitchFamily="34" charset="0"/>
            </a:endParaRPr>
          </a:p>
          <a:p>
            <a:pPr marL="457200" rtl="0" fontAlgn="base">
              <a:spcBef>
                <a:spcPts val="0"/>
              </a:spcBef>
              <a:spcAft>
                <a:spcPts val="120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Interface of the website must be user friendly</a:t>
            </a:r>
          </a:p>
          <a:p>
            <a:endParaRPr lang="en-US" dirty="0"/>
          </a:p>
          <a:p>
            <a:endParaRPr lang="en-IN" dirty="0"/>
          </a:p>
        </p:txBody>
      </p:sp>
      <p:sp>
        <p:nvSpPr>
          <p:cNvPr id="2" name="Rectangle 1"/>
          <p:cNvSpPr/>
          <p:nvPr/>
        </p:nvSpPr>
        <p:spPr>
          <a:xfrm>
            <a:off x="446312" y="93507"/>
            <a:ext cx="11179629" cy="1384995"/>
          </a:xfrm>
          <a:prstGeom prst="rect">
            <a:avLst/>
          </a:prstGeom>
        </p:spPr>
        <p:txBody>
          <a:bodyPr wrap="square">
            <a:spAutoFit/>
          </a:bodyPr>
          <a:lstStyle/>
          <a:p>
            <a:r>
              <a:rPr lang="en-US" sz="2800" b="1" dirty="0">
                <a:solidFill>
                  <a:schemeClr val="bg1"/>
                </a:solidFill>
              </a:rPr>
              <a:t>Analyzing the opinions of the participants on the various features of the e-commerce websites reveals that Majority of the consumers strongly agree that:</a:t>
            </a:r>
          </a:p>
        </p:txBody>
      </p:sp>
    </p:spTree>
    <p:extLst>
      <p:ext uri="{BB962C8B-B14F-4D97-AF65-F5344CB8AC3E}">
        <p14:creationId xmlns:p14="http://schemas.microsoft.com/office/powerpoint/2010/main" val="3372149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3CA05E-FF0A-4383-A261-B1928487DF1F}"/>
              </a:ext>
            </a:extLst>
          </p:cNvPr>
          <p:cNvSpPr>
            <a:spLocks noGrp="1"/>
          </p:cNvSpPr>
          <p:nvPr>
            <p:ph idx="1"/>
          </p:nvPr>
        </p:nvSpPr>
        <p:spPr>
          <a:xfrm>
            <a:off x="489857" y="1630296"/>
            <a:ext cx="10515600" cy="5728446"/>
          </a:xfrm>
        </p:spPr>
        <p:txBody>
          <a:bodyPr>
            <a:normAutofit/>
          </a:bodyPr>
          <a:lstStyle/>
          <a:p>
            <a:r>
              <a:rPr lang="en-US" dirty="0"/>
              <a:t>Convenient Payment methods should be available</a:t>
            </a:r>
          </a:p>
          <a:p>
            <a:r>
              <a:rPr lang="en-US" dirty="0"/>
              <a:t>There is trust in the online retail store fulfilling its part of the transaction at the stipulated time</a:t>
            </a:r>
          </a:p>
          <a:p>
            <a:r>
              <a:rPr lang="en-US" dirty="0"/>
              <a:t>There should be Empathy (readiness to assist with queries) towards the customers</a:t>
            </a:r>
          </a:p>
          <a:p>
            <a:r>
              <a:rPr lang="en-US" dirty="0"/>
              <a:t>Online retail store should be able to guarantee the privacy of the customer</a:t>
            </a:r>
          </a:p>
          <a:p>
            <a:r>
              <a:rPr lang="en-US" dirty="0"/>
              <a:t>There should be Responsiveness, availability of several communication channels (email, online rep, twitter, phone etc.)</a:t>
            </a:r>
          </a:p>
          <a:p>
            <a:r>
              <a:rPr lang="en-US" dirty="0"/>
              <a:t>Online shopping gives monetary benefit and discounts</a:t>
            </a:r>
          </a:p>
          <a:p>
            <a:r>
              <a:rPr lang="en-US" dirty="0"/>
              <a:t>Enjoyment is derived from shopping online</a:t>
            </a:r>
          </a:p>
          <a:p>
            <a:r>
              <a:rPr lang="en-US" dirty="0"/>
              <a:t>Shopping online is convenient and flexible</a:t>
            </a:r>
          </a:p>
          <a:p>
            <a:r>
              <a:rPr lang="en-US" dirty="0"/>
              <a:t>Return and replacement policy of the e-tailer is important for purchase decision</a:t>
            </a:r>
          </a:p>
          <a:p>
            <a:endParaRPr lang="en-IN" dirty="0"/>
          </a:p>
        </p:txBody>
      </p:sp>
      <p:sp>
        <p:nvSpPr>
          <p:cNvPr id="4" name="TextBox 3">
            <a:extLst>
              <a:ext uri="{FF2B5EF4-FFF2-40B4-BE49-F238E27FC236}">
                <a16:creationId xmlns:a16="http://schemas.microsoft.com/office/drawing/2014/main" id="{72EB2CE8-3150-4614-857A-5BF36F77A884}"/>
              </a:ext>
            </a:extLst>
          </p:cNvPr>
          <p:cNvSpPr txBox="1"/>
          <p:nvPr/>
        </p:nvSpPr>
        <p:spPr>
          <a:xfrm>
            <a:off x="326570" y="426858"/>
            <a:ext cx="11560629" cy="584775"/>
          </a:xfrm>
          <a:prstGeom prst="rect">
            <a:avLst/>
          </a:prstGeom>
          <a:noFill/>
        </p:spPr>
        <p:txBody>
          <a:bodyPr wrap="square" rtlCol="0">
            <a:spAutoFit/>
          </a:bodyPr>
          <a:lstStyle/>
          <a:p>
            <a:r>
              <a:rPr lang="en-IN" sz="3200" b="1" dirty="0">
                <a:solidFill>
                  <a:schemeClr val="bg1"/>
                </a:solidFill>
              </a:rPr>
              <a:t>Website Features must be there according to customer</a:t>
            </a:r>
          </a:p>
        </p:txBody>
      </p:sp>
    </p:spTree>
    <p:extLst>
      <p:ext uri="{BB962C8B-B14F-4D97-AF65-F5344CB8AC3E}">
        <p14:creationId xmlns:p14="http://schemas.microsoft.com/office/powerpoint/2010/main" val="15148734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00FBB0-C619-42E8-B62C-E6A373FF5749}"/>
              </a:ext>
            </a:extLst>
          </p:cNvPr>
          <p:cNvSpPr>
            <a:spLocks noGrp="1"/>
          </p:cNvSpPr>
          <p:nvPr>
            <p:ph idx="1"/>
          </p:nvPr>
        </p:nvSpPr>
        <p:spPr/>
        <p:txBody>
          <a:bodyPr>
            <a:normAutofit fontScale="92500" lnSpcReduction="20000"/>
          </a:bodyPr>
          <a:lstStyle/>
          <a:p>
            <a:r>
              <a:rPr lang="en-US" dirty="0"/>
              <a:t>Gaining access to loyalty programs is a benefit of shopping online</a:t>
            </a:r>
          </a:p>
          <a:p>
            <a:endParaRPr lang="en-US" dirty="0"/>
          </a:p>
          <a:p>
            <a:r>
              <a:rPr lang="en-US" dirty="0"/>
              <a:t>Displaying quality Information on the website improves satisfaction of customers</a:t>
            </a:r>
          </a:p>
          <a:p>
            <a:endParaRPr lang="en-US" dirty="0"/>
          </a:p>
          <a:p>
            <a:r>
              <a:rPr lang="en-US" dirty="0"/>
              <a:t> User derive satisfaction while shopping on a good quality website or application</a:t>
            </a:r>
          </a:p>
          <a:p>
            <a:endParaRPr lang="en-US" dirty="0"/>
          </a:p>
          <a:p>
            <a:r>
              <a:rPr lang="en-US" dirty="0"/>
              <a:t>Net Benefit is derived from shopping online can lead to users satisfaction</a:t>
            </a:r>
          </a:p>
          <a:p>
            <a:endParaRPr lang="en-US" dirty="0"/>
          </a:p>
          <a:p>
            <a:r>
              <a:rPr lang="en-US" dirty="0"/>
              <a:t>User satisfaction cannot exist without trust</a:t>
            </a:r>
          </a:p>
          <a:p>
            <a:endParaRPr lang="en-US" dirty="0"/>
          </a:p>
          <a:p>
            <a:r>
              <a:rPr lang="en-US" dirty="0"/>
              <a:t>E commerce websites must Offer a wide variety of listed product in several category</a:t>
            </a:r>
          </a:p>
          <a:p>
            <a:endParaRPr lang="en-US" dirty="0"/>
          </a:p>
          <a:p>
            <a:r>
              <a:rPr lang="en-US" dirty="0"/>
              <a:t>There should be Provision of complete and relevant product information </a:t>
            </a:r>
          </a:p>
          <a:p>
            <a:endParaRPr lang="en-US" dirty="0"/>
          </a:p>
          <a:p>
            <a:r>
              <a:rPr lang="en-US" dirty="0"/>
              <a:t> Monetary savings must be considerable</a:t>
            </a:r>
          </a:p>
          <a:p>
            <a:endParaRPr lang="en-IN" dirty="0"/>
          </a:p>
        </p:txBody>
      </p:sp>
      <p:sp>
        <p:nvSpPr>
          <p:cNvPr id="2" name="Title 1">
            <a:extLst>
              <a:ext uri="{FF2B5EF4-FFF2-40B4-BE49-F238E27FC236}">
                <a16:creationId xmlns:a16="http://schemas.microsoft.com/office/drawing/2014/main" id="{111BCD39-D249-49BF-B292-CCCCC5EE073B}"/>
              </a:ext>
            </a:extLst>
          </p:cNvPr>
          <p:cNvSpPr>
            <a:spLocks noGrp="1"/>
          </p:cNvSpPr>
          <p:nvPr>
            <p:ph type="title"/>
          </p:nvPr>
        </p:nvSpPr>
        <p:spPr/>
        <p:txBody>
          <a:bodyPr>
            <a:normAutofit fontScale="90000"/>
          </a:bodyPr>
          <a:lstStyle/>
          <a:p>
            <a:r>
              <a:rPr lang="en-IN" sz="4400" b="1" dirty="0"/>
              <a:t>Website Features must be there according to customer</a:t>
            </a:r>
            <a:br>
              <a:rPr lang="en-IN" sz="4400" b="1" dirty="0"/>
            </a:br>
            <a:endParaRPr lang="en-IN" dirty="0"/>
          </a:p>
        </p:txBody>
      </p:sp>
    </p:spTree>
    <p:extLst>
      <p:ext uri="{BB962C8B-B14F-4D97-AF65-F5344CB8AC3E}">
        <p14:creationId xmlns:p14="http://schemas.microsoft.com/office/powerpoint/2010/main" val="30918192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3009A2-683D-43A8-A9F3-483C52682E25}"/>
              </a:ext>
            </a:extLst>
          </p:cNvPr>
          <p:cNvSpPr>
            <a:spLocks noGrp="1"/>
          </p:cNvSpPr>
          <p:nvPr>
            <p:ph idx="1"/>
          </p:nvPr>
        </p:nvSpPr>
        <p:spPr/>
        <p:txBody>
          <a:bodyPr>
            <a:normAutofit/>
          </a:bodyPr>
          <a:lstStyle/>
          <a:p>
            <a:r>
              <a:rPr lang="en-US" dirty="0"/>
              <a:t>The Convenience of patronizing the online retailer</a:t>
            </a:r>
          </a:p>
          <a:p>
            <a:endParaRPr lang="en-US" dirty="0"/>
          </a:p>
          <a:p>
            <a:r>
              <a:rPr lang="en-US" dirty="0"/>
              <a:t>Shopping on the website gives you the sense of adventure</a:t>
            </a:r>
          </a:p>
          <a:p>
            <a:endParaRPr lang="en-US" dirty="0"/>
          </a:p>
          <a:p>
            <a:r>
              <a:rPr lang="en-US" dirty="0"/>
              <a:t>Shopping on your preferred e-tailer enhances your social status</a:t>
            </a:r>
          </a:p>
          <a:p>
            <a:endParaRPr lang="en-US" dirty="0"/>
          </a:p>
          <a:p>
            <a:r>
              <a:rPr lang="en-US" dirty="0"/>
              <a:t>You feel gratification shopping on your favorite e-tailer</a:t>
            </a:r>
          </a:p>
          <a:p>
            <a:endParaRPr lang="en-US" dirty="0"/>
          </a:p>
          <a:p>
            <a:r>
              <a:rPr lang="en-US" dirty="0"/>
              <a:t>Shopping on the website helps you fulfill certain roles</a:t>
            </a:r>
          </a:p>
          <a:p>
            <a:endParaRPr lang="en-US" dirty="0"/>
          </a:p>
          <a:p>
            <a:r>
              <a:rPr lang="en-US" dirty="0"/>
              <a:t>Getting value for money spent is important</a:t>
            </a:r>
          </a:p>
          <a:p>
            <a:endParaRPr lang="en-IN" dirty="0"/>
          </a:p>
        </p:txBody>
      </p:sp>
      <p:sp>
        <p:nvSpPr>
          <p:cNvPr id="2" name="Title 1">
            <a:extLst>
              <a:ext uri="{FF2B5EF4-FFF2-40B4-BE49-F238E27FC236}">
                <a16:creationId xmlns:a16="http://schemas.microsoft.com/office/drawing/2014/main" id="{AAFDC8C7-F88D-4909-BFC9-5239D66F5CBC}"/>
              </a:ext>
            </a:extLst>
          </p:cNvPr>
          <p:cNvSpPr>
            <a:spLocks noGrp="1"/>
          </p:cNvSpPr>
          <p:nvPr>
            <p:ph type="title"/>
          </p:nvPr>
        </p:nvSpPr>
        <p:spPr/>
        <p:txBody>
          <a:bodyPr/>
          <a:lstStyle/>
          <a:p>
            <a:r>
              <a:rPr lang="en-IN" sz="4400" b="1" dirty="0"/>
              <a:t>Website Features must be there according to customer</a:t>
            </a:r>
            <a:endParaRPr lang="en-IN" dirty="0"/>
          </a:p>
        </p:txBody>
      </p:sp>
    </p:spTree>
    <p:extLst>
      <p:ext uri="{BB962C8B-B14F-4D97-AF65-F5344CB8AC3E}">
        <p14:creationId xmlns:p14="http://schemas.microsoft.com/office/powerpoint/2010/main" val="34653168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31C3075-F16D-4CDE-BC7C-E05F40A9ED76}"/>
              </a:ext>
            </a:extLst>
          </p:cNvPr>
          <p:cNvPicPr>
            <a:picLocks noGrp="1" noChangeAspect="1"/>
          </p:cNvPicPr>
          <p:nvPr>
            <p:ph idx="1"/>
          </p:nvPr>
        </p:nvPicPr>
        <p:blipFill>
          <a:blip r:embed="rId2"/>
          <a:stretch>
            <a:fillRect/>
          </a:stretch>
        </p:blipFill>
        <p:spPr>
          <a:xfrm>
            <a:off x="44823" y="239877"/>
            <a:ext cx="5876925" cy="2924175"/>
          </a:xfrm>
          <a:prstGeom prst="rect">
            <a:avLst/>
          </a:prstGeom>
        </p:spPr>
      </p:pic>
      <p:pic>
        <p:nvPicPr>
          <p:cNvPr id="5" name="Picture 4">
            <a:extLst>
              <a:ext uri="{FF2B5EF4-FFF2-40B4-BE49-F238E27FC236}">
                <a16:creationId xmlns:a16="http://schemas.microsoft.com/office/drawing/2014/main" id="{DFA0ED76-3B2D-4B60-A348-142718FABBD9}"/>
              </a:ext>
            </a:extLst>
          </p:cNvPr>
          <p:cNvPicPr>
            <a:picLocks noChangeAspect="1"/>
          </p:cNvPicPr>
          <p:nvPr/>
        </p:nvPicPr>
        <p:blipFill>
          <a:blip r:embed="rId3"/>
          <a:stretch>
            <a:fillRect/>
          </a:stretch>
        </p:blipFill>
        <p:spPr>
          <a:xfrm>
            <a:off x="6315077" y="239877"/>
            <a:ext cx="5769347" cy="2924175"/>
          </a:xfrm>
          <a:prstGeom prst="rect">
            <a:avLst/>
          </a:prstGeom>
        </p:spPr>
      </p:pic>
      <p:pic>
        <p:nvPicPr>
          <p:cNvPr id="6" name="Picture 5">
            <a:extLst>
              <a:ext uri="{FF2B5EF4-FFF2-40B4-BE49-F238E27FC236}">
                <a16:creationId xmlns:a16="http://schemas.microsoft.com/office/drawing/2014/main" id="{4F021A81-793E-46A6-8484-3F08FA59DF7A}"/>
              </a:ext>
            </a:extLst>
          </p:cNvPr>
          <p:cNvPicPr>
            <a:picLocks noChangeAspect="1"/>
          </p:cNvPicPr>
          <p:nvPr/>
        </p:nvPicPr>
        <p:blipFill>
          <a:blip r:embed="rId4"/>
          <a:stretch>
            <a:fillRect/>
          </a:stretch>
        </p:blipFill>
        <p:spPr>
          <a:xfrm>
            <a:off x="227319" y="3343274"/>
            <a:ext cx="5694510" cy="3127233"/>
          </a:xfrm>
          <a:prstGeom prst="rect">
            <a:avLst/>
          </a:prstGeom>
        </p:spPr>
      </p:pic>
      <p:pic>
        <p:nvPicPr>
          <p:cNvPr id="7" name="Picture 6">
            <a:extLst>
              <a:ext uri="{FF2B5EF4-FFF2-40B4-BE49-F238E27FC236}">
                <a16:creationId xmlns:a16="http://schemas.microsoft.com/office/drawing/2014/main" id="{11228AAA-E56E-499D-8EEA-F8709789CF32}"/>
              </a:ext>
            </a:extLst>
          </p:cNvPr>
          <p:cNvPicPr>
            <a:picLocks noChangeAspect="1"/>
          </p:cNvPicPr>
          <p:nvPr/>
        </p:nvPicPr>
        <p:blipFill>
          <a:blip r:embed="rId5"/>
          <a:stretch>
            <a:fillRect/>
          </a:stretch>
        </p:blipFill>
        <p:spPr>
          <a:xfrm>
            <a:off x="6391275" y="3429000"/>
            <a:ext cx="5597899" cy="3041508"/>
          </a:xfrm>
          <a:prstGeom prst="rect">
            <a:avLst/>
          </a:prstGeom>
        </p:spPr>
      </p:pic>
      <p:sp>
        <p:nvSpPr>
          <p:cNvPr id="8" name="TextBox 7">
            <a:extLst>
              <a:ext uri="{FF2B5EF4-FFF2-40B4-BE49-F238E27FC236}">
                <a16:creationId xmlns:a16="http://schemas.microsoft.com/office/drawing/2014/main" id="{8B19CFA8-E02C-413C-A0BA-B038A11F530C}"/>
              </a:ext>
            </a:extLst>
          </p:cNvPr>
          <p:cNvSpPr txBox="1"/>
          <p:nvPr/>
        </p:nvSpPr>
        <p:spPr>
          <a:xfrm>
            <a:off x="606240" y="3071913"/>
            <a:ext cx="11417674" cy="369332"/>
          </a:xfrm>
          <a:prstGeom prst="rect">
            <a:avLst/>
          </a:prstGeom>
          <a:noFill/>
        </p:spPr>
        <p:txBody>
          <a:bodyPr wrap="square" rtlCol="0">
            <a:spAutoFit/>
          </a:bodyPr>
          <a:lstStyle/>
          <a:p>
            <a:r>
              <a:rPr lang="en-IN" dirty="0"/>
              <a:t>          	</a:t>
            </a:r>
            <a:r>
              <a:rPr lang="en-IN" b="1" dirty="0"/>
              <a:t>Convenient Payment Method				       Trust Online Seller</a:t>
            </a:r>
          </a:p>
        </p:txBody>
      </p:sp>
      <p:sp>
        <p:nvSpPr>
          <p:cNvPr id="9" name="TextBox 8">
            <a:extLst>
              <a:ext uri="{FF2B5EF4-FFF2-40B4-BE49-F238E27FC236}">
                <a16:creationId xmlns:a16="http://schemas.microsoft.com/office/drawing/2014/main" id="{8157D675-4CEB-4197-9FB7-A6C4B3C400FC}"/>
              </a:ext>
            </a:extLst>
          </p:cNvPr>
          <p:cNvSpPr txBox="1"/>
          <p:nvPr/>
        </p:nvSpPr>
        <p:spPr>
          <a:xfrm>
            <a:off x="682438" y="6383423"/>
            <a:ext cx="10953750" cy="369332"/>
          </a:xfrm>
          <a:prstGeom prst="rect">
            <a:avLst/>
          </a:prstGeom>
          <a:noFill/>
        </p:spPr>
        <p:txBody>
          <a:bodyPr wrap="square" rtlCol="0">
            <a:spAutoFit/>
          </a:bodyPr>
          <a:lstStyle/>
          <a:p>
            <a:r>
              <a:rPr lang="en-IN" dirty="0"/>
              <a:t>              </a:t>
            </a:r>
            <a:r>
              <a:rPr lang="en-IN" b="1" dirty="0"/>
              <a:t>Empathy Towards Customer                                                                                           Privacy of Customer</a:t>
            </a:r>
          </a:p>
        </p:txBody>
      </p:sp>
    </p:spTree>
    <p:extLst>
      <p:ext uri="{BB962C8B-B14F-4D97-AF65-F5344CB8AC3E}">
        <p14:creationId xmlns:p14="http://schemas.microsoft.com/office/powerpoint/2010/main" val="10483608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4DECEF-85F5-4D23-A2B9-295CE7E925C5}"/>
              </a:ext>
            </a:extLst>
          </p:cNvPr>
          <p:cNvPicPr>
            <a:picLocks noChangeAspect="1"/>
          </p:cNvPicPr>
          <p:nvPr/>
        </p:nvPicPr>
        <p:blipFill>
          <a:blip r:embed="rId2"/>
          <a:stretch>
            <a:fillRect/>
          </a:stretch>
        </p:blipFill>
        <p:spPr>
          <a:xfrm>
            <a:off x="-133350" y="42860"/>
            <a:ext cx="6229350" cy="3636511"/>
          </a:xfrm>
          <a:prstGeom prst="rect">
            <a:avLst/>
          </a:prstGeom>
        </p:spPr>
      </p:pic>
      <p:pic>
        <p:nvPicPr>
          <p:cNvPr id="3" name="Picture 2">
            <a:extLst>
              <a:ext uri="{FF2B5EF4-FFF2-40B4-BE49-F238E27FC236}">
                <a16:creationId xmlns:a16="http://schemas.microsoft.com/office/drawing/2014/main" id="{CDE7A016-77BE-4ED8-ABB7-6C4ABC305239}"/>
              </a:ext>
            </a:extLst>
          </p:cNvPr>
          <p:cNvPicPr>
            <a:picLocks noChangeAspect="1"/>
          </p:cNvPicPr>
          <p:nvPr/>
        </p:nvPicPr>
        <p:blipFill>
          <a:blip r:embed="rId3"/>
          <a:stretch>
            <a:fillRect/>
          </a:stretch>
        </p:blipFill>
        <p:spPr>
          <a:xfrm>
            <a:off x="-133350" y="3686175"/>
            <a:ext cx="6229350" cy="3171825"/>
          </a:xfrm>
          <a:prstGeom prst="rect">
            <a:avLst/>
          </a:prstGeom>
        </p:spPr>
      </p:pic>
      <p:pic>
        <p:nvPicPr>
          <p:cNvPr id="4" name="Picture 3">
            <a:extLst>
              <a:ext uri="{FF2B5EF4-FFF2-40B4-BE49-F238E27FC236}">
                <a16:creationId xmlns:a16="http://schemas.microsoft.com/office/drawing/2014/main" id="{D5933BB7-A0C3-4543-A41A-9907F9EBBC92}"/>
              </a:ext>
            </a:extLst>
          </p:cNvPr>
          <p:cNvPicPr>
            <a:picLocks noChangeAspect="1"/>
          </p:cNvPicPr>
          <p:nvPr/>
        </p:nvPicPr>
        <p:blipFill>
          <a:blip r:embed="rId4"/>
          <a:stretch>
            <a:fillRect/>
          </a:stretch>
        </p:blipFill>
        <p:spPr>
          <a:xfrm>
            <a:off x="6096001" y="42860"/>
            <a:ext cx="5889170" cy="3557588"/>
          </a:xfrm>
          <a:prstGeom prst="rect">
            <a:avLst/>
          </a:prstGeom>
        </p:spPr>
      </p:pic>
      <p:pic>
        <p:nvPicPr>
          <p:cNvPr id="5" name="Picture 4">
            <a:extLst>
              <a:ext uri="{FF2B5EF4-FFF2-40B4-BE49-F238E27FC236}">
                <a16:creationId xmlns:a16="http://schemas.microsoft.com/office/drawing/2014/main" id="{D91F73E9-63FC-4BC4-B59E-B90803009A6D}"/>
              </a:ext>
            </a:extLst>
          </p:cNvPr>
          <p:cNvPicPr>
            <a:picLocks noChangeAspect="1"/>
          </p:cNvPicPr>
          <p:nvPr/>
        </p:nvPicPr>
        <p:blipFill>
          <a:blip r:embed="rId5"/>
          <a:stretch>
            <a:fillRect/>
          </a:stretch>
        </p:blipFill>
        <p:spPr>
          <a:xfrm>
            <a:off x="6096001" y="3686175"/>
            <a:ext cx="5889170" cy="3181350"/>
          </a:xfrm>
          <a:prstGeom prst="rect">
            <a:avLst/>
          </a:prstGeom>
        </p:spPr>
      </p:pic>
    </p:spTree>
    <p:extLst>
      <p:ext uri="{BB962C8B-B14F-4D97-AF65-F5344CB8AC3E}">
        <p14:creationId xmlns:p14="http://schemas.microsoft.com/office/powerpoint/2010/main" val="19083463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F17716-0601-48AC-B0BD-C031AE9FB40F}"/>
              </a:ext>
            </a:extLst>
          </p:cNvPr>
          <p:cNvSpPr>
            <a:spLocks noGrp="1"/>
          </p:cNvSpPr>
          <p:nvPr>
            <p:ph idx="1"/>
          </p:nvPr>
        </p:nvSpPr>
        <p:spPr/>
        <p:txBody>
          <a:bodyPr>
            <a:normAutofit fontScale="85000" lnSpcReduction="20000"/>
          </a:bodyPr>
          <a:lstStyle/>
          <a:p>
            <a:r>
              <a:rPr lang="en-US" sz="2800" b="0" i="0" u="none" strike="noStrike" dirty="0">
                <a:solidFill>
                  <a:srgbClr val="000000"/>
                </a:solidFill>
                <a:effectLst/>
                <a:latin typeface="Open Sans"/>
              </a:rPr>
              <a:t>Analyzing the Preferences and opinions of the participants regarding the e-commerce websites</a:t>
            </a:r>
            <a:r>
              <a:rPr lang="en-US" sz="2800" b="0" i="0" u="none" strike="noStrike" dirty="0">
                <a:solidFill>
                  <a:srgbClr val="000000"/>
                </a:solidFill>
                <a:effectLst/>
                <a:latin typeface="Arial" panose="020B0604020202020204" pitchFamily="34" charset="0"/>
              </a:rPr>
              <a:t> reveals that:</a:t>
            </a:r>
          </a:p>
          <a:p>
            <a:pPr rtl="0" fontAlgn="base">
              <a:spcBef>
                <a:spcPts val="0"/>
              </a:spcBef>
              <a:spcAft>
                <a:spcPts val="0"/>
              </a:spcAft>
              <a:buFont typeface="Arial" panose="020B0604020202020204" pitchFamily="34" charset="0"/>
              <a:buChar char="•"/>
            </a:pPr>
            <a:r>
              <a:rPr lang="en-IN" sz="2800" b="0" i="0" u="none" strike="noStrike" dirty="0">
                <a:solidFill>
                  <a:srgbClr val="000000"/>
                </a:solidFill>
                <a:effectLst/>
                <a:latin typeface="Arial" panose="020B0604020202020204" pitchFamily="34" charset="0"/>
              </a:rPr>
              <a:t>Amazon.in, Flipkart.com, Paytm.com, Myntra.com, Snapdeal.com are the most popular e-commerce websites.</a:t>
            </a:r>
          </a:p>
          <a:p>
            <a:pPr rtl="0" fontAlgn="base">
              <a:spcBef>
                <a:spcPts val="0"/>
              </a:spcBef>
              <a:spcAft>
                <a:spcPts val="0"/>
              </a:spcAft>
              <a:buFont typeface="Arial" panose="020B0604020202020204" pitchFamily="34" charset="0"/>
              <a:buChar char="•"/>
            </a:pPr>
            <a:r>
              <a:rPr lang="en-IN" sz="2800" b="0" i="0" u="none" strike="noStrike" dirty="0">
                <a:solidFill>
                  <a:srgbClr val="000000"/>
                </a:solidFill>
                <a:effectLst/>
                <a:latin typeface="Arial" panose="020B0604020202020204" pitchFamily="34" charset="0"/>
              </a:rPr>
              <a:t>Amazon.in, Flipkart.com, Paytm.com, Myntra.com, Snapdeal.com are the easiest to use websites and applications</a:t>
            </a:r>
          </a:p>
          <a:p>
            <a:pPr rtl="0" fontAlgn="base">
              <a:spcBef>
                <a:spcPts val="0"/>
              </a:spcBef>
              <a:spcAft>
                <a:spcPts val="0"/>
              </a:spcAft>
              <a:buFont typeface="Arial" panose="020B0604020202020204" pitchFamily="34" charset="0"/>
              <a:buChar char="•"/>
            </a:pPr>
            <a:r>
              <a:rPr lang="en-IN" sz="2800" b="0" i="0" u="none" strike="noStrike" dirty="0">
                <a:solidFill>
                  <a:srgbClr val="000000"/>
                </a:solidFill>
                <a:effectLst/>
                <a:latin typeface="Arial" panose="020B0604020202020204" pitchFamily="34" charset="0"/>
              </a:rPr>
              <a:t>Amazon.in and Flipkart.com have the most visually appealing web-page layout.</a:t>
            </a:r>
          </a:p>
          <a:p>
            <a:pPr rtl="0" fontAlgn="base">
              <a:spcBef>
                <a:spcPts val="0"/>
              </a:spcBef>
              <a:spcAft>
                <a:spcPts val="0"/>
              </a:spcAft>
              <a:buFont typeface="Arial" panose="020B0604020202020204" pitchFamily="34" charset="0"/>
              <a:buChar char="•"/>
            </a:pPr>
            <a:r>
              <a:rPr lang="en-IN" sz="2800" b="0" i="0" u="none" strike="noStrike" dirty="0">
                <a:solidFill>
                  <a:srgbClr val="000000"/>
                </a:solidFill>
                <a:effectLst/>
                <a:latin typeface="Arial" panose="020B0604020202020204" pitchFamily="34" charset="0"/>
              </a:rPr>
              <a:t>Amazon.in and Flipkart.com have the widest variety of products on offer</a:t>
            </a:r>
          </a:p>
          <a:p>
            <a:pPr rtl="0" fontAlgn="base">
              <a:spcBef>
                <a:spcPts val="0"/>
              </a:spcBef>
              <a:spcAft>
                <a:spcPts val="0"/>
              </a:spcAft>
              <a:buFont typeface="Arial" panose="020B0604020202020204" pitchFamily="34" charset="0"/>
              <a:buChar char="•"/>
            </a:pPr>
            <a:r>
              <a:rPr lang="en-IN" sz="2800" b="0" i="0" u="none" strike="noStrike" dirty="0">
                <a:solidFill>
                  <a:srgbClr val="000000"/>
                </a:solidFill>
                <a:effectLst/>
                <a:latin typeface="Arial" panose="020B0604020202020204" pitchFamily="34" charset="0"/>
              </a:rPr>
              <a:t>Amazon.in and Flipkart.com have the most complete, relevant description information of products.</a:t>
            </a:r>
          </a:p>
          <a:p>
            <a:pPr rtl="0" fontAlgn="base">
              <a:spcBef>
                <a:spcPts val="0"/>
              </a:spcBef>
              <a:spcAft>
                <a:spcPts val="0"/>
              </a:spcAft>
              <a:buFont typeface="Arial" panose="020B0604020202020204" pitchFamily="34" charset="0"/>
              <a:buChar char="•"/>
            </a:pPr>
            <a:r>
              <a:rPr lang="en-IN" sz="2800" b="0" i="0" u="none" strike="noStrike" dirty="0">
                <a:solidFill>
                  <a:srgbClr val="000000"/>
                </a:solidFill>
                <a:effectLst/>
                <a:latin typeface="Arial" panose="020B0604020202020204" pitchFamily="34" charset="0"/>
              </a:rPr>
              <a:t>Amazon.in,  and Paytm.com have the fastest loading speed while Flipkart is regarded by very few as being quick to load</a:t>
            </a:r>
          </a:p>
          <a:p>
            <a:endParaRPr lang="en-IN" dirty="0"/>
          </a:p>
        </p:txBody>
      </p:sp>
      <p:sp>
        <p:nvSpPr>
          <p:cNvPr id="2" name="Title 1">
            <a:extLst>
              <a:ext uri="{FF2B5EF4-FFF2-40B4-BE49-F238E27FC236}">
                <a16:creationId xmlns:a16="http://schemas.microsoft.com/office/drawing/2014/main" id="{5BF0FBD4-D84E-4D01-A751-7EC94801158C}"/>
              </a:ext>
            </a:extLst>
          </p:cNvPr>
          <p:cNvSpPr>
            <a:spLocks noGrp="1"/>
          </p:cNvSpPr>
          <p:nvPr>
            <p:ph type="title"/>
          </p:nvPr>
        </p:nvSpPr>
        <p:spPr/>
        <p:txBody>
          <a:bodyPr/>
          <a:lstStyle/>
          <a:p>
            <a:r>
              <a:rPr lang="en-US" sz="4400" b="1" dirty="0">
                <a:latin typeface="Arial" panose="020B0604020202020204" pitchFamily="34" charset="0"/>
              </a:rPr>
              <a:t>P</a:t>
            </a:r>
            <a:r>
              <a:rPr lang="en-US" sz="4400" b="1" i="0" u="none" strike="noStrike" dirty="0">
                <a:effectLst/>
                <a:latin typeface="Arial" panose="020B0604020202020204" pitchFamily="34" charset="0"/>
              </a:rPr>
              <a:t>references and Opinions</a:t>
            </a:r>
            <a:endParaRPr lang="en-IN" dirty="0"/>
          </a:p>
        </p:txBody>
      </p:sp>
    </p:spTree>
    <p:extLst>
      <p:ext uri="{BB962C8B-B14F-4D97-AF65-F5344CB8AC3E}">
        <p14:creationId xmlns:p14="http://schemas.microsoft.com/office/powerpoint/2010/main" val="2796065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AD16D4-C4B0-4F0D-B7CA-8BF94A47EA76}"/>
              </a:ext>
            </a:extLst>
          </p:cNvPr>
          <p:cNvPicPr>
            <a:picLocks noChangeAspect="1"/>
          </p:cNvPicPr>
          <p:nvPr/>
        </p:nvPicPr>
        <p:blipFill>
          <a:blip r:embed="rId2"/>
          <a:stretch>
            <a:fillRect/>
          </a:stretch>
        </p:blipFill>
        <p:spPr>
          <a:xfrm>
            <a:off x="0" y="929282"/>
            <a:ext cx="12192000" cy="5928717"/>
          </a:xfrm>
          <a:prstGeom prst="rect">
            <a:avLst/>
          </a:prstGeom>
        </p:spPr>
      </p:pic>
      <p:sp>
        <p:nvSpPr>
          <p:cNvPr id="3" name="TextBox 2">
            <a:extLst>
              <a:ext uri="{FF2B5EF4-FFF2-40B4-BE49-F238E27FC236}">
                <a16:creationId xmlns:a16="http://schemas.microsoft.com/office/drawing/2014/main" id="{2B82B8EC-DABC-4F1A-A963-F8774079B15B}"/>
              </a:ext>
            </a:extLst>
          </p:cNvPr>
          <p:cNvSpPr txBox="1"/>
          <p:nvPr/>
        </p:nvSpPr>
        <p:spPr>
          <a:xfrm>
            <a:off x="2162175" y="159841"/>
            <a:ext cx="8134350" cy="769441"/>
          </a:xfrm>
          <a:prstGeom prst="rect">
            <a:avLst/>
          </a:prstGeom>
          <a:noFill/>
        </p:spPr>
        <p:txBody>
          <a:bodyPr wrap="square" rtlCol="0">
            <a:spAutoFit/>
          </a:bodyPr>
          <a:lstStyle/>
          <a:p>
            <a:r>
              <a:rPr lang="en-IN" sz="4400" dirty="0">
                <a:latin typeface="Calisto MT" panose="02040603050505030304" pitchFamily="18" charset="0"/>
              </a:rPr>
              <a:t>Wide Variety Products Offered</a:t>
            </a:r>
          </a:p>
        </p:txBody>
      </p:sp>
      <p:sp>
        <p:nvSpPr>
          <p:cNvPr id="4" name="TextBox 3">
            <a:extLst>
              <a:ext uri="{FF2B5EF4-FFF2-40B4-BE49-F238E27FC236}">
                <a16:creationId xmlns:a16="http://schemas.microsoft.com/office/drawing/2014/main" id="{6787D76F-5BB3-4473-A7FB-010EDCD6BB3C}"/>
              </a:ext>
            </a:extLst>
          </p:cNvPr>
          <p:cNvSpPr txBox="1"/>
          <p:nvPr/>
        </p:nvSpPr>
        <p:spPr>
          <a:xfrm>
            <a:off x="6096000" y="1698723"/>
            <a:ext cx="5791200" cy="369332"/>
          </a:xfrm>
          <a:prstGeom prst="rect">
            <a:avLst/>
          </a:prstGeom>
          <a:noFill/>
        </p:spPr>
        <p:txBody>
          <a:bodyPr wrap="square" rtlCol="0">
            <a:spAutoFit/>
          </a:bodyPr>
          <a:lstStyle/>
          <a:p>
            <a:r>
              <a:rPr lang="en-IN" b="1" i="0" dirty="0">
                <a:solidFill>
                  <a:srgbClr val="000000"/>
                </a:solidFill>
                <a:effectLst/>
                <a:latin typeface="Garamond" panose="02020404030301010803" pitchFamily="18" charset="0"/>
              </a:rPr>
              <a:t>Amazon offers Wide variety products followed by Flipkart</a:t>
            </a:r>
            <a:endParaRPr lang="en-IN" b="1" dirty="0">
              <a:latin typeface="Garamond" panose="02020404030301010803" pitchFamily="18" charset="0"/>
            </a:endParaRPr>
          </a:p>
        </p:txBody>
      </p:sp>
    </p:spTree>
    <p:extLst>
      <p:ext uri="{BB962C8B-B14F-4D97-AF65-F5344CB8AC3E}">
        <p14:creationId xmlns:p14="http://schemas.microsoft.com/office/powerpoint/2010/main" val="5754113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7B86D3-F2CF-4A3F-8673-3C32ED1128E8}"/>
              </a:ext>
            </a:extLst>
          </p:cNvPr>
          <p:cNvSpPr txBox="1"/>
          <p:nvPr/>
        </p:nvSpPr>
        <p:spPr>
          <a:xfrm>
            <a:off x="3705225" y="0"/>
            <a:ext cx="5724525" cy="1446550"/>
          </a:xfrm>
          <a:prstGeom prst="rect">
            <a:avLst/>
          </a:prstGeom>
          <a:noFill/>
        </p:spPr>
        <p:txBody>
          <a:bodyPr wrap="square" rtlCol="0">
            <a:spAutoFit/>
          </a:bodyPr>
          <a:lstStyle/>
          <a:p>
            <a:r>
              <a:rPr lang="en-IN" sz="4400" b="1" dirty="0">
                <a:latin typeface="Calisto MT" panose="02040603050505030304" pitchFamily="18" charset="0"/>
              </a:rPr>
              <a:t>Visualing Appealing Website</a:t>
            </a:r>
          </a:p>
        </p:txBody>
      </p:sp>
      <p:pic>
        <p:nvPicPr>
          <p:cNvPr id="3" name="Picture 2">
            <a:extLst>
              <a:ext uri="{FF2B5EF4-FFF2-40B4-BE49-F238E27FC236}">
                <a16:creationId xmlns:a16="http://schemas.microsoft.com/office/drawing/2014/main" id="{A23CEA31-17E8-4900-900A-1032B66BE198}"/>
              </a:ext>
            </a:extLst>
          </p:cNvPr>
          <p:cNvPicPr>
            <a:picLocks noChangeAspect="1"/>
          </p:cNvPicPr>
          <p:nvPr/>
        </p:nvPicPr>
        <p:blipFill>
          <a:blip r:embed="rId2"/>
          <a:stretch>
            <a:fillRect/>
          </a:stretch>
        </p:blipFill>
        <p:spPr>
          <a:xfrm>
            <a:off x="21771" y="1446550"/>
            <a:ext cx="12192000" cy="2363450"/>
          </a:xfrm>
          <a:prstGeom prst="rect">
            <a:avLst/>
          </a:prstGeom>
        </p:spPr>
      </p:pic>
      <p:pic>
        <p:nvPicPr>
          <p:cNvPr id="4" name="Picture 3">
            <a:extLst>
              <a:ext uri="{FF2B5EF4-FFF2-40B4-BE49-F238E27FC236}">
                <a16:creationId xmlns:a16="http://schemas.microsoft.com/office/drawing/2014/main" id="{58C21433-4C84-43D4-B6F4-67E9CCDA8350}"/>
              </a:ext>
            </a:extLst>
          </p:cNvPr>
          <p:cNvPicPr>
            <a:picLocks noChangeAspect="1"/>
          </p:cNvPicPr>
          <p:nvPr/>
        </p:nvPicPr>
        <p:blipFill>
          <a:blip r:embed="rId3"/>
          <a:stretch>
            <a:fillRect/>
          </a:stretch>
        </p:blipFill>
        <p:spPr>
          <a:xfrm>
            <a:off x="0" y="3913414"/>
            <a:ext cx="12192000" cy="2857499"/>
          </a:xfrm>
          <a:prstGeom prst="rect">
            <a:avLst/>
          </a:prstGeom>
        </p:spPr>
      </p:pic>
      <p:sp>
        <p:nvSpPr>
          <p:cNvPr id="5" name="TextBox 4">
            <a:extLst>
              <a:ext uri="{FF2B5EF4-FFF2-40B4-BE49-F238E27FC236}">
                <a16:creationId xmlns:a16="http://schemas.microsoft.com/office/drawing/2014/main" id="{B88E3445-36CB-4683-9C90-BDE033CC0CC1}"/>
              </a:ext>
            </a:extLst>
          </p:cNvPr>
          <p:cNvSpPr txBox="1"/>
          <p:nvPr/>
        </p:nvSpPr>
        <p:spPr>
          <a:xfrm>
            <a:off x="4505324" y="3829110"/>
            <a:ext cx="4124325" cy="400110"/>
          </a:xfrm>
          <a:prstGeom prst="rect">
            <a:avLst/>
          </a:prstGeom>
          <a:noFill/>
        </p:spPr>
        <p:txBody>
          <a:bodyPr wrap="square" rtlCol="0">
            <a:spAutoFit/>
          </a:bodyPr>
          <a:lstStyle/>
          <a:p>
            <a:r>
              <a:rPr lang="en-IN" sz="2000" dirty="0">
                <a:latin typeface="Calisto MT" panose="02040603050505030304" pitchFamily="18" charset="0"/>
              </a:rPr>
              <a:t>Complete Information of products</a:t>
            </a:r>
          </a:p>
        </p:txBody>
      </p:sp>
    </p:spTree>
    <p:extLst>
      <p:ext uri="{BB962C8B-B14F-4D97-AF65-F5344CB8AC3E}">
        <p14:creationId xmlns:p14="http://schemas.microsoft.com/office/powerpoint/2010/main" val="2412206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D5BEFC-5BB4-42FC-8D0F-4E9FED8B38AC}"/>
              </a:ext>
            </a:extLst>
          </p:cNvPr>
          <p:cNvSpPr>
            <a:spLocks noGrp="1"/>
          </p:cNvSpPr>
          <p:nvPr>
            <p:ph idx="1"/>
          </p:nvPr>
        </p:nvSpPr>
        <p:spPr/>
        <p:txBody>
          <a:bodyPr/>
          <a:lstStyle/>
          <a:p>
            <a:r>
              <a:rPr lang="en-US" dirty="0"/>
              <a:t>The given dataset consists of :</a:t>
            </a:r>
          </a:p>
          <a:p>
            <a:pPr>
              <a:buFontTx/>
              <a:buChar char="-"/>
            </a:pPr>
            <a:r>
              <a:rPr lang="en-US" dirty="0"/>
              <a:t>71 columns </a:t>
            </a:r>
          </a:p>
          <a:p>
            <a:pPr>
              <a:buFontTx/>
              <a:buChar char="-"/>
            </a:pPr>
            <a:r>
              <a:rPr lang="en-US" dirty="0"/>
              <a:t>269 rows</a:t>
            </a:r>
          </a:p>
          <a:p>
            <a:r>
              <a:rPr lang="en-US" dirty="0"/>
              <a:t>The column titled : 'Which of the Indian online retailer would you recommend to a friend?' represents a customer’s loyalty to a website and therefore, its customer retention. </a:t>
            </a:r>
          </a:p>
          <a:p>
            <a:endParaRPr lang="en-IN" dirty="0"/>
          </a:p>
        </p:txBody>
      </p:sp>
      <p:sp>
        <p:nvSpPr>
          <p:cNvPr id="2" name="Title 1">
            <a:extLst>
              <a:ext uri="{FF2B5EF4-FFF2-40B4-BE49-F238E27FC236}">
                <a16:creationId xmlns:a16="http://schemas.microsoft.com/office/drawing/2014/main" id="{CB1A04FE-F205-4683-9E7F-68785EC8B59B}"/>
              </a:ext>
            </a:extLst>
          </p:cNvPr>
          <p:cNvSpPr>
            <a:spLocks noGrp="1"/>
          </p:cNvSpPr>
          <p:nvPr>
            <p:ph type="title"/>
          </p:nvPr>
        </p:nvSpPr>
        <p:spPr/>
        <p:txBody>
          <a:bodyPr/>
          <a:lstStyle/>
          <a:p>
            <a:r>
              <a:rPr lang="en-IN" sz="4000" dirty="0"/>
              <a:t>Content of Dataset</a:t>
            </a:r>
          </a:p>
        </p:txBody>
      </p:sp>
      <p:sp>
        <p:nvSpPr>
          <p:cNvPr id="4" name="Rectangle 3"/>
          <p:cNvSpPr/>
          <p:nvPr/>
        </p:nvSpPr>
        <p:spPr>
          <a:xfrm>
            <a:off x="146649" y="112143"/>
            <a:ext cx="11878574" cy="655607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074193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256C2F-67B8-453D-8B64-A18FBD45AFB9}"/>
              </a:ext>
            </a:extLst>
          </p:cNvPr>
          <p:cNvPicPr>
            <a:picLocks noChangeAspect="1"/>
          </p:cNvPicPr>
          <p:nvPr/>
        </p:nvPicPr>
        <p:blipFill>
          <a:blip r:embed="rId2"/>
          <a:stretch>
            <a:fillRect/>
          </a:stretch>
        </p:blipFill>
        <p:spPr>
          <a:xfrm>
            <a:off x="207168" y="0"/>
            <a:ext cx="11777663" cy="2862262"/>
          </a:xfrm>
          <a:prstGeom prst="rect">
            <a:avLst/>
          </a:prstGeom>
        </p:spPr>
      </p:pic>
      <p:pic>
        <p:nvPicPr>
          <p:cNvPr id="3" name="Picture 2">
            <a:extLst>
              <a:ext uri="{FF2B5EF4-FFF2-40B4-BE49-F238E27FC236}">
                <a16:creationId xmlns:a16="http://schemas.microsoft.com/office/drawing/2014/main" id="{4E2AA9E7-A7F0-49F2-B0E2-B1F63C745240}"/>
              </a:ext>
            </a:extLst>
          </p:cNvPr>
          <p:cNvPicPr>
            <a:picLocks noChangeAspect="1"/>
          </p:cNvPicPr>
          <p:nvPr/>
        </p:nvPicPr>
        <p:blipFill>
          <a:blip r:embed="rId3"/>
          <a:stretch>
            <a:fillRect/>
          </a:stretch>
        </p:blipFill>
        <p:spPr>
          <a:xfrm>
            <a:off x="50006" y="3362325"/>
            <a:ext cx="11777663" cy="3076575"/>
          </a:xfrm>
          <a:prstGeom prst="rect">
            <a:avLst/>
          </a:prstGeom>
        </p:spPr>
      </p:pic>
      <p:sp>
        <p:nvSpPr>
          <p:cNvPr id="4" name="TextBox 3">
            <a:extLst>
              <a:ext uri="{FF2B5EF4-FFF2-40B4-BE49-F238E27FC236}">
                <a16:creationId xmlns:a16="http://schemas.microsoft.com/office/drawing/2014/main" id="{E4E27FBE-F1A2-4440-9E89-59F04371911F}"/>
              </a:ext>
            </a:extLst>
          </p:cNvPr>
          <p:cNvSpPr txBox="1"/>
          <p:nvPr/>
        </p:nvSpPr>
        <p:spPr>
          <a:xfrm>
            <a:off x="3571875" y="2846873"/>
            <a:ext cx="4410075" cy="400110"/>
          </a:xfrm>
          <a:prstGeom prst="rect">
            <a:avLst/>
          </a:prstGeom>
          <a:noFill/>
        </p:spPr>
        <p:txBody>
          <a:bodyPr wrap="square" rtlCol="0">
            <a:spAutoFit/>
          </a:bodyPr>
          <a:lstStyle/>
          <a:p>
            <a:r>
              <a:rPr lang="en-IN" sz="2000" dirty="0">
                <a:latin typeface="Calisto MT" panose="02040603050505030304" pitchFamily="18" charset="0"/>
              </a:rPr>
              <a:t>                 Most Shopped</a:t>
            </a:r>
          </a:p>
        </p:txBody>
      </p:sp>
      <p:sp>
        <p:nvSpPr>
          <p:cNvPr id="5" name="TextBox 4">
            <a:extLst>
              <a:ext uri="{FF2B5EF4-FFF2-40B4-BE49-F238E27FC236}">
                <a16:creationId xmlns:a16="http://schemas.microsoft.com/office/drawing/2014/main" id="{B71E05F9-ACB1-4BB5-BCFF-3CF658C4A670}"/>
              </a:ext>
            </a:extLst>
          </p:cNvPr>
          <p:cNvSpPr txBox="1"/>
          <p:nvPr/>
        </p:nvSpPr>
        <p:spPr>
          <a:xfrm>
            <a:off x="3236118" y="6335197"/>
            <a:ext cx="5305425" cy="400110"/>
          </a:xfrm>
          <a:prstGeom prst="rect">
            <a:avLst/>
          </a:prstGeom>
          <a:noFill/>
        </p:spPr>
        <p:txBody>
          <a:bodyPr wrap="square" rtlCol="0">
            <a:spAutoFit/>
          </a:bodyPr>
          <a:lstStyle/>
          <a:p>
            <a:r>
              <a:rPr lang="en-IN" dirty="0"/>
              <a:t>       </a:t>
            </a:r>
            <a:r>
              <a:rPr lang="en-IN" sz="2000" dirty="0">
                <a:latin typeface="Calisto MT" panose="02040603050505030304" pitchFamily="18" charset="0"/>
              </a:rPr>
              <a:t>Easy to Use Website and application</a:t>
            </a:r>
          </a:p>
        </p:txBody>
      </p:sp>
    </p:spTree>
    <p:extLst>
      <p:ext uri="{BB962C8B-B14F-4D97-AF65-F5344CB8AC3E}">
        <p14:creationId xmlns:p14="http://schemas.microsoft.com/office/powerpoint/2010/main" val="15365567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66A9BB-44D2-4BE2-996A-5DC8076B2E75}"/>
              </a:ext>
            </a:extLst>
          </p:cNvPr>
          <p:cNvSpPr>
            <a:spLocks noGrp="1"/>
          </p:cNvSpPr>
          <p:nvPr>
            <p:ph idx="1"/>
          </p:nvPr>
        </p:nvSpPr>
        <p:spPr/>
        <p:txBody>
          <a:bodyPr>
            <a:normAutofit fontScale="92500" lnSpcReduction="10000"/>
          </a:bodyPr>
          <a:lstStyle/>
          <a:p>
            <a:pPr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Amazon.in, Flipkart.com take the longest  time displaying graphics and photos  during promotion, sales period. </a:t>
            </a:r>
          </a:p>
          <a:p>
            <a:pPr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Most people face Late declaration of price on Myntra and Paytm  during promotion, sales period. </a:t>
            </a:r>
          </a:p>
          <a:p>
            <a:pPr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Myntra and Paytm  take the longest page loading time  during promotion, sales period. </a:t>
            </a:r>
          </a:p>
          <a:p>
            <a:pPr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Snapdeal.com and Amazon.in have the most limited modes of payment on most products  during promotion, sales period. </a:t>
            </a:r>
          </a:p>
          <a:p>
            <a:pPr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Paytm.com and  Snapdeal.com have  Longer delivery periods compared to others.</a:t>
            </a:r>
          </a:p>
          <a:p>
            <a:pPr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Amazon.in and Paytm.com have had recent changes in website/Application design, as observed by the consumers.</a:t>
            </a:r>
          </a:p>
          <a:p>
            <a:endParaRPr lang="en-IN" dirty="0"/>
          </a:p>
        </p:txBody>
      </p:sp>
      <p:sp>
        <p:nvSpPr>
          <p:cNvPr id="2" name="Title 1">
            <a:extLst>
              <a:ext uri="{FF2B5EF4-FFF2-40B4-BE49-F238E27FC236}">
                <a16:creationId xmlns:a16="http://schemas.microsoft.com/office/drawing/2014/main" id="{856E84A4-C637-4EA8-8315-41DBF2140275}"/>
              </a:ext>
            </a:extLst>
          </p:cNvPr>
          <p:cNvSpPr>
            <a:spLocks noGrp="1"/>
          </p:cNvSpPr>
          <p:nvPr>
            <p:ph type="title"/>
          </p:nvPr>
        </p:nvSpPr>
        <p:spPr/>
        <p:txBody>
          <a:bodyPr/>
          <a:lstStyle/>
          <a:p>
            <a:r>
              <a:rPr lang="en-US" sz="4400" b="1" dirty="0">
                <a:latin typeface="Arial" panose="020B0604020202020204" pitchFamily="34" charset="0"/>
              </a:rPr>
              <a:t>P</a:t>
            </a:r>
            <a:r>
              <a:rPr lang="en-US" sz="4400" b="1" i="0" u="none" strike="noStrike" dirty="0">
                <a:effectLst/>
                <a:latin typeface="Arial" panose="020B0604020202020204" pitchFamily="34" charset="0"/>
              </a:rPr>
              <a:t>references and Opinions</a:t>
            </a:r>
            <a:endParaRPr lang="en-IN" dirty="0"/>
          </a:p>
        </p:txBody>
      </p:sp>
    </p:spTree>
    <p:extLst>
      <p:ext uri="{BB962C8B-B14F-4D97-AF65-F5344CB8AC3E}">
        <p14:creationId xmlns:p14="http://schemas.microsoft.com/office/powerpoint/2010/main" val="7439691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89B76-7E59-4593-9D76-8A16885A6429}"/>
              </a:ext>
            </a:extLst>
          </p:cNvPr>
          <p:cNvSpPr>
            <a:spLocks noGrp="1"/>
          </p:cNvSpPr>
          <p:nvPr>
            <p:ph idx="1"/>
          </p:nvPr>
        </p:nvSpPr>
        <p:spPr/>
        <p:txBody>
          <a:bodyPr>
            <a:normAutofit fontScale="77500" lnSpcReduction="20000"/>
          </a:bodyPr>
          <a:lstStyle/>
          <a:p>
            <a:pPr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Amazon.com, Flipkart.com, Paytm.com are considered quick  to complete purchases.</a:t>
            </a:r>
          </a:p>
          <a:p>
            <a:pPr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Amazon.in, Flipkart.com  are regarded by most to have several  payment options available</a:t>
            </a:r>
          </a:p>
          <a:p>
            <a:pPr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Amazon.in is regarded to offer speedy order delivery by most.</a:t>
            </a:r>
          </a:p>
          <a:p>
            <a:pPr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Amazon.in offers the most Privacy for customers’ information.</a:t>
            </a:r>
          </a:p>
          <a:p>
            <a:pPr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Amazon.in , followed by Flipkart.com, Paytm.com, Myntra.com, Snapdeal.com provide the best security for customer financial information.</a:t>
            </a:r>
          </a:p>
          <a:p>
            <a:pPr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Amazon.in is perceived to be the most trustworthy website by the majority of participants.</a:t>
            </a:r>
          </a:p>
          <a:p>
            <a:pPr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Amazon.in, Flipkart.com, Myntra.com, Snapdeal have the highest presence of online assistance through multi-channel.</a:t>
            </a:r>
          </a:p>
          <a:p>
            <a:pPr rtl="0" fontAlgn="base">
              <a:spcBef>
                <a:spcPts val="0"/>
              </a:spcBef>
              <a:spcAft>
                <a:spcPts val="120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Most people face longer time to get logged in during promotion, sales period on Amazon.in and Flipkart followed by Paytm and Myntra.</a:t>
            </a:r>
          </a:p>
          <a:p>
            <a:endParaRPr lang="en-IN" dirty="0"/>
          </a:p>
        </p:txBody>
      </p:sp>
      <p:sp>
        <p:nvSpPr>
          <p:cNvPr id="2" name="Title 1">
            <a:extLst>
              <a:ext uri="{FF2B5EF4-FFF2-40B4-BE49-F238E27FC236}">
                <a16:creationId xmlns:a16="http://schemas.microsoft.com/office/drawing/2014/main" id="{FF31E65F-DF3D-4675-9F41-14E8C8A7528F}"/>
              </a:ext>
            </a:extLst>
          </p:cNvPr>
          <p:cNvSpPr>
            <a:spLocks noGrp="1"/>
          </p:cNvSpPr>
          <p:nvPr>
            <p:ph type="title"/>
          </p:nvPr>
        </p:nvSpPr>
        <p:spPr/>
        <p:txBody>
          <a:bodyPr/>
          <a:lstStyle/>
          <a:p>
            <a:r>
              <a:rPr lang="en-US" sz="4400" b="1" dirty="0">
                <a:latin typeface="Arial" panose="020B0604020202020204" pitchFamily="34" charset="0"/>
              </a:rPr>
              <a:t>P</a:t>
            </a:r>
            <a:r>
              <a:rPr lang="en-US" sz="4400" b="1" i="0" u="none" strike="noStrike" dirty="0">
                <a:effectLst/>
                <a:latin typeface="Arial" panose="020B0604020202020204" pitchFamily="34" charset="0"/>
              </a:rPr>
              <a:t>references and Opinions</a:t>
            </a:r>
            <a:endParaRPr lang="en-IN" dirty="0"/>
          </a:p>
        </p:txBody>
      </p:sp>
    </p:spTree>
    <p:extLst>
      <p:ext uri="{BB962C8B-B14F-4D97-AF65-F5344CB8AC3E}">
        <p14:creationId xmlns:p14="http://schemas.microsoft.com/office/powerpoint/2010/main" val="5411777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5B1D11-BC79-49D1-8796-97FEB30949EC}"/>
              </a:ext>
            </a:extLst>
          </p:cNvPr>
          <p:cNvPicPr>
            <a:picLocks noChangeAspect="1"/>
          </p:cNvPicPr>
          <p:nvPr/>
        </p:nvPicPr>
        <p:blipFill>
          <a:blip r:embed="rId2"/>
          <a:stretch>
            <a:fillRect/>
          </a:stretch>
        </p:blipFill>
        <p:spPr>
          <a:xfrm>
            <a:off x="0" y="800100"/>
            <a:ext cx="12192000" cy="6057900"/>
          </a:xfrm>
          <a:prstGeom prst="rect">
            <a:avLst/>
          </a:prstGeom>
        </p:spPr>
      </p:pic>
      <p:sp>
        <p:nvSpPr>
          <p:cNvPr id="3" name="TextBox 2">
            <a:extLst>
              <a:ext uri="{FF2B5EF4-FFF2-40B4-BE49-F238E27FC236}">
                <a16:creationId xmlns:a16="http://schemas.microsoft.com/office/drawing/2014/main" id="{8258A9CE-5A18-44B3-9134-D880F117F4B6}"/>
              </a:ext>
            </a:extLst>
          </p:cNvPr>
          <p:cNvSpPr txBox="1"/>
          <p:nvPr/>
        </p:nvSpPr>
        <p:spPr>
          <a:xfrm>
            <a:off x="3958318" y="199370"/>
            <a:ext cx="5257800" cy="523220"/>
          </a:xfrm>
          <a:prstGeom prst="rect">
            <a:avLst/>
          </a:prstGeom>
          <a:noFill/>
        </p:spPr>
        <p:txBody>
          <a:bodyPr wrap="square" rtlCol="0">
            <a:spAutoFit/>
          </a:bodyPr>
          <a:lstStyle/>
          <a:p>
            <a:r>
              <a:rPr lang="en-IN" sz="2800" dirty="0"/>
              <a:t>Quickness to complete purchase</a:t>
            </a:r>
          </a:p>
        </p:txBody>
      </p:sp>
    </p:spTree>
    <p:extLst>
      <p:ext uri="{BB962C8B-B14F-4D97-AF65-F5344CB8AC3E}">
        <p14:creationId xmlns:p14="http://schemas.microsoft.com/office/powerpoint/2010/main" val="29730765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762E6B8-2BC3-4521-8238-593903C4E7F5}"/>
              </a:ext>
            </a:extLst>
          </p:cNvPr>
          <p:cNvPicPr>
            <a:picLocks noGrp="1" noChangeAspect="1"/>
          </p:cNvPicPr>
          <p:nvPr>
            <p:ph idx="1"/>
          </p:nvPr>
        </p:nvPicPr>
        <p:blipFill>
          <a:blip r:embed="rId2"/>
          <a:stretch>
            <a:fillRect/>
          </a:stretch>
        </p:blipFill>
        <p:spPr>
          <a:xfrm>
            <a:off x="304800" y="1719263"/>
            <a:ext cx="11506200" cy="4801280"/>
          </a:xfrm>
          <a:prstGeom prst="rect">
            <a:avLst/>
          </a:prstGeom>
        </p:spPr>
      </p:pic>
      <p:sp>
        <p:nvSpPr>
          <p:cNvPr id="5" name="TextBox 4">
            <a:extLst>
              <a:ext uri="{FF2B5EF4-FFF2-40B4-BE49-F238E27FC236}">
                <a16:creationId xmlns:a16="http://schemas.microsoft.com/office/drawing/2014/main" id="{3179C156-C95F-4E53-951B-EF5E8804A3E8}"/>
              </a:ext>
            </a:extLst>
          </p:cNvPr>
          <p:cNvSpPr txBox="1"/>
          <p:nvPr/>
        </p:nvSpPr>
        <p:spPr>
          <a:xfrm>
            <a:off x="838200" y="443593"/>
            <a:ext cx="10972800" cy="923330"/>
          </a:xfrm>
          <a:prstGeom prst="rect">
            <a:avLst/>
          </a:prstGeom>
          <a:noFill/>
        </p:spPr>
        <p:txBody>
          <a:bodyPr wrap="square" rtlCol="0">
            <a:spAutoFit/>
          </a:bodyPr>
          <a:lstStyle/>
          <a:p>
            <a:r>
              <a:rPr lang="en-IN" sz="4800" dirty="0">
                <a:latin typeface="Calisto MT" panose="02040603050505030304" pitchFamily="18" charset="0"/>
              </a:rPr>
              <a:t>	</a:t>
            </a:r>
            <a:r>
              <a:rPr lang="en-IN" sz="5400" dirty="0">
                <a:solidFill>
                  <a:schemeClr val="bg1"/>
                </a:solidFill>
                <a:latin typeface="Calisto MT" panose="02040603050505030304" pitchFamily="18" charset="0"/>
              </a:rPr>
              <a:t>	Speedy Order Delivery</a:t>
            </a:r>
          </a:p>
        </p:txBody>
      </p:sp>
    </p:spTree>
    <p:extLst>
      <p:ext uri="{BB962C8B-B14F-4D97-AF65-F5344CB8AC3E}">
        <p14:creationId xmlns:p14="http://schemas.microsoft.com/office/powerpoint/2010/main" val="11720720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E49B76F-6102-4BD1-816E-8F92466844A4}"/>
              </a:ext>
            </a:extLst>
          </p:cNvPr>
          <p:cNvPicPr>
            <a:picLocks noGrp="1" noChangeAspect="1"/>
          </p:cNvPicPr>
          <p:nvPr>
            <p:ph idx="1"/>
          </p:nvPr>
        </p:nvPicPr>
        <p:blipFill>
          <a:blip r:embed="rId2"/>
          <a:stretch>
            <a:fillRect/>
          </a:stretch>
        </p:blipFill>
        <p:spPr>
          <a:xfrm>
            <a:off x="379479" y="1621292"/>
            <a:ext cx="11431519" cy="4964566"/>
          </a:xfrm>
          <a:prstGeom prst="rect">
            <a:avLst/>
          </a:prstGeom>
        </p:spPr>
      </p:pic>
      <p:sp>
        <p:nvSpPr>
          <p:cNvPr id="2" name="Title 1">
            <a:extLst>
              <a:ext uri="{FF2B5EF4-FFF2-40B4-BE49-F238E27FC236}">
                <a16:creationId xmlns:a16="http://schemas.microsoft.com/office/drawing/2014/main" id="{915D4494-61B6-4A07-8C76-EEBB28433E64}"/>
              </a:ext>
            </a:extLst>
          </p:cNvPr>
          <p:cNvSpPr>
            <a:spLocks noGrp="1"/>
          </p:cNvSpPr>
          <p:nvPr>
            <p:ph type="title"/>
          </p:nvPr>
        </p:nvSpPr>
        <p:spPr>
          <a:xfrm>
            <a:off x="293915" y="567418"/>
            <a:ext cx="10515600" cy="771525"/>
          </a:xfrm>
        </p:spPr>
        <p:txBody>
          <a:bodyPr/>
          <a:lstStyle/>
          <a:p>
            <a:r>
              <a:rPr lang="en-IN" dirty="0"/>
              <a:t>     </a:t>
            </a:r>
            <a:r>
              <a:rPr lang="en-IN" sz="3600" dirty="0"/>
              <a:t>Longer page loading time</a:t>
            </a:r>
          </a:p>
        </p:txBody>
      </p:sp>
    </p:spTree>
    <p:extLst>
      <p:ext uri="{BB962C8B-B14F-4D97-AF65-F5344CB8AC3E}">
        <p14:creationId xmlns:p14="http://schemas.microsoft.com/office/powerpoint/2010/main" val="15962968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522CC4-43CF-4428-AB11-9862BD6E6D68}"/>
              </a:ext>
            </a:extLst>
          </p:cNvPr>
          <p:cNvSpPr>
            <a:spLocks noGrp="1"/>
          </p:cNvSpPr>
          <p:nvPr>
            <p:ph idx="1"/>
          </p:nvPr>
        </p:nvSpPr>
        <p:spPr/>
        <p:txBody>
          <a:bodyPr/>
          <a:lstStyle/>
          <a:p>
            <a:r>
              <a:rPr lang="en-US" dirty="0"/>
              <a:t>Columns that represent abandoning shopping carts on e commerce websites, reasons behind abandoning shopping carts, Longer delivery period, Website disruption, Customer Data security, Trustworthiness etc. represent perceived risks</a:t>
            </a:r>
          </a:p>
          <a:p>
            <a:r>
              <a:rPr lang="en-US" dirty="0"/>
              <a:t>While the Column representing the recommended e commerce brands represents customer retention.</a:t>
            </a:r>
          </a:p>
          <a:p>
            <a:r>
              <a:rPr lang="en-US" dirty="0"/>
              <a:t>The relationships between the columns representing the perceived risks and the column representing Customer retention were visualized and observations were made.</a:t>
            </a:r>
          </a:p>
          <a:p>
            <a:endParaRPr lang="en-IN" dirty="0"/>
          </a:p>
        </p:txBody>
      </p:sp>
      <p:sp>
        <p:nvSpPr>
          <p:cNvPr id="2" name="Title 1">
            <a:extLst>
              <a:ext uri="{FF2B5EF4-FFF2-40B4-BE49-F238E27FC236}">
                <a16:creationId xmlns:a16="http://schemas.microsoft.com/office/drawing/2014/main" id="{C951C0C4-6F8A-4489-8E0C-03F84C873825}"/>
              </a:ext>
            </a:extLst>
          </p:cNvPr>
          <p:cNvSpPr>
            <a:spLocks noGrp="1"/>
          </p:cNvSpPr>
          <p:nvPr>
            <p:ph type="title"/>
          </p:nvPr>
        </p:nvSpPr>
        <p:spPr/>
        <p:txBody>
          <a:bodyPr/>
          <a:lstStyle/>
          <a:p>
            <a:r>
              <a:rPr lang="en-IN" dirty="0"/>
              <a:t>Customer Retention and Risks for customer retention</a:t>
            </a:r>
          </a:p>
        </p:txBody>
      </p:sp>
    </p:spTree>
    <p:extLst>
      <p:ext uri="{BB962C8B-B14F-4D97-AF65-F5344CB8AC3E}">
        <p14:creationId xmlns:p14="http://schemas.microsoft.com/office/powerpoint/2010/main" val="13761912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7FBC6AE-391E-4A97-A14A-8C137EA4CE39}"/>
              </a:ext>
            </a:extLst>
          </p:cNvPr>
          <p:cNvPicPr>
            <a:picLocks noGrp="1" noChangeAspect="1"/>
          </p:cNvPicPr>
          <p:nvPr>
            <p:ph idx="1"/>
          </p:nvPr>
        </p:nvPicPr>
        <p:blipFill>
          <a:blip r:embed="rId2"/>
          <a:stretch>
            <a:fillRect/>
          </a:stretch>
        </p:blipFill>
        <p:spPr>
          <a:xfrm>
            <a:off x="556401" y="1818504"/>
            <a:ext cx="11276370" cy="4649463"/>
          </a:xfrm>
          <a:prstGeom prst="rect">
            <a:avLst/>
          </a:prstGeom>
        </p:spPr>
      </p:pic>
      <p:sp>
        <p:nvSpPr>
          <p:cNvPr id="2" name="Title 1">
            <a:extLst>
              <a:ext uri="{FF2B5EF4-FFF2-40B4-BE49-F238E27FC236}">
                <a16:creationId xmlns:a16="http://schemas.microsoft.com/office/drawing/2014/main" id="{10FB967E-5042-4DAC-BC5F-E31405996A06}"/>
              </a:ext>
            </a:extLst>
          </p:cNvPr>
          <p:cNvSpPr>
            <a:spLocks noGrp="1"/>
          </p:cNvSpPr>
          <p:nvPr>
            <p:ph type="title"/>
          </p:nvPr>
        </p:nvSpPr>
        <p:spPr/>
        <p:txBody>
          <a:bodyPr/>
          <a:lstStyle/>
          <a:p>
            <a:r>
              <a:rPr lang="en-IN" sz="3600" dirty="0"/>
              <a:t>Longer delivery period</a:t>
            </a:r>
          </a:p>
        </p:txBody>
      </p:sp>
    </p:spTree>
    <p:extLst>
      <p:ext uri="{BB962C8B-B14F-4D97-AF65-F5344CB8AC3E}">
        <p14:creationId xmlns:p14="http://schemas.microsoft.com/office/powerpoint/2010/main" val="14040844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23EA6FA-4F6F-4518-93D3-A870D68849E2}"/>
              </a:ext>
            </a:extLst>
          </p:cNvPr>
          <p:cNvPicPr>
            <a:picLocks noGrp="1" noChangeAspect="1"/>
          </p:cNvPicPr>
          <p:nvPr>
            <p:ph idx="1"/>
          </p:nvPr>
        </p:nvPicPr>
        <p:blipFill>
          <a:blip r:embed="rId2"/>
          <a:stretch>
            <a:fillRect/>
          </a:stretch>
        </p:blipFill>
        <p:spPr>
          <a:xfrm>
            <a:off x="353686" y="1803853"/>
            <a:ext cx="11479085" cy="4716690"/>
          </a:xfrm>
          <a:prstGeom prst="rect">
            <a:avLst/>
          </a:prstGeom>
        </p:spPr>
      </p:pic>
      <p:sp>
        <p:nvSpPr>
          <p:cNvPr id="2" name="Title 1">
            <a:extLst>
              <a:ext uri="{FF2B5EF4-FFF2-40B4-BE49-F238E27FC236}">
                <a16:creationId xmlns:a16="http://schemas.microsoft.com/office/drawing/2014/main" id="{194A0EBC-0563-4C52-9B74-D8D554C39AAB}"/>
              </a:ext>
            </a:extLst>
          </p:cNvPr>
          <p:cNvSpPr>
            <a:spLocks noGrp="1"/>
          </p:cNvSpPr>
          <p:nvPr>
            <p:ph type="title"/>
          </p:nvPr>
        </p:nvSpPr>
        <p:spPr/>
        <p:txBody>
          <a:bodyPr/>
          <a:lstStyle/>
          <a:p>
            <a:r>
              <a:rPr lang="en-US" dirty="0"/>
              <a:t>Frequent disruption when moving from one page to another</a:t>
            </a:r>
            <a:endParaRPr lang="en-IN" dirty="0"/>
          </a:p>
        </p:txBody>
      </p:sp>
    </p:spTree>
    <p:extLst>
      <p:ext uri="{BB962C8B-B14F-4D97-AF65-F5344CB8AC3E}">
        <p14:creationId xmlns:p14="http://schemas.microsoft.com/office/powerpoint/2010/main" val="18223804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310B2BB-392C-4D4D-B8C3-9EC77F6EA616}"/>
              </a:ext>
            </a:extLst>
          </p:cNvPr>
          <p:cNvPicPr>
            <a:picLocks noGrp="1" noChangeAspect="1"/>
          </p:cNvPicPr>
          <p:nvPr>
            <p:ph idx="1"/>
          </p:nvPr>
        </p:nvPicPr>
        <p:blipFill>
          <a:blip r:embed="rId2"/>
          <a:stretch>
            <a:fillRect/>
          </a:stretch>
        </p:blipFill>
        <p:spPr>
          <a:xfrm>
            <a:off x="0" y="1733319"/>
            <a:ext cx="6411686" cy="4613051"/>
          </a:xfrm>
          <a:prstGeom prst="rect">
            <a:avLst/>
          </a:prstGeom>
        </p:spPr>
      </p:pic>
      <p:sp>
        <p:nvSpPr>
          <p:cNvPr id="2" name="Title 1">
            <a:extLst>
              <a:ext uri="{FF2B5EF4-FFF2-40B4-BE49-F238E27FC236}">
                <a16:creationId xmlns:a16="http://schemas.microsoft.com/office/drawing/2014/main" id="{1C74B7C0-BA0B-4F2F-A5A3-D2E82E01FF34}"/>
              </a:ext>
            </a:extLst>
          </p:cNvPr>
          <p:cNvSpPr>
            <a:spLocks noGrp="1"/>
          </p:cNvSpPr>
          <p:nvPr>
            <p:ph type="title"/>
          </p:nvPr>
        </p:nvSpPr>
        <p:spPr>
          <a:xfrm>
            <a:off x="681037" y="49215"/>
            <a:ext cx="10515600" cy="1325563"/>
          </a:xfrm>
        </p:spPr>
        <p:txBody>
          <a:bodyPr/>
          <a:lstStyle/>
          <a:p>
            <a:r>
              <a:rPr lang="en-IN" dirty="0"/>
              <a:t>Customer Shopped from</a:t>
            </a:r>
          </a:p>
        </p:txBody>
      </p:sp>
      <p:sp>
        <p:nvSpPr>
          <p:cNvPr id="5" name="TextBox 4">
            <a:extLst>
              <a:ext uri="{FF2B5EF4-FFF2-40B4-BE49-F238E27FC236}">
                <a16:creationId xmlns:a16="http://schemas.microsoft.com/office/drawing/2014/main" id="{556CA739-2349-4409-B2CB-30A2A14068AE}"/>
              </a:ext>
            </a:extLst>
          </p:cNvPr>
          <p:cNvSpPr txBox="1"/>
          <p:nvPr/>
        </p:nvSpPr>
        <p:spPr>
          <a:xfrm>
            <a:off x="6477000" y="1675039"/>
            <a:ext cx="5497286" cy="4247317"/>
          </a:xfrm>
          <a:prstGeom prst="rect">
            <a:avLst/>
          </a:prstGeom>
          <a:noFill/>
        </p:spPr>
        <p:txBody>
          <a:bodyPr wrap="square" rtlCol="0">
            <a:spAutoFit/>
          </a:bodyPr>
          <a:lstStyle/>
          <a:p>
            <a:r>
              <a:rPr lang="en-US" dirty="0"/>
              <a:t>269 customers have used the Amazon.in site.</a:t>
            </a:r>
          </a:p>
          <a:p>
            <a:endParaRPr lang="en-US" dirty="0"/>
          </a:p>
          <a:p>
            <a:r>
              <a:rPr lang="en-US" dirty="0"/>
              <a:t>221 customers have used the Flipkart.com site.</a:t>
            </a:r>
          </a:p>
          <a:p>
            <a:endParaRPr lang="en-US" dirty="0"/>
          </a:p>
          <a:p>
            <a:r>
              <a:rPr lang="en-US" dirty="0"/>
              <a:t>150 customers have used the Paytm.com site.</a:t>
            </a:r>
          </a:p>
          <a:p>
            <a:endParaRPr lang="en-US" dirty="0"/>
          </a:p>
          <a:p>
            <a:r>
              <a:rPr lang="en-US" dirty="0"/>
              <a:t>146 customers have used the Myntra.com site.</a:t>
            </a:r>
          </a:p>
          <a:p>
            <a:endParaRPr lang="en-US" dirty="0"/>
          </a:p>
          <a:p>
            <a:r>
              <a:rPr lang="en-US" dirty="0"/>
              <a:t>182 customers have used the Snapdeal.com site.</a:t>
            </a:r>
          </a:p>
          <a:p>
            <a:endParaRPr lang="en-US" dirty="0"/>
          </a:p>
          <a:p>
            <a:pPr algn="l"/>
            <a:r>
              <a:rPr lang="en-US" b="1" i="0" dirty="0">
                <a:solidFill>
                  <a:srgbClr val="000000"/>
                </a:solidFill>
                <a:effectLst/>
                <a:latin typeface="inherit"/>
              </a:rPr>
              <a:t>Most of the customers are using Amazon websites.</a:t>
            </a:r>
          </a:p>
          <a:p>
            <a:pPr algn="l"/>
            <a:r>
              <a:rPr lang="en-US" b="1" i="0" dirty="0">
                <a:solidFill>
                  <a:srgbClr val="000000"/>
                </a:solidFill>
                <a:effectLst/>
                <a:latin typeface="inherit"/>
              </a:rPr>
              <a:t>Flipkart and Snapdeal are 2 and 3 position resp.</a:t>
            </a:r>
          </a:p>
          <a:p>
            <a:pPr algn="l"/>
            <a:r>
              <a:rPr lang="en-US" b="1" i="0" dirty="0">
                <a:solidFill>
                  <a:srgbClr val="000000"/>
                </a:solidFill>
                <a:effectLst/>
                <a:latin typeface="inherit"/>
              </a:rPr>
              <a:t>Paytm and Myntra are at bottom.</a:t>
            </a:r>
          </a:p>
          <a:p>
            <a:endParaRPr lang="en-IN" dirty="0"/>
          </a:p>
        </p:txBody>
      </p:sp>
    </p:spTree>
    <p:extLst>
      <p:ext uri="{BB962C8B-B14F-4D97-AF65-F5344CB8AC3E}">
        <p14:creationId xmlns:p14="http://schemas.microsoft.com/office/powerpoint/2010/main" val="208416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1834902-0126-4002-8452-F2827D4CF051}"/>
              </a:ext>
            </a:extLst>
          </p:cNvPr>
          <p:cNvPicPr>
            <a:picLocks noGrp="1" noChangeAspect="1"/>
          </p:cNvPicPr>
          <p:nvPr>
            <p:ph idx="1"/>
          </p:nvPr>
        </p:nvPicPr>
        <p:blipFill>
          <a:blip r:embed="rId2"/>
          <a:stretch>
            <a:fillRect/>
          </a:stretch>
        </p:blipFill>
        <p:spPr>
          <a:xfrm>
            <a:off x="1184526" y="1758943"/>
            <a:ext cx="10031505" cy="4706471"/>
          </a:xfrm>
          <a:prstGeom prst="rect">
            <a:avLst/>
          </a:prstGeom>
        </p:spPr>
      </p:pic>
      <p:sp>
        <p:nvSpPr>
          <p:cNvPr id="2" name="Title 1">
            <a:extLst>
              <a:ext uri="{FF2B5EF4-FFF2-40B4-BE49-F238E27FC236}">
                <a16:creationId xmlns:a16="http://schemas.microsoft.com/office/drawing/2014/main" id="{B9C03B4F-FDCD-4A5B-97A6-24C25C7CA2A6}"/>
              </a:ext>
            </a:extLst>
          </p:cNvPr>
          <p:cNvSpPr>
            <a:spLocks noGrp="1"/>
          </p:cNvSpPr>
          <p:nvPr>
            <p:ph type="title"/>
          </p:nvPr>
        </p:nvSpPr>
        <p:spPr/>
        <p:txBody>
          <a:bodyPr/>
          <a:lstStyle/>
          <a:p>
            <a:r>
              <a:rPr lang="en-IN" sz="4000" b="1" dirty="0"/>
              <a:t>Theoretical Background</a:t>
            </a:r>
            <a:endParaRPr lang="en-IN" sz="4000" dirty="0"/>
          </a:p>
        </p:txBody>
      </p:sp>
      <p:sp>
        <p:nvSpPr>
          <p:cNvPr id="5" name="Rectangle 4"/>
          <p:cNvSpPr/>
          <p:nvPr/>
        </p:nvSpPr>
        <p:spPr>
          <a:xfrm>
            <a:off x="146649" y="112143"/>
            <a:ext cx="11878574" cy="655607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701991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E1CD9DE-3B75-422A-9FC5-93C5B64D6FE3}"/>
              </a:ext>
            </a:extLst>
          </p:cNvPr>
          <p:cNvPicPr>
            <a:picLocks noGrp="1" noChangeAspect="1"/>
          </p:cNvPicPr>
          <p:nvPr>
            <p:ph idx="1"/>
          </p:nvPr>
        </p:nvPicPr>
        <p:blipFill>
          <a:blip r:embed="rId2"/>
          <a:stretch>
            <a:fillRect/>
          </a:stretch>
        </p:blipFill>
        <p:spPr>
          <a:xfrm>
            <a:off x="402771" y="1719263"/>
            <a:ext cx="11408229" cy="4801280"/>
          </a:xfrm>
          <a:prstGeom prst="rect">
            <a:avLst/>
          </a:prstGeom>
        </p:spPr>
      </p:pic>
      <p:sp>
        <p:nvSpPr>
          <p:cNvPr id="2" name="Title 1">
            <a:extLst>
              <a:ext uri="{FF2B5EF4-FFF2-40B4-BE49-F238E27FC236}">
                <a16:creationId xmlns:a16="http://schemas.microsoft.com/office/drawing/2014/main" id="{55E3AE38-5E09-489A-9C24-78FBD646A8FF}"/>
              </a:ext>
            </a:extLst>
          </p:cNvPr>
          <p:cNvSpPr>
            <a:spLocks noGrp="1"/>
          </p:cNvSpPr>
          <p:nvPr>
            <p:ph type="title"/>
          </p:nvPr>
        </p:nvSpPr>
        <p:spPr/>
        <p:txBody>
          <a:bodyPr/>
          <a:lstStyle/>
          <a:p>
            <a:r>
              <a:rPr lang="en-US" dirty="0"/>
              <a:t>Which of the Indian online retailer would you recommend to a friend</a:t>
            </a:r>
            <a:endParaRPr lang="en-IN" dirty="0"/>
          </a:p>
        </p:txBody>
      </p:sp>
    </p:spTree>
    <p:extLst>
      <p:ext uri="{BB962C8B-B14F-4D97-AF65-F5344CB8AC3E}">
        <p14:creationId xmlns:p14="http://schemas.microsoft.com/office/powerpoint/2010/main" val="14862945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2D78D83-03E1-47DA-A2E7-557CF3C7309E}"/>
              </a:ext>
            </a:extLst>
          </p:cNvPr>
          <p:cNvPicPr>
            <a:picLocks noGrp="1" noChangeAspect="1"/>
          </p:cNvPicPr>
          <p:nvPr>
            <p:ph idx="1"/>
          </p:nvPr>
        </p:nvPicPr>
        <p:blipFill>
          <a:blip r:embed="rId2"/>
          <a:stretch>
            <a:fillRect/>
          </a:stretch>
        </p:blipFill>
        <p:spPr>
          <a:xfrm>
            <a:off x="511629" y="1752598"/>
            <a:ext cx="4767943" cy="4821807"/>
          </a:xfrm>
          <a:prstGeom prst="rect">
            <a:avLst/>
          </a:prstGeom>
        </p:spPr>
      </p:pic>
      <p:sp>
        <p:nvSpPr>
          <p:cNvPr id="2" name="Title 1">
            <a:extLst>
              <a:ext uri="{FF2B5EF4-FFF2-40B4-BE49-F238E27FC236}">
                <a16:creationId xmlns:a16="http://schemas.microsoft.com/office/drawing/2014/main" id="{9EEC6B29-8DAA-435E-8C72-EDF7BB43D9A6}"/>
              </a:ext>
            </a:extLst>
          </p:cNvPr>
          <p:cNvSpPr>
            <a:spLocks noGrp="1"/>
          </p:cNvSpPr>
          <p:nvPr>
            <p:ph type="title"/>
          </p:nvPr>
        </p:nvSpPr>
        <p:spPr>
          <a:xfrm>
            <a:off x="892629" y="359229"/>
            <a:ext cx="10515600" cy="914400"/>
          </a:xfrm>
        </p:spPr>
        <p:txBody>
          <a:bodyPr>
            <a:normAutofit fontScale="90000"/>
          </a:bodyPr>
          <a:lstStyle/>
          <a:p>
            <a:r>
              <a:rPr lang="en-IN" sz="3600" b="1" i="0" dirty="0" err="1">
                <a:effectLst/>
                <a:latin typeface="Helvetica Neue"/>
              </a:rPr>
              <a:t>Analyzing</a:t>
            </a:r>
            <a:r>
              <a:rPr lang="en-IN" sz="3600" b="1" i="0" dirty="0">
                <a:effectLst/>
                <a:latin typeface="Helvetica Neue"/>
              </a:rPr>
              <a:t> Dataset on Gender basis</a:t>
            </a:r>
            <a:br>
              <a:rPr lang="en-IN" b="1" i="0" dirty="0">
                <a:solidFill>
                  <a:srgbClr val="000000"/>
                </a:solidFill>
                <a:effectLst/>
                <a:latin typeface="Helvetica Neue"/>
              </a:rPr>
            </a:br>
            <a:endParaRPr lang="en-IN" dirty="0"/>
          </a:p>
        </p:txBody>
      </p:sp>
      <p:pic>
        <p:nvPicPr>
          <p:cNvPr id="5" name="Picture 4">
            <a:extLst>
              <a:ext uri="{FF2B5EF4-FFF2-40B4-BE49-F238E27FC236}">
                <a16:creationId xmlns:a16="http://schemas.microsoft.com/office/drawing/2014/main" id="{CD348334-D9E6-449E-8C48-1A58DC86E1B0}"/>
              </a:ext>
            </a:extLst>
          </p:cNvPr>
          <p:cNvPicPr>
            <a:picLocks noChangeAspect="1"/>
          </p:cNvPicPr>
          <p:nvPr/>
        </p:nvPicPr>
        <p:blipFill>
          <a:blip r:embed="rId3"/>
          <a:stretch>
            <a:fillRect/>
          </a:stretch>
        </p:blipFill>
        <p:spPr>
          <a:xfrm>
            <a:off x="6879980" y="1752598"/>
            <a:ext cx="4945307" cy="4906735"/>
          </a:xfrm>
          <a:prstGeom prst="rect">
            <a:avLst/>
          </a:prstGeom>
        </p:spPr>
      </p:pic>
    </p:spTree>
    <p:extLst>
      <p:ext uri="{BB962C8B-B14F-4D97-AF65-F5344CB8AC3E}">
        <p14:creationId xmlns:p14="http://schemas.microsoft.com/office/powerpoint/2010/main" val="42621932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4F8283E-6396-487A-9016-7F54A0B5B656}"/>
              </a:ext>
            </a:extLst>
          </p:cNvPr>
          <p:cNvPicPr>
            <a:picLocks noChangeAspect="1"/>
          </p:cNvPicPr>
          <p:nvPr/>
        </p:nvPicPr>
        <p:blipFill>
          <a:blip r:embed="rId2"/>
          <a:stretch>
            <a:fillRect/>
          </a:stretch>
        </p:blipFill>
        <p:spPr>
          <a:xfrm>
            <a:off x="233362" y="174171"/>
            <a:ext cx="5536067" cy="3167743"/>
          </a:xfrm>
          <a:prstGeom prst="rect">
            <a:avLst/>
          </a:prstGeom>
        </p:spPr>
      </p:pic>
      <p:pic>
        <p:nvPicPr>
          <p:cNvPr id="3" name="Picture 2">
            <a:extLst>
              <a:ext uri="{FF2B5EF4-FFF2-40B4-BE49-F238E27FC236}">
                <a16:creationId xmlns:a16="http://schemas.microsoft.com/office/drawing/2014/main" id="{B6AACB8E-0DBE-4FA5-9DF9-BBD1A495F0BF}"/>
              </a:ext>
            </a:extLst>
          </p:cNvPr>
          <p:cNvPicPr>
            <a:picLocks noChangeAspect="1"/>
          </p:cNvPicPr>
          <p:nvPr/>
        </p:nvPicPr>
        <p:blipFill>
          <a:blip r:embed="rId3"/>
          <a:stretch>
            <a:fillRect/>
          </a:stretch>
        </p:blipFill>
        <p:spPr>
          <a:xfrm>
            <a:off x="6564086" y="174170"/>
            <a:ext cx="5442857" cy="3167743"/>
          </a:xfrm>
          <a:prstGeom prst="rect">
            <a:avLst/>
          </a:prstGeom>
        </p:spPr>
      </p:pic>
      <p:pic>
        <p:nvPicPr>
          <p:cNvPr id="4" name="Picture 3">
            <a:extLst>
              <a:ext uri="{FF2B5EF4-FFF2-40B4-BE49-F238E27FC236}">
                <a16:creationId xmlns:a16="http://schemas.microsoft.com/office/drawing/2014/main" id="{5F1488C1-52B4-40BE-9F02-8F995913A978}"/>
              </a:ext>
            </a:extLst>
          </p:cNvPr>
          <p:cNvPicPr>
            <a:picLocks noChangeAspect="1"/>
          </p:cNvPicPr>
          <p:nvPr/>
        </p:nvPicPr>
        <p:blipFill>
          <a:blip r:embed="rId4"/>
          <a:stretch>
            <a:fillRect/>
          </a:stretch>
        </p:blipFill>
        <p:spPr>
          <a:xfrm>
            <a:off x="3323543" y="3450770"/>
            <a:ext cx="5800725" cy="3309258"/>
          </a:xfrm>
          <a:prstGeom prst="rect">
            <a:avLst/>
          </a:prstGeom>
        </p:spPr>
      </p:pic>
    </p:spTree>
    <p:extLst>
      <p:ext uri="{BB962C8B-B14F-4D97-AF65-F5344CB8AC3E}">
        <p14:creationId xmlns:p14="http://schemas.microsoft.com/office/powerpoint/2010/main" val="40614615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26453BC-E848-47FE-9953-2FE764625439}"/>
              </a:ext>
            </a:extLst>
          </p:cNvPr>
          <p:cNvPicPr>
            <a:picLocks noGrp="1" noChangeAspect="1"/>
          </p:cNvPicPr>
          <p:nvPr>
            <p:ph idx="1"/>
          </p:nvPr>
        </p:nvPicPr>
        <p:blipFill>
          <a:blip r:embed="rId2"/>
          <a:stretch>
            <a:fillRect/>
          </a:stretch>
        </p:blipFill>
        <p:spPr>
          <a:xfrm>
            <a:off x="316834" y="1670442"/>
            <a:ext cx="5640545" cy="5072743"/>
          </a:xfrm>
          <a:prstGeom prst="rect">
            <a:avLst/>
          </a:prstGeom>
        </p:spPr>
      </p:pic>
      <p:sp>
        <p:nvSpPr>
          <p:cNvPr id="2" name="Title 1">
            <a:extLst>
              <a:ext uri="{FF2B5EF4-FFF2-40B4-BE49-F238E27FC236}">
                <a16:creationId xmlns:a16="http://schemas.microsoft.com/office/drawing/2014/main" id="{C00A893C-B094-424F-AA4F-034F017903CA}"/>
              </a:ext>
            </a:extLst>
          </p:cNvPr>
          <p:cNvSpPr>
            <a:spLocks noGrp="1"/>
          </p:cNvSpPr>
          <p:nvPr>
            <p:ph type="title"/>
          </p:nvPr>
        </p:nvSpPr>
        <p:spPr>
          <a:xfrm>
            <a:off x="838200" y="188912"/>
            <a:ext cx="10515600" cy="1325563"/>
          </a:xfrm>
        </p:spPr>
        <p:txBody>
          <a:bodyPr/>
          <a:lstStyle/>
          <a:p>
            <a:pPr algn="l"/>
            <a:r>
              <a:rPr lang="en-US" b="1" i="0" dirty="0">
                <a:solidFill>
                  <a:srgbClr val="000000"/>
                </a:solidFill>
                <a:effectLst/>
                <a:latin typeface="Helvetica Neue"/>
              </a:rPr>
              <a:t>Analyzing Dataset on easy to use website or application </a:t>
            </a:r>
          </a:p>
        </p:txBody>
      </p:sp>
      <p:sp>
        <p:nvSpPr>
          <p:cNvPr id="5" name="TextBox 4">
            <a:extLst>
              <a:ext uri="{FF2B5EF4-FFF2-40B4-BE49-F238E27FC236}">
                <a16:creationId xmlns:a16="http://schemas.microsoft.com/office/drawing/2014/main" id="{5C38456A-D98E-4708-A81F-15658C5D617E}"/>
              </a:ext>
            </a:extLst>
          </p:cNvPr>
          <p:cNvSpPr txBox="1"/>
          <p:nvPr/>
        </p:nvSpPr>
        <p:spPr>
          <a:xfrm>
            <a:off x="6270171" y="2036989"/>
            <a:ext cx="5660572" cy="4339650"/>
          </a:xfrm>
          <a:prstGeom prst="rect">
            <a:avLst/>
          </a:prstGeom>
          <a:noFill/>
        </p:spPr>
        <p:txBody>
          <a:bodyPr wrap="square" rtlCol="0">
            <a:spAutoFit/>
          </a:bodyPr>
          <a:lstStyle/>
          <a:p>
            <a:r>
              <a:rPr lang="en-US" dirty="0"/>
              <a:t>249 customers feels that Amazon.in site is easy to use .</a:t>
            </a:r>
          </a:p>
          <a:p>
            <a:r>
              <a:rPr lang="en-US" dirty="0"/>
              <a:t>201 customers feels that Flipkart.com site is easy to use .</a:t>
            </a:r>
          </a:p>
          <a:p>
            <a:r>
              <a:rPr lang="en-US" dirty="0"/>
              <a:t>125 customers feels that Paytm.com site is easy to use .</a:t>
            </a:r>
          </a:p>
          <a:p>
            <a:r>
              <a:rPr lang="en-US" dirty="0"/>
              <a:t>147 customers feels that Myntra.com site is easy to use .</a:t>
            </a:r>
          </a:p>
          <a:p>
            <a:r>
              <a:rPr lang="en-US" dirty="0"/>
              <a:t>130 customers feels that Snapdeal.com site is easy to use .</a:t>
            </a:r>
          </a:p>
          <a:p>
            <a:endParaRPr lang="en-US" dirty="0"/>
          </a:p>
          <a:p>
            <a:endParaRPr lang="en-US" dirty="0"/>
          </a:p>
          <a:p>
            <a:endParaRPr lang="en-US" dirty="0"/>
          </a:p>
          <a:p>
            <a:r>
              <a:rPr lang="en-US" sz="2000" b="0" i="0" dirty="0">
                <a:solidFill>
                  <a:srgbClr val="000000"/>
                </a:solidFill>
                <a:effectLst/>
                <a:latin typeface="Helvetica Neue"/>
              </a:rPr>
              <a:t>from the above graph ,we can see that Most of the customers feel that Amazon is the most easy to use web store followed by Flipkart.</a:t>
            </a:r>
            <a:endParaRPr lang="en-IN" sz="2000" dirty="0"/>
          </a:p>
        </p:txBody>
      </p:sp>
    </p:spTree>
    <p:extLst>
      <p:ext uri="{BB962C8B-B14F-4D97-AF65-F5344CB8AC3E}">
        <p14:creationId xmlns:p14="http://schemas.microsoft.com/office/powerpoint/2010/main" val="6894337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81D1CB7-3C6B-44DB-9759-C87E2A28837E}"/>
              </a:ext>
            </a:extLst>
          </p:cNvPr>
          <p:cNvPicPr>
            <a:picLocks noGrp="1" noChangeAspect="1"/>
          </p:cNvPicPr>
          <p:nvPr>
            <p:ph idx="1"/>
          </p:nvPr>
        </p:nvPicPr>
        <p:blipFill>
          <a:blip r:embed="rId2"/>
          <a:stretch>
            <a:fillRect/>
          </a:stretch>
        </p:blipFill>
        <p:spPr>
          <a:xfrm>
            <a:off x="173958" y="1636484"/>
            <a:ext cx="5756035" cy="5019675"/>
          </a:xfrm>
          <a:prstGeom prst="rect">
            <a:avLst/>
          </a:prstGeom>
        </p:spPr>
      </p:pic>
      <p:sp>
        <p:nvSpPr>
          <p:cNvPr id="2" name="Title 1">
            <a:extLst>
              <a:ext uri="{FF2B5EF4-FFF2-40B4-BE49-F238E27FC236}">
                <a16:creationId xmlns:a16="http://schemas.microsoft.com/office/drawing/2014/main" id="{3983B2B4-F183-485A-91B1-2E5F97CC2095}"/>
              </a:ext>
            </a:extLst>
          </p:cNvPr>
          <p:cNvSpPr>
            <a:spLocks noGrp="1"/>
          </p:cNvSpPr>
          <p:nvPr>
            <p:ph type="title"/>
          </p:nvPr>
        </p:nvSpPr>
        <p:spPr/>
        <p:txBody>
          <a:bodyPr>
            <a:normAutofit fontScale="90000"/>
          </a:bodyPr>
          <a:lstStyle/>
          <a:p>
            <a:r>
              <a:rPr lang="en-US" b="1" i="0" dirty="0">
                <a:solidFill>
                  <a:srgbClr val="000000"/>
                </a:solidFill>
                <a:effectLst/>
                <a:latin typeface="Helvetica Neue"/>
              </a:rPr>
              <a:t>Analyzing Data set on Visual appealing web-page layout:</a:t>
            </a:r>
            <a:br>
              <a:rPr lang="en-US" b="1" i="0" dirty="0">
                <a:solidFill>
                  <a:srgbClr val="000000"/>
                </a:solidFill>
                <a:effectLst/>
                <a:latin typeface="Helvetica Neue"/>
              </a:rPr>
            </a:br>
            <a:endParaRPr lang="en-IN" dirty="0"/>
          </a:p>
        </p:txBody>
      </p:sp>
      <p:sp>
        <p:nvSpPr>
          <p:cNvPr id="5" name="TextBox 4">
            <a:extLst>
              <a:ext uri="{FF2B5EF4-FFF2-40B4-BE49-F238E27FC236}">
                <a16:creationId xmlns:a16="http://schemas.microsoft.com/office/drawing/2014/main" id="{B2C8C5DE-F492-4796-A6A6-907788023B07}"/>
              </a:ext>
            </a:extLst>
          </p:cNvPr>
          <p:cNvSpPr txBox="1"/>
          <p:nvPr/>
        </p:nvSpPr>
        <p:spPr>
          <a:xfrm>
            <a:off x="6128655" y="1792061"/>
            <a:ext cx="5769429" cy="2862322"/>
          </a:xfrm>
          <a:prstGeom prst="rect">
            <a:avLst/>
          </a:prstGeom>
          <a:noFill/>
        </p:spPr>
        <p:txBody>
          <a:bodyPr wrap="square" rtlCol="0">
            <a:spAutoFit/>
          </a:bodyPr>
          <a:lstStyle/>
          <a:p>
            <a:r>
              <a:rPr lang="en-US" dirty="0"/>
              <a:t>227 customers feel that the Amazon.in site is visually good.</a:t>
            </a:r>
          </a:p>
          <a:p>
            <a:r>
              <a:rPr lang="en-US" dirty="0"/>
              <a:t>175 customers feel that the Flipkart.com site is visually good.</a:t>
            </a:r>
          </a:p>
          <a:p>
            <a:r>
              <a:rPr lang="en-US" dirty="0"/>
              <a:t>67 customers feel that the Paytm.com site is visually good.</a:t>
            </a:r>
          </a:p>
          <a:p>
            <a:r>
              <a:rPr lang="en-US" dirty="0"/>
              <a:t>115 customers feel that the Myntra.com site is visually good.</a:t>
            </a:r>
          </a:p>
          <a:p>
            <a:r>
              <a:rPr lang="en-US" dirty="0"/>
              <a:t>61 customers feel that the Snapdeal.com site is visually good.</a:t>
            </a:r>
            <a:endParaRPr lang="en-IN" dirty="0"/>
          </a:p>
        </p:txBody>
      </p:sp>
    </p:spTree>
    <p:extLst>
      <p:ext uri="{BB962C8B-B14F-4D97-AF65-F5344CB8AC3E}">
        <p14:creationId xmlns:p14="http://schemas.microsoft.com/office/powerpoint/2010/main" val="24118571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2E0E493-0D04-42BD-ACAB-55F8F054EBDE}"/>
              </a:ext>
            </a:extLst>
          </p:cNvPr>
          <p:cNvPicPr>
            <a:picLocks noGrp="1" noChangeAspect="1"/>
          </p:cNvPicPr>
          <p:nvPr>
            <p:ph idx="1"/>
          </p:nvPr>
        </p:nvPicPr>
        <p:blipFill>
          <a:blip r:embed="rId2"/>
          <a:stretch>
            <a:fillRect/>
          </a:stretch>
        </p:blipFill>
        <p:spPr>
          <a:xfrm>
            <a:off x="293701" y="1723573"/>
            <a:ext cx="6165610" cy="4807856"/>
          </a:xfrm>
          <a:prstGeom prst="rect">
            <a:avLst/>
          </a:prstGeom>
        </p:spPr>
      </p:pic>
      <p:sp>
        <p:nvSpPr>
          <p:cNvPr id="2" name="Title 1">
            <a:extLst>
              <a:ext uri="{FF2B5EF4-FFF2-40B4-BE49-F238E27FC236}">
                <a16:creationId xmlns:a16="http://schemas.microsoft.com/office/drawing/2014/main" id="{4D3D02E8-57C3-47FC-95C7-04A5C5FD2E3C}"/>
              </a:ext>
            </a:extLst>
          </p:cNvPr>
          <p:cNvSpPr>
            <a:spLocks noGrp="1"/>
          </p:cNvSpPr>
          <p:nvPr>
            <p:ph type="title"/>
          </p:nvPr>
        </p:nvSpPr>
        <p:spPr/>
        <p:txBody>
          <a:bodyPr/>
          <a:lstStyle/>
          <a:p>
            <a:r>
              <a:rPr lang="en-US" dirty="0"/>
              <a:t>Wild variety of product on offer</a:t>
            </a:r>
            <a:endParaRPr lang="en-IN" dirty="0"/>
          </a:p>
        </p:txBody>
      </p:sp>
      <p:sp>
        <p:nvSpPr>
          <p:cNvPr id="5" name="TextBox 4">
            <a:extLst>
              <a:ext uri="{FF2B5EF4-FFF2-40B4-BE49-F238E27FC236}">
                <a16:creationId xmlns:a16="http://schemas.microsoft.com/office/drawing/2014/main" id="{4B5FB45A-72CB-4995-ACD8-B498F7838E64}"/>
              </a:ext>
            </a:extLst>
          </p:cNvPr>
          <p:cNvSpPr txBox="1"/>
          <p:nvPr/>
        </p:nvSpPr>
        <p:spPr>
          <a:xfrm>
            <a:off x="6633482" y="1718582"/>
            <a:ext cx="5267325" cy="3970318"/>
          </a:xfrm>
          <a:prstGeom prst="rect">
            <a:avLst/>
          </a:prstGeom>
          <a:noFill/>
        </p:spPr>
        <p:txBody>
          <a:bodyPr wrap="square" rtlCol="0">
            <a:spAutoFit/>
          </a:bodyPr>
          <a:lstStyle/>
          <a:p>
            <a:r>
              <a:rPr lang="en-US" dirty="0"/>
              <a:t>220 customers feel that the Amazon.in site has wide variety of products on offer.</a:t>
            </a:r>
          </a:p>
          <a:p>
            <a:r>
              <a:rPr lang="en-US" dirty="0"/>
              <a:t> </a:t>
            </a:r>
          </a:p>
          <a:p>
            <a:r>
              <a:rPr lang="en-US" dirty="0"/>
              <a:t>184 customers feel that the Flipkart.com site has wide variety of products on offer.</a:t>
            </a:r>
          </a:p>
          <a:p>
            <a:endParaRPr lang="en-US" dirty="0"/>
          </a:p>
          <a:p>
            <a:r>
              <a:rPr lang="en-US" dirty="0"/>
              <a:t>20 customers feel that the Paytm.com site has wide variety of products on offer.</a:t>
            </a:r>
          </a:p>
          <a:p>
            <a:endParaRPr lang="en-US" dirty="0"/>
          </a:p>
          <a:p>
            <a:r>
              <a:rPr lang="en-US" dirty="0"/>
              <a:t>64 customers feel that the Myntra.com site has wide variety of products on offer.</a:t>
            </a:r>
          </a:p>
          <a:p>
            <a:endParaRPr lang="en-US" dirty="0"/>
          </a:p>
          <a:p>
            <a:r>
              <a:rPr lang="en-US" dirty="0"/>
              <a:t>14 customers feel that the Snapdeal.com site has wide variety of products on offer.</a:t>
            </a:r>
            <a:endParaRPr lang="en-IN" dirty="0"/>
          </a:p>
        </p:txBody>
      </p:sp>
    </p:spTree>
    <p:extLst>
      <p:ext uri="{BB962C8B-B14F-4D97-AF65-F5344CB8AC3E}">
        <p14:creationId xmlns:p14="http://schemas.microsoft.com/office/powerpoint/2010/main" val="10317473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7573DA8-F815-4128-8560-4662FC8EED9A}"/>
              </a:ext>
            </a:extLst>
          </p:cNvPr>
          <p:cNvPicPr>
            <a:picLocks noGrp="1" noChangeAspect="1"/>
          </p:cNvPicPr>
          <p:nvPr>
            <p:ph idx="1"/>
          </p:nvPr>
        </p:nvPicPr>
        <p:blipFill>
          <a:blip r:embed="rId2"/>
          <a:stretch>
            <a:fillRect/>
          </a:stretch>
        </p:blipFill>
        <p:spPr>
          <a:xfrm>
            <a:off x="283029" y="1768475"/>
            <a:ext cx="5549206" cy="4741182"/>
          </a:xfrm>
          <a:prstGeom prst="rect">
            <a:avLst/>
          </a:prstGeom>
        </p:spPr>
      </p:pic>
      <p:sp>
        <p:nvSpPr>
          <p:cNvPr id="2" name="Title 1">
            <a:extLst>
              <a:ext uri="{FF2B5EF4-FFF2-40B4-BE49-F238E27FC236}">
                <a16:creationId xmlns:a16="http://schemas.microsoft.com/office/drawing/2014/main" id="{069A8129-F8BC-47C6-9339-31961CD94D44}"/>
              </a:ext>
            </a:extLst>
          </p:cNvPr>
          <p:cNvSpPr>
            <a:spLocks noGrp="1"/>
          </p:cNvSpPr>
          <p:nvPr>
            <p:ph type="title"/>
          </p:nvPr>
        </p:nvSpPr>
        <p:spPr/>
        <p:txBody>
          <a:bodyPr/>
          <a:lstStyle/>
          <a:p>
            <a:r>
              <a:rPr lang="en-IN" dirty="0"/>
              <a:t>Complete, relevant description information of products</a:t>
            </a:r>
          </a:p>
        </p:txBody>
      </p:sp>
      <p:sp>
        <p:nvSpPr>
          <p:cNvPr id="5" name="TextBox 4">
            <a:extLst>
              <a:ext uri="{FF2B5EF4-FFF2-40B4-BE49-F238E27FC236}">
                <a16:creationId xmlns:a16="http://schemas.microsoft.com/office/drawing/2014/main" id="{09A4201E-F9FD-4001-86C8-54490716DDCA}"/>
              </a:ext>
            </a:extLst>
          </p:cNvPr>
          <p:cNvSpPr txBox="1"/>
          <p:nvPr/>
        </p:nvSpPr>
        <p:spPr>
          <a:xfrm>
            <a:off x="5976257" y="1680146"/>
            <a:ext cx="5943600" cy="3970318"/>
          </a:xfrm>
          <a:prstGeom prst="rect">
            <a:avLst/>
          </a:prstGeom>
          <a:noFill/>
        </p:spPr>
        <p:txBody>
          <a:bodyPr wrap="square" rtlCol="0">
            <a:spAutoFit/>
          </a:bodyPr>
          <a:lstStyle/>
          <a:p>
            <a:r>
              <a:rPr lang="en-US" dirty="0"/>
              <a:t>238 customers feel that the Amazon.in site has complete and relevant description information of Products.</a:t>
            </a:r>
          </a:p>
          <a:p>
            <a:endParaRPr lang="en-US" dirty="0"/>
          </a:p>
          <a:p>
            <a:r>
              <a:rPr lang="en-US" dirty="0"/>
              <a:t>194 customers feel that the Flipkart.com site has complete and relevant description information of Products.</a:t>
            </a:r>
          </a:p>
          <a:p>
            <a:endParaRPr lang="en-US" dirty="0"/>
          </a:p>
          <a:p>
            <a:r>
              <a:rPr lang="en-US" dirty="0"/>
              <a:t>59 customers feel that the Paytm.com site has complete and relevant description information of Products.</a:t>
            </a:r>
          </a:p>
          <a:p>
            <a:endParaRPr lang="en-US" dirty="0"/>
          </a:p>
          <a:p>
            <a:r>
              <a:rPr lang="en-US" dirty="0"/>
              <a:t>64 customers feel that the Myntra.com site has complete and relevant description information of Products.</a:t>
            </a:r>
          </a:p>
          <a:p>
            <a:endParaRPr lang="en-US" dirty="0"/>
          </a:p>
          <a:p>
            <a:r>
              <a:rPr lang="en-US" dirty="0"/>
              <a:t>59 customers feel that the Snapdeal.com site has complete and relevant description information of Products.</a:t>
            </a:r>
            <a:endParaRPr lang="en-IN" dirty="0"/>
          </a:p>
        </p:txBody>
      </p:sp>
    </p:spTree>
    <p:extLst>
      <p:ext uri="{BB962C8B-B14F-4D97-AF65-F5344CB8AC3E}">
        <p14:creationId xmlns:p14="http://schemas.microsoft.com/office/powerpoint/2010/main" val="38257566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19D7DB0-DFD1-480D-A796-1FCDB09E3EB7}"/>
              </a:ext>
            </a:extLst>
          </p:cNvPr>
          <p:cNvPicPr>
            <a:picLocks noGrp="1" noChangeAspect="1"/>
          </p:cNvPicPr>
          <p:nvPr>
            <p:ph idx="1"/>
          </p:nvPr>
        </p:nvPicPr>
        <p:blipFill>
          <a:blip r:embed="rId2"/>
          <a:stretch>
            <a:fillRect/>
          </a:stretch>
        </p:blipFill>
        <p:spPr>
          <a:xfrm>
            <a:off x="266700" y="1676400"/>
            <a:ext cx="5934076" cy="4789714"/>
          </a:xfrm>
          <a:prstGeom prst="rect">
            <a:avLst/>
          </a:prstGeom>
        </p:spPr>
      </p:pic>
      <p:sp>
        <p:nvSpPr>
          <p:cNvPr id="2" name="Title 1">
            <a:extLst>
              <a:ext uri="{FF2B5EF4-FFF2-40B4-BE49-F238E27FC236}">
                <a16:creationId xmlns:a16="http://schemas.microsoft.com/office/drawing/2014/main" id="{02D82304-1DDE-42AD-81D3-5492707BCE6A}"/>
              </a:ext>
            </a:extLst>
          </p:cNvPr>
          <p:cNvSpPr>
            <a:spLocks noGrp="1"/>
          </p:cNvSpPr>
          <p:nvPr>
            <p:ph type="title"/>
          </p:nvPr>
        </p:nvSpPr>
        <p:spPr/>
        <p:txBody>
          <a:bodyPr/>
          <a:lstStyle/>
          <a:p>
            <a:r>
              <a:rPr lang="en-US" dirty="0"/>
              <a:t>Fast loading website speed of website and application</a:t>
            </a:r>
            <a:endParaRPr lang="en-IN" dirty="0"/>
          </a:p>
        </p:txBody>
      </p:sp>
      <p:sp>
        <p:nvSpPr>
          <p:cNvPr id="5" name="TextBox 4">
            <a:extLst>
              <a:ext uri="{FF2B5EF4-FFF2-40B4-BE49-F238E27FC236}">
                <a16:creationId xmlns:a16="http://schemas.microsoft.com/office/drawing/2014/main" id="{CEA2F473-B695-4C76-9583-937726F3098C}"/>
              </a:ext>
            </a:extLst>
          </p:cNvPr>
          <p:cNvSpPr txBox="1"/>
          <p:nvPr/>
        </p:nvSpPr>
        <p:spPr>
          <a:xfrm>
            <a:off x="6237514" y="1762125"/>
            <a:ext cx="5792561" cy="3970318"/>
          </a:xfrm>
          <a:prstGeom prst="rect">
            <a:avLst/>
          </a:prstGeom>
          <a:noFill/>
        </p:spPr>
        <p:txBody>
          <a:bodyPr wrap="square" rtlCol="0">
            <a:spAutoFit/>
          </a:bodyPr>
          <a:lstStyle/>
          <a:p>
            <a:r>
              <a:rPr lang="en-US" dirty="0"/>
              <a:t>249 customers feel that the Amazon.in site has Fast loading website speed of website and application.</a:t>
            </a:r>
          </a:p>
          <a:p>
            <a:endParaRPr lang="en-US" dirty="0"/>
          </a:p>
          <a:p>
            <a:r>
              <a:rPr lang="en-US" dirty="0"/>
              <a:t>162 customers feel that the Flipkart.com site has Fast loading website speed of website and application.</a:t>
            </a:r>
          </a:p>
          <a:p>
            <a:endParaRPr lang="en-US" dirty="0"/>
          </a:p>
          <a:p>
            <a:r>
              <a:rPr lang="en-US" dirty="0"/>
              <a:t>99 customers feel that the Paytm.com site has Fast loading website speed of website and application.</a:t>
            </a:r>
          </a:p>
          <a:p>
            <a:endParaRPr lang="en-US" dirty="0"/>
          </a:p>
          <a:p>
            <a:r>
              <a:rPr lang="en-US" dirty="0"/>
              <a:t>74 customers feel that the Myntra.com site has Fast loading website speed of website and application.</a:t>
            </a:r>
          </a:p>
          <a:p>
            <a:endParaRPr lang="en-US" dirty="0"/>
          </a:p>
          <a:p>
            <a:r>
              <a:rPr lang="en-US" dirty="0"/>
              <a:t>81 customers feel that the Snapdeal.com site has Fast loading website speed of website and application.</a:t>
            </a:r>
            <a:endParaRPr lang="en-IN" dirty="0"/>
          </a:p>
        </p:txBody>
      </p:sp>
    </p:spTree>
    <p:extLst>
      <p:ext uri="{BB962C8B-B14F-4D97-AF65-F5344CB8AC3E}">
        <p14:creationId xmlns:p14="http://schemas.microsoft.com/office/powerpoint/2010/main" val="15734000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00CDFDD-93C6-4506-AB87-7F2E8AA07848}"/>
              </a:ext>
            </a:extLst>
          </p:cNvPr>
          <p:cNvPicPr>
            <a:picLocks noGrp="1" noChangeAspect="1"/>
          </p:cNvPicPr>
          <p:nvPr>
            <p:ph idx="1"/>
          </p:nvPr>
        </p:nvPicPr>
        <p:blipFill>
          <a:blip r:embed="rId2"/>
          <a:stretch>
            <a:fillRect/>
          </a:stretch>
        </p:blipFill>
        <p:spPr>
          <a:xfrm>
            <a:off x="320915" y="1690688"/>
            <a:ext cx="6451360" cy="4938712"/>
          </a:xfrm>
          <a:prstGeom prst="rect">
            <a:avLst/>
          </a:prstGeom>
        </p:spPr>
      </p:pic>
      <p:sp>
        <p:nvSpPr>
          <p:cNvPr id="2" name="Title 1">
            <a:extLst>
              <a:ext uri="{FF2B5EF4-FFF2-40B4-BE49-F238E27FC236}">
                <a16:creationId xmlns:a16="http://schemas.microsoft.com/office/drawing/2014/main" id="{9B18B064-CEC5-46DF-9776-67828F8C9B39}"/>
              </a:ext>
            </a:extLst>
          </p:cNvPr>
          <p:cNvSpPr>
            <a:spLocks noGrp="1"/>
          </p:cNvSpPr>
          <p:nvPr>
            <p:ph type="title"/>
          </p:nvPr>
        </p:nvSpPr>
        <p:spPr/>
        <p:txBody>
          <a:bodyPr/>
          <a:lstStyle/>
          <a:p>
            <a:r>
              <a:rPr lang="en-US" dirty="0"/>
              <a:t>Reliability of the website or application</a:t>
            </a:r>
            <a:endParaRPr lang="en-IN" dirty="0"/>
          </a:p>
        </p:txBody>
      </p:sp>
      <p:sp>
        <p:nvSpPr>
          <p:cNvPr id="5" name="TextBox 4">
            <a:extLst>
              <a:ext uri="{FF2B5EF4-FFF2-40B4-BE49-F238E27FC236}">
                <a16:creationId xmlns:a16="http://schemas.microsoft.com/office/drawing/2014/main" id="{5740D1AE-7AE5-421C-A6F5-8F9E99DDFA40}"/>
              </a:ext>
            </a:extLst>
          </p:cNvPr>
          <p:cNvSpPr txBox="1"/>
          <p:nvPr/>
        </p:nvSpPr>
        <p:spPr>
          <a:xfrm>
            <a:off x="6772275" y="1690688"/>
            <a:ext cx="4943475" cy="3970318"/>
          </a:xfrm>
          <a:prstGeom prst="rect">
            <a:avLst/>
          </a:prstGeom>
          <a:noFill/>
        </p:spPr>
        <p:txBody>
          <a:bodyPr wrap="square" rtlCol="0">
            <a:spAutoFit/>
          </a:bodyPr>
          <a:lstStyle/>
          <a:p>
            <a:r>
              <a:rPr lang="en-US" dirty="0"/>
              <a:t>227 customers feel that the Amazon.in site has Reliability of the website or application.</a:t>
            </a:r>
          </a:p>
          <a:p>
            <a:endParaRPr lang="en-US" dirty="0"/>
          </a:p>
          <a:p>
            <a:r>
              <a:rPr lang="en-US" dirty="0"/>
              <a:t>146 customers feel that the Flipkart.com site has Reliability of the website or application.</a:t>
            </a:r>
          </a:p>
          <a:p>
            <a:endParaRPr lang="en-US" dirty="0"/>
          </a:p>
          <a:p>
            <a:r>
              <a:rPr lang="en-US" dirty="0"/>
              <a:t>96 customers feel that the Paytm.com site has Reliability of the website or application.</a:t>
            </a:r>
          </a:p>
          <a:p>
            <a:endParaRPr lang="en-US" dirty="0"/>
          </a:p>
          <a:p>
            <a:r>
              <a:rPr lang="en-US" dirty="0"/>
              <a:t>64 customers feel that the Myntra.com site has Reliability of the website or application.</a:t>
            </a:r>
          </a:p>
          <a:p>
            <a:endParaRPr lang="en-US" dirty="0"/>
          </a:p>
          <a:p>
            <a:r>
              <a:rPr lang="en-US" dirty="0"/>
              <a:t>45 customers feel that the Snapdeal.com site has Reliability of the website or application.</a:t>
            </a:r>
            <a:endParaRPr lang="en-IN" dirty="0"/>
          </a:p>
        </p:txBody>
      </p:sp>
    </p:spTree>
    <p:extLst>
      <p:ext uri="{BB962C8B-B14F-4D97-AF65-F5344CB8AC3E}">
        <p14:creationId xmlns:p14="http://schemas.microsoft.com/office/powerpoint/2010/main" val="32307476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26B1D03-8C7A-46BE-BF54-D886655483DB}"/>
              </a:ext>
            </a:extLst>
          </p:cNvPr>
          <p:cNvPicPr>
            <a:picLocks noGrp="1" noChangeAspect="1"/>
          </p:cNvPicPr>
          <p:nvPr>
            <p:ph idx="1"/>
          </p:nvPr>
        </p:nvPicPr>
        <p:blipFill>
          <a:blip r:embed="rId2"/>
          <a:stretch>
            <a:fillRect/>
          </a:stretch>
        </p:blipFill>
        <p:spPr>
          <a:xfrm>
            <a:off x="130416" y="1476375"/>
            <a:ext cx="5898910" cy="5016500"/>
          </a:xfrm>
          <a:prstGeom prst="rect">
            <a:avLst/>
          </a:prstGeom>
        </p:spPr>
      </p:pic>
      <p:sp>
        <p:nvSpPr>
          <p:cNvPr id="2" name="Title 1">
            <a:extLst>
              <a:ext uri="{FF2B5EF4-FFF2-40B4-BE49-F238E27FC236}">
                <a16:creationId xmlns:a16="http://schemas.microsoft.com/office/drawing/2014/main" id="{A119253A-F8F5-475C-AF60-DCC9B92B9A5B}"/>
              </a:ext>
            </a:extLst>
          </p:cNvPr>
          <p:cNvSpPr>
            <a:spLocks noGrp="1"/>
          </p:cNvSpPr>
          <p:nvPr>
            <p:ph type="title"/>
          </p:nvPr>
        </p:nvSpPr>
        <p:spPr/>
        <p:txBody>
          <a:bodyPr/>
          <a:lstStyle/>
          <a:p>
            <a:r>
              <a:rPr lang="en-IN" dirty="0"/>
              <a:t>Quickness to complete purchase</a:t>
            </a:r>
          </a:p>
        </p:txBody>
      </p:sp>
      <p:sp>
        <p:nvSpPr>
          <p:cNvPr id="5" name="TextBox 4">
            <a:extLst>
              <a:ext uri="{FF2B5EF4-FFF2-40B4-BE49-F238E27FC236}">
                <a16:creationId xmlns:a16="http://schemas.microsoft.com/office/drawing/2014/main" id="{5ADC726A-3A42-4144-91FA-D6D3AB5A1ECF}"/>
              </a:ext>
            </a:extLst>
          </p:cNvPr>
          <p:cNvSpPr txBox="1"/>
          <p:nvPr/>
        </p:nvSpPr>
        <p:spPr>
          <a:xfrm>
            <a:off x="6448425" y="1600200"/>
            <a:ext cx="5543550" cy="5355312"/>
          </a:xfrm>
          <a:prstGeom prst="rect">
            <a:avLst/>
          </a:prstGeom>
          <a:noFill/>
        </p:spPr>
        <p:txBody>
          <a:bodyPr wrap="square" rtlCol="0">
            <a:spAutoFit/>
          </a:bodyPr>
          <a:lstStyle/>
          <a:p>
            <a:r>
              <a:rPr lang="en-US" dirty="0"/>
              <a:t>215 customers feel that the Amazon.in site is quick to complete purchase.</a:t>
            </a:r>
          </a:p>
          <a:p>
            <a:endParaRPr lang="en-US" dirty="0"/>
          </a:p>
          <a:p>
            <a:r>
              <a:rPr lang="en-US" dirty="0"/>
              <a:t>158 customers feel that the Flipkart.com site is quick to complete purchase.</a:t>
            </a:r>
          </a:p>
          <a:p>
            <a:endParaRPr lang="en-US" dirty="0"/>
          </a:p>
          <a:p>
            <a:r>
              <a:rPr lang="en-US" dirty="0"/>
              <a:t>107 customers feel that the Paytm.com site is quick to complete purchase.</a:t>
            </a:r>
          </a:p>
          <a:p>
            <a:endParaRPr lang="en-US" dirty="0"/>
          </a:p>
          <a:p>
            <a:r>
              <a:rPr lang="en-US" dirty="0"/>
              <a:t>79 customers feel that the Myntra.com site is quick to complete purchase.</a:t>
            </a:r>
          </a:p>
          <a:p>
            <a:endParaRPr lang="en-US" dirty="0"/>
          </a:p>
          <a:p>
            <a:r>
              <a:rPr lang="en-US" dirty="0"/>
              <a:t>29 customers feel that the Snapdeal.com site is quick to complete purchase.</a:t>
            </a:r>
          </a:p>
          <a:p>
            <a:endParaRPr lang="en-US" dirty="0"/>
          </a:p>
          <a:p>
            <a:endParaRPr lang="en-US" dirty="0"/>
          </a:p>
          <a:p>
            <a:endParaRPr lang="en-US" dirty="0"/>
          </a:p>
          <a:p>
            <a:r>
              <a:rPr lang="en-US" b="1" i="0" dirty="0">
                <a:solidFill>
                  <a:srgbClr val="000000"/>
                </a:solidFill>
                <a:effectLst/>
                <a:latin typeface="Helvetica Neue"/>
              </a:rPr>
              <a:t>Amazon is the quickest to complete purchases.</a:t>
            </a:r>
          </a:p>
          <a:p>
            <a:endParaRPr lang="en-IN" dirty="0"/>
          </a:p>
        </p:txBody>
      </p:sp>
    </p:spTree>
    <p:extLst>
      <p:ext uri="{BB962C8B-B14F-4D97-AF65-F5344CB8AC3E}">
        <p14:creationId xmlns:p14="http://schemas.microsoft.com/office/powerpoint/2010/main" val="2508456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E7C69F-9E22-4AD9-9766-D805A3F87788}"/>
              </a:ext>
            </a:extLst>
          </p:cNvPr>
          <p:cNvSpPr>
            <a:spLocks noGrp="1"/>
          </p:cNvSpPr>
          <p:nvPr>
            <p:ph idx="1"/>
          </p:nvPr>
        </p:nvSpPr>
        <p:spPr/>
        <p:txBody>
          <a:bodyPr>
            <a:normAutofit fontScale="85000" lnSpcReduction="20000"/>
          </a:bodyPr>
          <a:lstStyle/>
          <a:p>
            <a:r>
              <a:rPr lang="en-US" dirty="0"/>
              <a:t>According to studies it is observed that repeat customer purchase resulting from a long standing loyalty positively affects an e-retailer growth and profitability.</a:t>
            </a:r>
          </a:p>
          <a:p>
            <a:r>
              <a:rPr lang="en-US" dirty="0"/>
              <a:t>The motivation level of a Customer to shop from an e-retail vendor depends on various factors. They can be psychologically categorised into two broad categories: (a) Hedonistic (b) Utilitarian shopping values. </a:t>
            </a:r>
          </a:p>
          <a:p>
            <a:r>
              <a:rPr lang="en-US" dirty="0"/>
              <a:t>Hedonistic values represent the excitement, and pleasurable experiences derived from shopping online. </a:t>
            </a:r>
          </a:p>
          <a:p>
            <a:r>
              <a:rPr lang="en-US" dirty="0"/>
              <a:t>Hedonic shopping values are considered as the most vital factor for online customer satisfaction leading to customer retention. Hedonic shoppers prefer to shop on an e-retail store, which offers more than transaction related interactive controls (information, security, and privacy), but also the aesthetics, emotional value, sensual stimulation etc., which enhances the pleasure of e-retail shopping experience </a:t>
            </a:r>
          </a:p>
          <a:p>
            <a:r>
              <a:rPr lang="en-US" dirty="0"/>
              <a:t>Utilitarian shopping values are those related to the level of fulfillment as a result of being able to achieve the shopping goals. </a:t>
            </a:r>
          </a:p>
          <a:p>
            <a:r>
              <a:rPr lang="en-US" dirty="0"/>
              <a:t>The utilitarian shopping values are rational, goal oriented and effective decision-based, which improve the customer satisfaction. Utilitarian e-retail customers concentrate mainly on functions related to specific task, for example: price comparison features, customer review before making a purchase.</a:t>
            </a:r>
          </a:p>
          <a:p>
            <a:endParaRPr lang="en-IN" dirty="0"/>
          </a:p>
        </p:txBody>
      </p:sp>
      <p:sp>
        <p:nvSpPr>
          <p:cNvPr id="2" name="Title 1">
            <a:extLst>
              <a:ext uri="{FF2B5EF4-FFF2-40B4-BE49-F238E27FC236}">
                <a16:creationId xmlns:a16="http://schemas.microsoft.com/office/drawing/2014/main" id="{66CDA21A-385E-4A2D-8AD2-A9FC263531AF}"/>
              </a:ext>
            </a:extLst>
          </p:cNvPr>
          <p:cNvSpPr>
            <a:spLocks noGrp="1"/>
          </p:cNvSpPr>
          <p:nvPr>
            <p:ph type="title"/>
          </p:nvPr>
        </p:nvSpPr>
        <p:spPr/>
        <p:txBody>
          <a:bodyPr/>
          <a:lstStyle/>
          <a:p>
            <a:r>
              <a:rPr lang="en-IN" sz="4400" b="1" dirty="0"/>
              <a:t>Theoretical Background</a:t>
            </a:r>
            <a:endParaRPr lang="en-IN" sz="4400" dirty="0"/>
          </a:p>
        </p:txBody>
      </p:sp>
      <p:sp>
        <p:nvSpPr>
          <p:cNvPr id="4" name="Rectangle 3"/>
          <p:cNvSpPr/>
          <p:nvPr/>
        </p:nvSpPr>
        <p:spPr>
          <a:xfrm>
            <a:off x="146649" y="112143"/>
            <a:ext cx="11878574" cy="655607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508352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7906B98-93A6-4D0C-A8B3-4FFA64F22013}"/>
              </a:ext>
            </a:extLst>
          </p:cNvPr>
          <p:cNvPicPr>
            <a:picLocks noGrp="1" noChangeAspect="1"/>
          </p:cNvPicPr>
          <p:nvPr>
            <p:ph idx="1"/>
          </p:nvPr>
        </p:nvPicPr>
        <p:blipFill>
          <a:blip r:embed="rId2"/>
          <a:stretch>
            <a:fillRect/>
          </a:stretch>
        </p:blipFill>
        <p:spPr>
          <a:xfrm>
            <a:off x="276225" y="1690689"/>
            <a:ext cx="6162675" cy="4802186"/>
          </a:xfrm>
          <a:prstGeom prst="rect">
            <a:avLst/>
          </a:prstGeom>
        </p:spPr>
      </p:pic>
      <p:sp>
        <p:nvSpPr>
          <p:cNvPr id="2" name="Title 1">
            <a:extLst>
              <a:ext uri="{FF2B5EF4-FFF2-40B4-BE49-F238E27FC236}">
                <a16:creationId xmlns:a16="http://schemas.microsoft.com/office/drawing/2014/main" id="{F2AA80EA-2880-4DE6-8792-C2DEDC7A44FB}"/>
              </a:ext>
            </a:extLst>
          </p:cNvPr>
          <p:cNvSpPr>
            <a:spLocks noGrp="1"/>
          </p:cNvSpPr>
          <p:nvPr>
            <p:ph type="title"/>
          </p:nvPr>
        </p:nvSpPr>
        <p:spPr/>
        <p:txBody>
          <a:bodyPr/>
          <a:lstStyle/>
          <a:p>
            <a:r>
              <a:rPr lang="en-US" dirty="0"/>
              <a:t>Availability of several payment options</a:t>
            </a:r>
            <a:endParaRPr lang="en-IN" dirty="0"/>
          </a:p>
        </p:txBody>
      </p:sp>
      <p:sp>
        <p:nvSpPr>
          <p:cNvPr id="5" name="TextBox 4">
            <a:extLst>
              <a:ext uri="{FF2B5EF4-FFF2-40B4-BE49-F238E27FC236}">
                <a16:creationId xmlns:a16="http://schemas.microsoft.com/office/drawing/2014/main" id="{A397BC11-0CCC-4CA2-8170-ADD54955D74A}"/>
              </a:ext>
            </a:extLst>
          </p:cNvPr>
          <p:cNvSpPr txBox="1"/>
          <p:nvPr/>
        </p:nvSpPr>
        <p:spPr>
          <a:xfrm>
            <a:off x="6877050" y="1690688"/>
            <a:ext cx="5095875" cy="4832092"/>
          </a:xfrm>
          <a:prstGeom prst="rect">
            <a:avLst/>
          </a:prstGeom>
          <a:noFill/>
        </p:spPr>
        <p:txBody>
          <a:bodyPr wrap="square" rtlCol="0">
            <a:spAutoFit/>
          </a:bodyPr>
          <a:lstStyle/>
          <a:p>
            <a:r>
              <a:rPr lang="en-US" dirty="0"/>
              <a:t>215 customers feel that the Amazon.in site has several payment options.</a:t>
            </a:r>
          </a:p>
          <a:p>
            <a:endParaRPr lang="en-US" dirty="0"/>
          </a:p>
          <a:p>
            <a:r>
              <a:rPr lang="en-US" dirty="0"/>
              <a:t>203 customers feel that the Flipkart.com site has several payment options.</a:t>
            </a:r>
          </a:p>
          <a:p>
            <a:endParaRPr lang="en-US" dirty="0"/>
          </a:p>
          <a:p>
            <a:r>
              <a:rPr lang="en-US" dirty="0"/>
              <a:t>82 customers feel that the Paytm.com site has several payment options.</a:t>
            </a:r>
          </a:p>
          <a:p>
            <a:endParaRPr lang="en-US" dirty="0"/>
          </a:p>
          <a:p>
            <a:r>
              <a:rPr lang="en-US" dirty="0"/>
              <a:t>132 customers feel that the Myntra.com site has several payment options.</a:t>
            </a:r>
          </a:p>
          <a:p>
            <a:endParaRPr lang="en-US" dirty="0"/>
          </a:p>
          <a:p>
            <a:r>
              <a:rPr lang="en-US" dirty="0"/>
              <a:t>90 customers feel that the Snapdeal.com site has several payment options.</a:t>
            </a:r>
          </a:p>
          <a:p>
            <a:endParaRPr lang="en-US" dirty="0"/>
          </a:p>
          <a:p>
            <a:endParaRPr lang="en-US" dirty="0"/>
          </a:p>
          <a:p>
            <a:r>
              <a:rPr lang="en-IN" sz="2000" b="1" dirty="0">
                <a:latin typeface="Britannic Bold" panose="020B0903060703020204" pitchFamily="34" charset="0"/>
              </a:rPr>
              <a:t>Amazon has several payment options.</a:t>
            </a:r>
          </a:p>
        </p:txBody>
      </p:sp>
    </p:spTree>
    <p:extLst>
      <p:ext uri="{BB962C8B-B14F-4D97-AF65-F5344CB8AC3E}">
        <p14:creationId xmlns:p14="http://schemas.microsoft.com/office/powerpoint/2010/main" val="31540128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6C263A8-9F9B-46CE-82A3-2F76985E8249}"/>
              </a:ext>
            </a:extLst>
          </p:cNvPr>
          <p:cNvPicPr>
            <a:picLocks noGrp="1" noChangeAspect="1"/>
          </p:cNvPicPr>
          <p:nvPr>
            <p:ph idx="1"/>
          </p:nvPr>
        </p:nvPicPr>
        <p:blipFill>
          <a:blip r:embed="rId2"/>
          <a:stretch>
            <a:fillRect/>
          </a:stretch>
        </p:blipFill>
        <p:spPr>
          <a:xfrm>
            <a:off x="235191" y="1606549"/>
            <a:ext cx="6622810" cy="4886325"/>
          </a:xfrm>
          <a:prstGeom prst="rect">
            <a:avLst/>
          </a:prstGeom>
        </p:spPr>
      </p:pic>
      <p:sp>
        <p:nvSpPr>
          <p:cNvPr id="2" name="Title 1">
            <a:extLst>
              <a:ext uri="{FF2B5EF4-FFF2-40B4-BE49-F238E27FC236}">
                <a16:creationId xmlns:a16="http://schemas.microsoft.com/office/drawing/2014/main" id="{56CD719E-C316-44A4-97BF-1C0E104A2728}"/>
              </a:ext>
            </a:extLst>
          </p:cNvPr>
          <p:cNvSpPr>
            <a:spLocks noGrp="1"/>
          </p:cNvSpPr>
          <p:nvPr>
            <p:ph type="title"/>
          </p:nvPr>
        </p:nvSpPr>
        <p:spPr/>
        <p:txBody>
          <a:bodyPr/>
          <a:lstStyle/>
          <a:p>
            <a:r>
              <a:rPr lang="en-US" dirty="0"/>
              <a:t>Security of customer financial information</a:t>
            </a:r>
            <a:endParaRPr lang="en-IN" dirty="0"/>
          </a:p>
        </p:txBody>
      </p:sp>
      <p:sp>
        <p:nvSpPr>
          <p:cNvPr id="5" name="TextBox 4">
            <a:extLst>
              <a:ext uri="{FF2B5EF4-FFF2-40B4-BE49-F238E27FC236}">
                <a16:creationId xmlns:a16="http://schemas.microsoft.com/office/drawing/2014/main" id="{0E676B34-1AD7-40E3-BC54-26A2580BCA2C}"/>
              </a:ext>
            </a:extLst>
          </p:cNvPr>
          <p:cNvSpPr txBox="1"/>
          <p:nvPr/>
        </p:nvSpPr>
        <p:spPr>
          <a:xfrm>
            <a:off x="7034892" y="1565405"/>
            <a:ext cx="4917621" cy="5016758"/>
          </a:xfrm>
          <a:prstGeom prst="rect">
            <a:avLst/>
          </a:prstGeom>
          <a:noFill/>
        </p:spPr>
        <p:txBody>
          <a:bodyPr wrap="square" rtlCol="0">
            <a:spAutoFit/>
          </a:bodyPr>
          <a:lstStyle/>
          <a:p>
            <a:r>
              <a:rPr lang="en-US" sz="1600" dirty="0"/>
              <a:t>206 customers feel that Security of customer financial information in the Amazon.in site.</a:t>
            </a:r>
          </a:p>
          <a:p>
            <a:endParaRPr lang="en-US" sz="1600" dirty="0"/>
          </a:p>
          <a:p>
            <a:r>
              <a:rPr lang="en-US" sz="1600" dirty="0"/>
              <a:t>149 customers feel that Security of customer financial information in the Flipkart.com site.</a:t>
            </a:r>
          </a:p>
          <a:p>
            <a:endParaRPr lang="en-US" sz="1600" dirty="0"/>
          </a:p>
          <a:p>
            <a:r>
              <a:rPr lang="en-US" sz="1600" dirty="0"/>
              <a:t>0 customers feel that Security of customer financial information in the Paytm.com site.</a:t>
            </a:r>
          </a:p>
          <a:p>
            <a:endParaRPr lang="en-US" sz="1600" dirty="0"/>
          </a:p>
          <a:p>
            <a:r>
              <a:rPr lang="en-US" sz="1600" dirty="0"/>
              <a:t>91 customers feel that Security of customer financial information in the Myntra.com site.</a:t>
            </a:r>
          </a:p>
          <a:p>
            <a:endParaRPr lang="en-US" sz="1600" dirty="0"/>
          </a:p>
          <a:p>
            <a:r>
              <a:rPr lang="en-US" sz="1600" dirty="0"/>
              <a:t>100 customers feel that Security of customer financial information in the Snapdeal.com site.</a:t>
            </a:r>
          </a:p>
          <a:p>
            <a:endParaRPr lang="en-US" sz="1600" dirty="0"/>
          </a:p>
          <a:p>
            <a:endParaRPr lang="en-US" sz="1600" dirty="0"/>
          </a:p>
          <a:p>
            <a:endParaRPr lang="en-US" sz="1600" dirty="0"/>
          </a:p>
          <a:p>
            <a:r>
              <a:rPr lang="en-US" sz="1600" dirty="0"/>
              <a:t>Customers feel that the Amazon site has the most security for financial information .</a:t>
            </a:r>
          </a:p>
          <a:p>
            <a:r>
              <a:rPr lang="en-US" sz="1600" dirty="0"/>
              <a:t>Paytm is least secured as per customer</a:t>
            </a:r>
            <a:endParaRPr lang="en-IN" sz="1600" dirty="0"/>
          </a:p>
        </p:txBody>
      </p:sp>
    </p:spTree>
    <p:extLst>
      <p:ext uri="{BB962C8B-B14F-4D97-AF65-F5344CB8AC3E}">
        <p14:creationId xmlns:p14="http://schemas.microsoft.com/office/powerpoint/2010/main" val="42803288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55BCE-8BFC-4E8D-941D-F05E2DA5894C}"/>
              </a:ext>
            </a:extLst>
          </p:cNvPr>
          <p:cNvSpPr>
            <a:spLocks noGrp="1"/>
          </p:cNvSpPr>
          <p:nvPr>
            <p:ph type="title"/>
          </p:nvPr>
        </p:nvSpPr>
        <p:spPr/>
        <p:txBody>
          <a:bodyPr/>
          <a:lstStyle/>
          <a:p>
            <a:r>
              <a:rPr lang="en-IN" dirty="0"/>
              <a:t>Perceived Trustworthiness</a:t>
            </a:r>
          </a:p>
        </p:txBody>
      </p:sp>
      <p:pic>
        <p:nvPicPr>
          <p:cNvPr id="5" name="Picture 4">
            <a:extLst>
              <a:ext uri="{FF2B5EF4-FFF2-40B4-BE49-F238E27FC236}">
                <a16:creationId xmlns:a16="http://schemas.microsoft.com/office/drawing/2014/main" id="{B955B1B9-938B-4765-A5EC-850D14A35105}"/>
              </a:ext>
            </a:extLst>
          </p:cNvPr>
          <p:cNvPicPr>
            <a:picLocks noChangeAspect="1"/>
          </p:cNvPicPr>
          <p:nvPr/>
        </p:nvPicPr>
        <p:blipFill>
          <a:blip r:embed="rId2"/>
          <a:stretch>
            <a:fillRect/>
          </a:stretch>
        </p:blipFill>
        <p:spPr>
          <a:xfrm>
            <a:off x="0" y="1804987"/>
            <a:ext cx="7081838" cy="4429125"/>
          </a:xfrm>
          <a:prstGeom prst="rect">
            <a:avLst/>
          </a:prstGeom>
        </p:spPr>
      </p:pic>
      <p:sp>
        <p:nvSpPr>
          <p:cNvPr id="8" name="TextBox 7">
            <a:extLst>
              <a:ext uri="{FF2B5EF4-FFF2-40B4-BE49-F238E27FC236}">
                <a16:creationId xmlns:a16="http://schemas.microsoft.com/office/drawing/2014/main" id="{EEDD6201-C78C-4928-BC6D-F98726D46790}"/>
              </a:ext>
            </a:extLst>
          </p:cNvPr>
          <p:cNvSpPr txBox="1"/>
          <p:nvPr/>
        </p:nvSpPr>
        <p:spPr>
          <a:xfrm>
            <a:off x="7191375" y="1526721"/>
            <a:ext cx="4829175" cy="8125301"/>
          </a:xfrm>
          <a:prstGeom prst="rect">
            <a:avLst/>
          </a:prstGeom>
          <a:noFill/>
        </p:spPr>
        <p:txBody>
          <a:bodyPr wrap="square" rtlCol="0">
            <a:spAutoFit/>
          </a:bodyPr>
          <a:lstStyle/>
          <a:p>
            <a:endParaRPr lang="en-IN" dirty="0"/>
          </a:p>
          <a:p>
            <a:r>
              <a:rPr lang="en-US" dirty="0"/>
              <a:t>227 customers feel that the Amazon.in site has Perceived Trustworthiness.</a:t>
            </a:r>
          </a:p>
          <a:p>
            <a:r>
              <a:rPr lang="en-US" dirty="0"/>
              <a:t>143 customers feel that the Flipkart.com site has Perceived Trustworthiness.</a:t>
            </a:r>
          </a:p>
          <a:p>
            <a:r>
              <a:rPr lang="en-US" dirty="0"/>
              <a:t>24 customers feel that the Paytm.com site has Perceived Trustworthiness.</a:t>
            </a:r>
          </a:p>
          <a:p>
            <a:r>
              <a:rPr lang="en-US" dirty="0"/>
              <a:t>88 customers feel that the Myntra.com site has Perceived Trustworthiness.</a:t>
            </a:r>
          </a:p>
          <a:p>
            <a:r>
              <a:rPr lang="en-US" dirty="0"/>
              <a:t>74 customers feel that the Snapdeal.com site has Perceived Trustworthiness.</a:t>
            </a: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10" name="TextBox 9">
            <a:extLst>
              <a:ext uri="{FF2B5EF4-FFF2-40B4-BE49-F238E27FC236}">
                <a16:creationId xmlns:a16="http://schemas.microsoft.com/office/drawing/2014/main" id="{35DB8D42-F2ED-4D3B-9F8B-DB787A958B38}"/>
              </a:ext>
            </a:extLst>
          </p:cNvPr>
          <p:cNvSpPr txBox="1"/>
          <p:nvPr/>
        </p:nvSpPr>
        <p:spPr>
          <a:xfrm>
            <a:off x="7300912" y="5408096"/>
            <a:ext cx="4829175" cy="923330"/>
          </a:xfrm>
          <a:prstGeom prst="rect">
            <a:avLst/>
          </a:prstGeom>
          <a:noFill/>
        </p:spPr>
        <p:txBody>
          <a:bodyPr wrap="square" rtlCol="0">
            <a:spAutoFit/>
          </a:bodyPr>
          <a:lstStyle/>
          <a:p>
            <a:r>
              <a:rPr lang="en-US" dirty="0">
                <a:latin typeface="Calisto MT" panose="02040603050505030304" pitchFamily="18" charset="0"/>
              </a:rPr>
              <a:t>Most trustworthy site is Amazon.</a:t>
            </a:r>
          </a:p>
          <a:p>
            <a:r>
              <a:rPr lang="en-US" dirty="0">
                <a:latin typeface="Calisto MT" panose="02040603050505030304" pitchFamily="18" charset="0"/>
              </a:rPr>
              <a:t>The least trustworthy site per the survey is Paytm.</a:t>
            </a:r>
          </a:p>
        </p:txBody>
      </p:sp>
    </p:spTree>
    <p:extLst>
      <p:ext uri="{BB962C8B-B14F-4D97-AF65-F5344CB8AC3E}">
        <p14:creationId xmlns:p14="http://schemas.microsoft.com/office/powerpoint/2010/main" val="26941327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FB29B-9C1E-46DC-A0C9-F6834A398804}"/>
              </a:ext>
            </a:extLst>
          </p:cNvPr>
          <p:cNvSpPr>
            <a:spLocks noGrp="1"/>
          </p:cNvSpPr>
          <p:nvPr>
            <p:ph type="title"/>
          </p:nvPr>
        </p:nvSpPr>
        <p:spPr/>
        <p:txBody>
          <a:bodyPr/>
          <a:lstStyle/>
          <a:p>
            <a:r>
              <a:rPr lang="en-US" dirty="0"/>
              <a:t>Which of the Indian online retailer would you recommend to a friend?</a:t>
            </a:r>
            <a:endParaRPr lang="en-IN" dirty="0"/>
          </a:p>
        </p:txBody>
      </p:sp>
      <p:pic>
        <p:nvPicPr>
          <p:cNvPr id="4" name="Content Placeholder 3">
            <a:extLst>
              <a:ext uri="{FF2B5EF4-FFF2-40B4-BE49-F238E27FC236}">
                <a16:creationId xmlns:a16="http://schemas.microsoft.com/office/drawing/2014/main" id="{B95FB7BA-7FC7-4482-8BA8-5EA07E2A09C6}"/>
              </a:ext>
            </a:extLst>
          </p:cNvPr>
          <p:cNvPicPr>
            <a:picLocks noGrp="1" noChangeAspect="1"/>
          </p:cNvPicPr>
          <p:nvPr>
            <p:ph idx="1"/>
          </p:nvPr>
        </p:nvPicPr>
        <p:blipFill>
          <a:blip r:embed="rId2"/>
          <a:stretch>
            <a:fillRect/>
          </a:stretch>
        </p:blipFill>
        <p:spPr>
          <a:xfrm>
            <a:off x="0" y="2141537"/>
            <a:ext cx="7343775" cy="4351338"/>
          </a:xfrm>
          <a:prstGeom prst="rect">
            <a:avLst/>
          </a:prstGeom>
        </p:spPr>
      </p:pic>
      <p:sp>
        <p:nvSpPr>
          <p:cNvPr id="5" name="TextBox 4">
            <a:extLst>
              <a:ext uri="{FF2B5EF4-FFF2-40B4-BE49-F238E27FC236}">
                <a16:creationId xmlns:a16="http://schemas.microsoft.com/office/drawing/2014/main" id="{E743901C-DEA6-405F-9C3F-4AA3C2F1CCAC}"/>
              </a:ext>
            </a:extLst>
          </p:cNvPr>
          <p:cNvSpPr txBox="1"/>
          <p:nvPr/>
        </p:nvSpPr>
        <p:spPr>
          <a:xfrm>
            <a:off x="7943850" y="2133600"/>
            <a:ext cx="3971925" cy="1200329"/>
          </a:xfrm>
          <a:prstGeom prst="rect">
            <a:avLst/>
          </a:prstGeom>
          <a:noFill/>
        </p:spPr>
        <p:txBody>
          <a:bodyPr wrap="square" rtlCol="0">
            <a:spAutoFit/>
          </a:bodyPr>
          <a:lstStyle/>
          <a:p>
            <a:r>
              <a:rPr lang="en-US" dirty="0"/>
              <a:t>Amazon is the most recommended store followed by Flipkart.</a:t>
            </a:r>
          </a:p>
          <a:p>
            <a:endParaRPr lang="en-US" dirty="0"/>
          </a:p>
          <a:p>
            <a:r>
              <a:rPr lang="en-US" dirty="0"/>
              <a:t>Flipkart is at second place</a:t>
            </a:r>
            <a:endParaRPr lang="en-IN" dirty="0"/>
          </a:p>
        </p:txBody>
      </p:sp>
    </p:spTree>
    <p:extLst>
      <p:ext uri="{BB962C8B-B14F-4D97-AF65-F5344CB8AC3E}">
        <p14:creationId xmlns:p14="http://schemas.microsoft.com/office/powerpoint/2010/main" val="8035170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79E30-4EB4-45F9-8687-139C2851AF8E}"/>
              </a:ext>
            </a:extLst>
          </p:cNvPr>
          <p:cNvSpPr>
            <a:spLocks noGrp="1"/>
          </p:cNvSpPr>
          <p:nvPr>
            <p:ph type="title"/>
          </p:nvPr>
        </p:nvSpPr>
        <p:spPr/>
        <p:txBody>
          <a:bodyPr/>
          <a:lstStyle/>
          <a:p>
            <a:r>
              <a:rPr lang="en-IN" dirty="0"/>
              <a:t>Customer Retention and Risks for customer retention</a:t>
            </a:r>
          </a:p>
        </p:txBody>
      </p:sp>
      <p:sp>
        <p:nvSpPr>
          <p:cNvPr id="3" name="Content Placeholder 2">
            <a:extLst>
              <a:ext uri="{FF2B5EF4-FFF2-40B4-BE49-F238E27FC236}">
                <a16:creationId xmlns:a16="http://schemas.microsoft.com/office/drawing/2014/main" id="{621FD2A5-A9F7-490A-A726-4F17BAF1EAEC}"/>
              </a:ext>
            </a:extLst>
          </p:cNvPr>
          <p:cNvSpPr>
            <a:spLocks noGrp="1"/>
          </p:cNvSpPr>
          <p:nvPr>
            <p:ph idx="1"/>
          </p:nvPr>
        </p:nvSpPr>
        <p:spPr/>
        <p:txBody>
          <a:bodyPr>
            <a:normAutofit fontScale="92500" lnSpcReduction="10000"/>
          </a:bodyPr>
          <a:lstStyle/>
          <a:p>
            <a:r>
              <a:rPr lang="en-US" dirty="0"/>
              <a:t>It is observed that those who prefer Flipkart.com,Paytm.com,Myntra.com and Snapdeal.com to Amazon.in do so because they face frequent disruption when moving from page to page on Amazon.in</a:t>
            </a:r>
          </a:p>
          <a:p>
            <a:r>
              <a:rPr lang="en-US" dirty="0"/>
              <a:t>Those who prefer Amazon.in and Flipkart.com face longer page loading time during promotion and sales period on snapdeal.com and myntra.com</a:t>
            </a:r>
          </a:p>
          <a:p>
            <a:r>
              <a:rPr lang="en-US" dirty="0"/>
              <a:t>Amazon.in has the highest trustworthiness as perceived by most consumers.</a:t>
            </a:r>
          </a:p>
          <a:p>
            <a:r>
              <a:rPr lang="en-US" dirty="0"/>
              <a:t>Amazon.in,Flipkart.com,Paytm.com have the highest security for customer financial information.</a:t>
            </a:r>
          </a:p>
          <a:p>
            <a:r>
              <a:rPr lang="en-US" dirty="0"/>
              <a:t>Amazon.in,Flipkart.com,Paytm.com maintain the greatest privacy for customer information.</a:t>
            </a:r>
          </a:p>
          <a:p>
            <a:r>
              <a:rPr lang="en-US" dirty="0"/>
              <a:t>Customers who believe that user satisfaction can’t exist without trust recommend Amazon.in and Flipkart.com</a:t>
            </a:r>
          </a:p>
          <a:p>
            <a:r>
              <a:rPr lang="en-US" dirty="0"/>
              <a:t>Those customers who recommend Amazon.in and Flipkart.com the most trust that online retail stores will fulfill their part of the transaction at the stipulated time</a:t>
            </a:r>
            <a:endParaRPr lang="en-IN" dirty="0"/>
          </a:p>
        </p:txBody>
      </p:sp>
    </p:spTree>
    <p:extLst>
      <p:ext uri="{BB962C8B-B14F-4D97-AF65-F5344CB8AC3E}">
        <p14:creationId xmlns:p14="http://schemas.microsoft.com/office/powerpoint/2010/main" val="24787788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F56FF-A9F7-40A6-B715-2F5C7F0E4ED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AF60A7A-CA18-4453-8BCC-41A673E1FDEA}"/>
              </a:ext>
            </a:extLst>
          </p:cNvPr>
          <p:cNvSpPr>
            <a:spLocks noGrp="1"/>
          </p:cNvSpPr>
          <p:nvPr>
            <p:ph idx="1"/>
          </p:nvPr>
        </p:nvSpPr>
        <p:spPr/>
        <p:txBody>
          <a:bodyPr>
            <a:normAutofit/>
          </a:bodyPr>
          <a:lstStyle/>
          <a:p>
            <a:r>
              <a:rPr lang="en-US" dirty="0"/>
              <a:t>Customers face the longest time to get logged in on Amazon.in and Flipkart.com the most and yet, recommend those 2 websites the most.</a:t>
            </a:r>
          </a:p>
          <a:p>
            <a:endParaRPr lang="en-US" dirty="0"/>
          </a:p>
          <a:p>
            <a:r>
              <a:rPr lang="en-US" dirty="0"/>
              <a:t>Customers prefer Amazon.in and Flipkart.com To Myntra.com and Snapdeal.com because Myntra and Snapdeal take longer to display graphics and photos during promotion and sales period.</a:t>
            </a:r>
          </a:p>
          <a:p>
            <a:endParaRPr lang="en-US" dirty="0"/>
          </a:p>
          <a:p>
            <a:r>
              <a:rPr lang="en-US" dirty="0"/>
              <a:t>Customers prefer Amazon.in and Flipkart.com To Myntra.com and Snapdeal.com because Myntra and Snapdeal take too long to declare prices during promotion and sales period</a:t>
            </a:r>
            <a:endParaRPr lang="en-IN" dirty="0"/>
          </a:p>
        </p:txBody>
      </p:sp>
    </p:spTree>
    <p:extLst>
      <p:ext uri="{BB962C8B-B14F-4D97-AF65-F5344CB8AC3E}">
        <p14:creationId xmlns:p14="http://schemas.microsoft.com/office/powerpoint/2010/main" val="11970435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C9567-F47E-439F-BD4C-672AA269C4A2}"/>
              </a:ext>
            </a:extLst>
          </p:cNvPr>
          <p:cNvSpPr>
            <a:spLocks noGrp="1"/>
          </p:cNvSpPr>
          <p:nvPr>
            <p:ph type="title"/>
          </p:nvPr>
        </p:nvSpPr>
        <p:spPr>
          <a:xfrm>
            <a:off x="791936" y="480785"/>
            <a:ext cx="10515600" cy="515937"/>
          </a:xfrm>
        </p:spPr>
        <p:txBody>
          <a:bodyPr>
            <a:noAutofit/>
          </a:bodyPr>
          <a:lstStyle/>
          <a:p>
            <a:r>
              <a:rPr lang="en-US" b="1" i="0" u="none" strike="noStrike" dirty="0">
                <a:effectLst/>
                <a:latin typeface="Arial" panose="020B0604020202020204" pitchFamily="34" charset="0"/>
              </a:rPr>
              <a:t>Analyzing Relationship between Customer retention and Hedonic Value</a:t>
            </a:r>
            <a:endParaRPr lang="en-IN" dirty="0"/>
          </a:p>
        </p:txBody>
      </p:sp>
      <p:sp>
        <p:nvSpPr>
          <p:cNvPr id="3" name="Content Placeholder 2">
            <a:extLst>
              <a:ext uri="{FF2B5EF4-FFF2-40B4-BE49-F238E27FC236}">
                <a16:creationId xmlns:a16="http://schemas.microsoft.com/office/drawing/2014/main" id="{85DFFBD5-30A3-49C1-8D95-B40C439441E0}"/>
              </a:ext>
            </a:extLst>
          </p:cNvPr>
          <p:cNvSpPr>
            <a:spLocks noGrp="1"/>
          </p:cNvSpPr>
          <p:nvPr>
            <p:ph idx="1"/>
          </p:nvPr>
        </p:nvSpPr>
        <p:spPr>
          <a:xfrm>
            <a:off x="195943" y="1687286"/>
            <a:ext cx="11756571" cy="5277755"/>
          </a:xfrm>
        </p:spPr>
        <p:txBody>
          <a:bodyPr>
            <a:normAutofit fontScale="77500" lnSpcReduction="20000"/>
          </a:bodyPr>
          <a:lstStyle/>
          <a:p>
            <a:r>
              <a:rPr lang="en-US" dirty="0"/>
              <a:t>Hedonic Values serve the purpose of giving emotional / multisensory gratification and a sense of fulfillment of a role to Consumers. </a:t>
            </a:r>
          </a:p>
          <a:p>
            <a:endParaRPr lang="en-US" dirty="0"/>
          </a:p>
          <a:p>
            <a:r>
              <a:rPr lang="en-US" dirty="0"/>
              <a:t>Columns that represent  Enjoyment derived from shopping online,Satisfaction of shopping on a good quality website,access to loyalty programs,Sense adventure in shopping online,Social status enhancement from shopping online,feeling a sense of gratification from shopping online and fulfillment of roles are hedonic values.</a:t>
            </a:r>
          </a:p>
          <a:p>
            <a:endParaRPr lang="en-US" dirty="0"/>
          </a:p>
          <a:p>
            <a:r>
              <a:rPr lang="en-US" dirty="0"/>
              <a:t>The relationships between the columns representing the Hedonic Values and the column representing Customer retention were visualized using the code below and observations were made.</a:t>
            </a:r>
          </a:p>
          <a:p>
            <a:r>
              <a:rPr lang="en-US" dirty="0"/>
              <a:t>From the graphs above the following observations are made:</a:t>
            </a:r>
          </a:p>
          <a:p>
            <a:r>
              <a:rPr lang="en-US" dirty="0"/>
              <a:t>Customers who recommend Myntra.com,paytm.com and Amazon.in Strongly agree that enjoyment is derived from shopping online, while those who recommend Flipkart and Amazon.in are indifferent about it.</a:t>
            </a:r>
          </a:p>
          <a:p>
            <a:endParaRPr lang="en-US" dirty="0"/>
          </a:p>
          <a:p>
            <a:r>
              <a:rPr lang="en-US" dirty="0"/>
              <a:t>Gaining Access to loyalty programs is a benefit of shopping online for those who recommend Amazon.in and Flipkart.com</a:t>
            </a:r>
          </a:p>
          <a:p>
            <a:endParaRPr lang="en-US" dirty="0"/>
          </a:p>
          <a:p>
            <a:r>
              <a:rPr lang="en-US" dirty="0"/>
              <a:t>Those who Recommend Amazon.in,flipkart.com and Myntra.com strongly derive satisfaction while shopping on a good quality website / application.</a:t>
            </a:r>
          </a:p>
          <a:p>
            <a:endParaRPr lang="en-US" dirty="0"/>
          </a:p>
          <a:p>
            <a:r>
              <a:rPr lang="en-US" dirty="0"/>
              <a:t>Those who Recommend Amazon.in,flipkart.com,paytm.com and Myntra.com strongly agree that they get a sense of adventure from shopping online.</a:t>
            </a:r>
          </a:p>
          <a:p>
            <a:endParaRPr lang="en-IN" dirty="0"/>
          </a:p>
        </p:txBody>
      </p:sp>
    </p:spTree>
    <p:extLst>
      <p:ext uri="{BB962C8B-B14F-4D97-AF65-F5344CB8AC3E}">
        <p14:creationId xmlns:p14="http://schemas.microsoft.com/office/powerpoint/2010/main" val="16539359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6FD64-ACE7-4C59-8E21-73E09096D242}"/>
              </a:ext>
            </a:extLst>
          </p:cNvPr>
          <p:cNvSpPr>
            <a:spLocks noGrp="1"/>
          </p:cNvSpPr>
          <p:nvPr>
            <p:ph type="title"/>
          </p:nvPr>
        </p:nvSpPr>
        <p:spPr>
          <a:xfrm>
            <a:off x="859972" y="664482"/>
            <a:ext cx="10515600" cy="244475"/>
          </a:xfrm>
        </p:spPr>
        <p:txBody>
          <a:bodyPr>
            <a:noAutofit/>
          </a:bodyPr>
          <a:lstStyle/>
          <a:p>
            <a:r>
              <a:rPr lang="en-US" sz="2400" b="1" i="0" u="none" strike="noStrike" dirty="0">
                <a:effectLst/>
                <a:latin typeface="Arial" panose="020B0604020202020204" pitchFamily="34" charset="0"/>
              </a:rPr>
              <a:t>Analyzing Relationship between Customer retention and Hedonic Value</a:t>
            </a:r>
            <a:endParaRPr lang="en-IN" sz="2400" dirty="0"/>
          </a:p>
        </p:txBody>
      </p:sp>
      <p:sp>
        <p:nvSpPr>
          <p:cNvPr id="3" name="Content Placeholder 2">
            <a:extLst>
              <a:ext uri="{FF2B5EF4-FFF2-40B4-BE49-F238E27FC236}">
                <a16:creationId xmlns:a16="http://schemas.microsoft.com/office/drawing/2014/main" id="{AFE75906-AF56-4399-969C-1F7401BDB56C}"/>
              </a:ext>
            </a:extLst>
          </p:cNvPr>
          <p:cNvSpPr>
            <a:spLocks noGrp="1"/>
          </p:cNvSpPr>
          <p:nvPr>
            <p:ph idx="1"/>
          </p:nvPr>
        </p:nvSpPr>
        <p:spPr>
          <a:xfrm>
            <a:off x="163286" y="1593396"/>
            <a:ext cx="11821886" cy="5062538"/>
          </a:xfrm>
        </p:spPr>
        <p:txBody>
          <a:bodyPr>
            <a:normAutofit fontScale="25000" lnSpcReduction="20000"/>
          </a:bodyPr>
          <a:lstStyle/>
          <a:p>
            <a:r>
              <a:rPr lang="en-US" sz="5600" dirty="0"/>
              <a:t>From the graphs above the following observations are made:</a:t>
            </a:r>
          </a:p>
          <a:p>
            <a:r>
              <a:rPr lang="en-US" sz="5600" dirty="0"/>
              <a:t>Customers who recommend Myntra.com,paytm.com and Amazon.in Strongly agree that enjoyment is derived from shopping online, while those who recommend Flipkart and Amazon.in are indifferent about it.</a:t>
            </a:r>
          </a:p>
          <a:p>
            <a:endParaRPr lang="en-US" sz="5600" dirty="0"/>
          </a:p>
          <a:p>
            <a:r>
              <a:rPr lang="en-US" sz="5600" dirty="0"/>
              <a:t>Gaining Access to loyalty programs is a benefit of shopping online for those who recommend Amazon.in and Flipkart.com</a:t>
            </a:r>
          </a:p>
          <a:p>
            <a:endParaRPr lang="en-US" sz="5600" dirty="0"/>
          </a:p>
          <a:p>
            <a:r>
              <a:rPr lang="en-US" sz="5600" dirty="0"/>
              <a:t>Those who Recommend Amazon.in,flipkart.com and Myntra.com strongly derive satisfaction while shopping on a good quality website / application.</a:t>
            </a:r>
          </a:p>
          <a:p>
            <a:endParaRPr lang="en-US" sz="5600" dirty="0"/>
          </a:p>
          <a:p>
            <a:r>
              <a:rPr lang="en-US" sz="5600" dirty="0"/>
              <a:t>Those who Recommend Amazon.in,flipkart.com,paytm.com and Myntra.com strongly agree that they get a sense of adventure from shopping online.</a:t>
            </a:r>
          </a:p>
          <a:p>
            <a:pPr rtl="0" fontAlgn="base">
              <a:spcBef>
                <a:spcPts val="1200"/>
              </a:spcBef>
              <a:spcAft>
                <a:spcPts val="0"/>
              </a:spcAft>
              <a:buFont typeface="Arial" panose="020B0604020202020204" pitchFamily="34" charset="0"/>
              <a:buChar char="•"/>
            </a:pPr>
            <a:r>
              <a:rPr lang="en-US" sz="5600" b="0" i="0" u="none" strike="noStrike" dirty="0">
                <a:solidFill>
                  <a:srgbClr val="000000"/>
                </a:solidFill>
                <a:effectLst/>
                <a:latin typeface="Arial" panose="020B0604020202020204" pitchFamily="34" charset="0"/>
              </a:rPr>
              <a:t>Although most consumers are indifferent  to whether or not shopping on e-commerce websites enhances their social status, Those who recommend Amazon.in,Flipkart.com,paytm.com and myntra.com agree that shopping on those websites enhances their social status.</a:t>
            </a:r>
          </a:p>
          <a:p>
            <a:pPr rtl="0" fontAlgn="base">
              <a:spcBef>
                <a:spcPts val="1200"/>
              </a:spcBef>
              <a:spcAft>
                <a:spcPts val="0"/>
              </a:spcAft>
              <a:buFont typeface="Arial" panose="020B0604020202020204" pitchFamily="34" charset="0"/>
              <a:buChar char="•"/>
            </a:pPr>
            <a:endParaRPr lang="en-US" sz="56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5600" b="0" i="0" u="none" strike="noStrike" dirty="0">
                <a:solidFill>
                  <a:srgbClr val="000000"/>
                </a:solidFill>
                <a:effectLst/>
                <a:latin typeface="Arial" panose="020B0604020202020204" pitchFamily="34" charset="0"/>
              </a:rPr>
              <a:t>Most consumers agree that shopping on Amazon.in and Flipkart.com get a sense of gratification from shopping on their favorite e-tailer.</a:t>
            </a:r>
          </a:p>
          <a:p>
            <a:pPr rtl="0" fontAlgn="base">
              <a:spcBef>
                <a:spcPts val="0"/>
              </a:spcBef>
              <a:spcAft>
                <a:spcPts val="0"/>
              </a:spcAft>
              <a:buFont typeface="Arial" panose="020B0604020202020204" pitchFamily="34" charset="0"/>
              <a:buChar char="•"/>
            </a:pPr>
            <a:endParaRPr lang="en-US" sz="56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5600" b="0" i="0" u="none" strike="noStrike" dirty="0">
                <a:solidFill>
                  <a:srgbClr val="000000"/>
                </a:solidFill>
                <a:effectLst/>
                <a:latin typeface="Arial" panose="020B0604020202020204" pitchFamily="34" charset="0"/>
              </a:rPr>
              <a:t>Most consumers agree that shopping on Amazon.in, Flipkart.com, Myntra.com, snapdeal.com and Paytm.com agree that shopping on the websites fulfills certain roles.</a:t>
            </a:r>
          </a:p>
          <a:p>
            <a:pPr rtl="0" fontAlgn="base">
              <a:spcBef>
                <a:spcPts val="0"/>
              </a:spcBef>
              <a:spcAft>
                <a:spcPts val="0"/>
              </a:spcAft>
              <a:buFont typeface="Arial" panose="020B0604020202020204" pitchFamily="34" charset="0"/>
              <a:buChar char="•"/>
            </a:pPr>
            <a:endParaRPr lang="en-US" sz="56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5600" b="0" i="0" u="none" strike="noStrike" dirty="0">
                <a:solidFill>
                  <a:srgbClr val="000000"/>
                </a:solidFill>
                <a:effectLst/>
                <a:latin typeface="Arial" panose="020B0604020202020204" pitchFamily="34" charset="0"/>
              </a:rPr>
              <a:t>Most consumers consider Amazon.in and Flipkart.com to have the most visually appealing web-page layout.</a:t>
            </a:r>
          </a:p>
          <a:p>
            <a:pPr rtl="0" fontAlgn="base">
              <a:spcBef>
                <a:spcPts val="0"/>
              </a:spcBef>
              <a:spcAft>
                <a:spcPts val="0"/>
              </a:spcAft>
              <a:buFont typeface="Arial" panose="020B0604020202020204" pitchFamily="34" charset="0"/>
              <a:buChar char="•"/>
            </a:pPr>
            <a:endParaRPr lang="en-US" sz="6400" b="0" i="0" u="none" strike="noStrike" dirty="0">
              <a:solidFill>
                <a:srgbClr val="000000"/>
              </a:solidFill>
              <a:effectLst/>
              <a:latin typeface="Arial" panose="020B0604020202020204" pitchFamily="34" charset="0"/>
            </a:endParaRPr>
          </a:p>
          <a:p>
            <a:pPr rtl="0" fontAlgn="base">
              <a:spcBef>
                <a:spcPts val="0"/>
              </a:spcBef>
              <a:spcAft>
                <a:spcPts val="1200"/>
              </a:spcAft>
              <a:buFont typeface="Arial" panose="020B0604020202020204" pitchFamily="34" charset="0"/>
              <a:buChar char="•"/>
            </a:pPr>
            <a:r>
              <a:rPr lang="en-US" sz="5600" b="0" i="0" u="none" strike="noStrike" dirty="0">
                <a:solidFill>
                  <a:srgbClr val="000000"/>
                </a:solidFill>
                <a:effectLst/>
                <a:latin typeface="Arial" panose="020B0604020202020204" pitchFamily="34" charset="0"/>
              </a:rPr>
              <a:t>Most consumers who recommend Amazon.in appreciate change in website/application design</a:t>
            </a:r>
            <a:endParaRPr lang="en-US" sz="5600" dirty="0"/>
          </a:p>
          <a:p>
            <a:endParaRPr lang="en-IN" dirty="0"/>
          </a:p>
        </p:txBody>
      </p:sp>
    </p:spTree>
    <p:extLst>
      <p:ext uri="{BB962C8B-B14F-4D97-AF65-F5344CB8AC3E}">
        <p14:creationId xmlns:p14="http://schemas.microsoft.com/office/powerpoint/2010/main" val="17337964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80713-BF2A-4B33-AB85-E2547942D2D7}"/>
              </a:ext>
            </a:extLst>
          </p:cNvPr>
          <p:cNvSpPr>
            <a:spLocks noGrp="1"/>
          </p:cNvSpPr>
          <p:nvPr>
            <p:ph type="title"/>
          </p:nvPr>
        </p:nvSpPr>
        <p:spPr>
          <a:xfrm>
            <a:off x="486229" y="323189"/>
            <a:ext cx="11175013" cy="1054394"/>
          </a:xfrm>
        </p:spPr>
        <p:txBody>
          <a:bodyPr>
            <a:noAutofit/>
          </a:bodyPr>
          <a:lstStyle/>
          <a:p>
            <a:r>
              <a:rPr lang="en-US" b="1" i="0" u="none" strike="noStrike" dirty="0">
                <a:effectLst/>
                <a:latin typeface="Arial" panose="020B0604020202020204" pitchFamily="34" charset="0"/>
              </a:rPr>
              <a:t>Analyzing Relationship between Customer retention and Utilitarian Value</a:t>
            </a:r>
            <a:endParaRPr lang="en-IN" sz="2000" dirty="0"/>
          </a:p>
        </p:txBody>
      </p:sp>
      <p:sp>
        <p:nvSpPr>
          <p:cNvPr id="3" name="Content Placeholder 2">
            <a:extLst>
              <a:ext uri="{FF2B5EF4-FFF2-40B4-BE49-F238E27FC236}">
                <a16:creationId xmlns:a16="http://schemas.microsoft.com/office/drawing/2014/main" id="{0C2945F8-E7E7-4C4A-8172-472C7CA4EA0E}"/>
              </a:ext>
            </a:extLst>
          </p:cNvPr>
          <p:cNvSpPr>
            <a:spLocks noGrp="1"/>
          </p:cNvSpPr>
          <p:nvPr>
            <p:ph idx="1"/>
          </p:nvPr>
        </p:nvSpPr>
        <p:spPr>
          <a:xfrm>
            <a:off x="312056" y="1729957"/>
            <a:ext cx="11210524" cy="4407408"/>
          </a:xfrm>
        </p:spPr>
        <p:txBody>
          <a:bodyPr>
            <a:normAutofit fontScale="47500" lnSpcReduction="20000"/>
          </a:bodyPr>
          <a:lstStyle/>
          <a:p>
            <a:pPr rtl="0">
              <a:spcBef>
                <a:spcPts val="1200"/>
              </a:spcBef>
              <a:spcAft>
                <a:spcPts val="1200"/>
              </a:spcAft>
            </a:pPr>
            <a:r>
              <a:rPr lang="en-US" sz="2800" b="0" i="0" u="none" strike="noStrike" dirty="0">
                <a:solidFill>
                  <a:srgbClr val="000000"/>
                </a:solidFill>
                <a:effectLst/>
                <a:latin typeface="Arial" panose="020B0604020202020204" pitchFamily="34" charset="0"/>
                <a:cs typeface="Arial" panose="020B0604020202020204" pitchFamily="34" charset="0"/>
              </a:rPr>
              <a:t>Utilitarian values are based on rational decisions, are goal related and give importance to functional values of products / transactions on websites that are aimed at enhancing customer satisfaction through meaningful online transactions.</a:t>
            </a:r>
          </a:p>
          <a:p>
            <a:pPr rtl="0">
              <a:spcBef>
                <a:spcPts val="1200"/>
              </a:spcBef>
              <a:spcAft>
                <a:spcPts val="1200"/>
              </a:spcAft>
            </a:pPr>
            <a:endParaRPr lang="en-US" sz="2800" b="0" dirty="0">
              <a:effectLst/>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Columns that represent Product information, Monetary saving and benefits, net benefits, Payment convenience, ease of browsing the website, Wide variety of products in several categories, Return/replacement policies, delivery time </a:t>
            </a:r>
            <a:r>
              <a:rPr lang="en-US" sz="2800" dirty="0" err="1">
                <a:latin typeface="Arial" panose="020B0604020202020204" pitchFamily="34" charset="0"/>
                <a:cs typeface="Arial" panose="020B0604020202020204" pitchFamily="34" charset="0"/>
              </a:rPr>
              <a:t>etc</a:t>
            </a:r>
            <a:r>
              <a:rPr lang="en-US" sz="2800" dirty="0">
                <a:latin typeface="Arial" panose="020B0604020202020204" pitchFamily="34" charset="0"/>
                <a:cs typeface="Arial" panose="020B0604020202020204" pitchFamily="34" charset="0"/>
              </a:rPr>
              <a:t> are Utilitarian values.</a:t>
            </a:r>
          </a:p>
          <a:p>
            <a:endParaRPr lang="en-US" sz="2800" dirty="0">
              <a:latin typeface="Arial" panose="020B0604020202020204" pitchFamily="34" charset="0"/>
              <a:cs typeface="Arial" panose="020B0604020202020204" pitchFamily="34" charset="0"/>
            </a:endParaRPr>
          </a:p>
          <a:p>
            <a:pPr rtl="0">
              <a:spcBef>
                <a:spcPts val="1200"/>
              </a:spcBef>
              <a:spcAft>
                <a:spcPts val="1200"/>
              </a:spcAft>
            </a:pPr>
            <a:r>
              <a:rPr lang="en-US" sz="2800" b="0" i="0" u="none" strike="noStrike" dirty="0">
                <a:solidFill>
                  <a:srgbClr val="000000"/>
                </a:solidFill>
                <a:effectLst/>
                <a:latin typeface="Arial" panose="020B0604020202020204" pitchFamily="34" charset="0"/>
                <a:cs typeface="Arial" panose="020B0604020202020204" pitchFamily="34" charset="0"/>
              </a:rPr>
              <a:t>The relationships between the columns representing the Utilitarian Values and the column representing Customer retention were visualized using the code below and observations were made.</a:t>
            </a:r>
            <a:endParaRPr lang="en-US" sz="2800" b="0" dirty="0">
              <a:effectLst/>
              <a:latin typeface="Arial" panose="020B0604020202020204" pitchFamily="34" charset="0"/>
              <a:cs typeface="Arial" panose="020B0604020202020204" pitchFamily="34" charset="0"/>
            </a:endParaRPr>
          </a:p>
          <a:p>
            <a:pPr rtl="0" fontAlgn="base">
              <a:spcBef>
                <a:spcPts val="1200"/>
              </a:spcBef>
              <a:spcAft>
                <a:spcPts val="0"/>
              </a:spcAft>
              <a:buFont typeface="Arial" panose="020B0604020202020204" pitchFamily="34" charset="0"/>
              <a:buChar char="•"/>
            </a:pPr>
            <a:br>
              <a:rPr lang="en-US" dirty="0"/>
            </a:br>
            <a:r>
              <a:rPr lang="en-US" sz="2800" b="0" i="0" u="none" strike="noStrike" dirty="0">
                <a:solidFill>
                  <a:srgbClr val="000000"/>
                </a:solidFill>
                <a:effectLst/>
                <a:latin typeface="Arial" panose="020B0604020202020204" pitchFamily="34" charset="0"/>
              </a:rPr>
              <a:t>Most Consumers  who recommend amazon and </a:t>
            </a:r>
            <a:r>
              <a:rPr lang="en-US" sz="2800" b="0" i="0" u="none" strike="noStrike" dirty="0" err="1">
                <a:solidFill>
                  <a:srgbClr val="000000"/>
                </a:solidFill>
                <a:effectLst/>
                <a:latin typeface="Arial" panose="020B0604020202020204" pitchFamily="34" charset="0"/>
              </a:rPr>
              <a:t>myntra</a:t>
            </a:r>
            <a:r>
              <a:rPr lang="en-US" sz="2800" b="0" i="0" u="none" strike="noStrike" dirty="0">
                <a:solidFill>
                  <a:srgbClr val="000000"/>
                </a:solidFill>
                <a:effectLst/>
                <a:latin typeface="Arial" panose="020B0604020202020204" pitchFamily="34" charset="0"/>
              </a:rPr>
              <a:t> spend more than 15 minutes on Amazon and Myntra.</a:t>
            </a:r>
          </a:p>
          <a:p>
            <a:pPr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Amazon and Flipkart offer the widest varieties of products</a:t>
            </a:r>
          </a:p>
          <a:p>
            <a:pPr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Most Consumers  who recommend amazon and flipkart Prefer payments via Credit/Debit cards and Cash on Delivery</a:t>
            </a:r>
          </a:p>
          <a:p>
            <a:pPr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Most Consumers  who recommend amazon and flipkart  appreciate the ease of understanding and reading content on the respective websites.</a:t>
            </a:r>
          </a:p>
          <a:p>
            <a:pPr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Most Consumers  who recommend amazon and flipkart find it important for information on similar product to be available for comparison</a:t>
            </a:r>
          </a:p>
          <a:p>
            <a:pPr rtl="0" fontAlgn="base">
              <a:spcBef>
                <a:spcPts val="0"/>
              </a:spcBef>
              <a:spcAft>
                <a:spcPts val="120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Most Consumers  who recommend amazon and flipkart find complete product information important.</a:t>
            </a:r>
          </a:p>
          <a:p>
            <a:pPr marL="0" indent="0">
              <a:buNone/>
            </a:pPr>
            <a:endParaRPr lang="en-IN" dirty="0"/>
          </a:p>
        </p:txBody>
      </p:sp>
    </p:spTree>
    <p:extLst>
      <p:ext uri="{BB962C8B-B14F-4D97-AF65-F5344CB8AC3E}">
        <p14:creationId xmlns:p14="http://schemas.microsoft.com/office/powerpoint/2010/main" val="27642326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519DA-9D4C-477C-85C2-6B52A1B29094}"/>
              </a:ext>
            </a:extLst>
          </p:cNvPr>
          <p:cNvSpPr>
            <a:spLocks noGrp="1"/>
          </p:cNvSpPr>
          <p:nvPr>
            <p:ph type="title"/>
          </p:nvPr>
        </p:nvSpPr>
        <p:spPr/>
        <p:txBody>
          <a:bodyPr>
            <a:noAutofit/>
          </a:bodyPr>
          <a:lstStyle/>
          <a:p>
            <a:r>
              <a:rPr lang="en-US" b="1" i="0" u="none" strike="noStrike" dirty="0">
                <a:effectLst/>
                <a:latin typeface="Arial" panose="020B0604020202020204" pitchFamily="34" charset="0"/>
              </a:rPr>
              <a:t>Analyzing Relationship between Customer retention and Utilitarian Value</a:t>
            </a:r>
            <a:endParaRPr lang="en-IN" sz="2400" dirty="0"/>
          </a:p>
        </p:txBody>
      </p:sp>
      <p:sp>
        <p:nvSpPr>
          <p:cNvPr id="3" name="Content Placeholder 2">
            <a:extLst>
              <a:ext uri="{FF2B5EF4-FFF2-40B4-BE49-F238E27FC236}">
                <a16:creationId xmlns:a16="http://schemas.microsoft.com/office/drawing/2014/main" id="{39EE7BB8-B061-4AD1-A732-0C68FD5CED59}"/>
              </a:ext>
            </a:extLst>
          </p:cNvPr>
          <p:cNvSpPr>
            <a:spLocks noGrp="1"/>
          </p:cNvSpPr>
          <p:nvPr>
            <p:ph idx="1"/>
          </p:nvPr>
        </p:nvSpPr>
        <p:spPr>
          <a:xfrm>
            <a:off x="410027" y="1751728"/>
            <a:ext cx="11210524" cy="4407408"/>
          </a:xfrm>
        </p:spPr>
        <p:txBody>
          <a:bodyPr>
            <a:normAutofit fontScale="47500" lnSpcReduction="20000"/>
          </a:bodyPr>
          <a:lstStyle/>
          <a:p>
            <a:pPr rtl="0" fontAlgn="base">
              <a:spcBef>
                <a:spcPts val="1200"/>
              </a:spcBef>
              <a:spcAft>
                <a:spcPts val="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Most Consumers who prefer Amazon and flipkart find it important for there to exist Responsiveness and availability of many communication channels. </a:t>
            </a:r>
          </a:p>
          <a:p>
            <a:pPr rtl="0" fontAlgn="base">
              <a:spcBef>
                <a:spcPts val="1200"/>
              </a:spcBef>
              <a:spcAft>
                <a:spcPts val="0"/>
              </a:spcAft>
              <a:buFont typeface="Arial" panose="020B0604020202020204" pitchFamily="34" charset="0"/>
              <a:buChar char="•"/>
            </a:pPr>
            <a:endParaRPr lang="en-US" sz="28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Most Consumers who recommend Amazon and flipkart find that shopping on there gives them monetary benefits and discounts.</a:t>
            </a:r>
          </a:p>
          <a:p>
            <a:pPr rtl="0" fontAlgn="base">
              <a:spcBef>
                <a:spcPts val="0"/>
              </a:spcBef>
              <a:spcAft>
                <a:spcPts val="0"/>
              </a:spcAft>
              <a:buFont typeface="Arial" panose="020B0604020202020204" pitchFamily="34" charset="0"/>
              <a:buChar char="•"/>
            </a:pPr>
            <a:endParaRPr lang="en-US" sz="2800" b="0" i="0" u="none" strike="noStrike" dirty="0">
              <a:solidFill>
                <a:srgbClr val="000000"/>
              </a:solidFill>
              <a:effectLst/>
              <a:latin typeface="Arial" panose="020B0604020202020204" pitchFamily="34" charset="0"/>
            </a:endParaRPr>
          </a:p>
          <a:p>
            <a:pPr rtl="0" fontAlgn="base">
              <a:spcBef>
                <a:spcPts val="0"/>
              </a:spcBef>
              <a:spcAft>
                <a:spcPts val="120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Most Consumers who recommend Amazon find shopping on there convenient and flexible.</a:t>
            </a:r>
          </a:p>
          <a:p>
            <a:pPr rtl="0" fontAlgn="base">
              <a:spcBef>
                <a:spcPts val="1200"/>
              </a:spcBef>
              <a:spcAft>
                <a:spcPts val="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Most Consumers recommend Amazon because return and replacement policy is important for purchase decisions.</a:t>
            </a:r>
          </a:p>
          <a:p>
            <a:pPr rtl="0" fontAlgn="base">
              <a:spcBef>
                <a:spcPts val="1200"/>
              </a:spcBef>
              <a:spcAft>
                <a:spcPts val="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Most Consumers recommend Amazon and flipkart because they display quality information on websites.</a:t>
            </a:r>
          </a:p>
          <a:p>
            <a:pPr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Most Consumers recommend Amazon and flipkart because they believe net benefit is derived from shopping online leads to user satisfaction.</a:t>
            </a:r>
          </a:p>
          <a:p>
            <a:pPr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Most Consumers recommend Amazon and flipkart because they offer a wide variety of products in several categories.</a:t>
            </a:r>
          </a:p>
          <a:p>
            <a:pPr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Most Consumers recommend Amazon and flipkart because they provide complete and relevant product information.</a:t>
            </a:r>
          </a:p>
          <a:p>
            <a:pPr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Most Consumers recommend Amazon,myntra,paytm and flipkart because they offer monetary savings</a:t>
            </a:r>
          </a:p>
          <a:p>
            <a:pPr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Most Consumers recommend Amazon and flipkart because they consider convenience of patronizing the online retailer important</a:t>
            </a:r>
          </a:p>
          <a:p>
            <a:pPr rtl="0" fontAlgn="base">
              <a:spcBef>
                <a:spcPts val="0"/>
              </a:spcBef>
              <a:spcAft>
                <a:spcPts val="1200"/>
              </a:spcAft>
              <a:buFont typeface="Arial" panose="020B0604020202020204" pitchFamily="34" charset="0"/>
              <a:buChar char="•"/>
            </a:pPr>
            <a:r>
              <a:rPr lang="en-US" sz="2800" b="0" i="0" u="none" strike="noStrike" dirty="0">
                <a:solidFill>
                  <a:srgbClr val="000000"/>
                </a:solidFill>
                <a:effectLst/>
                <a:latin typeface="Arial" panose="020B0604020202020204" pitchFamily="34" charset="0"/>
              </a:rPr>
              <a:t>Most Consumers recommend Amazon and flipkart because they get value for money spent.</a:t>
            </a:r>
          </a:p>
          <a:p>
            <a:pPr rtl="0" fontAlgn="base">
              <a:spcBef>
                <a:spcPts val="1200"/>
              </a:spcBef>
              <a:spcAft>
                <a:spcPts val="0"/>
              </a:spcAft>
              <a:buFont typeface="Arial" panose="020B0604020202020204" pitchFamily="34" charset="0"/>
              <a:buChar char="•"/>
            </a:pPr>
            <a:endParaRPr lang="en-US" sz="2800" b="0" i="0" u="none" strike="noStrike"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459060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BE543E-5515-4588-B5B5-D233A44CB1FB}"/>
              </a:ext>
            </a:extLst>
          </p:cNvPr>
          <p:cNvSpPr>
            <a:spLocks noGrp="1"/>
          </p:cNvSpPr>
          <p:nvPr>
            <p:ph idx="1"/>
          </p:nvPr>
        </p:nvSpPr>
        <p:spPr/>
        <p:txBody>
          <a:bodyPr>
            <a:normAutofit fontScale="77500" lnSpcReduction="20000"/>
          </a:bodyPr>
          <a:lstStyle/>
          <a:p>
            <a:pPr marL="0" indent="0">
              <a:buNone/>
            </a:pPr>
            <a:r>
              <a:rPr lang="en-US" sz="2800" b="1" dirty="0"/>
              <a:t>(a) Hedonistic </a:t>
            </a:r>
            <a:r>
              <a:rPr lang="en-US" sz="2800" dirty="0"/>
              <a:t>- Hedonistic values represent the excitement, and pleasurable experiences derived from shopping online. Hedonic shopping values are considered as the most vital factor for online customer satisfaction leading to customer retention. Hedonic shoppers prefer to shop on an e-retail store, which offers more than transaction related interactive controls (information, security, and privacy), but also the aesthetics, emotional value, sensual stimulation etc., which enhances the pleasure of e-retail shopping experience </a:t>
            </a:r>
          </a:p>
          <a:p>
            <a:pPr marL="0" indent="0">
              <a:buNone/>
            </a:pPr>
            <a:endParaRPr lang="en-US" sz="2800" dirty="0"/>
          </a:p>
          <a:p>
            <a:pPr marL="0" indent="0">
              <a:buNone/>
            </a:pPr>
            <a:r>
              <a:rPr lang="en-US" sz="2800" b="1" dirty="0"/>
              <a:t>(b) Utilitarian shopping values </a:t>
            </a:r>
            <a:r>
              <a:rPr lang="en-US" sz="2800" dirty="0"/>
              <a:t>- Utilitarian shopping values are those related to the level of fulfillment as a result of being able to achieve the shopping goals. The utilitarian shopping values are rational, goal oriented and effective decision-based, which improve the customer satisfaction. Utilitarian e-retail customers concentrate mainly on functions related to specific task, for example: price comparison features, customer review before making a purchase.</a:t>
            </a:r>
          </a:p>
          <a:p>
            <a:endParaRPr lang="en-IN" dirty="0"/>
          </a:p>
        </p:txBody>
      </p:sp>
      <p:sp>
        <p:nvSpPr>
          <p:cNvPr id="2" name="Title 1">
            <a:extLst>
              <a:ext uri="{FF2B5EF4-FFF2-40B4-BE49-F238E27FC236}">
                <a16:creationId xmlns:a16="http://schemas.microsoft.com/office/drawing/2014/main" id="{ADB427DA-F5B7-47F0-8909-E33F377CCAFA}"/>
              </a:ext>
            </a:extLst>
          </p:cNvPr>
          <p:cNvSpPr>
            <a:spLocks noGrp="1"/>
          </p:cNvSpPr>
          <p:nvPr>
            <p:ph type="title"/>
          </p:nvPr>
        </p:nvSpPr>
        <p:spPr>
          <a:xfrm>
            <a:off x="498429" y="257876"/>
            <a:ext cx="11175013" cy="1054394"/>
          </a:xfrm>
        </p:spPr>
        <p:txBody>
          <a:bodyPr/>
          <a:lstStyle/>
          <a:p>
            <a:r>
              <a:rPr lang="en-IN" sz="4000" b="1" dirty="0"/>
              <a:t>Theoretical Background</a:t>
            </a:r>
            <a:endParaRPr lang="en-IN" sz="4000" dirty="0"/>
          </a:p>
        </p:txBody>
      </p:sp>
      <p:sp>
        <p:nvSpPr>
          <p:cNvPr id="4" name="Rectangle 3"/>
          <p:cNvSpPr/>
          <p:nvPr/>
        </p:nvSpPr>
        <p:spPr>
          <a:xfrm>
            <a:off x="146649" y="112143"/>
            <a:ext cx="11878574" cy="655607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230895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E46D2A-6632-4913-A9BC-A055235CFCD2}"/>
              </a:ext>
            </a:extLst>
          </p:cNvPr>
          <p:cNvSpPr>
            <a:spLocks noGrp="1"/>
          </p:cNvSpPr>
          <p:nvPr>
            <p:ph idx="1"/>
          </p:nvPr>
        </p:nvSpPr>
        <p:spPr>
          <a:xfrm>
            <a:off x="337456" y="1665515"/>
            <a:ext cx="11538857" cy="6334125"/>
          </a:xfrm>
        </p:spPr>
        <p:txBody>
          <a:bodyPr/>
          <a:lstStyle/>
          <a:p>
            <a:pPr rtl="0">
              <a:spcBef>
                <a:spcPts val="1200"/>
              </a:spcBef>
              <a:spcAft>
                <a:spcPts val="1200"/>
              </a:spcAft>
            </a:pPr>
            <a:r>
              <a:rPr lang="en-US" sz="2400" b="0" i="0" u="none" strike="noStrike" dirty="0">
                <a:solidFill>
                  <a:srgbClr val="000000"/>
                </a:solidFill>
                <a:effectLst/>
                <a:latin typeface="Arial" panose="020B0604020202020204" pitchFamily="34" charset="0"/>
              </a:rPr>
              <a:t>From the graphs above it is observed that:</a:t>
            </a:r>
            <a:endParaRPr lang="en-US" sz="1800" b="0" dirty="0">
              <a:effectLst/>
            </a:endParaRPr>
          </a:p>
          <a:p>
            <a:pPr rtl="0" fontAlgn="base">
              <a:spcBef>
                <a:spcPts val="1200"/>
              </a:spcBef>
              <a:spcAft>
                <a:spcPts val="120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Most customers abandon their shopping carts on Amazon and flipkart because of change in price or when they find a better deal elsewhere, whereas on paytm,myntra snapdeal etc. the reasons are varied but largely are due to lack of trust or absence of preferred mode of payment.</a:t>
            </a:r>
          </a:p>
          <a:p>
            <a:endParaRPr lang="en-IN" dirty="0"/>
          </a:p>
        </p:txBody>
      </p:sp>
    </p:spTree>
    <p:extLst>
      <p:ext uri="{BB962C8B-B14F-4D97-AF65-F5344CB8AC3E}">
        <p14:creationId xmlns:p14="http://schemas.microsoft.com/office/powerpoint/2010/main" val="6246633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E78B1-1C7D-4804-B3EF-419835ADC081}"/>
              </a:ext>
            </a:extLst>
          </p:cNvPr>
          <p:cNvSpPr>
            <a:spLocks noGrp="1"/>
          </p:cNvSpPr>
          <p:nvPr>
            <p:ph type="title"/>
          </p:nvPr>
        </p:nvSpPr>
        <p:spPr/>
        <p:txBody>
          <a:bodyPr/>
          <a:lstStyle/>
          <a:p>
            <a:r>
              <a:rPr lang="en-IN" dirty="0"/>
              <a:t>Final Conclusion</a:t>
            </a:r>
          </a:p>
        </p:txBody>
      </p:sp>
      <p:sp>
        <p:nvSpPr>
          <p:cNvPr id="3" name="Content Placeholder 2">
            <a:extLst>
              <a:ext uri="{FF2B5EF4-FFF2-40B4-BE49-F238E27FC236}">
                <a16:creationId xmlns:a16="http://schemas.microsoft.com/office/drawing/2014/main" id="{91076A70-382B-4A83-B1BC-BB0AF7FAE5ED}"/>
              </a:ext>
            </a:extLst>
          </p:cNvPr>
          <p:cNvSpPr>
            <a:spLocks noGrp="1"/>
          </p:cNvSpPr>
          <p:nvPr>
            <p:ph idx="1"/>
          </p:nvPr>
        </p:nvSpPr>
        <p:spPr/>
        <p:txBody>
          <a:bodyPr>
            <a:normAutofit fontScale="92500" lnSpcReduction="20000"/>
          </a:bodyPr>
          <a:lstStyle/>
          <a:p>
            <a:r>
              <a:rPr lang="en-US" dirty="0"/>
              <a:t>• User-friendly: Ninety percent of customers felt that the website should be user-friendly. Any e-commerce website's navigation is critical to its success. It should be neat, straightforward, and simple to use. To ensure that customers do not become confused while surfing the website, online stores should build easy-to-use navigation.</a:t>
            </a:r>
          </a:p>
          <a:p>
            <a:endParaRPr lang="en-US" dirty="0"/>
          </a:p>
          <a:p>
            <a:r>
              <a:rPr lang="en-US" dirty="0"/>
              <a:t>Customer Privacy Policy: Being able to guarantee the customer's privacy: This was approved by 92 percent of customers. Customers are worried about illegal access to their personal information. For every e-commerce website, establishing client trust is critical. An e-commerce privacy policy statement clarifies how your company collects, manages, and uses data from site users.</a:t>
            </a:r>
          </a:p>
          <a:p>
            <a:endParaRPr lang="en-US" dirty="0"/>
          </a:p>
          <a:p>
            <a:r>
              <a:rPr lang="en-US" dirty="0"/>
              <a:t>• Providing high-quality information on the website/application: 90% of customers feel that all necessary information about the products offered on the website should be explained properly. One of the most important issues for every e-commerce website is content. Simply listing a product name and image on a product page and expecting purchases to come in isn't enough. Creating an appealing collection of product data, whether it's dimensions, MPNs, or other information</a:t>
            </a:r>
            <a:endParaRPr lang="en-IN" dirty="0"/>
          </a:p>
        </p:txBody>
      </p:sp>
    </p:spTree>
    <p:extLst>
      <p:ext uri="{BB962C8B-B14F-4D97-AF65-F5344CB8AC3E}">
        <p14:creationId xmlns:p14="http://schemas.microsoft.com/office/powerpoint/2010/main" val="15284282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A9B0ED-E353-45BE-AE4B-1E17D2594D43}"/>
              </a:ext>
            </a:extLst>
          </p:cNvPr>
          <p:cNvSpPr txBox="1"/>
          <p:nvPr/>
        </p:nvSpPr>
        <p:spPr>
          <a:xfrm>
            <a:off x="1171575" y="590549"/>
            <a:ext cx="10315575" cy="2400657"/>
          </a:xfrm>
          <a:prstGeom prst="rect">
            <a:avLst/>
          </a:prstGeom>
          <a:noFill/>
        </p:spPr>
        <p:txBody>
          <a:bodyPr wrap="square" rtlCol="0">
            <a:spAutoFit/>
          </a:bodyPr>
          <a:lstStyle/>
          <a:p>
            <a:r>
              <a:rPr lang="en-IN" sz="15000" dirty="0">
                <a:latin typeface="Georgia" panose="02040502050405020303" pitchFamily="18" charset="0"/>
              </a:rPr>
              <a:t>Thank You</a:t>
            </a:r>
          </a:p>
        </p:txBody>
      </p:sp>
      <p:pic>
        <p:nvPicPr>
          <p:cNvPr id="4" name="Picture 3">
            <a:extLst>
              <a:ext uri="{FF2B5EF4-FFF2-40B4-BE49-F238E27FC236}">
                <a16:creationId xmlns:a16="http://schemas.microsoft.com/office/drawing/2014/main" id="{FA2235C6-2007-48D5-AA7A-25B64F79BFB1}"/>
              </a:ext>
            </a:extLst>
          </p:cNvPr>
          <p:cNvPicPr>
            <a:picLocks noChangeAspect="1"/>
          </p:cNvPicPr>
          <p:nvPr/>
        </p:nvPicPr>
        <p:blipFill>
          <a:blip r:embed="rId2"/>
          <a:stretch>
            <a:fillRect/>
          </a:stretch>
        </p:blipFill>
        <p:spPr>
          <a:xfrm>
            <a:off x="4314825" y="2991205"/>
            <a:ext cx="3619500" cy="2790469"/>
          </a:xfrm>
          <a:prstGeom prst="rect">
            <a:avLst/>
          </a:prstGeom>
        </p:spPr>
      </p:pic>
    </p:spTree>
    <p:extLst>
      <p:ext uri="{BB962C8B-B14F-4D97-AF65-F5344CB8AC3E}">
        <p14:creationId xmlns:p14="http://schemas.microsoft.com/office/powerpoint/2010/main" val="1512123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2D1046-BA4C-4960-8925-9CDBAE1CEC3A}"/>
              </a:ext>
            </a:extLst>
          </p:cNvPr>
          <p:cNvSpPr>
            <a:spLocks noGrp="1"/>
          </p:cNvSpPr>
          <p:nvPr>
            <p:ph idx="1"/>
          </p:nvPr>
        </p:nvSpPr>
        <p:spPr/>
        <p:txBody>
          <a:bodyPr>
            <a:normAutofit fontScale="92500" lnSpcReduction="10000"/>
          </a:bodyPr>
          <a:lstStyle/>
          <a:p>
            <a:pPr marL="457200" indent="-342900">
              <a:spcBef>
                <a:spcPts val="0"/>
              </a:spcBef>
              <a:buSzPts val="1800"/>
              <a:buFont typeface="Calibri"/>
              <a:buChar char="●"/>
            </a:pPr>
            <a:r>
              <a:rPr lang="en-US" sz="2800" b="0" i="0" u="none" strike="noStrike" dirty="0">
                <a:solidFill>
                  <a:srgbClr val="000000"/>
                </a:solidFill>
                <a:effectLst/>
                <a:latin typeface="Arial" panose="020B0604020202020204" pitchFamily="34" charset="0"/>
              </a:rPr>
              <a:t>The individual columns of the dataset were first analysed to study their composition and then, with reference to the diagram and the theoretical background of the case study, the relationships between various columns were understood through data visualization using </a:t>
            </a:r>
            <a:r>
              <a:rPr lang="en-US" sz="2800" b="1" i="0" u="none" strike="noStrike" dirty="0">
                <a:solidFill>
                  <a:srgbClr val="000000"/>
                </a:solidFill>
                <a:effectLst/>
                <a:latin typeface="Arial" panose="020B0604020202020204" pitchFamily="34" charset="0"/>
              </a:rPr>
              <a:t>Countplots.</a:t>
            </a:r>
            <a:endParaRPr lang="en-US" b="1" dirty="0">
              <a:effectLst/>
            </a:endParaRPr>
          </a:p>
          <a:p>
            <a:pPr marL="457200" lvl="0" indent="-342900" algn="l" rtl="0">
              <a:spcBef>
                <a:spcPts val="0"/>
              </a:spcBef>
              <a:spcAft>
                <a:spcPts val="0"/>
              </a:spcAft>
              <a:buSzPts val="1800"/>
              <a:buFont typeface="Calibri"/>
              <a:buChar char="●"/>
            </a:pPr>
            <a:endParaRPr lang="en-US" b="1" dirty="0">
              <a:latin typeface="Calibri"/>
              <a:ea typeface="Calibri"/>
              <a:cs typeface="Calibri"/>
              <a:sym typeface="Calibri"/>
            </a:endParaRPr>
          </a:p>
          <a:p>
            <a:pPr marL="114300" lvl="0" indent="0" algn="l" rtl="0">
              <a:spcBef>
                <a:spcPts val="0"/>
              </a:spcBef>
              <a:spcAft>
                <a:spcPts val="0"/>
              </a:spcAft>
              <a:buSzPts val="1800"/>
              <a:buNone/>
            </a:pPr>
            <a:r>
              <a:rPr lang="en-US" b="1" dirty="0">
                <a:latin typeface="Calibri"/>
                <a:ea typeface="Calibri"/>
                <a:cs typeface="Calibri"/>
                <a:sym typeface="Calibri"/>
              </a:rPr>
              <a:t>Variable Data-types:</a:t>
            </a:r>
          </a:p>
          <a:p>
            <a:pPr marL="914400" lvl="1" indent="-317500" algn="l" rtl="0">
              <a:spcBef>
                <a:spcPts val="0"/>
              </a:spcBef>
              <a:spcAft>
                <a:spcPts val="0"/>
              </a:spcAft>
              <a:buSzPts val="1400"/>
              <a:buFont typeface="Calibri"/>
              <a:buChar char="○"/>
            </a:pPr>
            <a:r>
              <a:rPr lang="en-US" dirty="0">
                <a:latin typeface="Calibri"/>
                <a:ea typeface="Calibri"/>
                <a:cs typeface="Calibri"/>
                <a:sym typeface="Calibri"/>
              </a:rPr>
              <a:t>Only the ‘</a:t>
            </a:r>
            <a:r>
              <a:rPr lang="en-US" b="1" i="0" dirty="0">
                <a:solidFill>
                  <a:schemeClr val="tx1"/>
                </a:solidFill>
                <a:effectLst/>
                <a:latin typeface="Courier New" panose="02070309020205020404" pitchFamily="49" charset="0"/>
              </a:rPr>
              <a:t>4 What is the Pin Code of where you shop online from?’ is integer type.</a:t>
            </a:r>
          </a:p>
          <a:p>
            <a:pPr marL="914400" lvl="1" indent="-317500" algn="l" rtl="0">
              <a:spcBef>
                <a:spcPts val="0"/>
              </a:spcBef>
              <a:spcAft>
                <a:spcPts val="0"/>
              </a:spcAft>
              <a:buSzPts val="1400"/>
              <a:buFont typeface="Calibri"/>
              <a:buChar char="○"/>
            </a:pPr>
            <a:r>
              <a:rPr lang="en-US" b="1" dirty="0">
                <a:solidFill>
                  <a:schemeClr val="tx1"/>
                </a:solidFill>
                <a:latin typeface="Courier New" panose="02070309020205020404" pitchFamily="49" charset="0"/>
                <a:ea typeface="Calibri"/>
                <a:cs typeface="Calibri"/>
                <a:sym typeface="Calibri"/>
              </a:rPr>
              <a:t>All the other columns are objects</a:t>
            </a:r>
            <a:endParaRPr lang="en-US" dirty="0">
              <a:solidFill>
                <a:schemeClr val="tx1"/>
              </a:solidFill>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b="1" dirty="0">
                <a:latin typeface="Calibri"/>
                <a:ea typeface="Calibri"/>
                <a:cs typeface="Calibri"/>
                <a:sym typeface="Calibri"/>
              </a:rPr>
              <a:t>Null Values:</a:t>
            </a:r>
            <a:r>
              <a:rPr lang="en-US" dirty="0">
                <a:latin typeface="Calibri"/>
                <a:ea typeface="Calibri"/>
                <a:cs typeface="Calibri"/>
                <a:sym typeface="Calibri"/>
              </a:rPr>
              <a:t> There are no Null values.</a:t>
            </a:r>
          </a:p>
          <a:p>
            <a:pPr marL="457200" lvl="0" indent="-342900" algn="l" rtl="0">
              <a:spcBef>
                <a:spcPts val="0"/>
              </a:spcBef>
              <a:spcAft>
                <a:spcPts val="0"/>
              </a:spcAft>
              <a:buSzPts val="1800"/>
              <a:buFont typeface="Calibri"/>
              <a:buChar char="●"/>
            </a:pPr>
            <a:r>
              <a:rPr lang="en-US" b="1" dirty="0">
                <a:latin typeface="Calibri"/>
                <a:ea typeface="Calibri"/>
                <a:cs typeface="Calibri"/>
                <a:sym typeface="Calibri"/>
              </a:rPr>
              <a:t>Shape: </a:t>
            </a:r>
            <a:r>
              <a:rPr lang="en-US" dirty="0">
                <a:latin typeface="Calibri"/>
                <a:ea typeface="Calibri"/>
                <a:cs typeface="Calibri"/>
                <a:sym typeface="Calibri"/>
              </a:rPr>
              <a:t>There are 269 records and 71 features.</a:t>
            </a:r>
          </a:p>
          <a:p>
            <a:pPr marL="457200" lvl="0" indent="-342900" algn="l" rtl="0">
              <a:spcBef>
                <a:spcPts val="0"/>
              </a:spcBef>
              <a:spcAft>
                <a:spcPts val="0"/>
              </a:spcAft>
              <a:buSzPts val="1800"/>
              <a:buFont typeface="Calibri"/>
              <a:buChar char="●"/>
            </a:pPr>
            <a:endParaRPr lang="en-US" dirty="0">
              <a:latin typeface="Calibri"/>
              <a:ea typeface="Calibri"/>
              <a:cs typeface="Calibri"/>
              <a:sym typeface="Calibri"/>
            </a:endParaRPr>
          </a:p>
          <a:p>
            <a:r>
              <a:rPr lang="en-IN" b="1" dirty="0"/>
              <a:t>Checking for all columns</a:t>
            </a:r>
          </a:p>
          <a:p>
            <a:endParaRPr lang="en-IN" b="1" dirty="0"/>
          </a:p>
        </p:txBody>
      </p:sp>
      <p:sp>
        <p:nvSpPr>
          <p:cNvPr id="2" name="Title 1">
            <a:extLst>
              <a:ext uri="{FF2B5EF4-FFF2-40B4-BE49-F238E27FC236}">
                <a16:creationId xmlns:a16="http://schemas.microsoft.com/office/drawing/2014/main" id="{44DA9B1D-D178-4E93-B858-67A38242B8D1}"/>
              </a:ext>
            </a:extLst>
          </p:cNvPr>
          <p:cNvSpPr>
            <a:spLocks noGrp="1"/>
          </p:cNvSpPr>
          <p:nvPr>
            <p:ph type="title"/>
          </p:nvPr>
        </p:nvSpPr>
        <p:spPr/>
        <p:txBody>
          <a:bodyPr/>
          <a:lstStyle/>
          <a:p>
            <a:r>
              <a:rPr lang="en" sz="4000" b="1" dirty="0">
                <a:latin typeface="Calibri"/>
                <a:ea typeface="Calibri"/>
                <a:cs typeface="Calibri"/>
                <a:sym typeface="Calibri"/>
              </a:rPr>
              <a:t>Exploratory Data Analysis</a:t>
            </a:r>
            <a:endParaRPr lang="en-IN" sz="4000" dirty="0"/>
          </a:p>
        </p:txBody>
      </p:sp>
      <p:sp>
        <p:nvSpPr>
          <p:cNvPr id="4" name="Rectangle 3"/>
          <p:cNvSpPr/>
          <p:nvPr/>
        </p:nvSpPr>
        <p:spPr>
          <a:xfrm>
            <a:off x="146649" y="112143"/>
            <a:ext cx="11878574" cy="655607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67055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E225752-4B9F-4C3D-B656-597BCE72108C}"/>
              </a:ext>
            </a:extLst>
          </p:cNvPr>
          <p:cNvPicPr>
            <a:picLocks noGrp="1" noChangeAspect="1"/>
          </p:cNvPicPr>
          <p:nvPr>
            <p:ph idx="1"/>
          </p:nvPr>
        </p:nvPicPr>
        <p:blipFill>
          <a:blip r:embed="rId2"/>
          <a:stretch>
            <a:fillRect/>
          </a:stretch>
        </p:blipFill>
        <p:spPr>
          <a:xfrm>
            <a:off x="370114" y="1775181"/>
            <a:ext cx="11440886" cy="4712705"/>
          </a:xfrm>
          <a:prstGeom prst="rect">
            <a:avLst/>
          </a:prstGeom>
        </p:spPr>
      </p:pic>
      <p:sp>
        <p:nvSpPr>
          <p:cNvPr id="2" name="Title 1">
            <a:extLst>
              <a:ext uri="{FF2B5EF4-FFF2-40B4-BE49-F238E27FC236}">
                <a16:creationId xmlns:a16="http://schemas.microsoft.com/office/drawing/2014/main" id="{619754ED-C65F-4A56-A49F-84BCF69806D0}"/>
              </a:ext>
            </a:extLst>
          </p:cNvPr>
          <p:cNvSpPr>
            <a:spLocks noGrp="1"/>
          </p:cNvSpPr>
          <p:nvPr>
            <p:ph type="title"/>
          </p:nvPr>
        </p:nvSpPr>
        <p:spPr>
          <a:xfrm>
            <a:off x="751114" y="365126"/>
            <a:ext cx="10515600" cy="585134"/>
          </a:xfrm>
        </p:spPr>
        <p:txBody>
          <a:bodyPr>
            <a:normAutofit fontScale="90000"/>
          </a:bodyPr>
          <a:lstStyle/>
          <a:p>
            <a:r>
              <a:rPr lang="en-IN" dirty="0"/>
              <a:t>     </a:t>
            </a:r>
            <a:r>
              <a:rPr lang="en-IN" sz="4400" dirty="0"/>
              <a:t>Statistical Summary of </a:t>
            </a:r>
            <a:r>
              <a:rPr lang="en-IN" sz="4400" dirty="0" err="1"/>
              <a:t>DataSet</a:t>
            </a:r>
            <a:endParaRPr lang="en-IN" dirty="0"/>
          </a:p>
        </p:txBody>
      </p:sp>
      <p:sp>
        <p:nvSpPr>
          <p:cNvPr id="5" name="Rectangle 4"/>
          <p:cNvSpPr/>
          <p:nvPr/>
        </p:nvSpPr>
        <p:spPr>
          <a:xfrm>
            <a:off x="146649" y="112143"/>
            <a:ext cx="11878574" cy="655607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5646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Grid</Template>
  <TotalTime>439</TotalTime>
  <Words>5126</Words>
  <Application>Microsoft Office PowerPoint</Application>
  <PresentationFormat>Widescreen</PresentationFormat>
  <Paragraphs>484</Paragraphs>
  <Slides>72</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72</vt:i4>
      </vt:variant>
    </vt:vector>
  </HeadingPairs>
  <TitlesOfParts>
    <vt:vector size="88" baseType="lpstr">
      <vt:lpstr>Arial</vt:lpstr>
      <vt:lpstr>Britannic Bold</vt:lpstr>
      <vt:lpstr>Calibri</vt:lpstr>
      <vt:lpstr>Calisto MT</vt:lpstr>
      <vt:lpstr>Courier New</vt:lpstr>
      <vt:lpstr>Franklin Gothic Medium</vt:lpstr>
      <vt:lpstr>Garamond</vt:lpstr>
      <vt:lpstr>Georgia</vt:lpstr>
      <vt:lpstr>Helvetica Neue</vt:lpstr>
      <vt:lpstr>inherit</vt:lpstr>
      <vt:lpstr>Open Sans</vt:lpstr>
      <vt:lpstr>Palatino Linotype</vt:lpstr>
      <vt:lpstr>Roboto</vt:lpstr>
      <vt:lpstr>Wingdings</vt:lpstr>
      <vt:lpstr>Wingdings 2</vt:lpstr>
      <vt:lpstr>Grid</vt:lpstr>
      <vt:lpstr>E-RETAIL FACTORS FOR CUSTOMERACTIVATION AND RETENTION:  A case study from Indian e-commerce customers </vt:lpstr>
      <vt:lpstr>Problem Statement And Understanding</vt:lpstr>
      <vt:lpstr>DATABASE GUIDE</vt:lpstr>
      <vt:lpstr>Content of Dataset</vt:lpstr>
      <vt:lpstr>Theoretical Background</vt:lpstr>
      <vt:lpstr>Theoretical Background</vt:lpstr>
      <vt:lpstr>Theoretical Background</vt:lpstr>
      <vt:lpstr>Exploratory Data Analysis</vt:lpstr>
      <vt:lpstr>     Statistical Summary of DataSet</vt:lpstr>
      <vt:lpstr>PowerPoint Presentation</vt:lpstr>
      <vt:lpstr>Distribution of the genders in the customers population</vt:lpstr>
      <vt:lpstr>Distribution of Age ranges of the customers</vt:lpstr>
      <vt:lpstr>Distribution of customers City Wise</vt:lpstr>
      <vt:lpstr>Customers’ online shopping age</vt:lpstr>
      <vt:lpstr>Customer Internet Access while Shopping Online</vt:lpstr>
      <vt:lpstr>Devices used to access the online stores</vt:lpstr>
      <vt:lpstr>Consumer online shopping activities and preferences</vt:lpstr>
      <vt:lpstr>Customer’s Operating System</vt:lpstr>
      <vt:lpstr>Customer’s Channel for Online Shopping</vt:lpstr>
      <vt:lpstr>Customer’s Preferred Payment Method</vt:lpstr>
      <vt:lpstr>How Frequently Customer’s Abandon their Shopping</vt:lpstr>
      <vt:lpstr>Customer’s Reasons to Abandon their Shopping Bag</vt:lpstr>
      <vt:lpstr>PowerPoint Presentation</vt:lpstr>
      <vt:lpstr>Content on the website must be easy to read and understand</vt:lpstr>
      <vt:lpstr>Similar product Information should be Highlighted</vt:lpstr>
      <vt:lpstr>Complete information on listed seller and product being offered</vt:lpstr>
      <vt:lpstr>All relevant information on listed products must be stated clearly</vt:lpstr>
      <vt:lpstr>Ease of navigation in website</vt:lpstr>
      <vt:lpstr>Loading and processing speed</vt:lpstr>
      <vt:lpstr> User friendly Interface of the website</vt:lpstr>
      <vt:lpstr>PowerPoint Presentation</vt:lpstr>
      <vt:lpstr>PowerPoint Presentation</vt:lpstr>
      <vt:lpstr>Website Features must be there according to customer </vt:lpstr>
      <vt:lpstr>Website Features must be there according to customer</vt:lpstr>
      <vt:lpstr>PowerPoint Presentation</vt:lpstr>
      <vt:lpstr>PowerPoint Presentation</vt:lpstr>
      <vt:lpstr>Preferences and Opinions</vt:lpstr>
      <vt:lpstr>PowerPoint Presentation</vt:lpstr>
      <vt:lpstr>PowerPoint Presentation</vt:lpstr>
      <vt:lpstr>PowerPoint Presentation</vt:lpstr>
      <vt:lpstr>Preferences and Opinions</vt:lpstr>
      <vt:lpstr>Preferences and Opinions</vt:lpstr>
      <vt:lpstr>PowerPoint Presentation</vt:lpstr>
      <vt:lpstr>PowerPoint Presentation</vt:lpstr>
      <vt:lpstr>     Longer page loading time</vt:lpstr>
      <vt:lpstr>Customer Retention and Risks for customer retention</vt:lpstr>
      <vt:lpstr>Longer delivery period</vt:lpstr>
      <vt:lpstr>Frequent disruption when moving from one page to another</vt:lpstr>
      <vt:lpstr>Customer Shopped from</vt:lpstr>
      <vt:lpstr>Which of the Indian online retailer would you recommend to a friend</vt:lpstr>
      <vt:lpstr>Analyzing Dataset on Gender basis </vt:lpstr>
      <vt:lpstr>PowerPoint Presentation</vt:lpstr>
      <vt:lpstr>Analyzing Dataset on easy to use website or application </vt:lpstr>
      <vt:lpstr>Analyzing Data set on Visual appealing web-page layout: </vt:lpstr>
      <vt:lpstr>Wild variety of product on offer</vt:lpstr>
      <vt:lpstr>Complete, relevant description information of products</vt:lpstr>
      <vt:lpstr>Fast loading website speed of website and application</vt:lpstr>
      <vt:lpstr>Reliability of the website or application</vt:lpstr>
      <vt:lpstr>Quickness to complete purchase</vt:lpstr>
      <vt:lpstr>Availability of several payment options</vt:lpstr>
      <vt:lpstr>Security of customer financial information</vt:lpstr>
      <vt:lpstr>Perceived Trustworthiness</vt:lpstr>
      <vt:lpstr>Which of the Indian online retailer would you recommend to a friend?</vt:lpstr>
      <vt:lpstr>Customer Retention and Risks for customer retention</vt:lpstr>
      <vt:lpstr>PowerPoint Presentation</vt:lpstr>
      <vt:lpstr>Analyzing Relationship between Customer retention and Hedonic Value</vt:lpstr>
      <vt:lpstr>Analyzing Relationship between Customer retention and Hedonic Value</vt:lpstr>
      <vt:lpstr>Analyzing Relationship between Customer retention and Utilitarian Value</vt:lpstr>
      <vt:lpstr>Analyzing Relationship between Customer retention and Utilitarian Value</vt:lpstr>
      <vt:lpstr>PowerPoint Presentation</vt:lpstr>
      <vt:lpstr>Final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  A case study from Indian e-commerce customers</dc:title>
  <dc:creator>akshay shah</dc:creator>
  <cp:lastModifiedBy>akshay shah</cp:lastModifiedBy>
  <cp:revision>12</cp:revision>
  <dcterms:created xsi:type="dcterms:W3CDTF">2022-01-24T07:26:26Z</dcterms:created>
  <dcterms:modified xsi:type="dcterms:W3CDTF">2022-01-25T04:41:09Z</dcterms:modified>
</cp:coreProperties>
</file>