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70" r:id="rId4"/>
  </p:sldMasterIdLst>
  <p:sldIdLst>
    <p:sldId id="265" r:id="rId5"/>
    <p:sldId id="266" r:id="rId6"/>
    <p:sldId id="267" r:id="rId7"/>
    <p:sldId id="327" r:id="rId8"/>
    <p:sldId id="276" r:id="rId9"/>
    <p:sldId id="328" r:id="rId10"/>
    <p:sldId id="338" r:id="rId11"/>
    <p:sldId id="337" r:id="rId12"/>
    <p:sldId id="329" r:id="rId13"/>
    <p:sldId id="330" r:id="rId14"/>
    <p:sldId id="331" r:id="rId15"/>
    <p:sldId id="332" r:id="rId16"/>
    <p:sldId id="333" r:id="rId17"/>
    <p:sldId id="334" r:id="rId18"/>
    <p:sldId id="335" r:id="rId19"/>
    <p:sldId id="336" r:id="rId20"/>
    <p:sldId id="339" r:id="rId21"/>
    <p:sldId id="288" r:id="rId22"/>
    <p:sldId id="293" r:id="rId23"/>
    <p:sldId id="294" r:id="rId24"/>
    <p:sldId id="340" r:id="rId25"/>
    <p:sldId id="341" r:id="rId26"/>
    <p:sldId id="342" r:id="rId27"/>
    <p:sldId id="343" r:id="rId28"/>
    <p:sldId id="346" r:id="rId29"/>
    <p:sldId id="344" r:id="rId30"/>
    <p:sldId id="345" r:id="rId31"/>
    <p:sldId id="304" r:id="rId32"/>
    <p:sldId id="308" r:id="rId33"/>
    <p:sldId id="309" r:id="rId34"/>
    <p:sldId id="310" r:id="rId35"/>
    <p:sldId id="311" r:id="rId36"/>
    <p:sldId id="313" r:id="rId37"/>
    <p:sldId id="319" r:id="rId38"/>
    <p:sldId id="320" r:id="rId39"/>
    <p:sldId id="347" r:id="rId40"/>
    <p:sldId id="322" r:id="rId41"/>
    <p:sldId id="325" r:id="rId42"/>
    <p:sldId id="34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C8AE-D62B-4BA5-9338-CC765D151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97CB83-FE7D-4CE0-8931-80D3842B9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C3F867-4810-4498-87A3-6DCB92F86C35}"/>
              </a:ext>
            </a:extLst>
          </p:cNvPr>
          <p:cNvSpPr>
            <a:spLocks noGrp="1"/>
          </p:cNvSpPr>
          <p:nvPr>
            <p:ph type="dt" sz="half" idx="10"/>
          </p:nvPr>
        </p:nvSpPr>
        <p:spPr/>
        <p:txBody>
          <a:bodyPr/>
          <a:lstStyle/>
          <a:p>
            <a:fld id="{9184DA70-C731-4C70-880D-CCD4705E623C}" type="datetime1">
              <a:rPr lang="en-US" smtClean="0"/>
              <a:t>4/4/2022</a:t>
            </a:fld>
            <a:endParaRPr lang="en-US" dirty="0"/>
          </a:p>
        </p:txBody>
      </p:sp>
      <p:sp>
        <p:nvSpPr>
          <p:cNvPr id="5" name="Footer Placeholder 4">
            <a:extLst>
              <a:ext uri="{FF2B5EF4-FFF2-40B4-BE49-F238E27FC236}">
                <a16:creationId xmlns:a16="http://schemas.microsoft.com/office/drawing/2014/main" id="{6A9D237F-3D08-4177-B86C-5E7C42A6A0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96A7AE-42A6-4698-AB5E-50BC541A198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095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7440-C9D7-45A4-A40D-31029A0ACD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DFB4DF-F6C7-453A-8CE6-B49B4CBC0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06587-BBA7-4678-BB7A-6B8445B0D804}"/>
              </a:ext>
            </a:extLst>
          </p:cNvPr>
          <p:cNvSpPr>
            <a:spLocks noGrp="1"/>
          </p:cNvSpPr>
          <p:nvPr>
            <p:ph type="dt" sz="half" idx="10"/>
          </p:nvPr>
        </p:nvSpPr>
        <p:spPr/>
        <p:txBody>
          <a:bodyPr/>
          <a:lstStyle/>
          <a:p>
            <a:fld id="{62D6E202-B606-4609-B914-27C9371A1F6D}" type="datetime1">
              <a:rPr lang="en-US" smtClean="0"/>
              <a:t>4/4/2022</a:t>
            </a:fld>
            <a:endParaRPr lang="en-US" dirty="0"/>
          </a:p>
        </p:txBody>
      </p:sp>
      <p:sp>
        <p:nvSpPr>
          <p:cNvPr id="5" name="Footer Placeholder 4">
            <a:extLst>
              <a:ext uri="{FF2B5EF4-FFF2-40B4-BE49-F238E27FC236}">
                <a16:creationId xmlns:a16="http://schemas.microsoft.com/office/drawing/2014/main" id="{6AB4D3F5-8626-437F-8061-D4381A8B63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068624-2571-4F29-99BD-016F323B637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5225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5D70A-DE8E-461D-AA13-AF505B3AE4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6C3299-78E1-4D56-ABC1-39AA5960F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94534C-B0D0-40F0-BCAF-9C8912EB24D0}"/>
              </a:ext>
            </a:extLst>
          </p:cNvPr>
          <p:cNvSpPr>
            <a:spLocks noGrp="1"/>
          </p:cNvSpPr>
          <p:nvPr>
            <p:ph type="dt" sz="half" idx="10"/>
          </p:nvPr>
        </p:nvSpPr>
        <p:spPr/>
        <p:txBody>
          <a:bodyPr/>
          <a:lstStyle/>
          <a:p>
            <a:fld id="{62D6E202-B606-4609-B914-27C9371A1F6D}" type="datetime1">
              <a:rPr lang="en-US" smtClean="0"/>
              <a:t>4/4/2022</a:t>
            </a:fld>
            <a:endParaRPr lang="en-US" dirty="0"/>
          </a:p>
        </p:txBody>
      </p:sp>
      <p:sp>
        <p:nvSpPr>
          <p:cNvPr id="5" name="Footer Placeholder 4">
            <a:extLst>
              <a:ext uri="{FF2B5EF4-FFF2-40B4-BE49-F238E27FC236}">
                <a16:creationId xmlns:a16="http://schemas.microsoft.com/office/drawing/2014/main" id="{B3940499-2565-4D22-947D-1F68904C0E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7AB4A0-E863-4712-AB54-A428C40A2CE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481081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F779-3E60-4924-8CEB-5A5E2C747A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44981A-9A51-4E72-A67B-EE3321140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9851AC-1B8F-446E-8210-1614FFBA9A30}"/>
              </a:ext>
            </a:extLst>
          </p:cNvPr>
          <p:cNvSpPr>
            <a:spLocks noGrp="1"/>
          </p:cNvSpPr>
          <p:nvPr>
            <p:ph type="dt" sz="half" idx="10"/>
          </p:nvPr>
        </p:nvSpPr>
        <p:spPr/>
        <p:txBody>
          <a:bodyPr/>
          <a:lstStyle/>
          <a:p>
            <a:fld id="{4BE1D723-8F53-4F53-90B0-1982A396982E}" type="datetime1">
              <a:rPr lang="en-US" smtClean="0"/>
              <a:t>4/4/2022</a:t>
            </a:fld>
            <a:endParaRPr lang="en-US" dirty="0"/>
          </a:p>
        </p:txBody>
      </p:sp>
      <p:sp>
        <p:nvSpPr>
          <p:cNvPr id="5" name="Footer Placeholder 4">
            <a:extLst>
              <a:ext uri="{FF2B5EF4-FFF2-40B4-BE49-F238E27FC236}">
                <a16:creationId xmlns:a16="http://schemas.microsoft.com/office/drawing/2014/main" id="{70AE37F0-B6A4-47B3-9F5C-BE1D4DF4D2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E0B814-E656-4E25-AAB0-6F9F7127176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21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F77F-7BD0-49FB-8E37-6047EA6B9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370214-E446-4874-90BB-3E618E38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486A4-76D8-49B8-93DF-D8C0917A5A30}"/>
              </a:ext>
            </a:extLst>
          </p:cNvPr>
          <p:cNvSpPr>
            <a:spLocks noGrp="1"/>
          </p:cNvSpPr>
          <p:nvPr>
            <p:ph type="dt" sz="half" idx="10"/>
          </p:nvPr>
        </p:nvSpPr>
        <p:spPr/>
        <p:txBody>
          <a:bodyPr/>
          <a:lstStyle/>
          <a:p>
            <a:fld id="{97669AF7-7BEB-44E4-9852-375E34362B5B}" type="datetime1">
              <a:rPr lang="en-US" smtClean="0"/>
              <a:t>4/4/2022</a:t>
            </a:fld>
            <a:endParaRPr lang="en-US" dirty="0"/>
          </a:p>
        </p:txBody>
      </p:sp>
      <p:sp>
        <p:nvSpPr>
          <p:cNvPr id="5" name="Footer Placeholder 4">
            <a:extLst>
              <a:ext uri="{FF2B5EF4-FFF2-40B4-BE49-F238E27FC236}">
                <a16:creationId xmlns:a16="http://schemas.microsoft.com/office/drawing/2014/main" id="{F18EFE47-D1FA-470F-8330-F913AF1B14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ACFEA1-4AED-43D3-A700-E9FA128ADD6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505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3D23-7B45-4473-A6C4-381C98CFFA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644419-5557-45BD-AC93-435D2784D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01221D-E5C5-4E8B-BF38-F0FAC6255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E8F206-2796-4510-B8D4-A97C3147EDBA}"/>
              </a:ext>
            </a:extLst>
          </p:cNvPr>
          <p:cNvSpPr>
            <a:spLocks noGrp="1"/>
          </p:cNvSpPr>
          <p:nvPr>
            <p:ph type="dt" sz="half" idx="10"/>
          </p:nvPr>
        </p:nvSpPr>
        <p:spPr/>
        <p:txBody>
          <a:bodyPr/>
          <a:lstStyle/>
          <a:p>
            <a:fld id="{BAAAC38D-0552-4C82-B593-E6124DFADBE2}" type="datetime1">
              <a:rPr lang="en-US" smtClean="0"/>
              <a:t>4/4/2022</a:t>
            </a:fld>
            <a:endParaRPr lang="en-US" dirty="0"/>
          </a:p>
        </p:txBody>
      </p:sp>
      <p:sp>
        <p:nvSpPr>
          <p:cNvPr id="6" name="Footer Placeholder 5">
            <a:extLst>
              <a:ext uri="{FF2B5EF4-FFF2-40B4-BE49-F238E27FC236}">
                <a16:creationId xmlns:a16="http://schemas.microsoft.com/office/drawing/2014/main" id="{E3AAD9C6-6394-4704-8BE0-055B2E8732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7A22E8-D061-4F9E-A976-F3CE91AF029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602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808F-3294-4DCE-97BC-C46A73FF3B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DA8EDD-00F6-4847-A9A4-9F266DAD4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401D4-E219-499C-985B-7ECC28F2A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5BF2A8-FABD-4E15-93A4-C723465B8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94FC3D-8462-443F-890E-0EB9A8BC1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4AC90D-5181-4562-BC26-8B3A8B73D164}"/>
              </a:ext>
            </a:extLst>
          </p:cNvPr>
          <p:cNvSpPr>
            <a:spLocks noGrp="1"/>
          </p:cNvSpPr>
          <p:nvPr>
            <p:ph type="dt" sz="half" idx="10"/>
          </p:nvPr>
        </p:nvSpPr>
        <p:spPr/>
        <p:txBody>
          <a:bodyPr/>
          <a:lstStyle/>
          <a:p>
            <a:fld id="{D9DF0F1C-5577-4ACB-BB62-DF8F3C494C7E}" type="datetime1">
              <a:rPr lang="en-US" smtClean="0"/>
              <a:t>4/4/2022</a:t>
            </a:fld>
            <a:endParaRPr lang="en-US" dirty="0"/>
          </a:p>
        </p:txBody>
      </p:sp>
      <p:sp>
        <p:nvSpPr>
          <p:cNvPr id="8" name="Footer Placeholder 7">
            <a:extLst>
              <a:ext uri="{FF2B5EF4-FFF2-40B4-BE49-F238E27FC236}">
                <a16:creationId xmlns:a16="http://schemas.microsoft.com/office/drawing/2014/main" id="{E5E5D1B6-6E20-48B4-9AFD-C966500C2C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2D3B56E-8C95-46DD-9B7D-2233BFCD827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372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3E26-099E-43A3-B348-96536A5518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7A65E2-C999-455F-8EA3-E24CB396FFFF}"/>
              </a:ext>
            </a:extLst>
          </p:cNvPr>
          <p:cNvSpPr>
            <a:spLocks noGrp="1"/>
          </p:cNvSpPr>
          <p:nvPr>
            <p:ph type="dt" sz="half" idx="10"/>
          </p:nvPr>
        </p:nvSpPr>
        <p:spPr/>
        <p:txBody>
          <a:bodyPr/>
          <a:lstStyle/>
          <a:p>
            <a:fld id="{1775B394-D9F9-4F0C-B15D-605F45CB9E9F}" type="datetime1">
              <a:rPr lang="en-US" smtClean="0"/>
              <a:t>4/4/2022</a:t>
            </a:fld>
            <a:endParaRPr lang="en-US" dirty="0"/>
          </a:p>
        </p:txBody>
      </p:sp>
      <p:sp>
        <p:nvSpPr>
          <p:cNvPr id="4" name="Footer Placeholder 3">
            <a:extLst>
              <a:ext uri="{FF2B5EF4-FFF2-40B4-BE49-F238E27FC236}">
                <a16:creationId xmlns:a16="http://schemas.microsoft.com/office/drawing/2014/main" id="{4BBAF1AE-AE18-4435-8A0E-E7FE20371E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741E965-1CE4-4BA0-8E0A-F55A41CD329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775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3819D-AFD3-482A-980E-598C2AFBC0D8}"/>
              </a:ext>
            </a:extLst>
          </p:cNvPr>
          <p:cNvSpPr>
            <a:spLocks noGrp="1"/>
          </p:cNvSpPr>
          <p:nvPr>
            <p:ph type="dt" sz="half" idx="10"/>
          </p:nvPr>
        </p:nvSpPr>
        <p:spPr/>
        <p:txBody>
          <a:bodyPr/>
          <a:lstStyle/>
          <a:p>
            <a:fld id="{39667345-2558-425A-8533-9BFDBCE15005}" type="datetime1">
              <a:rPr lang="en-US" smtClean="0"/>
              <a:t>4/4/2022</a:t>
            </a:fld>
            <a:endParaRPr lang="en-US" dirty="0"/>
          </a:p>
        </p:txBody>
      </p:sp>
      <p:sp>
        <p:nvSpPr>
          <p:cNvPr id="3" name="Footer Placeholder 2">
            <a:extLst>
              <a:ext uri="{FF2B5EF4-FFF2-40B4-BE49-F238E27FC236}">
                <a16:creationId xmlns:a16="http://schemas.microsoft.com/office/drawing/2014/main" id="{6A53FE2D-97F5-4C7F-A3E6-6D8742D6E74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3F820F4-2969-4350-A06D-5DB7A035D65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068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BEF7-AC3E-44D6-8E6C-62FD1BDE9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96037A-DD29-405C-B3F5-3885B9307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368179-DF51-49B3-992B-8233D05DB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9B446-47C6-46D9-A696-0EF42002F589}"/>
              </a:ext>
            </a:extLst>
          </p:cNvPr>
          <p:cNvSpPr>
            <a:spLocks noGrp="1"/>
          </p:cNvSpPr>
          <p:nvPr>
            <p:ph type="dt" sz="half" idx="10"/>
          </p:nvPr>
        </p:nvSpPr>
        <p:spPr/>
        <p:txBody>
          <a:bodyPr/>
          <a:lstStyle/>
          <a:p>
            <a:fld id="{92BEA474-078D-4E9B-9B14-09A87B19DC46}" type="datetime1">
              <a:rPr lang="en-US" smtClean="0"/>
              <a:t>4/4/2022</a:t>
            </a:fld>
            <a:endParaRPr lang="en-US" dirty="0"/>
          </a:p>
        </p:txBody>
      </p:sp>
      <p:sp>
        <p:nvSpPr>
          <p:cNvPr id="6" name="Footer Placeholder 5">
            <a:extLst>
              <a:ext uri="{FF2B5EF4-FFF2-40B4-BE49-F238E27FC236}">
                <a16:creationId xmlns:a16="http://schemas.microsoft.com/office/drawing/2014/main" id="{75B541FD-2F13-473F-AA09-9DEA4040FE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6ABDB8-B2B8-4C9C-B063-9316136C817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518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CCF4-C244-4397-A3A0-BF490B3C7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038B2D-3A2B-4513-97BA-BD908FE5F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18BF53-7040-49BA-B971-9B75239D8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61F40-E319-4EA6-AB66-1A6C8FEFE3F7}"/>
              </a:ext>
            </a:extLst>
          </p:cNvPr>
          <p:cNvSpPr>
            <a:spLocks noGrp="1"/>
          </p:cNvSpPr>
          <p:nvPr>
            <p:ph type="dt" sz="half" idx="10"/>
          </p:nvPr>
        </p:nvSpPr>
        <p:spPr/>
        <p:txBody>
          <a:bodyPr/>
          <a:lstStyle/>
          <a:p>
            <a:fld id="{4907D986-8816-4272-A432-0437A28A9828}" type="datetime1">
              <a:rPr lang="en-US" smtClean="0"/>
              <a:t>4/4/2022</a:t>
            </a:fld>
            <a:endParaRPr lang="en-US" dirty="0"/>
          </a:p>
        </p:txBody>
      </p:sp>
      <p:sp>
        <p:nvSpPr>
          <p:cNvPr id="6" name="Footer Placeholder 5">
            <a:extLst>
              <a:ext uri="{FF2B5EF4-FFF2-40B4-BE49-F238E27FC236}">
                <a16:creationId xmlns:a16="http://schemas.microsoft.com/office/drawing/2014/main" id="{2C3BD7D9-2252-4888-948B-B15A969F5C6E}"/>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273F5114-D188-43AF-B186-5C600B83F3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58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F898F-35BB-4367-8279-E81CADB96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64E3E-196D-4413-A955-BE5EB8E55F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41F35-133A-4247-97F1-38F4CABA5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4/4/2022</a:t>
            </a:fld>
            <a:endParaRPr lang="en-US" dirty="0"/>
          </a:p>
        </p:txBody>
      </p:sp>
      <p:sp>
        <p:nvSpPr>
          <p:cNvPr id="5" name="Footer Placeholder 4">
            <a:extLst>
              <a:ext uri="{FF2B5EF4-FFF2-40B4-BE49-F238E27FC236}">
                <a16:creationId xmlns:a16="http://schemas.microsoft.com/office/drawing/2014/main" id="{C48A5B14-A91A-4C05-A3CF-913CD0D96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4091C8-02C4-43DF-AA4A-934948EE6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376340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4095" y="851517"/>
            <a:ext cx="5238466" cy="2991416"/>
          </a:xfrm>
        </p:spPr>
        <p:txBody>
          <a:bodyPr anchor="b">
            <a:normAutofit/>
          </a:bodyPr>
          <a:lstStyle/>
          <a:p>
            <a:pPr algn="l"/>
            <a:r>
              <a:rPr lang="en-US"/>
              <a:t>Malignant Comment Classifier Project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94096" y="3842932"/>
            <a:ext cx="4167115" cy="2163551"/>
          </a:xfrm>
        </p:spPr>
        <p:txBody>
          <a:bodyPr anchor="t">
            <a:normAutofit/>
          </a:bodyPr>
          <a:lstStyle/>
          <a:p>
            <a:pPr algn="l">
              <a:spcAft>
                <a:spcPts val="800"/>
              </a:spcAft>
            </a:pPr>
            <a:r>
              <a:rPr lang="en-IN">
                <a:effectLst/>
                <a:latin typeface="Arial" panose="020B0604020202020204" pitchFamily="34" charset="0"/>
                <a:ea typeface="Calibri" panose="020F0502020204030204" pitchFamily="34" charset="0"/>
                <a:cs typeface="Times New Roman" panose="02020603050405020304" pitchFamily="18" charset="0"/>
              </a:rPr>
              <a:t>Submitted by:</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en-IN" b="1">
                <a:effectLst/>
                <a:latin typeface="Bell MT" panose="02020503060305020303" pitchFamily="18" charset="0"/>
                <a:ea typeface="Calibri" panose="020F0502020204030204" pitchFamily="34" charset="0"/>
                <a:cs typeface="Times New Roman" panose="02020603050405020304" pitchFamily="18" charset="0"/>
              </a:rPr>
              <a:t>AKSHAY DINESH SHAH</a:t>
            </a:r>
          </a:p>
        </p:txBody>
      </p:sp>
      <p:sp>
        <p:nvSpPr>
          <p:cNvPr id="16" name="Freeform: Shape 1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31503" y="2129307"/>
            <a:ext cx="3217333" cy="3217333"/>
          </a:xfrm>
          <a:prstGeom prst="rect">
            <a:avLst/>
          </a:prstGeom>
          <a:noFill/>
        </p:spPr>
      </p:pic>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CF5D2-BF78-4E15-B749-6A4DA62393F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Correlation:</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7D8FBF0-D7C7-4716-922D-CB9FA950F240}"/>
              </a:ext>
            </a:extLst>
          </p:cNvPr>
          <p:cNvPicPr>
            <a:picLocks noGrp="1" noChangeAspect="1"/>
          </p:cNvPicPr>
          <p:nvPr>
            <p:ph idx="1"/>
          </p:nvPr>
        </p:nvPicPr>
        <p:blipFill>
          <a:blip r:embed="rId2"/>
          <a:stretch>
            <a:fillRect/>
          </a:stretch>
        </p:blipFill>
        <p:spPr>
          <a:xfrm>
            <a:off x="182278" y="2475895"/>
            <a:ext cx="5455917" cy="3600905"/>
          </a:xfrm>
          <a:prstGeom prst="rect">
            <a:avLst/>
          </a:prstGeom>
        </p:spPr>
      </p:pic>
      <p:cxnSp>
        <p:nvCxnSpPr>
          <p:cNvPr id="22" name="Straight Connector 2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7888CF3-7368-4C3D-B92B-C14BEB94957D}"/>
              </a:ext>
            </a:extLst>
          </p:cNvPr>
          <p:cNvPicPr>
            <a:picLocks noChangeAspect="1"/>
          </p:cNvPicPr>
          <p:nvPr/>
        </p:nvPicPr>
        <p:blipFill>
          <a:blip r:embed="rId3"/>
          <a:stretch>
            <a:fillRect/>
          </a:stretch>
        </p:blipFill>
        <p:spPr>
          <a:xfrm>
            <a:off x="6379758" y="2596836"/>
            <a:ext cx="5455917" cy="2212308"/>
          </a:xfrm>
          <a:prstGeom prst="rect">
            <a:avLst/>
          </a:prstGeom>
        </p:spPr>
      </p:pic>
      <p:sp>
        <p:nvSpPr>
          <p:cNvPr id="7" name="TextBox 6">
            <a:extLst>
              <a:ext uri="{FF2B5EF4-FFF2-40B4-BE49-F238E27FC236}">
                <a16:creationId xmlns:a16="http://schemas.microsoft.com/office/drawing/2014/main" id="{DB90C9DF-40F8-486F-B2C3-385A7EAE7C1A}"/>
              </a:ext>
            </a:extLst>
          </p:cNvPr>
          <p:cNvSpPr txBox="1"/>
          <p:nvPr/>
        </p:nvSpPr>
        <p:spPr>
          <a:xfrm>
            <a:off x="6550090" y="4991878"/>
            <a:ext cx="5206481" cy="923330"/>
          </a:xfrm>
          <a:prstGeom prst="rect">
            <a:avLst/>
          </a:prstGeom>
          <a:noFill/>
        </p:spPr>
        <p:txBody>
          <a:bodyPr wrap="square" rtlCol="0">
            <a:spAutoFit/>
          </a:bodyPr>
          <a:lstStyle/>
          <a:p>
            <a:r>
              <a:rPr lang="en-US"/>
              <a:t>From the graphs above it is observed that columns: Rude,Abuse, Malignant have highest positive correlation with comment_type.</a:t>
            </a:r>
            <a:endParaRPr lang="en-US" dirty="0"/>
          </a:p>
        </p:txBody>
      </p:sp>
    </p:spTree>
    <p:extLst>
      <p:ext uri="{BB962C8B-B14F-4D97-AF65-F5344CB8AC3E}">
        <p14:creationId xmlns:p14="http://schemas.microsoft.com/office/powerpoint/2010/main" val="186268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085D24-C720-4117-841D-609C317E4922}"/>
              </a:ext>
            </a:extLst>
          </p:cNvPr>
          <p:cNvPicPr>
            <a:picLocks noChangeAspect="1"/>
          </p:cNvPicPr>
          <p:nvPr/>
        </p:nvPicPr>
        <p:blipFill>
          <a:blip r:embed="rId2"/>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D09F50AF-0D70-4A08-8826-42CAC4A3FBD3}"/>
              </a:ext>
            </a:extLst>
          </p:cNvPr>
          <p:cNvSpPr txBox="1"/>
          <p:nvPr/>
        </p:nvSpPr>
        <p:spPr>
          <a:xfrm>
            <a:off x="1013926" y="466531"/>
            <a:ext cx="5554825" cy="923330"/>
          </a:xfrm>
          <a:prstGeom prst="rect">
            <a:avLst/>
          </a:prstGeom>
          <a:noFill/>
        </p:spPr>
        <p:txBody>
          <a:bodyPr wrap="square" rtlCol="0">
            <a:spAutoFit/>
          </a:bodyPr>
          <a:lstStyle/>
          <a:p>
            <a:r>
              <a:rPr lang="en-IN" sz="5400" dirty="0">
                <a:solidFill>
                  <a:schemeClr val="bg2"/>
                </a:solidFill>
                <a:latin typeface="Bell MT" panose="02020503060305020303" pitchFamily="18" charset="0"/>
              </a:rPr>
              <a:t>Data Visualization</a:t>
            </a:r>
          </a:p>
        </p:txBody>
      </p:sp>
    </p:spTree>
    <p:extLst>
      <p:ext uri="{BB962C8B-B14F-4D97-AF65-F5344CB8AC3E}">
        <p14:creationId xmlns:p14="http://schemas.microsoft.com/office/powerpoint/2010/main" val="114658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510D3-0D64-4C95-9AF8-72F5B786A4C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Malignant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EFD2F40-6106-4500-A01C-C179AEB95022}"/>
              </a:ext>
            </a:extLst>
          </p:cNvPr>
          <p:cNvPicPr>
            <a:picLocks noGrp="1" noChangeAspect="1"/>
          </p:cNvPicPr>
          <p:nvPr>
            <p:ph idx="1"/>
          </p:nvPr>
        </p:nvPicPr>
        <p:blipFill>
          <a:blip r:embed="rId2"/>
          <a:stretch>
            <a:fillRect/>
          </a:stretch>
        </p:blipFill>
        <p:spPr>
          <a:xfrm>
            <a:off x="4654296" y="935260"/>
            <a:ext cx="7214616" cy="4960048"/>
          </a:xfrm>
          <a:prstGeom prst="rect">
            <a:avLst/>
          </a:prstGeom>
        </p:spPr>
      </p:pic>
    </p:spTree>
    <p:extLst>
      <p:ext uri="{BB962C8B-B14F-4D97-AF65-F5344CB8AC3E}">
        <p14:creationId xmlns:p14="http://schemas.microsoft.com/office/powerpoint/2010/main" val="179641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2B031-7F6B-4A53-8212-6D3926217F8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kern="1200" dirty="0" err="1">
                <a:solidFill>
                  <a:schemeClr val="tx1"/>
                </a:solidFill>
                <a:latin typeface="+mj-lt"/>
                <a:ea typeface="+mj-ea"/>
                <a:cs typeface="+mj-cs"/>
              </a:rPr>
              <a:t>Highly_Malignant</a:t>
            </a:r>
            <a:endParaRPr lang="en-US" sz="36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492DD35-AF50-4957-B643-6E5A336D98CA}"/>
              </a:ext>
            </a:extLst>
          </p:cNvPr>
          <p:cNvPicPr>
            <a:picLocks noGrp="1" noChangeAspect="1"/>
          </p:cNvPicPr>
          <p:nvPr>
            <p:ph idx="1"/>
          </p:nvPr>
        </p:nvPicPr>
        <p:blipFill>
          <a:blip r:embed="rId2"/>
          <a:stretch>
            <a:fillRect/>
          </a:stretch>
        </p:blipFill>
        <p:spPr>
          <a:xfrm>
            <a:off x="4654296" y="935260"/>
            <a:ext cx="7214616" cy="4960048"/>
          </a:xfrm>
          <a:prstGeom prst="rect">
            <a:avLst/>
          </a:prstGeom>
        </p:spPr>
      </p:pic>
    </p:spTree>
    <p:extLst>
      <p:ext uri="{BB962C8B-B14F-4D97-AF65-F5344CB8AC3E}">
        <p14:creationId xmlns:p14="http://schemas.microsoft.com/office/powerpoint/2010/main" val="64900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E8EA4-A7DB-4575-9F88-4F245838CF1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Rude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5C2884B-D65D-4882-B08E-A0BA976DF28F}"/>
              </a:ext>
            </a:extLst>
          </p:cNvPr>
          <p:cNvPicPr>
            <a:picLocks noGrp="1" noChangeAspect="1"/>
          </p:cNvPicPr>
          <p:nvPr>
            <p:ph idx="1"/>
          </p:nvPr>
        </p:nvPicPr>
        <p:blipFill>
          <a:blip r:embed="rId2"/>
          <a:stretch>
            <a:fillRect/>
          </a:stretch>
        </p:blipFill>
        <p:spPr>
          <a:xfrm>
            <a:off x="4654296" y="935260"/>
            <a:ext cx="7214616" cy="4960048"/>
          </a:xfrm>
          <a:prstGeom prst="rect">
            <a:avLst/>
          </a:prstGeom>
        </p:spPr>
      </p:pic>
    </p:spTree>
    <p:extLst>
      <p:ext uri="{BB962C8B-B14F-4D97-AF65-F5344CB8AC3E}">
        <p14:creationId xmlns:p14="http://schemas.microsoft.com/office/powerpoint/2010/main" val="3388535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2D37D-28E2-4A68-AEA4-3941AABCB9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Threat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DA974A3-3E51-4253-9AED-45DD42710C8F}"/>
              </a:ext>
            </a:extLst>
          </p:cNvPr>
          <p:cNvPicPr>
            <a:picLocks noGrp="1" noChangeAspect="1"/>
          </p:cNvPicPr>
          <p:nvPr>
            <p:ph idx="1"/>
          </p:nvPr>
        </p:nvPicPr>
        <p:blipFill>
          <a:blip r:embed="rId2"/>
          <a:stretch>
            <a:fillRect/>
          </a:stretch>
        </p:blipFill>
        <p:spPr>
          <a:xfrm>
            <a:off x="4654296" y="935260"/>
            <a:ext cx="7214616" cy="4960048"/>
          </a:xfrm>
          <a:prstGeom prst="rect">
            <a:avLst/>
          </a:prstGeom>
        </p:spPr>
      </p:pic>
    </p:spTree>
    <p:extLst>
      <p:ext uri="{BB962C8B-B14F-4D97-AF65-F5344CB8AC3E}">
        <p14:creationId xmlns:p14="http://schemas.microsoft.com/office/powerpoint/2010/main" val="221243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88F9B-73BE-4BFC-9486-58D6B598B0A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Abusive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D1FC25E-0B05-4BC6-BAAF-9B0A69F4E909}"/>
              </a:ext>
            </a:extLst>
          </p:cNvPr>
          <p:cNvPicPr>
            <a:picLocks noGrp="1" noChangeAspect="1"/>
          </p:cNvPicPr>
          <p:nvPr>
            <p:ph idx="1"/>
          </p:nvPr>
        </p:nvPicPr>
        <p:blipFill>
          <a:blip r:embed="rId2"/>
          <a:stretch>
            <a:fillRect/>
          </a:stretch>
        </p:blipFill>
        <p:spPr>
          <a:xfrm>
            <a:off x="4654296" y="935260"/>
            <a:ext cx="7214616" cy="4960048"/>
          </a:xfrm>
          <a:prstGeom prst="rect">
            <a:avLst/>
          </a:prstGeom>
        </p:spPr>
      </p:pic>
    </p:spTree>
    <p:extLst>
      <p:ext uri="{BB962C8B-B14F-4D97-AF65-F5344CB8AC3E}">
        <p14:creationId xmlns:p14="http://schemas.microsoft.com/office/powerpoint/2010/main" val="3244903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BDF25-5991-41FF-87B8-6E18E322215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Loathe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CBB69AB-3DC5-4A68-89AA-13AE676BD942}"/>
              </a:ext>
            </a:extLst>
          </p:cNvPr>
          <p:cNvPicPr>
            <a:picLocks noGrp="1" noChangeAspect="1"/>
          </p:cNvPicPr>
          <p:nvPr>
            <p:ph idx="1"/>
          </p:nvPr>
        </p:nvPicPr>
        <p:blipFill>
          <a:blip r:embed="rId2"/>
          <a:stretch>
            <a:fillRect/>
          </a:stretch>
        </p:blipFill>
        <p:spPr>
          <a:xfrm>
            <a:off x="4654296" y="935260"/>
            <a:ext cx="7214616" cy="4960048"/>
          </a:xfrm>
          <a:prstGeom prst="rect">
            <a:avLst/>
          </a:prstGeom>
        </p:spPr>
      </p:pic>
    </p:spTree>
    <p:extLst>
      <p:ext uri="{BB962C8B-B14F-4D97-AF65-F5344CB8AC3E}">
        <p14:creationId xmlns:p14="http://schemas.microsoft.com/office/powerpoint/2010/main" val="2842147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F664E-0B15-4A6F-B5C6-11EDF3469715}"/>
              </a:ext>
            </a:extLst>
          </p:cNvPr>
          <p:cNvSpPr>
            <a:spLocks noGrp="1"/>
          </p:cNvSpPr>
          <p:nvPr>
            <p:ph type="title"/>
          </p:nvPr>
        </p:nvSpPr>
        <p:spPr>
          <a:xfrm>
            <a:off x="630936" y="639520"/>
            <a:ext cx="3429000" cy="1719072"/>
          </a:xfrm>
        </p:spPr>
        <p:txBody>
          <a:bodyPr anchor="b">
            <a:normAutofit/>
          </a:bodyPr>
          <a:lstStyle/>
          <a:p>
            <a:r>
              <a:rPr lang="en-IN" sz="3800"/>
              <a:t>Analytical Problem Framing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5AA70C-0167-4213-A43B-E39A693DF170}"/>
              </a:ext>
            </a:extLst>
          </p:cNvPr>
          <p:cNvSpPr>
            <a:spLocks noGrp="1"/>
          </p:cNvSpPr>
          <p:nvPr>
            <p:ph idx="1"/>
          </p:nvPr>
        </p:nvSpPr>
        <p:spPr>
          <a:xfrm>
            <a:off x="630935" y="2807208"/>
            <a:ext cx="3741039" cy="3410712"/>
          </a:xfrm>
        </p:spPr>
        <p:txBody>
          <a:bodyPr anchor="t">
            <a:normAutofit/>
          </a:bodyPr>
          <a:lstStyle/>
          <a:p>
            <a:r>
              <a:rPr lang="en-IN" sz="1700" dirty="0">
                <a:effectLst/>
                <a:latin typeface="Arial" panose="020B0604020202020204" pitchFamily="34" charset="0"/>
                <a:ea typeface="Calibri" panose="020F0502020204030204" pitchFamily="34" charset="0"/>
                <a:cs typeface="Times New Roman" panose="02020603050405020304" pitchFamily="18" charset="0"/>
              </a:rPr>
              <a:t>The graphs show that the string length of comments was drastically brought down after processing.</a:t>
            </a:r>
            <a:endParaRPr lang="en-IN" sz="1700" dirty="0">
              <a:latin typeface="Calibri" panose="020F0502020204030204" pitchFamily="34" charset="0"/>
              <a:ea typeface="Calibri" panose="020F0502020204030204" pitchFamily="34" charset="0"/>
              <a:cs typeface="Times New Roman" panose="02020603050405020304" pitchFamily="18" charset="0"/>
            </a:endParaRPr>
          </a:p>
          <a:p>
            <a:r>
              <a:rPr lang="en-IN" sz="1700" dirty="0">
                <a:effectLst/>
                <a:latin typeface="Arial" panose="020B0604020202020204" pitchFamily="34" charset="0"/>
                <a:ea typeface="Calibri" panose="020F0502020204030204" pitchFamily="34" charset="0"/>
                <a:cs typeface="Times New Roman" panose="02020603050405020304" pitchFamily="18" charset="0"/>
              </a:rPr>
              <a:t>The graph shows the composition of toxic comments, of which majority are malignant followed by rude comments, abusive comments, highly malignant comments, hateful comments and threats.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dirty="0"/>
          </a:p>
        </p:txBody>
      </p:sp>
      <p:pic>
        <p:nvPicPr>
          <p:cNvPr id="5" name="Picture 4">
            <a:extLst>
              <a:ext uri="{FF2B5EF4-FFF2-40B4-BE49-F238E27FC236}">
                <a16:creationId xmlns:a16="http://schemas.microsoft.com/office/drawing/2014/main" id="{B46C8FF3-B5E6-43CC-8C3F-C5A583750AF6}"/>
              </a:ext>
            </a:extLst>
          </p:cNvPr>
          <p:cNvPicPr>
            <a:picLocks noChangeAspect="1"/>
          </p:cNvPicPr>
          <p:nvPr/>
        </p:nvPicPr>
        <p:blipFill>
          <a:blip r:embed="rId2"/>
          <a:stretch>
            <a:fillRect/>
          </a:stretch>
        </p:blipFill>
        <p:spPr>
          <a:xfrm>
            <a:off x="4654296" y="1564996"/>
            <a:ext cx="6903720" cy="3728008"/>
          </a:xfrm>
          <a:prstGeom prst="rect">
            <a:avLst/>
          </a:prstGeom>
        </p:spPr>
      </p:pic>
    </p:spTree>
    <p:extLst>
      <p:ext uri="{BB962C8B-B14F-4D97-AF65-F5344CB8AC3E}">
        <p14:creationId xmlns:p14="http://schemas.microsoft.com/office/powerpoint/2010/main" val="108819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70A7F-709B-4E2D-9180-F9B4F8509281}"/>
              </a:ext>
            </a:extLst>
          </p:cNvPr>
          <p:cNvSpPr>
            <a:spLocks noGrp="1"/>
          </p:cNvSpPr>
          <p:nvPr>
            <p:ph type="title"/>
          </p:nvPr>
        </p:nvSpPr>
        <p:spPr>
          <a:xfrm>
            <a:off x="838200" y="365125"/>
            <a:ext cx="10515600" cy="1325563"/>
          </a:xfrm>
        </p:spPr>
        <p:txBody>
          <a:bodyPr>
            <a:normAutofit/>
          </a:bodyPr>
          <a:lstStyle/>
          <a:p>
            <a:r>
              <a:rPr lang="en-IN" sz="4200"/>
              <a:t>Feature Engineering</a:t>
            </a:r>
            <a:br>
              <a:rPr lang="en-IN" sz="4200"/>
            </a:br>
            <a:endParaRPr lang="en-IN"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AFAE38-FDE8-437E-AD5B-A2079C82DC26}"/>
              </a:ext>
            </a:extLst>
          </p:cNvPr>
          <p:cNvSpPr>
            <a:spLocks noGrp="1"/>
          </p:cNvSpPr>
          <p:nvPr>
            <p:ph idx="1"/>
          </p:nvPr>
        </p:nvSpPr>
        <p:spPr>
          <a:xfrm>
            <a:off x="838200" y="1929384"/>
            <a:ext cx="10515600" cy="4251960"/>
          </a:xfrm>
        </p:spPr>
        <p:txBody>
          <a:bodyPr>
            <a:normAutofit/>
          </a:bodyPr>
          <a:lstStyle/>
          <a:p>
            <a:pPr>
              <a:spcAft>
                <a:spcPts val="800"/>
              </a:spcAft>
            </a:pPr>
            <a:r>
              <a:rPr lang="en-IN" sz="2200" dirty="0">
                <a:effectLst/>
                <a:latin typeface="Arial" panose="020B0604020202020204" pitchFamily="34" charset="0"/>
                <a:ea typeface="Calibri" panose="020F0502020204030204" pitchFamily="34" charset="0"/>
                <a:cs typeface="Times New Roman" panose="02020603050405020304" pitchFamily="18" charset="0"/>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200" dirty="0">
                <a:effectLst/>
                <a:latin typeface="Arial" panose="020B0604020202020204" pitchFamily="34" charset="0"/>
                <a:ea typeface="Calibri" panose="020F0502020204030204" pitchFamily="34" charset="0"/>
                <a:cs typeface="Times New Roman" panose="02020603050405020304" pitchFamily="18" charset="0"/>
              </a:rPr>
              <a:t>Since each of the categories had very small data available to work with, a new column: ‘</a:t>
            </a:r>
            <a:r>
              <a:rPr lang="en-IN" sz="22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2200" dirty="0">
                <a:effectLst/>
                <a:latin typeface="Arial" panose="020B0604020202020204" pitchFamily="34" charset="0"/>
                <a:ea typeface="Calibri" panose="020F0502020204030204" pitchFamily="34" charset="0"/>
                <a:cs typeface="Times New Roman" panose="02020603050405020304" pitchFamily="18" charset="0"/>
              </a:rPr>
              <a:t>’ was created which only had binary classes: 0 which represented all the benign comments and 1 which represented all the comments which fell under malignant, highly malignant, abusive, hateful, rude, threat features. This column acted as Target Label column for malignant comment classification.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b="1" dirty="0"/>
          </a:p>
        </p:txBody>
      </p:sp>
    </p:spTree>
    <p:extLst>
      <p:ext uri="{BB962C8B-B14F-4D97-AF65-F5344CB8AC3E}">
        <p14:creationId xmlns:p14="http://schemas.microsoft.com/office/powerpoint/2010/main" val="39319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a:xfrm>
            <a:off x="838200" y="365125"/>
            <a:ext cx="10515600" cy="1325563"/>
          </a:xfrm>
        </p:spPr>
        <p:txBody>
          <a:bodyPr>
            <a:normAutofit/>
          </a:bodyPr>
          <a:lstStyle/>
          <a:p>
            <a:r>
              <a:rPr lang="en-IN" sz="5400"/>
              <a:t>ACKNOWLEDGMENT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a:xfrm>
            <a:off x="838200" y="1929384"/>
            <a:ext cx="10515600" cy="4251960"/>
          </a:xfrm>
        </p:spPr>
        <p:txBody>
          <a:bodyPr>
            <a:normAutofit/>
          </a:bodyPr>
          <a:lstStyle/>
          <a:p>
            <a:r>
              <a:rPr lang="en-IN" sz="220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CAF84-DA8F-4572-B301-6ED580CB76F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Visualising data in Target column</a:t>
            </a:r>
            <a:br>
              <a:rPr lang="en-US" sz="4600" kern="1200">
                <a:solidFill>
                  <a:schemeClr val="tx1"/>
                </a:solidFill>
                <a:latin typeface="+mj-lt"/>
                <a:ea typeface="+mj-ea"/>
                <a:cs typeface="+mj-cs"/>
              </a:rPr>
            </a:br>
            <a:endParaRPr lang="en-US" sz="46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D081B5A-45EB-42BF-B656-D4BC6FD49529}"/>
              </a:ext>
            </a:extLst>
          </p:cNvPr>
          <p:cNvPicPr>
            <a:picLocks noGrp="1" noChangeAspect="1"/>
          </p:cNvPicPr>
          <p:nvPr>
            <p:ph idx="1"/>
          </p:nvPr>
        </p:nvPicPr>
        <p:blipFill>
          <a:blip r:embed="rId2"/>
          <a:stretch>
            <a:fillRect/>
          </a:stretch>
        </p:blipFill>
        <p:spPr>
          <a:xfrm>
            <a:off x="4654296" y="664712"/>
            <a:ext cx="7214616" cy="5501143"/>
          </a:xfrm>
          <a:prstGeom prst="rect">
            <a:avLst/>
          </a:prstGeom>
        </p:spPr>
      </p:pic>
    </p:spTree>
    <p:extLst>
      <p:ext uri="{BB962C8B-B14F-4D97-AF65-F5344CB8AC3E}">
        <p14:creationId xmlns:p14="http://schemas.microsoft.com/office/powerpoint/2010/main" val="149968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E294AA-A472-4EE4-8D52-A374F47DE391}"/>
              </a:ext>
            </a:extLst>
          </p:cNvPr>
          <p:cNvPicPr>
            <a:picLocks noChangeAspect="1"/>
          </p:cNvPicPr>
          <p:nvPr/>
        </p:nvPicPr>
        <p:blipFill rotWithShape="1">
          <a:blip r:embed="rId2"/>
          <a:srcRect t="252" b="5998"/>
          <a:stretch/>
        </p:blipFill>
        <p:spPr>
          <a:xfrm>
            <a:off x="20" y="65324"/>
            <a:ext cx="12191980" cy="6857990"/>
          </a:xfrm>
          <a:prstGeom prst="rect">
            <a:avLst/>
          </a:prstGeom>
        </p:spPr>
      </p:pic>
      <p:sp>
        <p:nvSpPr>
          <p:cNvPr id="9" name="Rectangle 6">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F3E0C74-9DBA-4741-9B46-8C787EF49E83}"/>
              </a:ext>
            </a:extLst>
          </p:cNvPr>
          <p:cNvSpPr txBox="1"/>
          <p:nvPr/>
        </p:nvSpPr>
        <p:spPr>
          <a:xfrm>
            <a:off x="544286" y="488108"/>
            <a:ext cx="5551714" cy="923330"/>
          </a:xfrm>
          <a:prstGeom prst="rect">
            <a:avLst/>
          </a:prstGeom>
          <a:noFill/>
        </p:spPr>
        <p:txBody>
          <a:bodyPr wrap="square" rtlCol="0">
            <a:spAutoFit/>
          </a:bodyPr>
          <a:lstStyle/>
          <a:p>
            <a:r>
              <a:rPr lang="en-IN" sz="5400" b="1" dirty="0">
                <a:solidFill>
                  <a:schemeClr val="bg2"/>
                </a:solidFill>
                <a:latin typeface="Bell MT" panose="02020503060305020303" pitchFamily="18" charset="0"/>
              </a:rPr>
              <a:t>Model Building</a:t>
            </a:r>
          </a:p>
        </p:txBody>
      </p:sp>
    </p:spTree>
    <p:extLst>
      <p:ext uri="{BB962C8B-B14F-4D97-AF65-F5344CB8AC3E}">
        <p14:creationId xmlns:p14="http://schemas.microsoft.com/office/powerpoint/2010/main" val="277447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073E203-99B1-4E6E-AF39-52D5B4FD9546}"/>
              </a:ext>
            </a:extLst>
          </p:cNvPr>
          <p:cNvPicPr>
            <a:picLocks noChangeAspect="1"/>
          </p:cNvPicPr>
          <p:nvPr/>
        </p:nvPicPr>
        <p:blipFill>
          <a:blip r:embed="rId2"/>
          <a:stretch>
            <a:fillRect/>
          </a:stretch>
        </p:blipFill>
        <p:spPr>
          <a:xfrm>
            <a:off x="643467" y="1178744"/>
            <a:ext cx="5294716" cy="4500509"/>
          </a:xfrm>
          <a:prstGeom prst="rect">
            <a:avLst/>
          </a:prstGeom>
        </p:spPr>
      </p:pic>
      <p:cxnSp>
        <p:nvCxnSpPr>
          <p:cNvPr id="29" name="Straight Connector 28">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8CF6662-4B51-4ED2-A7CE-BCBE8C876489}"/>
              </a:ext>
            </a:extLst>
          </p:cNvPr>
          <p:cNvPicPr>
            <a:picLocks noChangeAspect="1"/>
          </p:cNvPicPr>
          <p:nvPr/>
        </p:nvPicPr>
        <p:blipFill>
          <a:blip r:embed="rId3"/>
          <a:stretch>
            <a:fillRect/>
          </a:stretch>
        </p:blipFill>
        <p:spPr>
          <a:xfrm>
            <a:off x="6253817" y="1145654"/>
            <a:ext cx="5294715" cy="4566692"/>
          </a:xfrm>
          <a:prstGeom prst="rect">
            <a:avLst/>
          </a:prstGeom>
        </p:spPr>
      </p:pic>
    </p:spTree>
    <p:extLst>
      <p:ext uri="{BB962C8B-B14F-4D97-AF65-F5344CB8AC3E}">
        <p14:creationId xmlns:p14="http://schemas.microsoft.com/office/powerpoint/2010/main" val="3970989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7FCF34C-4CD5-47A3-9226-48B57C806712}"/>
              </a:ext>
            </a:extLst>
          </p:cNvPr>
          <p:cNvPicPr>
            <a:picLocks noChangeAspect="1"/>
          </p:cNvPicPr>
          <p:nvPr/>
        </p:nvPicPr>
        <p:blipFill>
          <a:blip r:embed="rId2"/>
          <a:stretch>
            <a:fillRect/>
          </a:stretch>
        </p:blipFill>
        <p:spPr>
          <a:xfrm>
            <a:off x="2200150" y="643467"/>
            <a:ext cx="7791699" cy="5571066"/>
          </a:xfrm>
          <a:prstGeom prst="rect">
            <a:avLst/>
          </a:prstGeom>
        </p:spPr>
      </p:pic>
    </p:spTree>
    <p:extLst>
      <p:ext uri="{BB962C8B-B14F-4D97-AF65-F5344CB8AC3E}">
        <p14:creationId xmlns:p14="http://schemas.microsoft.com/office/powerpoint/2010/main" val="4003820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D9070E4-3591-436A-AC78-902024B2E270}"/>
              </a:ext>
            </a:extLst>
          </p:cNvPr>
          <p:cNvPicPr>
            <a:picLocks noChangeAspect="1"/>
          </p:cNvPicPr>
          <p:nvPr/>
        </p:nvPicPr>
        <p:blipFill>
          <a:blip r:embed="rId2"/>
          <a:stretch>
            <a:fillRect/>
          </a:stretch>
        </p:blipFill>
        <p:spPr>
          <a:xfrm>
            <a:off x="643467" y="1218455"/>
            <a:ext cx="5294716" cy="4421088"/>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FAA75B1-F856-4F23-8EF7-D3074D05F7CB}"/>
              </a:ext>
            </a:extLst>
          </p:cNvPr>
          <p:cNvPicPr>
            <a:picLocks noChangeAspect="1"/>
          </p:cNvPicPr>
          <p:nvPr/>
        </p:nvPicPr>
        <p:blipFill>
          <a:blip r:embed="rId3"/>
          <a:stretch>
            <a:fillRect/>
          </a:stretch>
        </p:blipFill>
        <p:spPr>
          <a:xfrm>
            <a:off x="6253817" y="1099326"/>
            <a:ext cx="5294715" cy="4659348"/>
          </a:xfrm>
          <a:prstGeom prst="rect">
            <a:avLst/>
          </a:prstGeom>
        </p:spPr>
      </p:pic>
    </p:spTree>
    <p:extLst>
      <p:ext uri="{BB962C8B-B14F-4D97-AF65-F5344CB8AC3E}">
        <p14:creationId xmlns:p14="http://schemas.microsoft.com/office/powerpoint/2010/main" val="3812306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C3810F37-6390-48BF-BC1C-2A3A1A12B008}"/>
              </a:ext>
            </a:extLst>
          </p:cNvPr>
          <p:cNvPicPr>
            <a:picLocks noChangeAspect="1"/>
          </p:cNvPicPr>
          <p:nvPr/>
        </p:nvPicPr>
        <p:blipFill>
          <a:blip r:embed="rId2"/>
          <a:stretch>
            <a:fillRect/>
          </a:stretch>
        </p:blipFill>
        <p:spPr>
          <a:xfrm>
            <a:off x="643467" y="1185363"/>
            <a:ext cx="5294716" cy="4487272"/>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6FBBC46-DA25-4880-B3C5-13334BD13B45}"/>
              </a:ext>
            </a:extLst>
          </p:cNvPr>
          <p:cNvPicPr>
            <a:picLocks noChangeAspect="1"/>
          </p:cNvPicPr>
          <p:nvPr/>
        </p:nvPicPr>
        <p:blipFill>
          <a:blip r:embed="rId3"/>
          <a:stretch>
            <a:fillRect/>
          </a:stretch>
        </p:blipFill>
        <p:spPr>
          <a:xfrm>
            <a:off x="6253817" y="1132417"/>
            <a:ext cx="5294715" cy="4593165"/>
          </a:xfrm>
          <a:prstGeom prst="rect">
            <a:avLst/>
          </a:prstGeom>
        </p:spPr>
      </p:pic>
    </p:spTree>
    <p:extLst>
      <p:ext uri="{BB962C8B-B14F-4D97-AF65-F5344CB8AC3E}">
        <p14:creationId xmlns:p14="http://schemas.microsoft.com/office/powerpoint/2010/main" val="2543816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749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81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877027-FBE8-429A-B55A-9D7F28A1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046" y="1381306"/>
            <a:ext cx="6146018" cy="4282375"/>
          </a:xfrm>
          <a:prstGeom prst="rect">
            <a:avLst/>
          </a:prstGeom>
        </p:spPr>
      </p:pic>
    </p:spTree>
    <p:extLst>
      <p:ext uri="{BB962C8B-B14F-4D97-AF65-F5344CB8AC3E}">
        <p14:creationId xmlns:p14="http://schemas.microsoft.com/office/powerpoint/2010/main" val="2156730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6B81F5-52BC-4AF8-8DEF-1E3C4859C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2" y="246562"/>
            <a:ext cx="2847975" cy="6103620"/>
          </a:xfrm>
          <a:prstGeom prst="rect">
            <a:avLst/>
          </a:prstGeom>
        </p:spPr>
      </p:pic>
      <p:pic>
        <p:nvPicPr>
          <p:cNvPr id="5" name="Picture 4">
            <a:extLst>
              <a:ext uri="{FF2B5EF4-FFF2-40B4-BE49-F238E27FC236}">
                <a16:creationId xmlns:a16="http://schemas.microsoft.com/office/drawing/2014/main" id="{825C160B-47F4-4CCD-AB29-BC0F80680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795" y="294455"/>
            <a:ext cx="2454437" cy="5993497"/>
          </a:xfrm>
          <a:prstGeom prst="rect">
            <a:avLst/>
          </a:prstGeom>
        </p:spPr>
      </p:pic>
      <p:pic>
        <p:nvPicPr>
          <p:cNvPr id="6" name="Picture 5">
            <a:extLst>
              <a:ext uri="{FF2B5EF4-FFF2-40B4-BE49-F238E27FC236}">
                <a16:creationId xmlns:a16="http://schemas.microsoft.com/office/drawing/2014/main" id="{2F344415-F9EF-4328-B505-EA265BB87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811" y="246562"/>
            <a:ext cx="2637790" cy="6041390"/>
          </a:xfrm>
          <a:prstGeom prst="rect">
            <a:avLst/>
          </a:prstGeom>
        </p:spPr>
      </p:pic>
      <p:pic>
        <p:nvPicPr>
          <p:cNvPr id="7" name="Picture 6">
            <a:extLst>
              <a:ext uri="{FF2B5EF4-FFF2-40B4-BE49-F238E27FC236}">
                <a16:creationId xmlns:a16="http://schemas.microsoft.com/office/drawing/2014/main" id="{C50B665E-0FAE-48DC-800F-D6E7528C5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8589" y="0"/>
            <a:ext cx="2637790" cy="2879459"/>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a:xfrm>
            <a:off x="686834" y="1153572"/>
            <a:ext cx="3200400" cy="4461163"/>
          </a:xfrm>
        </p:spPr>
        <p:txBody>
          <a:bodyPr>
            <a:normAutofit/>
          </a:bodyPr>
          <a:lstStyle/>
          <a:p>
            <a:r>
              <a:rPr lang="en-IN" sz="3700">
                <a:solidFill>
                  <a:srgbClr val="FFFFFF"/>
                </a:solidFill>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a:xfrm>
            <a:off x="4447308" y="591344"/>
            <a:ext cx="6906491" cy="5585619"/>
          </a:xfrm>
        </p:spPr>
        <p:txBody>
          <a:bodyPr anchor="ctr">
            <a:normAutofit/>
          </a:bodyPr>
          <a:lstStyle/>
          <a:p>
            <a:r>
              <a:rPr lang="en-IN" sz="2400">
                <a:effectLst/>
                <a:latin typeface="Arial" panose="020B0604020202020204" pitchFamily="34" charset="0"/>
                <a:ea typeface="Calibri" panose="020F0502020204030204" pitchFamily="34" charset="0"/>
                <a:cs typeface="Times New Roman" panose="02020603050405020304" pitchFamily="18" charset="0"/>
              </a:rPr>
              <a:t>With 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E1B-504B-422E-B675-40EC7D7067C1}"/>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20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20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D2543C0-CB47-42CC-8D51-1FAF894E771B}"/>
              </a:ext>
            </a:extLst>
          </p:cNvPr>
          <p:cNvSpPr txBox="1"/>
          <p:nvPr/>
        </p:nvSpPr>
        <p:spPr>
          <a:xfrm>
            <a:off x="639656" y="161750"/>
            <a:ext cx="10909640" cy="1065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b="1" dirty="0">
                <a:latin typeface="+mj-lt"/>
                <a:ea typeface="+mj-ea"/>
                <a:cs typeface="+mj-cs"/>
              </a:rPr>
              <a:t>Cross Validation</a:t>
            </a:r>
          </a:p>
        </p:txBody>
      </p:sp>
      <p:sp>
        <p:nvSpPr>
          <p:cNvPr id="17"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2E8FE64-0699-48CE-9ADD-841FD9FC92DF}"/>
              </a:ext>
            </a:extLst>
          </p:cNvPr>
          <p:cNvPicPr>
            <a:picLocks noChangeAspect="1"/>
          </p:cNvPicPr>
          <p:nvPr/>
        </p:nvPicPr>
        <p:blipFill>
          <a:blip r:embed="rId2"/>
          <a:stretch>
            <a:fillRect/>
          </a:stretch>
        </p:blipFill>
        <p:spPr>
          <a:xfrm>
            <a:off x="190500" y="913202"/>
            <a:ext cx="2998195" cy="5306624"/>
          </a:xfrm>
          <a:prstGeom prst="rect">
            <a:avLst/>
          </a:prstGeom>
        </p:spPr>
      </p:pic>
      <p:pic>
        <p:nvPicPr>
          <p:cNvPr id="3" name="Picture 2">
            <a:extLst>
              <a:ext uri="{FF2B5EF4-FFF2-40B4-BE49-F238E27FC236}">
                <a16:creationId xmlns:a16="http://schemas.microsoft.com/office/drawing/2014/main" id="{BDE4853C-37FC-47EC-A255-6B0DCEFACED7}"/>
              </a:ext>
            </a:extLst>
          </p:cNvPr>
          <p:cNvPicPr>
            <a:picLocks noChangeAspect="1"/>
          </p:cNvPicPr>
          <p:nvPr/>
        </p:nvPicPr>
        <p:blipFill>
          <a:blip r:embed="rId3"/>
          <a:stretch>
            <a:fillRect/>
          </a:stretch>
        </p:blipFill>
        <p:spPr>
          <a:xfrm>
            <a:off x="8886825" y="814865"/>
            <a:ext cx="3111627" cy="2538642"/>
          </a:xfrm>
          <a:prstGeom prst="rect">
            <a:avLst/>
          </a:prstGeom>
        </p:spPr>
      </p:pic>
      <p:pic>
        <p:nvPicPr>
          <p:cNvPr id="8" name="Picture 7">
            <a:extLst>
              <a:ext uri="{FF2B5EF4-FFF2-40B4-BE49-F238E27FC236}">
                <a16:creationId xmlns:a16="http://schemas.microsoft.com/office/drawing/2014/main" id="{F38D4B1B-B2E8-421E-8678-0C3828A222F4}"/>
              </a:ext>
            </a:extLst>
          </p:cNvPr>
          <p:cNvPicPr>
            <a:picLocks noChangeAspect="1"/>
          </p:cNvPicPr>
          <p:nvPr/>
        </p:nvPicPr>
        <p:blipFill>
          <a:blip r:embed="rId4"/>
          <a:stretch>
            <a:fillRect/>
          </a:stretch>
        </p:blipFill>
        <p:spPr>
          <a:xfrm>
            <a:off x="3724275" y="3720854"/>
            <a:ext cx="8094052" cy="2861683"/>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217A-3AB1-4F6F-A744-026BD92BC61D}"/>
              </a:ext>
            </a:extLst>
          </p:cNvPr>
          <p:cNvSpPr>
            <a:spLocks noGrp="1"/>
          </p:cNvSpPr>
          <p:nvPr>
            <p:ph type="title"/>
          </p:nvPr>
        </p:nvSpPr>
        <p:spPr>
          <a:xfrm>
            <a:off x="648928" y="338328"/>
            <a:ext cx="3386497" cy="1608328"/>
          </a:xfrm>
        </p:spPr>
        <p:txBody>
          <a:bodyPr>
            <a:normAutofit fontScale="90000"/>
          </a:bodyPr>
          <a:lstStyle/>
          <a:p>
            <a:br>
              <a:rPr lang="en-US" sz="2500" dirty="0"/>
            </a:br>
            <a:r>
              <a:rPr lang="en-US" sz="3600" b="1" dirty="0">
                <a:latin typeface="Bell MT" panose="02020503060305020303" pitchFamily="18" charset="0"/>
              </a:rPr>
              <a:t>ROC AUC Scores</a:t>
            </a:r>
            <a:br>
              <a:rPr lang="en-US" sz="2500" dirty="0"/>
            </a:br>
            <a:br>
              <a:rPr lang="en-US" sz="2500" dirty="0"/>
            </a:br>
            <a:endParaRPr lang="en-IN" sz="2500" dirty="0"/>
          </a:p>
        </p:txBody>
      </p:sp>
      <p:sp>
        <p:nvSpPr>
          <p:cNvPr id="3" name="Content Placeholder 2">
            <a:extLst>
              <a:ext uri="{FF2B5EF4-FFF2-40B4-BE49-F238E27FC236}">
                <a16:creationId xmlns:a16="http://schemas.microsoft.com/office/drawing/2014/main" id="{1743FF27-B20D-4560-8FE9-11FBCC9E5389}"/>
              </a:ext>
            </a:extLst>
          </p:cNvPr>
          <p:cNvSpPr>
            <a:spLocks noGrp="1"/>
          </p:cNvSpPr>
          <p:nvPr>
            <p:ph idx="1"/>
          </p:nvPr>
        </p:nvSpPr>
        <p:spPr>
          <a:xfrm>
            <a:off x="4035425" y="228600"/>
            <a:ext cx="7223125" cy="1822791"/>
          </a:xfrm>
        </p:spPr>
        <p:txBody>
          <a:bodyPr anchor="ctr">
            <a:normAutofit/>
          </a:bodyPr>
          <a:lstStyle/>
          <a:p>
            <a:pPr>
              <a:spcAft>
                <a:spcPts val="800"/>
              </a:spcAft>
            </a:pPr>
            <a:r>
              <a:rPr lang="en-IN" sz="1900" dirty="0">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thresholds. The AUC value lies between 0.5 to 1 where 0.5 denotes a bad classifier and 1 denotes an excellent classifier.</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900" dirty="0"/>
          </a:p>
        </p:txBody>
      </p:sp>
      <p:sp>
        <p:nvSpPr>
          <p:cNvPr id="12"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CF9141-11ED-4AA8-90EF-0548411E8D0D}"/>
              </a:ext>
            </a:extLst>
          </p:cNvPr>
          <p:cNvPicPr>
            <a:picLocks noChangeAspect="1"/>
          </p:cNvPicPr>
          <p:nvPr/>
        </p:nvPicPr>
        <p:blipFill>
          <a:blip r:embed="rId2"/>
          <a:stretch>
            <a:fillRect/>
          </a:stretch>
        </p:blipFill>
        <p:spPr>
          <a:xfrm>
            <a:off x="2023230" y="2742397"/>
            <a:ext cx="2210235" cy="3291840"/>
          </a:xfrm>
          <a:prstGeom prst="rect">
            <a:avLst/>
          </a:prstGeom>
        </p:spPr>
      </p:pic>
      <p:sp>
        <p:nvSpPr>
          <p:cNvPr id="1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1E8E3C3-2C36-4265-A780-C4C31B0F16F1}"/>
              </a:ext>
            </a:extLst>
          </p:cNvPr>
          <p:cNvPicPr>
            <a:picLocks noChangeAspect="1"/>
          </p:cNvPicPr>
          <p:nvPr/>
        </p:nvPicPr>
        <p:blipFill>
          <a:blip r:embed="rId3"/>
          <a:stretch>
            <a:fillRect/>
          </a:stretch>
        </p:blipFill>
        <p:spPr>
          <a:xfrm>
            <a:off x="7837805" y="2742397"/>
            <a:ext cx="2451694" cy="3291840"/>
          </a:xfrm>
          <a:prstGeom prst="rect">
            <a:avLst/>
          </a:prstGeom>
        </p:spPr>
      </p:pic>
    </p:spTree>
    <p:extLst>
      <p:ext uri="{BB962C8B-B14F-4D97-AF65-F5344CB8AC3E}">
        <p14:creationId xmlns:p14="http://schemas.microsoft.com/office/powerpoint/2010/main" val="2393503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A235B-DC55-4B6E-9EF1-163EE4CBEA1B}"/>
              </a:ext>
            </a:extLst>
          </p:cNvPr>
          <p:cNvSpPr>
            <a:spLocks noGrp="1"/>
          </p:cNvSpPr>
          <p:nvPr>
            <p:ph type="title"/>
          </p:nvPr>
        </p:nvSpPr>
        <p:spPr>
          <a:xfrm>
            <a:off x="630936" y="639520"/>
            <a:ext cx="3429000" cy="1719072"/>
          </a:xfrm>
        </p:spPr>
        <p:txBody>
          <a:bodyPr anchor="b">
            <a:normAutofit/>
          </a:bodyPr>
          <a:lstStyle/>
          <a:p>
            <a:r>
              <a:rPr lang="en-IN" sz="3800"/>
              <a:t>ROC AUC curves</a:t>
            </a:r>
            <a:br>
              <a:rPr lang="en-IN" sz="3800"/>
            </a:br>
            <a:endParaRPr lang="en-IN" sz="38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193EB7-5D11-4B1D-AED8-C277ABF1D04E}"/>
              </a:ext>
            </a:extLst>
          </p:cNvPr>
          <p:cNvSpPr>
            <a:spLocks noGrp="1"/>
          </p:cNvSpPr>
          <p:nvPr>
            <p:ph idx="1"/>
          </p:nvPr>
        </p:nvSpPr>
        <p:spPr>
          <a:xfrm>
            <a:off x="630936" y="2807208"/>
            <a:ext cx="3429000" cy="3410712"/>
          </a:xfrm>
        </p:spPr>
        <p:txBody>
          <a:bodyPr anchor="t">
            <a:normAutofit/>
          </a:bodyPr>
          <a:lstStyle/>
          <a:p>
            <a:r>
              <a:rPr lang="en-IN" sz="220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a:p>
        </p:txBody>
      </p:sp>
      <p:pic>
        <p:nvPicPr>
          <p:cNvPr id="4" name="Picture 3">
            <a:extLst>
              <a:ext uri="{FF2B5EF4-FFF2-40B4-BE49-F238E27FC236}">
                <a16:creationId xmlns:a16="http://schemas.microsoft.com/office/drawing/2014/main" id="{617A1EE1-6369-4DAD-A030-DA44E177FD99}"/>
              </a:ext>
            </a:extLst>
          </p:cNvPr>
          <p:cNvPicPr>
            <a:picLocks noChangeAspect="1"/>
          </p:cNvPicPr>
          <p:nvPr/>
        </p:nvPicPr>
        <p:blipFill>
          <a:blip r:embed="rId2"/>
          <a:stretch>
            <a:fillRect/>
          </a:stretch>
        </p:blipFill>
        <p:spPr>
          <a:xfrm>
            <a:off x="4654296" y="1085701"/>
            <a:ext cx="6903720" cy="4686598"/>
          </a:xfrm>
          <a:prstGeom prst="rect">
            <a:avLst/>
          </a:prstGeom>
        </p:spPr>
      </p:pic>
    </p:spTree>
    <p:extLst>
      <p:ext uri="{BB962C8B-B14F-4D97-AF65-F5344CB8AC3E}">
        <p14:creationId xmlns:p14="http://schemas.microsoft.com/office/powerpoint/2010/main" val="2369197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4F8F-1A03-44D7-B2A2-5D6146FDF60A}"/>
              </a:ext>
            </a:extLst>
          </p:cNvPr>
          <p:cNvSpPr>
            <a:spLocks noGrp="1"/>
          </p:cNvSpPr>
          <p:nvPr>
            <p:ph type="title"/>
          </p:nvPr>
        </p:nvSpPr>
        <p:spPr/>
        <p:txBody>
          <a:bodyPr/>
          <a:lstStyle/>
          <a:p>
            <a:r>
              <a:rPr lang="en-IN" dirty="0"/>
              <a:t>Interpretation of the Results</a:t>
            </a:r>
            <a:br>
              <a:rPr lang="en-IN" dirty="0"/>
            </a:br>
            <a:endParaRPr lang="en-IN" dirty="0"/>
          </a:p>
        </p:txBody>
      </p:sp>
      <p:sp>
        <p:nvSpPr>
          <p:cNvPr id="3" name="Content Placeholder 2">
            <a:extLst>
              <a:ext uri="{FF2B5EF4-FFF2-40B4-BE49-F238E27FC236}">
                <a16:creationId xmlns:a16="http://schemas.microsoft.com/office/drawing/2014/main" id="{6B2D7553-8314-4F28-93D3-F2B1F4846B70}"/>
              </a:ext>
            </a:extLst>
          </p:cNvPr>
          <p:cNvSpPr>
            <a:spLocks noGrp="1"/>
          </p:cNvSpPr>
          <p:nvPr>
            <p:ph idx="1"/>
          </p:nvPr>
        </p:nvSpPr>
        <p:spPr/>
        <p:txBody>
          <a:bodyPr/>
          <a:lstStyle/>
          <a:p>
            <a:pPr>
              <a:lnSpc>
                <a:spcPct val="107000"/>
              </a:lnSpc>
              <a:spcBef>
                <a:spcPts val="930"/>
              </a:spcBef>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Based on comparing the above graphs, roc_auc_scores, Precision, Recall, Accuracy Scores with Cross validation scores and log loss scores, it is determined that Random Forest Classifier and Logistic Regression are the best models for the dataset.</a:t>
            </a:r>
            <a:endParaRPr lang="en-IN"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2305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648931" y="2438400"/>
            <a:ext cx="3505494" cy="3785419"/>
          </a:xfrm>
        </p:spPr>
        <p:txBody>
          <a:bodyPr>
            <a:normAutofit/>
          </a:bodyPr>
          <a:lstStyle/>
          <a:p>
            <a:pPr>
              <a:spcAft>
                <a:spcPts val="800"/>
              </a:spcAft>
            </a:pPr>
            <a:r>
              <a:rPr lang="en-IN" sz="20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IN" sz="2000" dirty="0">
                <a:effectLst/>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Classifier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953A13-F4D0-41BD-AC8D-8226E6F9D607}"/>
              </a:ext>
            </a:extLst>
          </p:cNvPr>
          <p:cNvPicPr>
            <a:picLocks noChangeAspect="1"/>
          </p:cNvPicPr>
          <p:nvPr/>
        </p:nvPicPr>
        <p:blipFill>
          <a:blip r:embed="rId2"/>
          <a:stretch>
            <a:fillRect/>
          </a:stretch>
        </p:blipFill>
        <p:spPr>
          <a:xfrm>
            <a:off x="5405862" y="1410901"/>
            <a:ext cx="6019331" cy="4032952"/>
          </a:xfrm>
          <a:prstGeom prst="rect">
            <a:avLst/>
          </a:prstGeom>
          <a:effectLst/>
        </p:spPr>
      </p:pic>
    </p:spTree>
    <p:extLst>
      <p:ext uri="{BB962C8B-B14F-4D97-AF65-F5344CB8AC3E}">
        <p14:creationId xmlns:p14="http://schemas.microsoft.com/office/powerpoint/2010/main" val="2088629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2BF8-E44D-402D-88BF-E92A1FE2D2D8}"/>
              </a:ext>
            </a:extLst>
          </p:cNvPr>
          <p:cNvSpPr>
            <a:spLocks noGrp="1"/>
          </p:cNvSpPr>
          <p:nvPr>
            <p:ph type="title"/>
          </p:nvPr>
        </p:nvSpPr>
        <p:spPr>
          <a:xfrm>
            <a:off x="484214" y="2402083"/>
            <a:ext cx="3505495" cy="1622321"/>
          </a:xfrm>
        </p:spPr>
        <p:txBody>
          <a:bodyPr>
            <a:noAutofit/>
          </a:bodyPr>
          <a:lstStyle/>
          <a:p>
            <a:r>
              <a:rPr lang="en-US" sz="2800" b="1" dirty="0">
                <a:latin typeface="Bell MT" panose="02020503060305020303" pitchFamily="18" charset="0"/>
              </a:rPr>
              <a:t>GridsearchCV was used for Hyper Parameter Tuning of the Logistic Regression model.</a:t>
            </a:r>
            <a:br>
              <a:rPr lang="en-US" sz="2800" b="1" dirty="0">
                <a:latin typeface="Bell MT" panose="02020503060305020303" pitchFamily="18" charset="0"/>
              </a:rPr>
            </a:br>
            <a:endParaRPr lang="en-IN" sz="2800" b="1" dirty="0">
              <a:latin typeface="Bell MT" panose="02020503060305020303" pitchFamily="18" charset="0"/>
            </a:endParaRP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D3A59B7-0293-4325-8375-44C874685C0E}"/>
              </a:ext>
            </a:extLst>
          </p:cNvPr>
          <p:cNvPicPr>
            <a:picLocks noChangeAspect="1"/>
          </p:cNvPicPr>
          <p:nvPr/>
        </p:nvPicPr>
        <p:blipFill>
          <a:blip r:embed="rId2"/>
          <a:stretch>
            <a:fillRect/>
          </a:stretch>
        </p:blipFill>
        <p:spPr>
          <a:xfrm>
            <a:off x="5405862" y="1410901"/>
            <a:ext cx="6019331" cy="4032952"/>
          </a:xfrm>
          <a:prstGeom prst="rect">
            <a:avLst/>
          </a:prstGeom>
          <a:effectLst/>
        </p:spPr>
      </p:pic>
    </p:spTree>
    <p:extLst>
      <p:ext uri="{BB962C8B-B14F-4D97-AF65-F5344CB8AC3E}">
        <p14:creationId xmlns:p14="http://schemas.microsoft.com/office/powerpoint/2010/main" val="741453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27758-C155-4E4B-BE36-6066CFCE611D}"/>
              </a:ext>
            </a:extLst>
          </p:cNvPr>
          <p:cNvSpPr>
            <a:spLocks noGrp="1"/>
          </p:cNvSpPr>
          <p:nvPr>
            <p:ph type="title"/>
          </p:nvPr>
        </p:nvSpPr>
        <p:spPr>
          <a:xfrm>
            <a:off x="841248" y="548640"/>
            <a:ext cx="3600860" cy="5431536"/>
          </a:xfrm>
        </p:spPr>
        <p:txBody>
          <a:bodyPr>
            <a:normAutofit/>
          </a:bodyPr>
          <a:lstStyle/>
          <a:p>
            <a:r>
              <a:rPr lang="en-IN" sz="5400" dirty="0"/>
              <a:t>Result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952113-A068-4C7E-A381-0EB86F7CC416}"/>
              </a:ext>
            </a:extLst>
          </p:cNvPr>
          <p:cNvSpPr>
            <a:spLocks noGrp="1"/>
          </p:cNvSpPr>
          <p:nvPr>
            <p:ph idx="1"/>
          </p:nvPr>
        </p:nvSpPr>
        <p:spPr>
          <a:xfrm>
            <a:off x="5126418" y="552091"/>
            <a:ext cx="6224335" cy="5431536"/>
          </a:xfrm>
        </p:spPr>
        <p:txBody>
          <a:bodyPr anchor="ctr">
            <a:normAutofit/>
          </a:bodyPr>
          <a:lstStyle/>
          <a:p>
            <a:r>
              <a:rPr lang="en-IN" sz="2200" b="1" dirty="0">
                <a:effectLst/>
                <a:latin typeface="Arial" panose="020B0604020202020204" pitchFamily="34" charset="0"/>
                <a:ea typeface="Calibri" panose="020F0502020204030204" pitchFamily="34" charset="0"/>
                <a:cs typeface="Times New Roman" panose="02020603050405020304" pitchFamily="18" charset="0"/>
              </a:rPr>
              <a:t>After Tuning the hyper parameters and based on the input parameter values and after fitting the train datasets it is found that Logistic Regression model performs the best.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200" dirty="0">
                <a:effectLst/>
                <a:latin typeface="Arial" panose="020B0604020202020204" pitchFamily="34" charset="0"/>
                <a:ea typeface="Calibri" panose="020F0502020204030204" pitchFamily="34" charset="0"/>
                <a:cs typeface="Times New Roman" panose="02020603050405020304" pitchFamily="18" charset="0"/>
              </a:rPr>
              <a:t>The model was saved and the Test Dataset was then prepared for final classification work by the model. This model was then tested using the Test Dataset. The model performed with good amount of accuracy.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837512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055A9-1397-40BE-9FD4-19D2B62A97F0}"/>
              </a:ext>
            </a:extLst>
          </p:cNvPr>
          <p:cNvSpPr>
            <a:spLocks noGrp="1"/>
          </p:cNvSpPr>
          <p:nvPr>
            <p:ph type="title"/>
          </p:nvPr>
        </p:nvSpPr>
        <p:spPr>
          <a:xfrm>
            <a:off x="638882" y="639193"/>
            <a:ext cx="5457118" cy="3573516"/>
          </a:xfrm>
        </p:spPr>
        <p:txBody>
          <a:bodyPr vert="horz" lIns="91440" tIns="45720" rIns="91440" bIns="45720" rtlCol="0" anchor="b">
            <a:normAutofit/>
          </a:bodyPr>
          <a:lstStyle/>
          <a:p>
            <a:r>
              <a:rPr lang="en-US" sz="6600" b="1" kern="1200" dirty="0">
                <a:solidFill>
                  <a:schemeClr val="tx1"/>
                </a:solidFill>
                <a:latin typeface="Bell MT" panose="02020503060305020303" pitchFamily="18" charset="0"/>
              </a:rPr>
              <a:t>THANK YOU</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41D2C796-1D27-EC93-3567-00D3E92024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393284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5FBD1-E11A-4816-AEAA-30A63340CFE5}"/>
              </a:ext>
            </a:extLst>
          </p:cNvPr>
          <p:cNvSpPr>
            <a:spLocks noGrp="1"/>
          </p:cNvSpPr>
          <p:nvPr>
            <p:ph type="title"/>
          </p:nvPr>
        </p:nvSpPr>
        <p:spPr>
          <a:xfrm>
            <a:off x="965199" y="851517"/>
            <a:ext cx="5130795" cy="1461778"/>
          </a:xfrm>
        </p:spPr>
        <p:txBody>
          <a:bodyPr>
            <a:normAutofit/>
          </a:bodyPr>
          <a:lstStyle/>
          <a:p>
            <a:r>
              <a:rPr lang="en-US" altLang="en-US" sz="4000">
                <a:latin typeface="Bell MT" panose="02020503060305020303" pitchFamily="18" charset="0"/>
              </a:rPr>
              <a:t>The Dataset</a:t>
            </a:r>
            <a:br>
              <a:rPr lang="en-US" altLang="en-US" sz="4000">
                <a:latin typeface="Times New Roman" panose="02020603050405020304" pitchFamily="18" charset="0"/>
              </a:rPr>
            </a:br>
            <a:endParaRPr lang="en-IN" sz="4000"/>
          </a:p>
        </p:txBody>
      </p:sp>
      <p:sp>
        <p:nvSpPr>
          <p:cNvPr id="3" name="Content Placeholder 2">
            <a:extLst>
              <a:ext uri="{FF2B5EF4-FFF2-40B4-BE49-F238E27FC236}">
                <a16:creationId xmlns:a16="http://schemas.microsoft.com/office/drawing/2014/main" id="{2CB79751-D92B-417D-9FB7-ABB31A876F98}"/>
              </a:ext>
            </a:extLst>
          </p:cNvPr>
          <p:cNvSpPr>
            <a:spLocks noGrp="1"/>
          </p:cNvSpPr>
          <p:nvPr>
            <p:ph idx="1"/>
          </p:nvPr>
        </p:nvSpPr>
        <p:spPr>
          <a:xfrm>
            <a:off x="965200" y="2470248"/>
            <a:ext cx="4048344" cy="3536236"/>
          </a:xfrm>
        </p:spPr>
        <p:txBody>
          <a:bodyPr>
            <a:normAutofit/>
          </a:bodyPr>
          <a:lstStyle/>
          <a:p>
            <a:r>
              <a:rPr lang="en-US" sz="170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sz="1700"/>
              <a:t>The label can be either 0 or 1, where 0 denotes a NO while 1 denotes a YES. There are various comments which have multiple labels. The first attribute is a unique ID associated with each comment. </a:t>
            </a:r>
          </a:p>
          <a:p>
            <a:endParaRPr lang="en-US" sz="1700"/>
          </a:p>
          <a:p>
            <a:endParaRPr lang="en-IN" sz="1700"/>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Open Folder">
            <a:extLst>
              <a:ext uri="{FF2B5EF4-FFF2-40B4-BE49-F238E27FC236}">
                <a16:creationId xmlns:a16="http://schemas.microsoft.com/office/drawing/2014/main" id="{B9CA748D-5C35-35AC-1B86-6C01EA9496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67590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a:xfrm>
            <a:off x="686834" y="1153572"/>
            <a:ext cx="3200400" cy="4461163"/>
          </a:xfrm>
        </p:spPr>
        <p:txBody>
          <a:bodyPr>
            <a:normAutofit/>
          </a:bodyPr>
          <a:lstStyle/>
          <a:p>
            <a:r>
              <a:rPr lang="en-IN">
                <a:solidFill>
                  <a:srgbClr val="FFFFFF"/>
                </a:solidFill>
              </a:rPr>
              <a:t>Features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a:xfrm>
            <a:off x="4447308" y="591344"/>
            <a:ext cx="6906491" cy="5585619"/>
          </a:xfrm>
        </p:spPr>
        <p:txBody>
          <a:bodyPr anchor="ctr">
            <a:normAutofit/>
          </a:bodyPr>
          <a:lstStyle/>
          <a:p>
            <a:pPr marL="342900" lvl="0" indent="-342900">
              <a:buFont typeface="Symbol" panose="05050102010706020507" pitchFamily="18" charset="2"/>
              <a:buChar char=""/>
            </a:pPr>
            <a:r>
              <a:rPr lang="en-IN" sz="2000" b="1">
                <a:effectLst/>
                <a:latin typeface="Arial" panose="020B0604020202020204" pitchFamily="34" charset="0"/>
                <a:ea typeface="Calibri" panose="020F0502020204030204" pitchFamily="34" charset="0"/>
                <a:cs typeface="Times New Roman" panose="02020603050405020304" pitchFamily="18" charset="0"/>
              </a:rPr>
              <a:t>Malignant: </a:t>
            </a:r>
            <a:r>
              <a:rPr lang="en-IN" sz="200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2000" b="1">
                <a:effectLst/>
                <a:latin typeface="Arial" panose="020B0604020202020204" pitchFamily="34" charset="0"/>
                <a:ea typeface="Calibri" panose="020F0502020204030204" pitchFamily="34" charset="0"/>
                <a:cs typeface="Times New Roman" panose="02020603050405020304" pitchFamily="18" charset="0"/>
              </a:rPr>
              <a:t>Highly Malignant:</a:t>
            </a:r>
            <a:r>
              <a:rPr lang="en-IN" sz="200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2000" b="1">
                <a:effectLst/>
                <a:latin typeface="Arial" panose="020B0604020202020204" pitchFamily="34" charset="0"/>
                <a:ea typeface="Calibri" panose="020F0502020204030204" pitchFamily="34" charset="0"/>
                <a:cs typeface="Times New Roman" panose="02020603050405020304" pitchFamily="18" charset="0"/>
              </a:rPr>
              <a:t>Rude: </a:t>
            </a:r>
            <a:r>
              <a:rPr lang="en-IN" sz="200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2000" b="1">
                <a:effectLst/>
                <a:latin typeface="Arial" panose="020B0604020202020204" pitchFamily="34" charset="0"/>
                <a:ea typeface="Calibri" panose="020F0502020204030204" pitchFamily="34" charset="0"/>
                <a:cs typeface="Times New Roman" panose="02020603050405020304" pitchFamily="18" charset="0"/>
              </a:rPr>
              <a:t>Threat:</a:t>
            </a:r>
            <a:r>
              <a:rPr lang="en-IN" sz="200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IN" sz="2000" b="1">
                <a:effectLst/>
                <a:latin typeface="Arial" panose="020B0604020202020204" pitchFamily="34" charset="0"/>
                <a:ea typeface="Calibri" panose="020F0502020204030204" pitchFamily="34" charset="0"/>
                <a:cs typeface="Times New Roman" panose="02020603050405020304" pitchFamily="18" charset="0"/>
              </a:rPr>
              <a:t>Abuse:</a:t>
            </a:r>
            <a:r>
              <a:rPr lang="en-IN" sz="200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200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800"/>
              </a:spcAft>
              <a:buFont typeface="Symbol" panose="05050102010706020507" pitchFamily="18" charset="2"/>
              <a:buChar char=""/>
            </a:pPr>
            <a:r>
              <a:rPr lang="en-IN" sz="2000" b="1">
                <a:effectLst/>
                <a:latin typeface="Arial" panose="020B0604020202020204" pitchFamily="34" charset="0"/>
                <a:ea typeface="Calibri" panose="020F0502020204030204" pitchFamily="34" charset="0"/>
              </a:rPr>
              <a:t>Loathe:</a:t>
            </a:r>
            <a:r>
              <a:rPr lang="en-IN" sz="2000">
                <a:effectLst/>
                <a:latin typeface="Arial" panose="020B0604020202020204" pitchFamily="34" charset="0"/>
                <a:ea typeface="Calibri" panose="020F0502020204030204" pitchFamily="34" charset="0"/>
              </a:rPr>
              <a:t> It describes the comments </a:t>
            </a:r>
            <a:r>
              <a:rPr lang="en-IN" sz="2000">
                <a:effectLst/>
                <a:latin typeface="Arial" panose="020B0604020202020204" pitchFamily="34" charset="0"/>
                <a:ea typeface="Calibri" panose="020F0502020204030204" pitchFamily="34" charset="0"/>
                <a:cs typeface="Times New Roman" panose="02020603050405020304" pitchFamily="18" charset="0"/>
              </a:rPr>
              <a:t>which are hateful and loathing in nature.</a:t>
            </a:r>
          </a:p>
          <a:p>
            <a:pPr marL="342900" indent="-342900">
              <a:spcAft>
                <a:spcPts val="800"/>
              </a:spcAft>
              <a:buFont typeface="Symbol" panose="05050102010706020507" pitchFamily="18" charset="2"/>
              <a:buChar char=""/>
            </a:pPr>
            <a:r>
              <a:rPr lang="en-IN" sz="2000" b="1">
                <a:effectLst/>
                <a:latin typeface="Arial" panose="020B0604020202020204" pitchFamily="34" charset="0"/>
                <a:ea typeface="Calibri" panose="020F0502020204030204" pitchFamily="34" charset="0"/>
                <a:cs typeface="Times New Roman" panose="02020603050405020304" pitchFamily="18" charset="0"/>
              </a:rPr>
              <a:t> </a:t>
            </a:r>
            <a:r>
              <a:rPr lang="en-US" sz="2000" b="1">
                <a:effectLst/>
                <a:latin typeface="Arial" panose="020B0604020202020204" pitchFamily="34" charset="0"/>
                <a:ea typeface="Calibri" panose="020F0502020204030204" pitchFamily="34" charset="0"/>
                <a:cs typeface="Times New Roman" panose="02020603050405020304" pitchFamily="18" charset="0"/>
              </a:rPr>
              <a:t>ID</a:t>
            </a:r>
            <a:r>
              <a:rPr lang="en-US" sz="2000">
                <a:effectLst/>
                <a:latin typeface="Arial" panose="020B0604020202020204" pitchFamily="34" charset="0"/>
                <a:ea typeface="Calibri" panose="020F0502020204030204" pitchFamily="34" charset="0"/>
                <a:cs typeface="Times New Roman" panose="02020603050405020304" pitchFamily="18" charset="0"/>
              </a:rPr>
              <a:t>: It includes unique Ids associated with each comment text given.   </a:t>
            </a:r>
          </a:p>
          <a:p>
            <a:pPr marL="342900" indent="-342900">
              <a:spcAft>
                <a:spcPts val="800"/>
              </a:spcAft>
              <a:buFont typeface="Symbol" panose="05050102010706020507" pitchFamily="18" charset="2"/>
              <a:buChar char=""/>
            </a:pPr>
            <a:r>
              <a:rPr lang="en-US" sz="2000" b="1">
                <a:effectLst/>
                <a:latin typeface="Arial" panose="020B0604020202020204" pitchFamily="34" charset="0"/>
                <a:ea typeface="Calibri" panose="020F0502020204030204" pitchFamily="34" charset="0"/>
                <a:cs typeface="Times New Roman" panose="02020603050405020304" pitchFamily="18" charset="0"/>
              </a:rPr>
              <a:t>Comment text</a:t>
            </a:r>
            <a:r>
              <a:rPr lang="en-US" sz="2000">
                <a:effectLst/>
                <a:latin typeface="Arial" panose="020B0604020202020204" pitchFamily="34" charset="0"/>
                <a:ea typeface="Calibri" panose="020F0502020204030204" pitchFamily="34" charset="0"/>
                <a:cs typeface="Times New Roman" panose="02020603050405020304" pitchFamily="18" charset="0"/>
              </a:rPr>
              <a:t>: This column contains the comments extracted from various social media platforms. </a:t>
            </a:r>
          </a:p>
          <a:p>
            <a:pPr marL="342900" indent="-342900">
              <a:spcAft>
                <a:spcPts val="800"/>
              </a:spcAft>
              <a:buFont typeface="Symbol" panose="05050102010706020507" pitchFamily="18" charset="2"/>
              <a:buChar char=""/>
            </a:pP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endParaRPr lang="en-IN" sz="2000"/>
          </a:p>
        </p:txBody>
      </p:sp>
    </p:spTree>
    <p:extLst>
      <p:ext uri="{BB962C8B-B14F-4D97-AF65-F5344CB8AC3E}">
        <p14:creationId xmlns:p14="http://schemas.microsoft.com/office/powerpoint/2010/main" val="241656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2EF6C-D40B-4DA1-8E4E-3B660384983F}"/>
              </a:ext>
            </a:extLst>
          </p:cNvPr>
          <p:cNvSpPr>
            <a:spLocks noGrp="1"/>
          </p:cNvSpPr>
          <p:nvPr>
            <p:ph type="title"/>
          </p:nvPr>
        </p:nvSpPr>
        <p:spPr>
          <a:xfrm>
            <a:off x="838198" y="547815"/>
            <a:ext cx="5167185" cy="1680519"/>
          </a:xfrm>
        </p:spPr>
        <p:txBody>
          <a:bodyPr>
            <a:normAutofit/>
          </a:bodyPr>
          <a:lstStyle/>
          <a:p>
            <a:r>
              <a:rPr lang="en-IN" sz="4000"/>
              <a:t>Exploratory Data Analysis (EDA):</a:t>
            </a:r>
          </a:p>
        </p:txBody>
      </p:sp>
      <p:sp>
        <p:nvSpPr>
          <p:cNvPr id="3" name="Content Placeholder 2">
            <a:extLst>
              <a:ext uri="{FF2B5EF4-FFF2-40B4-BE49-F238E27FC236}">
                <a16:creationId xmlns:a16="http://schemas.microsoft.com/office/drawing/2014/main" id="{CE26CCEC-94D3-49A4-8520-3F2DAFB4A5E2}"/>
              </a:ext>
            </a:extLst>
          </p:cNvPr>
          <p:cNvSpPr>
            <a:spLocks noGrp="1"/>
          </p:cNvSpPr>
          <p:nvPr>
            <p:ph idx="1"/>
          </p:nvPr>
        </p:nvSpPr>
        <p:spPr>
          <a:xfrm>
            <a:off x="6186619" y="547815"/>
            <a:ext cx="5178960" cy="1680519"/>
          </a:xfrm>
        </p:spPr>
        <p:txBody>
          <a:bodyPr anchor="ctr">
            <a:normAutofit/>
          </a:bodyPr>
          <a:lstStyle/>
          <a:p>
            <a:r>
              <a:rPr lang="en-IN" sz="2000">
                <a:effectLst/>
                <a:latin typeface="Arial" panose="020B0604020202020204" pitchFamily="34" charset="0"/>
                <a:ea typeface="Calibri" panose="020F0502020204030204" pitchFamily="34" charset="0"/>
                <a:cs typeface="Times New Roman" panose="02020603050405020304" pitchFamily="18" charset="0"/>
              </a:rPr>
              <a:t>Bar plots,  Count plots, Distplots, WordClouds were used to visualise the data of all the columns and their relationships with Target variable.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a:p>
        </p:txBody>
      </p:sp>
      <p:pic>
        <p:nvPicPr>
          <p:cNvPr id="5" name="Picture 4">
            <a:extLst>
              <a:ext uri="{FF2B5EF4-FFF2-40B4-BE49-F238E27FC236}">
                <a16:creationId xmlns:a16="http://schemas.microsoft.com/office/drawing/2014/main" id="{A5FCEE1E-BA20-4D9B-9D7B-94FC06AACBDE}"/>
              </a:ext>
            </a:extLst>
          </p:cNvPr>
          <p:cNvPicPr>
            <a:picLocks noChangeAspect="1"/>
          </p:cNvPicPr>
          <p:nvPr/>
        </p:nvPicPr>
        <p:blipFill>
          <a:blip r:embed="rId2"/>
          <a:stretch>
            <a:fillRect/>
          </a:stretch>
        </p:blipFill>
        <p:spPr>
          <a:xfrm>
            <a:off x="988252" y="2421924"/>
            <a:ext cx="4867077" cy="3711146"/>
          </a:xfrm>
          <a:prstGeom prst="rect">
            <a:avLst/>
          </a:prstGeom>
        </p:spPr>
      </p:pic>
      <p:pic>
        <p:nvPicPr>
          <p:cNvPr id="4" name="Picture 3">
            <a:extLst>
              <a:ext uri="{FF2B5EF4-FFF2-40B4-BE49-F238E27FC236}">
                <a16:creationId xmlns:a16="http://schemas.microsoft.com/office/drawing/2014/main" id="{AC02CAE2-DAFD-4E69-8C76-4D19BF18223A}"/>
              </a:ext>
            </a:extLst>
          </p:cNvPr>
          <p:cNvPicPr>
            <a:picLocks noChangeAspect="1"/>
          </p:cNvPicPr>
          <p:nvPr/>
        </p:nvPicPr>
        <p:blipFill>
          <a:blip r:embed="rId3"/>
          <a:stretch>
            <a:fillRect/>
          </a:stretch>
        </p:blipFill>
        <p:spPr>
          <a:xfrm>
            <a:off x="6348448" y="2421924"/>
            <a:ext cx="4867077" cy="3711146"/>
          </a:xfrm>
          <a:prstGeom prst="rect">
            <a:avLst/>
          </a:prstGeom>
        </p:spPr>
      </p:pic>
    </p:spTree>
    <p:extLst>
      <p:ext uri="{BB962C8B-B14F-4D97-AF65-F5344CB8AC3E}">
        <p14:creationId xmlns:p14="http://schemas.microsoft.com/office/powerpoint/2010/main" val="262569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B851BF-0B17-4508-BAB0-314591C52E92}"/>
              </a:ext>
            </a:extLst>
          </p:cNvPr>
          <p:cNvPicPr>
            <a:picLocks noChangeAspect="1"/>
          </p:cNvPicPr>
          <p:nvPr/>
        </p:nvPicPr>
        <p:blipFill>
          <a:blip r:embed="rId2"/>
          <a:stretch>
            <a:fillRect/>
          </a:stretch>
        </p:blipFill>
        <p:spPr>
          <a:xfrm>
            <a:off x="1265554" y="321734"/>
            <a:ext cx="3810059" cy="2905170"/>
          </a:xfrm>
          <a:prstGeom prst="rect">
            <a:avLst/>
          </a:prstGeom>
        </p:spPr>
      </p:pic>
      <p:sp>
        <p:nvSpPr>
          <p:cNvPr id="10" name="Rectangle 9">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70D38AA-6112-42D5-B86F-BC107A94EF0C}"/>
              </a:ext>
            </a:extLst>
          </p:cNvPr>
          <p:cNvPicPr>
            <a:picLocks noChangeAspect="1"/>
          </p:cNvPicPr>
          <p:nvPr/>
        </p:nvPicPr>
        <p:blipFill>
          <a:blip r:embed="rId3"/>
          <a:stretch>
            <a:fillRect/>
          </a:stretch>
        </p:blipFill>
        <p:spPr>
          <a:xfrm>
            <a:off x="6959302" y="321734"/>
            <a:ext cx="3810059" cy="2905170"/>
          </a:xfrm>
          <a:prstGeom prst="rect">
            <a:avLst/>
          </a:prstGeom>
        </p:spPr>
      </p:pic>
      <p:sp>
        <p:nvSpPr>
          <p:cNvPr id="12" name="Rectangle 11">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4442706-7D7E-4AEC-87C7-0A37083C59E0}"/>
              </a:ext>
            </a:extLst>
          </p:cNvPr>
          <p:cNvPicPr>
            <a:picLocks noChangeAspect="1"/>
          </p:cNvPicPr>
          <p:nvPr/>
        </p:nvPicPr>
        <p:blipFill>
          <a:blip r:embed="rId4"/>
          <a:stretch>
            <a:fillRect/>
          </a:stretch>
        </p:blipFill>
        <p:spPr>
          <a:xfrm>
            <a:off x="1360379" y="3631096"/>
            <a:ext cx="3620407" cy="2760560"/>
          </a:xfrm>
          <a:prstGeom prst="rect">
            <a:avLst/>
          </a:prstGeom>
        </p:spPr>
      </p:pic>
      <p:pic>
        <p:nvPicPr>
          <p:cNvPr id="5" name="Picture 4">
            <a:extLst>
              <a:ext uri="{FF2B5EF4-FFF2-40B4-BE49-F238E27FC236}">
                <a16:creationId xmlns:a16="http://schemas.microsoft.com/office/drawing/2014/main" id="{F23B744B-B8C3-4A1B-9F4F-B7BC1DEE6658}"/>
              </a:ext>
            </a:extLst>
          </p:cNvPr>
          <p:cNvPicPr>
            <a:picLocks noChangeAspect="1"/>
          </p:cNvPicPr>
          <p:nvPr/>
        </p:nvPicPr>
        <p:blipFill>
          <a:blip r:embed="rId5"/>
          <a:stretch>
            <a:fillRect/>
          </a:stretch>
        </p:blipFill>
        <p:spPr>
          <a:xfrm>
            <a:off x="7054128" y="3631096"/>
            <a:ext cx="3620407" cy="2760560"/>
          </a:xfrm>
          <a:prstGeom prst="rect">
            <a:avLst/>
          </a:prstGeom>
        </p:spPr>
      </p:pic>
    </p:spTree>
    <p:extLst>
      <p:ext uri="{BB962C8B-B14F-4D97-AF65-F5344CB8AC3E}">
        <p14:creationId xmlns:p14="http://schemas.microsoft.com/office/powerpoint/2010/main" val="45727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DF727-2EEA-43FD-870F-C8272D846196}"/>
              </a:ext>
            </a:extLst>
          </p:cNvPr>
          <p:cNvSpPr>
            <a:spLocks noGrp="1"/>
          </p:cNvSpPr>
          <p:nvPr>
            <p:ph type="title"/>
          </p:nvPr>
        </p:nvSpPr>
        <p:spPr>
          <a:xfrm>
            <a:off x="630936" y="640080"/>
            <a:ext cx="4818888" cy="1481328"/>
          </a:xfrm>
        </p:spPr>
        <p:txBody>
          <a:bodyPr anchor="b">
            <a:normAutofit/>
          </a:bodyPr>
          <a:lstStyle/>
          <a:p>
            <a:r>
              <a:rPr lang="en-IN" sz="5000"/>
              <a:t>Points to remember</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863ADD-B08B-43A5-8D1C-FF86DBF827A1}"/>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ü"/>
            </a:pPr>
            <a:r>
              <a:rPr lang="en-US" sz="2000"/>
              <a:t>There are no duplicates values in the dataset.</a:t>
            </a:r>
          </a:p>
          <a:p>
            <a:pPr>
              <a:buFont typeface="Wingdings" panose="05000000000000000000" pitchFamily="2" charset="2"/>
              <a:buChar char="ü"/>
            </a:pPr>
            <a:endParaRPr lang="en-US" sz="2000"/>
          </a:p>
          <a:p>
            <a:pPr>
              <a:buFont typeface="Wingdings" panose="05000000000000000000" pitchFamily="2" charset="2"/>
              <a:buChar char="ü"/>
            </a:pPr>
            <a:r>
              <a:rPr lang="en-US" sz="2000"/>
              <a:t>There are no null values in  Dataset.</a:t>
            </a:r>
          </a:p>
          <a:p>
            <a:pPr>
              <a:buFont typeface="Wingdings" panose="05000000000000000000" pitchFamily="2" charset="2"/>
              <a:buChar char="ü"/>
            </a:pPr>
            <a:endParaRPr lang="en-US" sz="2000"/>
          </a:p>
          <a:p>
            <a:pPr>
              <a:buFont typeface="Wingdings" panose="05000000000000000000" pitchFamily="2" charset="2"/>
              <a:buChar char="ü"/>
            </a:pPr>
            <a:r>
              <a:rPr lang="en-US" sz="2000"/>
              <a:t>Data given by Flip robo Technologies</a:t>
            </a:r>
          </a:p>
          <a:p>
            <a:pPr marL="0" indent="0">
              <a:buNone/>
            </a:pPr>
            <a:r>
              <a:rPr lang="en-US" sz="2000"/>
              <a:t>  </a:t>
            </a:r>
          </a:p>
          <a:p>
            <a:pPr>
              <a:buFont typeface="Wingdings" panose="05000000000000000000" pitchFamily="2" charset="2"/>
              <a:buChar char="ü"/>
            </a:pPr>
            <a:r>
              <a:rPr lang="en-US" sz="2000"/>
              <a:t>  Data are text Data, so we need to use NLP approached for ML</a:t>
            </a:r>
          </a:p>
          <a:p>
            <a:endParaRPr lang="en-IN" sz="2000"/>
          </a:p>
        </p:txBody>
      </p:sp>
      <p:pic>
        <p:nvPicPr>
          <p:cNvPr id="7" name="Graphic 6" descr="Filter">
            <a:extLst>
              <a:ext uri="{FF2B5EF4-FFF2-40B4-BE49-F238E27FC236}">
                <a16:creationId xmlns:a16="http://schemas.microsoft.com/office/drawing/2014/main" id="{7CDCA256-1172-D1A9-BFD9-7673E40936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15599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44A1C-D818-4235-8788-2B7001C74E2D}"/>
              </a:ext>
            </a:extLst>
          </p:cNvPr>
          <p:cNvSpPr>
            <a:spLocks noGrp="1"/>
          </p:cNvSpPr>
          <p:nvPr>
            <p:ph type="title"/>
          </p:nvPr>
        </p:nvSpPr>
        <p:spPr>
          <a:xfrm>
            <a:off x="838200" y="365125"/>
            <a:ext cx="10515600" cy="1325563"/>
          </a:xfrm>
        </p:spPr>
        <p:txBody>
          <a:bodyPr>
            <a:normAutofit/>
          </a:bodyPr>
          <a:lstStyle/>
          <a:p>
            <a:r>
              <a:rPr lang="en-US" sz="5400"/>
              <a:t>Data Preprocessing</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568FAE-AD56-453A-8046-BD525218A0D9}"/>
              </a:ext>
            </a:extLst>
          </p:cNvPr>
          <p:cNvSpPr>
            <a:spLocks noGrp="1"/>
          </p:cNvSpPr>
          <p:nvPr>
            <p:ph idx="1"/>
          </p:nvPr>
        </p:nvSpPr>
        <p:spPr>
          <a:xfrm>
            <a:off x="838200" y="1929384"/>
            <a:ext cx="10515600" cy="4910328"/>
          </a:xfrm>
        </p:spPr>
        <p:txBody>
          <a:bodyPr>
            <a:normAutofit/>
          </a:bodyPr>
          <a:lstStyle/>
          <a:p>
            <a:r>
              <a:rPr lang="en-US" sz="1400" dirty="0"/>
              <a:t>As a first step I have imported required libraries and I have imported the dataset which was provided in excel format. </a:t>
            </a:r>
          </a:p>
          <a:p>
            <a:r>
              <a:rPr lang="en-US" sz="1400" dirty="0"/>
              <a:t>Then I did all the analysis like checking shape, value counts, info, duplicates value null values etc.</a:t>
            </a:r>
          </a:p>
          <a:p>
            <a:r>
              <a:rPr lang="en-US" sz="1400" dirty="0"/>
              <a:t>I have also dropped “id”, column as I found they are useless.</a:t>
            </a:r>
          </a:p>
          <a:p>
            <a:r>
              <a:rPr lang="en-US" sz="1400" dirty="0"/>
              <a:t>While checking for null values I found null values in the dataset.</a:t>
            </a:r>
          </a:p>
          <a:p>
            <a:r>
              <a:rPr lang="en-US" sz="1400" dirty="0"/>
              <a:t>Make columns to check length of strings in particular comments.</a:t>
            </a:r>
          </a:p>
          <a:p>
            <a:r>
              <a:rPr lang="en-US" sz="1400" dirty="0"/>
              <a:t>Convert all text data into lower case.</a:t>
            </a:r>
          </a:p>
          <a:p>
            <a:r>
              <a:rPr lang="en-US" sz="1400" dirty="0"/>
              <a:t>Replace time date format to text format.</a:t>
            </a:r>
          </a:p>
          <a:p>
            <a:r>
              <a:rPr lang="en-US" sz="1400" dirty="0"/>
              <a:t>Replace all numerical no to text format.</a:t>
            </a:r>
          </a:p>
          <a:p>
            <a:r>
              <a:rPr lang="en-US" sz="1400" dirty="0"/>
              <a:t>Replace numeric IP address to text format.</a:t>
            </a:r>
          </a:p>
          <a:p>
            <a:r>
              <a:rPr lang="en-US" sz="1400" dirty="0"/>
              <a:t>Remove head and tail blank spaces.</a:t>
            </a:r>
          </a:p>
          <a:p>
            <a:r>
              <a:rPr lang="en-US" sz="1400" dirty="0"/>
              <a:t>Then,  make CLAENTEXT  function to prepare text data, in that function remove string punctuation, tokenize comment in words, remove stop words like(I, me, u, our, have, had, </a:t>
            </a:r>
            <a:r>
              <a:rPr lang="en-US" sz="1400" dirty="0" err="1"/>
              <a:t>etc</a:t>
            </a:r>
            <a:r>
              <a:rPr lang="en-US" sz="1400" dirty="0"/>
              <a:t>) than, using POS TAG(part of speech) lemmatization the words.</a:t>
            </a:r>
          </a:p>
          <a:p>
            <a:r>
              <a:rPr lang="en-US" sz="1400" dirty="0"/>
              <a:t>Apply this function to comment text column.</a:t>
            </a:r>
          </a:p>
          <a:p>
            <a:r>
              <a:rPr lang="en-US" sz="1400" dirty="0"/>
              <a:t>Again, make column to check clean text length.</a:t>
            </a:r>
          </a:p>
          <a:p>
            <a:r>
              <a:rPr lang="en-US" sz="1400" dirty="0"/>
              <a:t> Using TFIDF Vectorize transform text  to vectors and extract features for models</a:t>
            </a:r>
            <a:endParaRPr lang="en-IN" sz="1400" dirty="0"/>
          </a:p>
        </p:txBody>
      </p:sp>
    </p:spTree>
    <p:extLst>
      <p:ext uri="{BB962C8B-B14F-4D97-AF65-F5344CB8AC3E}">
        <p14:creationId xmlns:p14="http://schemas.microsoft.com/office/powerpoint/2010/main" val="3611781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589</TotalTime>
  <Words>1453</Words>
  <Application>Microsoft Office PowerPoint</Application>
  <PresentationFormat>Widescreen</PresentationFormat>
  <Paragraphs>83</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Bell MT</vt:lpstr>
      <vt:lpstr>Calibri</vt:lpstr>
      <vt:lpstr>Calibri Light</vt:lpstr>
      <vt:lpstr>Georgia</vt:lpstr>
      <vt:lpstr>Symbol</vt:lpstr>
      <vt:lpstr>Times New Roman</vt:lpstr>
      <vt:lpstr>Wingdings</vt:lpstr>
      <vt:lpstr>Office Theme</vt:lpstr>
      <vt:lpstr>Malignant Comment Classifier Project </vt:lpstr>
      <vt:lpstr>ACKNOWLEDGMENT</vt:lpstr>
      <vt:lpstr>INTRODUCTION</vt:lpstr>
      <vt:lpstr>The Dataset </vt:lpstr>
      <vt:lpstr>Features</vt:lpstr>
      <vt:lpstr>Exploratory Data Analysis (EDA):</vt:lpstr>
      <vt:lpstr>PowerPoint Presentation</vt:lpstr>
      <vt:lpstr>Points to remember</vt:lpstr>
      <vt:lpstr>Data Preprocessing</vt:lpstr>
      <vt:lpstr>Correlation:</vt:lpstr>
      <vt:lpstr>PowerPoint Presentation</vt:lpstr>
      <vt:lpstr>Malignant </vt:lpstr>
      <vt:lpstr>Highly_Malignant</vt:lpstr>
      <vt:lpstr>Rude</vt:lpstr>
      <vt:lpstr>Threat</vt:lpstr>
      <vt:lpstr>Abusive</vt:lpstr>
      <vt:lpstr>Loathe</vt:lpstr>
      <vt:lpstr>Analytical Problem Framing</vt:lpstr>
      <vt:lpstr>Feature Engineering </vt:lpstr>
      <vt:lpstr>Visualising data in Target column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Model/s Development and Evaluation  </vt:lpstr>
      <vt:lpstr>PowerPoint Presentation</vt:lpstr>
      <vt:lpstr> ROC AUC Scores  </vt:lpstr>
      <vt:lpstr>ROC AUC curves </vt:lpstr>
      <vt:lpstr>Interpretation of the Results </vt:lpstr>
      <vt:lpstr>PowerPoint Presentation</vt:lpstr>
      <vt:lpstr>GridsearchCV was used for Hyper Parameter Tuning of the Logistic Regression model. </vt:lpstr>
      <vt:lpstr>Result</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 </dc:title>
  <dc:creator>SIDXTER N</dc:creator>
  <cp:lastModifiedBy>akshay shah</cp:lastModifiedBy>
  <cp:revision>3</cp:revision>
  <dcterms:created xsi:type="dcterms:W3CDTF">2021-12-10T10:42:10Z</dcterms:created>
  <dcterms:modified xsi:type="dcterms:W3CDTF">2022-04-04T14:24:17Z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