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5" r:id="rId8"/>
    <p:sldId id="262" r:id="rId9"/>
    <p:sldId id="264" r:id="rId10"/>
    <p:sldId id="263"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80" r:id="rId24"/>
    <p:sldId id="278" r:id="rId25"/>
    <p:sldId id="281" r:id="rId26"/>
    <p:sldId id="279" r:id="rId27"/>
    <p:sldId id="282" r:id="rId28"/>
    <p:sldId id="283" r:id="rId29"/>
    <p:sldId id="284" r:id="rId30"/>
    <p:sldId id="285" r:id="rId31"/>
    <p:sldId id="286" r:id="rId32"/>
    <p:sldId id="287" r:id="rId33"/>
    <p:sldId id="289" r:id="rId34"/>
    <p:sldId id="288" r:id="rId35"/>
    <p:sldId id="290"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81" d="100"/>
          <a:sy n="81" d="100"/>
        </p:scale>
        <p:origin x="662"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416685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95203-4234-46D2-968E-93A1733FAAFB}"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300273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147971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855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169054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673765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2074112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2863388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272574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8661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205259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95203-4234-46D2-968E-93A1733FAAFB}"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313402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95203-4234-46D2-968E-93A1733FAAFB}"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63861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20737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98710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A95203-4234-46D2-968E-93A1733FAAFB}" type="datetimeFigureOut">
              <a:rPr lang="en-IN" smtClean="0"/>
              <a:t>04-02-2022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264467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95203-4234-46D2-968E-93A1733FAAFB}"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B4533-6E9F-4970-AD97-45793E4B5A66}" type="slidenum">
              <a:rPr lang="en-IN" smtClean="0"/>
              <a:t>‹#›</a:t>
            </a:fld>
            <a:endParaRPr lang="en-IN"/>
          </a:p>
        </p:txBody>
      </p:sp>
    </p:spTree>
    <p:extLst>
      <p:ext uri="{BB962C8B-B14F-4D97-AF65-F5344CB8AC3E}">
        <p14:creationId xmlns:p14="http://schemas.microsoft.com/office/powerpoint/2010/main" val="101429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A95203-4234-46D2-968E-93A1733FAAFB}" type="datetimeFigureOut">
              <a:rPr lang="en-IN" smtClean="0"/>
              <a:t>04-02-2022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9B4533-6E9F-4970-AD97-45793E4B5A66}" type="slidenum">
              <a:rPr lang="en-IN" smtClean="0"/>
              <a:t>‹#›</a:t>
            </a:fld>
            <a:endParaRPr lang="en-IN"/>
          </a:p>
        </p:txBody>
      </p:sp>
    </p:spTree>
    <p:extLst>
      <p:ext uri="{BB962C8B-B14F-4D97-AF65-F5344CB8AC3E}">
        <p14:creationId xmlns:p14="http://schemas.microsoft.com/office/powerpoint/2010/main" val="3297741190"/>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0D4F-9D30-4CA7-8EFA-64636F09DAAB}"/>
              </a:ext>
            </a:extLst>
          </p:cNvPr>
          <p:cNvSpPr>
            <a:spLocks noGrp="1"/>
          </p:cNvSpPr>
          <p:nvPr>
            <p:ph type="ctrTitle"/>
          </p:nvPr>
        </p:nvSpPr>
        <p:spPr>
          <a:xfrm>
            <a:off x="576678" y="1040106"/>
            <a:ext cx="11165864" cy="1550693"/>
          </a:xfrm>
        </p:spPr>
        <p:txBody>
          <a:bodyPr/>
          <a:lstStyle/>
          <a:p>
            <a:r>
              <a:rPr lang="en-US" sz="4800" b="1" dirty="0"/>
              <a:t>MICRO – CREDIT DEFAULTER PROJECT</a:t>
            </a:r>
            <a:endParaRPr lang="en-IN" sz="4800" dirty="0"/>
          </a:p>
        </p:txBody>
      </p:sp>
      <p:sp>
        <p:nvSpPr>
          <p:cNvPr id="3" name="Subtitle 2">
            <a:extLst>
              <a:ext uri="{FF2B5EF4-FFF2-40B4-BE49-F238E27FC236}">
                <a16:creationId xmlns:a16="http://schemas.microsoft.com/office/drawing/2014/main" id="{914669CA-B279-4D63-A416-8391C37760BB}"/>
              </a:ext>
            </a:extLst>
          </p:cNvPr>
          <p:cNvSpPr>
            <a:spLocks noGrp="1"/>
          </p:cNvSpPr>
          <p:nvPr>
            <p:ph type="subTitle" idx="1"/>
          </p:nvPr>
        </p:nvSpPr>
        <p:spPr>
          <a:xfrm>
            <a:off x="3609474" y="5817894"/>
            <a:ext cx="9144000" cy="609154"/>
          </a:xfrm>
        </p:spPr>
        <p:txBody>
          <a:bodyPr>
            <a:normAutofit lnSpcReduction="10000"/>
          </a:bodyPr>
          <a:lstStyle/>
          <a:p>
            <a:r>
              <a:rPr lang="en-US" sz="1400" b="1" dirty="0">
                <a:solidFill>
                  <a:schemeClr val="tx1"/>
                </a:solidFill>
              </a:rPr>
              <a:t>Presented By</a:t>
            </a:r>
            <a:r>
              <a:rPr lang="en-US" sz="2000" b="1" dirty="0">
                <a:solidFill>
                  <a:schemeClr val="tx1"/>
                </a:solidFill>
              </a:rPr>
              <a:t>: </a:t>
            </a:r>
            <a:r>
              <a:rPr lang="en-US" sz="3600" b="1" dirty="0">
                <a:solidFill>
                  <a:schemeClr val="tx1"/>
                </a:solidFill>
                <a:latin typeface="Bell MT" panose="02020503060305020303" pitchFamily="18" charset="0"/>
              </a:rPr>
              <a:t>Akshay Dinesh Shah</a:t>
            </a:r>
            <a:endParaRPr lang="en-IN" sz="3600" dirty="0">
              <a:latin typeface="Bell MT" panose="02020503060305020303" pitchFamily="18" charset="0"/>
            </a:endParaRPr>
          </a:p>
          <a:p>
            <a:endParaRPr lang="en-IN" dirty="0"/>
          </a:p>
        </p:txBody>
      </p:sp>
    </p:spTree>
    <p:extLst>
      <p:ext uri="{BB962C8B-B14F-4D97-AF65-F5344CB8AC3E}">
        <p14:creationId xmlns:p14="http://schemas.microsoft.com/office/powerpoint/2010/main" val="20264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25B6-B10C-4C03-BA5C-514AF35F8BCD}"/>
              </a:ext>
            </a:extLst>
          </p:cNvPr>
          <p:cNvSpPr>
            <a:spLocks noGrp="1"/>
          </p:cNvSpPr>
          <p:nvPr>
            <p:ph type="title"/>
          </p:nvPr>
        </p:nvSpPr>
        <p:spPr>
          <a:xfrm>
            <a:off x="838200" y="336844"/>
            <a:ext cx="10515600" cy="1325563"/>
          </a:xfrm>
        </p:spPr>
        <p:txBody>
          <a:bodyPr>
            <a:normAutofit/>
          </a:bodyPr>
          <a:lstStyle/>
          <a:p>
            <a:r>
              <a:rPr lang="en-IN" sz="3200" dirty="0">
                <a:solidFill>
                  <a:schemeClr val="bg1"/>
                </a:solidFill>
                <a:latin typeface="Bell MT" panose="02020503060305020303" pitchFamily="18" charset="0"/>
              </a:rPr>
              <a:t>      </a:t>
            </a:r>
            <a:r>
              <a:rPr lang="en-IN" sz="3200" dirty="0">
                <a:latin typeface="Bell MT" panose="02020503060305020303" pitchFamily="18" charset="0"/>
              </a:rPr>
              <a:t>Statistical summary </a:t>
            </a:r>
          </a:p>
        </p:txBody>
      </p:sp>
      <p:sp>
        <p:nvSpPr>
          <p:cNvPr id="3" name="Content Placeholder 2">
            <a:extLst>
              <a:ext uri="{FF2B5EF4-FFF2-40B4-BE49-F238E27FC236}">
                <a16:creationId xmlns:a16="http://schemas.microsoft.com/office/drawing/2014/main" id="{E1D8A457-3927-46B7-B185-E584FF332DB6}"/>
              </a:ext>
            </a:extLst>
          </p:cNvPr>
          <p:cNvSpPr>
            <a:spLocks noGrp="1"/>
          </p:cNvSpPr>
          <p:nvPr>
            <p:ph idx="1"/>
          </p:nvPr>
        </p:nvSpPr>
        <p:spPr/>
        <p:txBody>
          <a:bodyPr/>
          <a:lstStyle/>
          <a:p>
            <a:r>
              <a:rPr lang="en-US" dirty="0"/>
              <a:t>From the heat map we found that relation of all the features column with target column are not much high, maximum it is going upto 0.2. But we can see some of light color highlighted square in the heatmap which is showing relations of feature column with another feature column, &amp; light color is showing some high relations between them, which is greater than 0.4 is most of the cases. So here we can interpret that some of pairs of columns are highly related with each other.</a:t>
            </a:r>
          </a:p>
          <a:p>
            <a:endParaRPr lang="en-IN" dirty="0"/>
          </a:p>
        </p:txBody>
      </p:sp>
    </p:spTree>
    <p:extLst>
      <p:ext uri="{BB962C8B-B14F-4D97-AF65-F5344CB8AC3E}">
        <p14:creationId xmlns:p14="http://schemas.microsoft.com/office/powerpoint/2010/main" val="3025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632D-D766-41BC-B81D-1A3BA963762B}"/>
              </a:ext>
            </a:extLst>
          </p:cNvPr>
          <p:cNvSpPr>
            <a:spLocks noGrp="1"/>
          </p:cNvSpPr>
          <p:nvPr>
            <p:ph type="title"/>
          </p:nvPr>
        </p:nvSpPr>
        <p:spPr>
          <a:xfrm>
            <a:off x="838200" y="18255"/>
            <a:ext cx="10515600" cy="1325563"/>
          </a:xfrm>
        </p:spPr>
        <p:txBody>
          <a:bodyPr/>
          <a:lstStyle/>
          <a:p>
            <a:r>
              <a:rPr lang="en-IN" sz="3200" b="1" i="0" dirty="0">
                <a:solidFill>
                  <a:srgbClr val="000000"/>
                </a:solidFill>
                <a:effectLst/>
                <a:latin typeface="Bell MT" panose="02020503060305020303" pitchFamily="18" charset="0"/>
              </a:rPr>
              <a:t>   </a:t>
            </a:r>
            <a:r>
              <a:rPr lang="en-IN" sz="3200" b="1" i="0" dirty="0">
                <a:solidFill>
                  <a:schemeClr val="tx1"/>
                </a:solidFill>
                <a:effectLst/>
                <a:latin typeface="Bell MT" panose="02020503060305020303" pitchFamily="18" charset="0"/>
              </a:rPr>
              <a:t>Analyzing the Target variable</a:t>
            </a:r>
            <a:br>
              <a:rPr lang="en-IN"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449F296F-3D3E-40FE-B2D9-9F19AE03113F}"/>
              </a:ext>
            </a:extLst>
          </p:cNvPr>
          <p:cNvPicPr>
            <a:picLocks noGrp="1" noChangeAspect="1"/>
          </p:cNvPicPr>
          <p:nvPr>
            <p:ph idx="1"/>
          </p:nvPr>
        </p:nvPicPr>
        <p:blipFill>
          <a:blip r:embed="rId2"/>
          <a:stretch>
            <a:fillRect/>
          </a:stretch>
        </p:blipFill>
        <p:spPr>
          <a:xfrm>
            <a:off x="154701" y="1187777"/>
            <a:ext cx="5840746" cy="5099901"/>
          </a:xfrm>
          <a:prstGeom prst="rect">
            <a:avLst/>
          </a:prstGeom>
        </p:spPr>
      </p:pic>
      <p:sp>
        <p:nvSpPr>
          <p:cNvPr id="5" name="TextBox 4">
            <a:extLst>
              <a:ext uri="{FF2B5EF4-FFF2-40B4-BE49-F238E27FC236}">
                <a16:creationId xmlns:a16="http://schemas.microsoft.com/office/drawing/2014/main" id="{DF0DF566-1B54-4544-84A5-6E5AAC2A54C9}"/>
              </a:ext>
            </a:extLst>
          </p:cNvPr>
          <p:cNvSpPr txBox="1"/>
          <p:nvPr/>
        </p:nvSpPr>
        <p:spPr>
          <a:xfrm>
            <a:off x="6551629" y="1442301"/>
            <a:ext cx="4572000" cy="4635115"/>
          </a:xfrm>
          <a:prstGeom prst="rect">
            <a:avLst/>
          </a:prstGeom>
          <a:noFill/>
        </p:spPr>
        <p:txBody>
          <a:bodyPr wrap="square" rtlCol="0">
            <a:spAutoFit/>
          </a:bodyPr>
          <a:lstStyle/>
          <a:p>
            <a:r>
              <a:rPr lang="en-US" dirty="0"/>
              <a:t>Default and not default cases.</a:t>
            </a:r>
          </a:p>
          <a:p>
            <a:r>
              <a:rPr lang="en-US" dirty="0"/>
              <a:t>Where 0 was for default case &amp; 1 was for not default case.</a:t>
            </a:r>
          </a:p>
          <a:p>
            <a:r>
              <a:rPr lang="en-US" dirty="0"/>
              <a:t>From the data visualization we analyzed that class data is imbalanced data.</a:t>
            </a:r>
          </a:p>
          <a:p>
            <a:r>
              <a:rPr lang="en-US" dirty="0"/>
              <a:t>Hence we concluded to balance the data by over sampling of class data.</a:t>
            </a:r>
          </a:p>
          <a:p>
            <a:endParaRPr lang="en-US" dirty="0"/>
          </a:p>
          <a:p>
            <a:pPr algn="just">
              <a:lnSpc>
                <a:spcPct val="80000"/>
              </a:lnSpc>
            </a:pPr>
            <a:r>
              <a:rPr lang="fr-FR" dirty="0">
                <a:latin typeface="Times New Roman" pitchFamily="18" charset="0"/>
                <a:cs typeface="Times New Roman" pitchFamily="18" charset="0"/>
              </a:rPr>
              <a:t>Total records =  209593</a:t>
            </a:r>
          </a:p>
          <a:p>
            <a:pPr algn="just">
              <a:lnSpc>
                <a:spcPct val="80000"/>
              </a:lnSpc>
            </a:pPr>
            <a:r>
              <a:rPr lang="fr-FR" dirty="0">
                <a:latin typeface="Times New Roman" pitchFamily="18" charset="0"/>
                <a:cs typeface="Times New Roman" pitchFamily="18" charset="0"/>
              </a:rPr>
              <a:t>Defaulter     =  26162</a:t>
            </a:r>
          </a:p>
          <a:p>
            <a:pPr algn="just">
              <a:lnSpc>
                <a:spcPct val="80000"/>
              </a:lnSpc>
            </a:pPr>
            <a:r>
              <a:rPr lang="fr-FR" dirty="0">
                <a:latin typeface="Times New Roman" pitchFamily="18" charset="0"/>
                <a:cs typeface="Times New Roman" pitchFamily="18" charset="0"/>
              </a:rPr>
              <a:t>Non_Defaulter =  183431</a:t>
            </a:r>
          </a:p>
          <a:p>
            <a:endParaRPr lang="en-US" dirty="0"/>
          </a:p>
          <a:p>
            <a:endParaRPr lang="en-US" dirty="0"/>
          </a:p>
          <a:p>
            <a:endParaRPr lang="en-US" dirty="0"/>
          </a:p>
          <a:p>
            <a:r>
              <a:rPr lang="en-US" dirty="0">
                <a:latin typeface="Times New Roman" pitchFamily="18" charset="0"/>
                <a:cs typeface="Times New Roman" pitchFamily="18" charset="0"/>
              </a:rPr>
              <a:t>This picture tells us 12.5% people are Defaulter where as 87.5% people are not defaulter.</a:t>
            </a:r>
          </a:p>
          <a:p>
            <a:endParaRPr lang="en-US" dirty="0"/>
          </a:p>
        </p:txBody>
      </p:sp>
    </p:spTree>
    <p:extLst>
      <p:ext uri="{BB962C8B-B14F-4D97-AF65-F5344CB8AC3E}">
        <p14:creationId xmlns:p14="http://schemas.microsoft.com/office/powerpoint/2010/main" val="103707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EADB1-7E0A-4816-ADD5-E0B1DF088D8D}"/>
              </a:ext>
            </a:extLst>
          </p:cNvPr>
          <p:cNvSpPr>
            <a:spLocks noGrp="1"/>
          </p:cNvSpPr>
          <p:nvPr>
            <p:ph idx="1"/>
          </p:nvPr>
        </p:nvSpPr>
        <p:spPr>
          <a:xfrm>
            <a:off x="838200" y="320511"/>
            <a:ext cx="10515600" cy="5856452"/>
          </a:xfrm>
        </p:spPr>
        <p:txBody>
          <a:bodyPr>
            <a:normAutofit/>
          </a:bodyPr>
          <a:lstStyle/>
          <a:p>
            <a:r>
              <a:rPr lang="en-US" sz="1800" b="0" i="0" dirty="0">
                <a:solidFill>
                  <a:srgbClr val="000000"/>
                </a:solidFill>
                <a:effectLst/>
                <a:latin typeface="Helvetica Neue"/>
              </a:rPr>
              <a:t>‘</a:t>
            </a:r>
            <a:r>
              <a:rPr lang="en-US" sz="1800" b="0" i="0" dirty="0">
                <a:effectLst/>
                <a:latin typeface="Helvetica Neue"/>
              </a:rPr>
              <a:t>pcircle</a:t>
            </a:r>
            <a:r>
              <a:rPr lang="en-US" sz="1800" dirty="0">
                <a:latin typeface="Helvetica Neue"/>
              </a:rPr>
              <a:t>’</a:t>
            </a:r>
            <a:r>
              <a:rPr lang="en-US" sz="1800" b="0" i="0" dirty="0">
                <a:effectLst/>
                <a:latin typeface="Helvetica Neue"/>
              </a:rPr>
              <a:t> column had only 1 unique value UPW . Because it has only 1 unique value thus it's relation with all other feature column and target column would be same, hence we dropped the column from data set.</a:t>
            </a:r>
            <a:endParaRPr lang="en-IN" sz="1800" dirty="0"/>
          </a:p>
        </p:txBody>
      </p:sp>
      <p:pic>
        <p:nvPicPr>
          <p:cNvPr id="4" name="Picture 3">
            <a:extLst>
              <a:ext uri="{FF2B5EF4-FFF2-40B4-BE49-F238E27FC236}">
                <a16:creationId xmlns:a16="http://schemas.microsoft.com/office/drawing/2014/main" id="{A0F9BCAA-1C1B-4F22-954D-C355FE3F9F74}"/>
              </a:ext>
            </a:extLst>
          </p:cNvPr>
          <p:cNvPicPr>
            <a:picLocks noChangeAspect="1"/>
          </p:cNvPicPr>
          <p:nvPr/>
        </p:nvPicPr>
        <p:blipFill>
          <a:blip r:embed="rId2"/>
          <a:stretch>
            <a:fillRect/>
          </a:stretch>
        </p:blipFill>
        <p:spPr>
          <a:xfrm>
            <a:off x="3553904" y="1696825"/>
            <a:ext cx="4458879" cy="4336330"/>
          </a:xfrm>
          <a:prstGeom prst="rect">
            <a:avLst/>
          </a:prstGeom>
        </p:spPr>
      </p:pic>
    </p:spTree>
    <p:extLst>
      <p:ext uri="{BB962C8B-B14F-4D97-AF65-F5344CB8AC3E}">
        <p14:creationId xmlns:p14="http://schemas.microsoft.com/office/powerpoint/2010/main" val="252854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75E6-372F-420E-872E-4CC745CD2831}"/>
              </a:ext>
            </a:extLst>
          </p:cNvPr>
          <p:cNvSpPr>
            <a:spLocks noGrp="1"/>
          </p:cNvSpPr>
          <p:nvPr>
            <p:ph type="title"/>
          </p:nvPr>
        </p:nvSpPr>
        <p:spPr>
          <a:xfrm>
            <a:off x="0" y="3429000"/>
            <a:ext cx="12191999" cy="1303867"/>
          </a:xfrm>
        </p:spPr>
        <p:txBody>
          <a:bodyPr>
            <a:noAutofit/>
          </a:bodyPr>
          <a:lstStyle/>
          <a:p>
            <a:r>
              <a:rPr lang="en-IN" sz="9600" b="1" i="0" dirty="0">
                <a:solidFill>
                  <a:schemeClr val="tx1">
                    <a:lumMod val="85000"/>
                  </a:schemeClr>
                </a:solidFill>
                <a:effectLst/>
                <a:latin typeface="Imprint MT Shadow" panose="04020605060303030202" pitchFamily="82" charset="0"/>
              </a:rPr>
              <a:t>Data Visualization</a:t>
            </a:r>
            <a:br>
              <a:rPr lang="en-IN" sz="9600" b="1" i="0" dirty="0">
                <a:solidFill>
                  <a:srgbClr val="000000"/>
                </a:solidFill>
                <a:effectLst/>
                <a:latin typeface="Imprint MT Shadow" panose="04020605060303030202" pitchFamily="82" charset="0"/>
              </a:rPr>
            </a:br>
            <a:endParaRPr lang="en-IN" sz="9600" dirty="0">
              <a:latin typeface="Imprint MT Shadow" panose="04020605060303030202" pitchFamily="82" charset="0"/>
            </a:endParaRPr>
          </a:p>
        </p:txBody>
      </p:sp>
    </p:spTree>
    <p:extLst>
      <p:ext uri="{BB962C8B-B14F-4D97-AF65-F5344CB8AC3E}">
        <p14:creationId xmlns:p14="http://schemas.microsoft.com/office/powerpoint/2010/main" val="304270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7C0E-61A5-4C39-8DE8-A1B5384B34D5}"/>
              </a:ext>
            </a:extLst>
          </p:cNvPr>
          <p:cNvSpPr>
            <a:spLocks noGrp="1"/>
          </p:cNvSpPr>
          <p:nvPr>
            <p:ph type="title"/>
          </p:nvPr>
        </p:nvSpPr>
        <p:spPr>
          <a:xfrm>
            <a:off x="838200" y="18256"/>
            <a:ext cx="10515600" cy="1075254"/>
          </a:xfrm>
        </p:spPr>
        <p:txBody>
          <a:bodyPr/>
          <a:lstStyle/>
          <a:p>
            <a:r>
              <a:rPr lang="en-IN" dirty="0">
                <a:latin typeface="Bell MT" panose="02020503060305020303" pitchFamily="18" charset="0"/>
              </a:rPr>
              <a:t>			Data Distribution</a:t>
            </a:r>
          </a:p>
        </p:txBody>
      </p:sp>
      <p:pic>
        <p:nvPicPr>
          <p:cNvPr id="4" name="Content Placeholder 3">
            <a:extLst>
              <a:ext uri="{FF2B5EF4-FFF2-40B4-BE49-F238E27FC236}">
                <a16:creationId xmlns:a16="http://schemas.microsoft.com/office/drawing/2014/main" id="{0163FE48-2213-4ADE-91F6-F4C25EF9B5F7}"/>
              </a:ext>
            </a:extLst>
          </p:cNvPr>
          <p:cNvPicPr>
            <a:picLocks noGrp="1" noChangeAspect="1"/>
          </p:cNvPicPr>
          <p:nvPr>
            <p:ph idx="1"/>
          </p:nvPr>
        </p:nvPicPr>
        <p:blipFill>
          <a:blip r:embed="rId2"/>
          <a:stretch>
            <a:fillRect/>
          </a:stretch>
        </p:blipFill>
        <p:spPr>
          <a:xfrm>
            <a:off x="0" y="832014"/>
            <a:ext cx="4449452" cy="2872720"/>
          </a:xfrm>
          <a:prstGeom prst="rect">
            <a:avLst/>
          </a:prstGeom>
        </p:spPr>
      </p:pic>
      <p:pic>
        <p:nvPicPr>
          <p:cNvPr id="5" name="Picture 4">
            <a:extLst>
              <a:ext uri="{FF2B5EF4-FFF2-40B4-BE49-F238E27FC236}">
                <a16:creationId xmlns:a16="http://schemas.microsoft.com/office/drawing/2014/main" id="{AFC6393E-24E8-4DF4-A1D4-D08F32EB7DB1}"/>
              </a:ext>
            </a:extLst>
          </p:cNvPr>
          <p:cNvPicPr>
            <a:picLocks noChangeAspect="1"/>
          </p:cNvPicPr>
          <p:nvPr/>
        </p:nvPicPr>
        <p:blipFill>
          <a:blip r:embed="rId3"/>
          <a:stretch>
            <a:fillRect/>
          </a:stretch>
        </p:blipFill>
        <p:spPr>
          <a:xfrm>
            <a:off x="6546031" y="867267"/>
            <a:ext cx="4653012" cy="2837467"/>
          </a:xfrm>
          <a:prstGeom prst="rect">
            <a:avLst/>
          </a:prstGeom>
        </p:spPr>
      </p:pic>
      <p:pic>
        <p:nvPicPr>
          <p:cNvPr id="6" name="Picture 5">
            <a:extLst>
              <a:ext uri="{FF2B5EF4-FFF2-40B4-BE49-F238E27FC236}">
                <a16:creationId xmlns:a16="http://schemas.microsoft.com/office/drawing/2014/main" id="{5DC78E82-29A0-49D9-A37E-9045A5BC2E39}"/>
              </a:ext>
            </a:extLst>
          </p:cNvPr>
          <p:cNvPicPr>
            <a:picLocks noChangeAspect="1"/>
          </p:cNvPicPr>
          <p:nvPr/>
        </p:nvPicPr>
        <p:blipFill>
          <a:blip r:embed="rId4"/>
          <a:stretch>
            <a:fillRect/>
          </a:stretch>
        </p:blipFill>
        <p:spPr>
          <a:xfrm>
            <a:off x="158438" y="3789575"/>
            <a:ext cx="4291014" cy="2921303"/>
          </a:xfrm>
          <a:prstGeom prst="rect">
            <a:avLst/>
          </a:prstGeom>
        </p:spPr>
      </p:pic>
      <p:pic>
        <p:nvPicPr>
          <p:cNvPr id="7" name="Picture 6">
            <a:extLst>
              <a:ext uri="{FF2B5EF4-FFF2-40B4-BE49-F238E27FC236}">
                <a16:creationId xmlns:a16="http://schemas.microsoft.com/office/drawing/2014/main" id="{2AE55C1D-EFED-4FF5-A58D-1659545B4CA2}"/>
              </a:ext>
            </a:extLst>
          </p:cNvPr>
          <p:cNvPicPr>
            <a:picLocks noChangeAspect="1"/>
          </p:cNvPicPr>
          <p:nvPr/>
        </p:nvPicPr>
        <p:blipFill>
          <a:blip r:embed="rId5"/>
          <a:stretch>
            <a:fillRect/>
          </a:stretch>
        </p:blipFill>
        <p:spPr>
          <a:xfrm>
            <a:off x="6546031" y="3753329"/>
            <a:ext cx="4653012" cy="2957549"/>
          </a:xfrm>
          <a:prstGeom prst="rect">
            <a:avLst/>
          </a:prstGeom>
        </p:spPr>
      </p:pic>
    </p:spTree>
    <p:extLst>
      <p:ext uri="{BB962C8B-B14F-4D97-AF65-F5344CB8AC3E}">
        <p14:creationId xmlns:p14="http://schemas.microsoft.com/office/powerpoint/2010/main" val="44314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6AA327-1019-493E-9E62-64AF7C12BEE9}"/>
              </a:ext>
            </a:extLst>
          </p:cNvPr>
          <p:cNvPicPr>
            <a:picLocks noChangeAspect="1"/>
          </p:cNvPicPr>
          <p:nvPr/>
        </p:nvPicPr>
        <p:blipFill>
          <a:blip r:embed="rId2"/>
          <a:stretch>
            <a:fillRect/>
          </a:stretch>
        </p:blipFill>
        <p:spPr>
          <a:xfrm>
            <a:off x="102427" y="92108"/>
            <a:ext cx="3705085" cy="2889357"/>
          </a:xfrm>
          <a:prstGeom prst="rect">
            <a:avLst/>
          </a:prstGeom>
        </p:spPr>
      </p:pic>
      <p:pic>
        <p:nvPicPr>
          <p:cNvPr id="3" name="Picture 2">
            <a:extLst>
              <a:ext uri="{FF2B5EF4-FFF2-40B4-BE49-F238E27FC236}">
                <a16:creationId xmlns:a16="http://schemas.microsoft.com/office/drawing/2014/main" id="{1EAEC9AB-DF22-45E2-911A-4172B4B094DE}"/>
              </a:ext>
            </a:extLst>
          </p:cNvPr>
          <p:cNvPicPr>
            <a:picLocks noChangeAspect="1"/>
          </p:cNvPicPr>
          <p:nvPr/>
        </p:nvPicPr>
        <p:blipFill>
          <a:blip r:embed="rId3"/>
          <a:stretch>
            <a:fillRect/>
          </a:stretch>
        </p:blipFill>
        <p:spPr>
          <a:xfrm>
            <a:off x="98244" y="3636389"/>
            <a:ext cx="3705088" cy="2889358"/>
          </a:xfrm>
          <a:prstGeom prst="rect">
            <a:avLst/>
          </a:prstGeom>
        </p:spPr>
      </p:pic>
      <p:pic>
        <p:nvPicPr>
          <p:cNvPr id="4" name="Picture 3">
            <a:extLst>
              <a:ext uri="{FF2B5EF4-FFF2-40B4-BE49-F238E27FC236}">
                <a16:creationId xmlns:a16="http://schemas.microsoft.com/office/drawing/2014/main" id="{90C591D1-D0BA-40F5-AD2D-156CC53CC461}"/>
              </a:ext>
            </a:extLst>
          </p:cNvPr>
          <p:cNvPicPr>
            <a:picLocks noChangeAspect="1"/>
          </p:cNvPicPr>
          <p:nvPr/>
        </p:nvPicPr>
        <p:blipFill>
          <a:blip r:embed="rId4"/>
          <a:stretch>
            <a:fillRect/>
          </a:stretch>
        </p:blipFill>
        <p:spPr>
          <a:xfrm>
            <a:off x="4025485" y="195417"/>
            <a:ext cx="3857821" cy="2793333"/>
          </a:xfrm>
          <a:prstGeom prst="rect">
            <a:avLst/>
          </a:prstGeom>
        </p:spPr>
      </p:pic>
      <p:pic>
        <p:nvPicPr>
          <p:cNvPr id="5" name="Picture 4">
            <a:extLst>
              <a:ext uri="{FF2B5EF4-FFF2-40B4-BE49-F238E27FC236}">
                <a16:creationId xmlns:a16="http://schemas.microsoft.com/office/drawing/2014/main" id="{6BB51CE1-C4F4-425D-A1C6-AA0E2C46C1B6}"/>
              </a:ext>
            </a:extLst>
          </p:cNvPr>
          <p:cNvPicPr>
            <a:picLocks noChangeAspect="1"/>
          </p:cNvPicPr>
          <p:nvPr/>
        </p:nvPicPr>
        <p:blipFill>
          <a:blip r:embed="rId5"/>
          <a:stretch>
            <a:fillRect/>
          </a:stretch>
        </p:blipFill>
        <p:spPr>
          <a:xfrm>
            <a:off x="3978841" y="3781241"/>
            <a:ext cx="3951108" cy="2881342"/>
          </a:xfrm>
          <a:prstGeom prst="rect">
            <a:avLst/>
          </a:prstGeom>
        </p:spPr>
      </p:pic>
      <p:pic>
        <p:nvPicPr>
          <p:cNvPr id="7" name="Picture 6">
            <a:extLst>
              <a:ext uri="{FF2B5EF4-FFF2-40B4-BE49-F238E27FC236}">
                <a16:creationId xmlns:a16="http://schemas.microsoft.com/office/drawing/2014/main" id="{9ECAA52B-E2FD-46E8-8A85-0956414F1130}"/>
              </a:ext>
            </a:extLst>
          </p:cNvPr>
          <p:cNvPicPr>
            <a:picLocks noChangeAspect="1"/>
          </p:cNvPicPr>
          <p:nvPr/>
        </p:nvPicPr>
        <p:blipFill>
          <a:blip r:embed="rId6"/>
          <a:stretch>
            <a:fillRect/>
          </a:stretch>
        </p:blipFill>
        <p:spPr>
          <a:xfrm>
            <a:off x="8166516" y="77359"/>
            <a:ext cx="3694808" cy="2881342"/>
          </a:xfrm>
          <a:prstGeom prst="rect">
            <a:avLst/>
          </a:prstGeom>
        </p:spPr>
      </p:pic>
      <p:pic>
        <p:nvPicPr>
          <p:cNvPr id="8" name="Picture 7">
            <a:extLst>
              <a:ext uri="{FF2B5EF4-FFF2-40B4-BE49-F238E27FC236}">
                <a16:creationId xmlns:a16="http://schemas.microsoft.com/office/drawing/2014/main" id="{4CF141B8-977F-4082-A640-BC14A9332A38}"/>
              </a:ext>
            </a:extLst>
          </p:cNvPr>
          <p:cNvPicPr>
            <a:picLocks noChangeAspect="1"/>
          </p:cNvPicPr>
          <p:nvPr/>
        </p:nvPicPr>
        <p:blipFill>
          <a:blip r:embed="rId7"/>
          <a:stretch>
            <a:fillRect/>
          </a:stretch>
        </p:blipFill>
        <p:spPr>
          <a:xfrm>
            <a:off x="8012172" y="3805155"/>
            <a:ext cx="4003496" cy="2857428"/>
          </a:xfrm>
          <a:prstGeom prst="rect">
            <a:avLst/>
          </a:prstGeom>
        </p:spPr>
      </p:pic>
    </p:spTree>
    <p:extLst>
      <p:ext uri="{BB962C8B-B14F-4D97-AF65-F5344CB8AC3E}">
        <p14:creationId xmlns:p14="http://schemas.microsoft.com/office/powerpoint/2010/main" val="41164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50C408-4B88-4ED1-B36F-0152DD2A8645}"/>
              </a:ext>
            </a:extLst>
          </p:cNvPr>
          <p:cNvPicPr>
            <a:picLocks noChangeAspect="1"/>
          </p:cNvPicPr>
          <p:nvPr/>
        </p:nvPicPr>
        <p:blipFill>
          <a:blip r:embed="rId2"/>
          <a:stretch>
            <a:fillRect/>
          </a:stretch>
        </p:blipFill>
        <p:spPr>
          <a:xfrm>
            <a:off x="89603" y="172775"/>
            <a:ext cx="3990383" cy="3051192"/>
          </a:xfrm>
          <a:prstGeom prst="rect">
            <a:avLst/>
          </a:prstGeom>
        </p:spPr>
      </p:pic>
      <p:pic>
        <p:nvPicPr>
          <p:cNvPr id="3" name="Picture 2">
            <a:extLst>
              <a:ext uri="{FF2B5EF4-FFF2-40B4-BE49-F238E27FC236}">
                <a16:creationId xmlns:a16="http://schemas.microsoft.com/office/drawing/2014/main" id="{22CE2B1F-93A2-4B18-950B-A0BA20463801}"/>
              </a:ext>
            </a:extLst>
          </p:cNvPr>
          <p:cNvPicPr>
            <a:picLocks noChangeAspect="1"/>
          </p:cNvPicPr>
          <p:nvPr/>
        </p:nvPicPr>
        <p:blipFill>
          <a:blip r:embed="rId3"/>
          <a:stretch>
            <a:fillRect/>
          </a:stretch>
        </p:blipFill>
        <p:spPr>
          <a:xfrm>
            <a:off x="180386" y="3550668"/>
            <a:ext cx="3990383" cy="3134557"/>
          </a:xfrm>
          <a:prstGeom prst="rect">
            <a:avLst/>
          </a:prstGeom>
        </p:spPr>
      </p:pic>
      <p:pic>
        <p:nvPicPr>
          <p:cNvPr id="4" name="Picture 3">
            <a:extLst>
              <a:ext uri="{FF2B5EF4-FFF2-40B4-BE49-F238E27FC236}">
                <a16:creationId xmlns:a16="http://schemas.microsoft.com/office/drawing/2014/main" id="{B92C3588-D364-4CBA-8E7A-EA23B7F43717}"/>
              </a:ext>
            </a:extLst>
          </p:cNvPr>
          <p:cNvPicPr>
            <a:picLocks noChangeAspect="1"/>
          </p:cNvPicPr>
          <p:nvPr/>
        </p:nvPicPr>
        <p:blipFill>
          <a:blip r:embed="rId4"/>
          <a:stretch>
            <a:fillRect/>
          </a:stretch>
        </p:blipFill>
        <p:spPr>
          <a:xfrm>
            <a:off x="4340451" y="186669"/>
            <a:ext cx="3990383" cy="3023404"/>
          </a:xfrm>
          <a:prstGeom prst="rect">
            <a:avLst/>
          </a:prstGeom>
        </p:spPr>
      </p:pic>
      <p:pic>
        <p:nvPicPr>
          <p:cNvPr id="5" name="Picture 4">
            <a:extLst>
              <a:ext uri="{FF2B5EF4-FFF2-40B4-BE49-F238E27FC236}">
                <a16:creationId xmlns:a16="http://schemas.microsoft.com/office/drawing/2014/main" id="{F07488B4-50DB-4147-A9DA-EFECD94AAEB1}"/>
              </a:ext>
            </a:extLst>
          </p:cNvPr>
          <p:cNvPicPr>
            <a:picLocks noChangeAspect="1"/>
          </p:cNvPicPr>
          <p:nvPr/>
        </p:nvPicPr>
        <p:blipFill>
          <a:blip r:embed="rId5"/>
          <a:stretch>
            <a:fillRect/>
          </a:stretch>
        </p:blipFill>
        <p:spPr>
          <a:xfrm>
            <a:off x="4340451" y="3550668"/>
            <a:ext cx="3990383" cy="3134557"/>
          </a:xfrm>
          <a:prstGeom prst="rect">
            <a:avLst/>
          </a:prstGeom>
        </p:spPr>
      </p:pic>
      <p:pic>
        <p:nvPicPr>
          <p:cNvPr id="6" name="Picture 5">
            <a:extLst>
              <a:ext uri="{FF2B5EF4-FFF2-40B4-BE49-F238E27FC236}">
                <a16:creationId xmlns:a16="http://schemas.microsoft.com/office/drawing/2014/main" id="{EE7C8348-117A-42FB-98B9-158DE33DE2AE}"/>
              </a:ext>
            </a:extLst>
          </p:cNvPr>
          <p:cNvPicPr>
            <a:picLocks noChangeAspect="1"/>
          </p:cNvPicPr>
          <p:nvPr/>
        </p:nvPicPr>
        <p:blipFill>
          <a:blip r:embed="rId6"/>
          <a:stretch>
            <a:fillRect/>
          </a:stretch>
        </p:blipFill>
        <p:spPr>
          <a:xfrm>
            <a:off x="8391474" y="172775"/>
            <a:ext cx="3800526" cy="2933603"/>
          </a:xfrm>
          <a:prstGeom prst="rect">
            <a:avLst/>
          </a:prstGeom>
        </p:spPr>
      </p:pic>
      <p:pic>
        <p:nvPicPr>
          <p:cNvPr id="7" name="Picture 6">
            <a:extLst>
              <a:ext uri="{FF2B5EF4-FFF2-40B4-BE49-F238E27FC236}">
                <a16:creationId xmlns:a16="http://schemas.microsoft.com/office/drawing/2014/main" id="{8339BAFD-06A8-4F36-8499-E7ED97CBACDE}"/>
              </a:ext>
            </a:extLst>
          </p:cNvPr>
          <p:cNvPicPr>
            <a:picLocks noChangeAspect="1"/>
          </p:cNvPicPr>
          <p:nvPr/>
        </p:nvPicPr>
        <p:blipFill>
          <a:blip r:embed="rId7"/>
          <a:stretch>
            <a:fillRect/>
          </a:stretch>
        </p:blipFill>
        <p:spPr>
          <a:xfrm>
            <a:off x="8500516" y="3751623"/>
            <a:ext cx="3624220" cy="2919708"/>
          </a:xfrm>
          <a:prstGeom prst="rect">
            <a:avLst/>
          </a:prstGeom>
        </p:spPr>
      </p:pic>
    </p:spTree>
    <p:extLst>
      <p:ext uri="{BB962C8B-B14F-4D97-AF65-F5344CB8AC3E}">
        <p14:creationId xmlns:p14="http://schemas.microsoft.com/office/powerpoint/2010/main" val="212660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B38EFB-A28C-4931-AFD1-AF8B9DBABA99}"/>
              </a:ext>
            </a:extLst>
          </p:cNvPr>
          <p:cNvPicPr>
            <a:picLocks noChangeAspect="1"/>
          </p:cNvPicPr>
          <p:nvPr/>
        </p:nvPicPr>
        <p:blipFill>
          <a:blip r:embed="rId2"/>
          <a:stretch>
            <a:fillRect/>
          </a:stretch>
        </p:blipFill>
        <p:spPr>
          <a:xfrm>
            <a:off x="70750" y="238762"/>
            <a:ext cx="3807622" cy="3019572"/>
          </a:xfrm>
          <a:prstGeom prst="rect">
            <a:avLst/>
          </a:prstGeom>
        </p:spPr>
      </p:pic>
      <p:pic>
        <p:nvPicPr>
          <p:cNvPr id="3" name="Picture 2">
            <a:extLst>
              <a:ext uri="{FF2B5EF4-FFF2-40B4-BE49-F238E27FC236}">
                <a16:creationId xmlns:a16="http://schemas.microsoft.com/office/drawing/2014/main" id="{C1874415-5816-4C4D-8E15-8E29FE573CD3}"/>
              </a:ext>
            </a:extLst>
          </p:cNvPr>
          <p:cNvPicPr>
            <a:picLocks noChangeAspect="1"/>
          </p:cNvPicPr>
          <p:nvPr/>
        </p:nvPicPr>
        <p:blipFill>
          <a:blip r:embed="rId3"/>
          <a:stretch>
            <a:fillRect/>
          </a:stretch>
        </p:blipFill>
        <p:spPr>
          <a:xfrm>
            <a:off x="138312" y="3695571"/>
            <a:ext cx="4048764" cy="2923667"/>
          </a:xfrm>
          <a:prstGeom prst="rect">
            <a:avLst/>
          </a:prstGeom>
        </p:spPr>
      </p:pic>
      <p:pic>
        <p:nvPicPr>
          <p:cNvPr id="2050" name="Picture 2">
            <a:extLst>
              <a:ext uri="{FF2B5EF4-FFF2-40B4-BE49-F238E27FC236}">
                <a16:creationId xmlns:a16="http://schemas.microsoft.com/office/drawing/2014/main" id="{68F56817-E174-4251-AEED-703C76147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4431" y="238761"/>
            <a:ext cx="3807623" cy="30195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D96F663-03EA-4660-8F25-4859F0C65475}"/>
              </a:ext>
            </a:extLst>
          </p:cNvPr>
          <p:cNvPicPr>
            <a:picLocks noChangeAspect="1"/>
          </p:cNvPicPr>
          <p:nvPr/>
        </p:nvPicPr>
        <p:blipFill>
          <a:blip r:embed="rId5"/>
          <a:stretch>
            <a:fillRect/>
          </a:stretch>
        </p:blipFill>
        <p:spPr>
          <a:xfrm>
            <a:off x="4301469" y="3599665"/>
            <a:ext cx="3703457" cy="2888087"/>
          </a:xfrm>
          <a:prstGeom prst="rect">
            <a:avLst/>
          </a:prstGeom>
        </p:spPr>
      </p:pic>
      <p:pic>
        <p:nvPicPr>
          <p:cNvPr id="5" name="Picture 4">
            <a:extLst>
              <a:ext uri="{FF2B5EF4-FFF2-40B4-BE49-F238E27FC236}">
                <a16:creationId xmlns:a16="http://schemas.microsoft.com/office/drawing/2014/main" id="{F02EE37D-995E-46B8-B571-023331E0859B}"/>
              </a:ext>
            </a:extLst>
          </p:cNvPr>
          <p:cNvPicPr>
            <a:picLocks noChangeAspect="1"/>
          </p:cNvPicPr>
          <p:nvPr/>
        </p:nvPicPr>
        <p:blipFill>
          <a:blip r:embed="rId6"/>
          <a:stretch>
            <a:fillRect/>
          </a:stretch>
        </p:blipFill>
        <p:spPr>
          <a:xfrm>
            <a:off x="7832054" y="160010"/>
            <a:ext cx="4198272" cy="3098325"/>
          </a:xfrm>
          <a:prstGeom prst="rect">
            <a:avLst/>
          </a:prstGeom>
        </p:spPr>
      </p:pic>
      <p:pic>
        <p:nvPicPr>
          <p:cNvPr id="6" name="Picture 5">
            <a:extLst>
              <a:ext uri="{FF2B5EF4-FFF2-40B4-BE49-F238E27FC236}">
                <a16:creationId xmlns:a16="http://schemas.microsoft.com/office/drawing/2014/main" id="{017A8414-8381-42F7-98D3-847590878216}"/>
              </a:ext>
            </a:extLst>
          </p:cNvPr>
          <p:cNvPicPr>
            <a:picLocks noChangeAspect="1"/>
          </p:cNvPicPr>
          <p:nvPr/>
        </p:nvPicPr>
        <p:blipFill>
          <a:blip r:embed="rId7"/>
          <a:stretch>
            <a:fillRect/>
          </a:stretch>
        </p:blipFill>
        <p:spPr>
          <a:xfrm>
            <a:off x="7987863" y="3599665"/>
            <a:ext cx="4042463" cy="3019573"/>
          </a:xfrm>
          <a:prstGeom prst="rect">
            <a:avLst/>
          </a:prstGeom>
        </p:spPr>
      </p:pic>
    </p:spTree>
    <p:extLst>
      <p:ext uri="{BB962C8B-B14F-4D97-AF65-F5344CB8AC3E}">
        <p14:creationId xmlns:p14="http://schemas.microsoft.com/office/powerpoint/2010/main" val="15026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3D0DB-803F-4331-A343-D9B433A8B53C}"/>
              </a:ext>
            </a:extLst>
          </p:cNvPr>
          <p:cNvSpPr>
            <a:spLocks noGrp="1"/>
          </p:cNvSpPr>
          <p:nvPr>
            <p:ph idx="1"/>
          </p:nvPr>
        </p:nvSpPr>
        <p:spPr>
          <a:xfrm>
            <a:off x="838200" y="405353"/>
            <a:ext cx="10515600" cy="5771610"/>
          </a:xfrm>
        </p:spPr>
        <p:txBody>
          <a:bodyPr>
            <a:normAutofit lnSpcReduction="10000"/>
          </a:bodyPr>
          <a:lstStyle/>
          <a:p>
            <a:r>
              <a:rPr lang="en-US" sz="3200" dirty="0">
                <a:latin typeface="Bell MT" panose="02020503060305020303" pitchFamily="18" charset="0"/>
              </a:rPr>
              <a:t>From the above graph, we can see that the distribution of the data in columns are quite complicated. Almost all the columns are heavily right skewed, we found that is because in almost all the column upto </a:t>
            </a:r>
            <a:r>
              <a:rPr lang="en-US" sz="3200" b="1" dirty="0">
                <a:latin typeface="Bell MT" panose="02020503060305020303" pitchFamily="18" charset="0"/>
              </a:rPr>
              <a:t>75%</a:t>
            </a:r>
            <a:r>
              <a:rPr lang="en-US" sz="3200" dirty="0">
                <a:latin typeface="Bell MT" panose="02020503060305020303" pitchFamily="18" charset="0"/>
              </a:rPr>
              <a:t> &amp; even </a:t>
            </a:r>
            <a:r>
              <a:rPr lang="en-US" sz="3200" b="1" dirty="0">
                <a:latin typeface="Bell MT" panose="02020503060305020303" pitchFamily="18" charset="0"/>
              </a:rPr>
              <a:t>100%</a:t>
            </a:r>
            <a:r>
              <a:rPr lang="en-US" sz="3200" dirty="0">
                <a:latin typeface="Bell MT" panose="02020503060305020303" pitchFamily="18" charset="0"/>
              </a:rPr>
              <a:t> of the data are distributed in a certain range but there are some data points available in the column which are exceptionally far-far higher in positive side than the </a:t>
            </a:r>
            <a:r>
              <a:rPr lang="en-US" sz="3200" b="1" dirty="0">
                <a:latin typeface="Bell MT" panose="02020503060305020303" pitchFamily="18" charset="0"/>
              </a:rPr>
              <a:t>100%</a:t>
            </a:r>
            <a:r>
              <a:rPr lang="en-US" sz="3200" dirty="0">
                <a:latin typeface="Bell MT" panose="02020503060305020303" pitchFamily="18" charset="0"/>
              </a:rPr>
              <a:t> of the data. which is making it heavily right skewed data distribution and this is the only reason why in almost all the columns mean value is smaller than the standard deviation. There are some of the columns also which are even left skewed along with right skewness like </a:t>
            </a:r>
            <a:r>
              <a:rPr lang="en-US" sz="3200" b="1" dirty="0">
                <a:latin typeface="Bell MT" panose="02020503060305020303" pitchFamily="18" charset="0"/>
              </a:rPr>
              <a:t>rental30, rental90, maxamnt_loans90</a:t>
            </a:r>
            <a:r>
              <a:rPr lang="en-US" sz="3200" dirty="0">
                <a:latin typeface="Bell MT" panose="02020503060305020303" pitchFamily="18" charset="0"/>
              </a:rPr>
              <a:t>.</a:t>
            </a:r>
            <a:endParaRPr lang="en-IN" sz="3200" dirty="0">
              <a:latin typeface="Bell MT" panose="02020503060305020303" pitchFamily="18" charset="0"/>
            </a:endParaRPr>
          </a:p>
        </p:txBody>
      </p:sp>
    </p:spTree>
    <p:extLst>
      <p:ext uri="{BB962C8B-B14F-4D97-AF65-F5344CB8AC3E}">
        <p14:creationId xmlns:p14="http://schemas.microsoft.com/office/powerpoint/2010/main" val="82789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B86C0E-0EE0-46A9-A06B-8B7575BA98C7}"/>
              </a:ext>
            </a:extLst>
          </p:cNvPr>
          <p:cNvPicPr>
            <a:picLocks noGrp="1" noChangeAspect="1"/>
          </p:cNvPicPr>
          <p:nvPr>
            <p:ph idx="1"/>
          </p:nvPr>
        </p:nvPicPr>
        <p:blipFill>
          <a:blip r:embed="rId2"/>
          <a:stretch>
            <a:fillRect/>
          </a:stretch>
        </p:blipFill>
        <p:spPr>
          <a:xfrm>
            <a:off x="1599613" y="591484"/>
            <a:ext cx="8029965" cy="4195762"/>
          </a:xfrm>
          <a:prstGeom prst="rect">
            <a:avLst/>
          </a:prstGeom>
        </p:spPr>
      </p:pic>
      <p:sp>
        <p:nvSpPr>
          <p:cNvPr id="5" name="TextBox 4">
            <a:extLst>
              <a:ext uri="{FF2B5EF4-FFF2-40B4-BE49-F238E27FC236}">
                <a16:creationId xmlns:a16="http://schemas.microsoft.com/office/drawing/2014/main" id="{C2AB8485-1CF2-41CF-AD52-7B7A86C8CD17}"/>
              </a:ext>
            </a:extLst>
          </p:cNvPr>
          <p:cNvSpPr txBox="1"/>
          <p:nvPr/>
        </p:nvSpPr>
        <p:spPr>
          <a:xfrm>
            <a:off x="2941163" y="5335571"/>
            <a:ext cx="6815580" cy="646331"/>
          </a:xfrm>
          <a:prstGeom prst="rect">
            <a:avLst/>
          </a:prstGeom>
          <a:noFill/>
        </p:spPr>
        <p:txBody>
          <a:bodyPr wrap="square" rtlCol="0">
            <a:spAutoFit/>
          </a:bodyPr>
          <a:lstStyle/>
          <a:p>
            <a:r>
              <a:rPr lang="en-US" dirty="0"/>
              <a:t>The trends shows, when number of loan taken by user decreases, it's tendency to be a defaulter is also goes down.</a:t>
            </a:r>
            <a:endParaRPr lang="en-IN" dirty="0"/>
          </a:p>
        </p:txBody>
      </p:sp>
    </p:spTree>
    <p:extLst>
      <p:ext uri="{BB962C8B-B14F-4D97-AF65-F5344CB8AC3E}">
        <p14:creationId xmlns:p14="http://schemas.microsoft.com/office/powerpoint/2010/main" val="98617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C87E-CD99-40D2-A2C2-B7BEC976B32B}"/>
              </a:ext>
            </a:extLst>
          </p:cNvPr>
          <p:cNvSpPr>
            <a:spLocks noGrp="1"/>
          </p:cNvSpPr>
          <p:nvPr>
            <p:ph type="title"/>
          </p:nvPr>
        </p:nvSpPr>
        <p:spPr>
          <a:xfrm>
            <a:off x="969635" y="55659"/>
            <a:ext cx="10003165" cy="795130"/>
          </a:xfrm>
        </p:spPr>
        <p:txBody>
          <a:bodyPr>
            <a:normAutofit/>
          </a:bodyPr>
          <a:lstStyle/>
          <a:p>
            <a:r>
              <a:rPr lang="en" b="1" dirty="0">
                <a:latin typeface="Calibri"/>
                <a:ea typeface="Calibri"/>
                <a:cs typeface="Calibri"/>
                <a:sym typeface="Calibri"/>
              </a:rPr>
              <a:t>   </a:t>
            </a:r>
            <a:r>
              <a:rPr lang="en" sz="3100" b="1" dirty="0">
                <a:latin typeface="Bell MT" panose="02020503060305020303" pitchFamily="18" charset="0"/>
                <a:ea typeface="Calibri"/>
                <a:cs typeface="Calibri"/>
                <a:sym typeface="Calibri"/>
              </a:rPr>
              <a:t>Problem Statement And Understanding</a:t>
            </a:r>
            <a:endParaRPr lang="en-IN" sz="3100" dirty="0">
              <a:latin typeface="Bell MT" panose="02020503060305020303" pitchFamily="18" charset="0"/>
            </a:endParaRPr>
          </a:p>
        </p:txBody>
      </p:sp>
      <p:sp>
        <p:nvSpPr>
          <p:cNvPr id="6" name="Content Placeholder 5">
            <a:extLst>
              <a:ext uri="{FF2B5EF4-FFF2-40B4-BE49-F238E27FC236}">
                <a16:creationId xmlns:a16="http://schemas.microsoft.com/office/drawing/2014/main" id="{77C38032-489E-4F45-B084-A6315D67681E}"/>
              </a:ext>
            </a:extLst>
          </p:cNvPr>
          <p:cNvSpPr>
            <a:spLocks noGrp="1"/>
          </p:cNvSpPr>
          <p:nvPr>
            <p:ph idx="1"/>
          </p:nvPr>
        </p:nvSpPr>
        <p:spPr>
          <a:xfrm>
            <a:off x="1141412" y="850788"/>
            <a:ext cx="9905999" cy="5333195"/>
          </a:xfrm>
        </p:spPr>
        <p:txBody>
          <a:bodyPr>
            <a:normAutofit fontScale="70000" lnSpcReduction="20000"/>
          </a:bodyPr>
          <a:lstStyle/>
          <a:p>
            <a:r>
              <a:rPr lang="en-US" sz="2400" b="1" u="sng" dirty="0"/>
              <a:t>Problem Statement: </a:t>
            </a:r>
            <a:endParaRPr lang="en-US" sz="2400" b="1" dirty="0"/>
          </a:p>
          <a:p>
            <a:pPr algn="just"/>
            <a:r>
              <a:rPr lang="en-US" sz="26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r>
              <a:rPr lang="en-US" sz="26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gn="just"/>
            <a:r>
              <a:rPr lang="en-US" sz="2600" dirty="0"/>
              <a:t>Today, microfinance is widely accepted as a poverty-reduction tool, representing $70 billion in outstanding loans and a global outreach of 200 million clients.</a:t>
            </a:r>
          </a:p>
          <a:p>
            <a:pPr algn="just"/>
            <a:r>
              <a:rPr lang="en-US" sz="26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IN" dirty="0"/>
          </a:p>
        </p:txBody>
      </p:sp>
    </p:spTree>
    <p:extLst>
      <p:ext uri="{BB962C8B-B14F-4D97-AF65-F5344CB8AC3E}">
        <p14:creationId xmlns:p14="http://schemas.microsoft.com/office/powerpoint/2010/main" val="108132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9A9F38C-FCEB-4E68-B9C3-2FB5E5343C0B}"/>
              </a:ext>
            </a:extLst>
          </p:cNvPr>
          <p:cNvPicPr>
            <a:picLocks noGrp="1" noChangeAspect="1"/>
          </p:cNvPicPr>
          <p:nvPr>
            <p:ph idx="1"/>
          </p:nvPr>
        </p:nvPicPr>
        <p:blipFill>
          <a:blip r:embed="rId2"/>
          <a:stretch>
            <a:fillRect/>
          </a:stretch>
        </p:blipFill>
        <p:spPr>
          <a:xfrm>
            <a:off x="0" y="0"/>
            <a:ext cx="4911716" cy="3783324"/>
          </a:xfrm>
          <a:prstGeom prst="rect">
            <a:avLst/>
          </a:prstGeom>
        </p:spPr>
      </p:pic>
      <p:pic>
        <p:nvPicPr>
          <p:cNvPr id="8" name="Picture 7">
            <a:extLst>
              <a:ext uri="{FF2B5EF4-FFF2-40B4-BE49-F238E27FC236}">
                <a16:creationId xmlns:a16="http://schemas.microsoft.com/office/drawing/2014/main" id="{35BB3AE6-5FF2-46E7-A1AA-E034FBDAB6E9}"/>
              </a:ext>
            </a:extLst>
          </p:cNvPr>
          <p:cNvPicPr>
            <a:picLocks noChangeAspect="1"/>
          </p:cNvPicPr>
          <p:nvPr/>
        </p:nvPicPr>
        <p:blipFill>
          <a:blip r:embed="rId3"/>
          <a:stretch>
            <a:fillRect/>
          </a:stretch>
        </p:blipFill>
        <p:spPr>
          <a:xfrm>
            <a:off x="5419531" y="270145"/>
            <a:ext cx="6041351" cy="3406366"/>
          </a:xfrm>
          <a:prstGeom prst="rect">
            <a:avLst/>
          </a:prstGeom>
        </p:spPr>
      </p:pic>
      <p:pic>
        <p:nvPicPr>
          <p:cNvPr id="9" name="Picture 8">
            <a:extLst>
              <a:ext uri="{FF2B5EF4-FFF2-40B4-BE49-F238E27FC236}">
                <a16:creationId xmlns:a16="http://schemas.microsoft.com/office/drawing/2014/main" id="{02424EA1-98F9-48FF-A6FF-902F19A1D593}"/>
              </a:ext>
            </a:extLst>
          </p:cNvPr>
          <p:cNvPicPr>
            <a:picLocks noChangeAspect="1"/>
          </p:cNvPicPr>
          <p:nvPr/>
        </p:nvPicPr>
        <p:blipFill>
          <a:blip r:embed="rId4"/>
          <a:stretch>
            <a:fillRect/>
          </a:stretch>
        </p:blipFill>
        <p:spPr>
          <a:xfrm>
            <a:off x="2898891" y="3783324"/>
            <a:ext cx="5811478" cy="3035374"/>
          </a:xfrm>
          <a:prstGeom prst="rect">
            <a:avLst/>
          </a:prstGeom>
        </p:spPr>
      </p:pic>
    </p:spTree>
    <p:extLst>
      <p:ext uri="{BB962C8B-B14F-4D97-AF65-F5344CB8AC3E}">
        <p14:creationId xmlns:p14="http://schemas.microsoft.com/office/powerpoint/2010/main" val="10865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5D602-A4F0-473F-A485-3412C6BAEEE8}"/>
              </a:ext>
            </a:extLst>
          </p:cNvPr>
          <p:cNvSpPr txBox="1"/>
          <p:nvPr/>
        </p:nvSpPr>
        <p:spPr>
          <a:xfrm>
            <a:off x="3516198" y="0"/>
            <a:ext cx="6768446" cy="584775"/>
          </a:xfrm>
          <a:prstGeom prst="rect">
            <a:avLst/>
          </a:prstGeom>
          <a:noFill/>
        </p:spPr>
        <p:txBody>
          <a:bodyPr wrap="square" rtlCol="0">
            <a:spAutoFit/>
          </a:bodyPr>
          <a:lstStyle/>
          <a:p>
            <a:r>
              <a:rPr lang="en-IN" sz="3200" dirty="0">
                <a:latin typeface="Bell MT" panose="02020503060305020303" pitchFamily="18" charset="0"/>
              </a:rPr>
              <a:t>   Outlier Detection</a:t>
            </a:r>
          </a:p>
        </p:txBody>
      </p:sp>
      <p:pic>
        <p:nvPicPr>
          <p:cNvPr id="5" name="Picture 4">
            <a:extLst>
              <a:ext uri="{FF2B5EF4-FFF2-40B4-BE49-F238E27FC236}">
                <a16:creationId xmlns:a16="http://schemas.microsoft.com/office/drawing/2014/main" id="{2187DAE2-3467-49D1-A3A9-F3B9FAC41D99}"/>
              </a:ext>
            </a:extLst>
          </p:cNvPr>
          <p:cNvPicPr>
            <a:picLocks noChangeAspect="1"/>
          </p:cNvPicPr>
          <p:nvPr/>
        </p:nvPicPr>
        <p:blipFill>
          <a:blip r:embed="rId2"/>
          <a:stretch>
            <a:fillRect/>
          </a:stretch>
        </p:blipFill>
        <p:spPr>
          <a:xfrm>
            <a:off x="137201" y="584775"/>
            <a:ext cx="7091073" cy="6273225"/>
          </a:xfrm>
          <a:prstGeom prst="rect">
            <a:avLst/>
          </a:prstGeom>
        </p:spPr>
      </p:pic>
      <p:sp>
        <p:nvSpPr>
          <p:cNvPr id="6" name="TextBox 5">
            <a:extLst>
              <a:ext uri="{FF2B5EF4-FFF2-40B4-BE49-F238E27FC236}">
                <a16:creationId xmlns:a16="http://schemas.microsoft.com/office/drawing/2014/main" id="{6A764965-479E-45CB-8CB2-BDB7C2C3A113}"/>
              </a:ext>
            </a:extLst>
          </p:cNvPr>
          <p:cNvSpPr txBox="1"/>
          <p:nvPr/>
        </p:nvSpPr>
        <p:spPr>
          <a:xfrm>
            <a:off x="8220174" y="1875935"/>
            <a:ext cx="2762054" cy="2246769"/>
          </a:xfrm>
          <a:prstGeom prst="rect">
            <a:avLst/>
          </a:prstGeom>
          <a:noFill/>
        </p:spPr>
        <p:txBody>
          <a:bodyPr wrap="square" rtlCol="0">
            <a:spAutoFit/>
          </a:bodyPr>
          <a:lstStyle/>
          <a:p>
            <a:r>
              <a:rPr lang="en-US" sz="2800" dirty="0">
                <a:latin typeface="Bell MT" panose="02020503060305020303" pitchFamily="18" charset="0"/>
              </a:rPr>
              <a:t>Very high number of outliers are present in our dataset.</a:t>
            </a:r>
            <a:endParaRPr lang="en-IN" sz="2800" dirty="0">
              <a:latin typeface="Bell MT" panose="02020503060305020303" pitchFamily="18" charset="0"/>
            </a:endParaRPr>
          </a:p>
        </p:txBody>
      </p:sp>
    </p:spTree>
    <p:extLst>
      <p:ext uri="{BB962C8B-B14F-4D97-AF65-F5344CB8AC3E}">
        <p14:creationId xmlns:p14="http://schemas.microsoft.com/office/powerpoint/2010/main" val="386450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D82C-8CD9-4CB1-925F-525F545E0F09}"/>
              </a:ext>
            </a:extLst>
          </p:cNvPr>
          <p:cNvSpPr>
            <a:spLocks noGrp="1"/>
          </p:cNvSpPr>
          <p:nvPr>
            <p:ph type="title"/>
          </p:nvPr>
        </p:nvSpPr>
        <p:spPr>
          <a:xfrm>
            <a:off x="1196418" y="150231"/>
            <a:ext cx="10515600" cy="830157"/>
          </a:xfrm>
        </p:spPr>
        <p:txBody>
          <a:bodyPr>
            <a:normAutofit fontScale="90000"/>
          </a:bodyPr>
          <a:lstStyle/>
          <a:p>
            <a:r>
              <a:rPr lang="en-IN" b="1" i="0" dirty="0">
                <a:solidFill>
                  <a:srgbClr val="000000"/>
                </a:solidFill>
                <a:effectLst/>
                <a:latin typeface="Helvetica Neue"/>
              </a:rPr>
              <a:t>         Correlation:</a:t>
            </a:r>
            <a:br>
              <a:rPr lang="en-IN"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5F708B25-F8D9-4B47-AA8C-7C8B950D50A8}"/>
              </a:ext>
            </a:extLst>
          </p:cNvPr>
          <p:cNvPicPr>
            <a:picLocks noGrp="1" noChangeAspect="1"/>
          </p:cNvPicPr>
          <p:nvPr>
            <p:ph idx="1"/>
          </p:nvPr>
        </p:nvPicPr>
        <p:blipFill>
          <a:blip r:embed="rId2"/>
          <a:stretch>
            <a:fillRect/>
          </a:stretch>
        </p:blipFill>
        <p:spPr>
          <a:xfrm>
            <a:off x="1489435" y="1059993"/>
            <a:ext cx="7786539" cy="5480638"/>
          </a:xfrm>
          <a:prstGeom prst="rect">
            <a:avLst/>
          </a:prstGeom>
        </p:spPr>
      </p:pic>
    </p:spTree>
    <p:extLst>
      <p:ext uri="{BB962C8B-B14F-4D97-AF65-F5344CB8AC3E}">
        <p14:creationId xmlns:p14="http://schemas.microsoft.com/office/powerpoint/2010/main" val="374979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C91C-ECD6-4333-A16C-15529E2A8018}"/>
              </a:ext>
            </a:extLst>
          </p:cNvPr>
          <p:cNvSpPr>
            <a:spLocks noGrp="1"/>
          </p:cNvSpPr>
          <p:nvPr>
            <p:ph type="title"/>
          </p:nvPr>
        </p:nvSpPr>
        <p:spPr>
          <a:xfrm>
            <a:off x="1002396" y="223724"/>
            <a:ext cx="10515600" cy="728384"/>
          </a:xfrm>
        </p:spPr>
        <p:txBody>
          <a:bodyPr>
            <a:normAutofit fontScale="90000"/>
          </a:bodyPr>
          <a:lstStyle/>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Data scaling</a:t>
            </a:r>
            <a:endParaRPr lang="en-IN" dirty="0"/>
          </a:p>
        </p:txBody>
      </p:sp>
      <p:pic>
        <p:nvPicPr>
          <p:cNvPr id="5" name="Content Placeholder 4">
            <a:extLst>
              <a:ext uri="{FF2B5EF4-FFF2-40B4-BE49-F238E27FC236}">
                <a16:creationId xmlns:a16="http://schemas.microsoft.com/office/drawing/2014/main" id="{6B48F827-F6FF-40C7-934E-2C459C870E61}"/>
              </a:ext>
            </a:extLst>
          </p:cNvPr>
          <p:cNvPicPr>
            <a:picLocks noGrp="1" noChangeAspect="1"/>
          </p:cNvPicPr>
          <p:nvPr>
            <p:ph idx="1"/>
          </p:nvPr>
        </p:nvPicPr>
        <p:blipFill>
          <a:blip r:embed="rId2"/>
          <a:stretch>
            <a:fillRect/>
          </a:stretch>
        </p:blipFill>
        <p:spPr>
          <a:xfrm>
            <a:off x="801279" y="1713070"/>
            <a:ext cx="4619121" cy="3017943"/>
          </a:xfrm>
        </p:spPr>
      </p:pic>
      <p:sp>
        <p:nvSpPr>
          <p:cNvPr id="6" name="TextBox 5">
            <a:extLst>
              <a:ext uri="{FF2B5EF4-FFF2-40B4-BE49-F238E27FC236}">
                <a16:creationId xmlns:a16="http://schemas.microsoft.com/office/drawing/2014/main" id="{6AB42572-9F5F-4FF4-B4B0-5D83E693D059}"/>
              </a:ext>
            </a:extLst>
          </p:cNvPr>
          <p:cNvSpPr txBox="1"/>
          <p:nvPr/>
        </p:nvSpPr>
        <p:spPr>
          <a:xfrm>
            <a:off x="6260196" y="2422689"/>
            <a:ext cx="5834394" cy="2308324"/>
          </a:xfrm>
          <a:prstGeom prst="rect">
            <a:avLst/>
          </a:prstGeom>
          <a:noFill/>
        </p:spPr>
        <p:txBody>
          <a:bodyPr wrap="square" rtlCol="0">
            <a:spAutoFit/>
          </a:bodyPr>
          <a:lstStyle/>
          <a:p>
            <a:r>
              <a:rPr lang="en-US" dirty="0"/>
              <a:t>We have done with the standardize the data, but it did not do any changes in the data set because we already had transformed our data set by </a:t>
            </a:r>
            <a:r>
              <a:rPr lang="en-US" dirty="0" err="1"/>
              <a:t>power_transform</a:t>
            </a:r>
            <a:r>
              <a:rPr lang="en-US" dirty="0"/>
              <a:t> method to remove skewness. All right so from here we will go for model building, first we will find the best random state for logistic regression and after finding the best </a:t>
            </a:r>
            <a:r>
              <a:rPr lang="en-US" dirty="0" err="1"/>
              <a:t>randome</a:t>
            </a:r>
            <a:r>
              <a:rPr lang="en-US" dirty="0"/>
              <a:t> state we will split the data into training data &amp; testing data to train the model in different algorithms &amp; to test the trained model.</a:t>
            </a:r>
            <a:endParaRPr lang="en-IN" dirty="0"/>
          </a:p>
        </p:txBody>
      </p:sp>
    </p:spTree>
    <p:extLst>
      <p:ext uri="{BB962C8B-B14F-4D97-AF65-F5344CB8AC3E}">
        <p14:creationId xmlns:p14="http://schemas.microsoft.com/office/powerpoint/2010/main" val="11896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0E71-B6F1-48C8-A6BA-528807753CD5}"/>
              </a:ext>
            </a:extLst>
          </p:cNvPr>
          <p:cNvSpPr>
            <a:spLocks noGrp="1"/>
          </p:cNvSpPr>
          <p:nvPr>
            <p:ph type="title"/>
          </p:nvPr>
        </p:nvSpPr>
        <p:spPr>
          <a:xfrm>
            <a:off x="838200" y="157735"/>
            <a:ext cx="10515600" cy="624689"/>
          </a:xfrm>
        </p:spPr>
        <p:txBody>
          <a:bodyPr>
            <a:normAutofit fontScale="90000"/>
          </a:bodyPr>
          <a:lstStyle/>
          <a:p>
            <a:r>
              <a:rPr lang="en-IN" dirty="0">
                <a:latin typeface="Bell MT" panose="02020503060305020303" pitchFamily="18" charset="0"/>
              </a:rPr>
              <a:t>				Observations:</a:t>
            </a:r>
          </a:p>
        </p:txBody>
      </p:sp>
      <p:sp>
        <p:nvSpPr>
          <p:cNvPr id="3" name="Content Placeholder 2">
            <a:extLst>
              <a:ext uri="{FF2B5EF4-FFF2-40B4-BE49-F238E27FC236}">
                <a16:creationId xmlns:a16="http://schemas.microsoft.com/office/drawing/2014/main" id="{FB22976A-5348-423C-A83D-662292A4F759}"/>
              </a:ext>
            </a:extLst>
          </p:cNvPr>
          <p:cNvSpPr>
            <a:spLocks noGrp="1"/>
          </p:cNvSpPr>
          <p:nvPr>
            <p:ph idx="1"/>
          </p:nvPr>
        </p:nvSpPr>
        <p:spPr>
          <a:xfrm>
            <a:off x="838200" y="886120"/>
            <a:ext cx="10515600" cy="5901179"/>
          </a:xfrm>
        </p:spPr>
        <p:txBody>
          <a:bodyPr>
            <a:normAutofit fontScale="92500" lnSpcReduction="10000"/>
          </a:bodyPr>
          <a:lstStyle/>
          <a:p>
            <a:r>
              <a:rPr lang="en-US" sz="2800" dirty="0">
                <a:latin typeface="Bell MT" panose="02020503060305020303" pitchFamily="18" charset="0"/>
              </a:rPr>
              <a:t>After doing the research on data analysis we found that data was messed up too much, before visualizing we have seen the statistical description of the continuous columns and found that in almost each case standard deviation was greater than the mean of the data the reason for this was because in each case up to </a:t>
            </a:r>
            <a:r>
              <a:rPr lang="en-US" sz="2800" b="1" dirty="0">
                <a:latin typeface="Bell MT" panose="02020503060305020303" pitchFamily="18" charset="0"/>
              </a:rPr>
              <a:t>90%</a:t>
            </a:r>
            <a:r>
              <a:rPr lang="en-US" sz="2800" dirty="0">
                <a:latin typeface="Bell MT" panose="02020503060305020303" pitchFamily="18" charset="0"/>
              </a:rPr>
              <a:t> data was distributed on either a single point or in a definite range but 10% data was far ahead than them. Box visualization shows us that the amount of the outliers are very much, we can’t afford to loose this much data hence we applied </a:t>
            </a:r>
            <a:r>
              <a:rPr lang="en-US" sz="2800" b="1" dirty="0">
                <a:latin typeface="Bell MT" panose="02020503060305020303" pitchFamily="18" charset="0"/>
              </a:rPr>
              <a:t>power transformation (yeo-Johnson) </a:t>
            </a:r>
            <a:r>
              <a:rPr lang="en-US" sz="2800" dirty="0">
                <a:latin typeface="Bell MT" panose="02020503060305020303" pitchFamily="18" charset="0"/>
              </a:rPr>
              <a:t>method to remove the skewness. It did well in most of the cases but not in all the cases. Because we have transformed the data through power transformation we move ahead in the process of model building. After this we did some preprocessing of the data, we scaled the data, found the best random state for train test &amp; split, than we split the data into train data &amp; test data. After preprocessing we started building the model.</a:t>
            </a:r>
          </a:p>
          <a:p>
            <a:endParaRPr lang="en-IN" dirty="0"/>
          </a:p>
        </p:txBody>
      </p:sp>
    </p:spTree>
    <p:extLst>
      <p:ext uri="{BB962C8B-B14F-4D97-AF65-F5344CB8AC3E}">
        <p14:creationId xmlns:p14="http://schemas.microsoft.com/office/powerpoint/2010/main" val="1438631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0148-0532-478B-AB55-82B23A4BDC80}"/>
              </a:ext>
            </a:extLst>
          </p:cNvPr>
          <p:cNvSpPr>
            <a:spLocks noGrp="1"/>
          </p:cNvSpPr>
          <p:nvPr>
            <p:ph type="title"/>
          </p:nvPr>
        </p:nvSpPr>
        <p:spPr>
          <a:xfrm>
            <a:off x="838200" y="110601"/>
            <a:ext cx="10515600" cy="690677"/>
          </a:xfrm>
        </p:spPr>
        <p:txBody>
          <a:bodyPr>
            <a:normAutofit fontScale="90000"/>
          </a:bodyPr>
          <a:lstStyle/>
          <a:p>
            <a:r>
              <a:rPr lang="en-IN" dirty="0">
                <a:latin typeface="Bell MT" panose="02020503060305020303" pitchFamily="18" charset="0"/>
              </a:rPr>
              <a:t>Import Libraries</a:t>
            </a:r>
          </a:p>
        </p:txBody>
      </p:sp>
      <p:sp>
        <p:nvSpPr>
          <p:cNvPr id="3" name="Content Placeholder 2">
            <a:extLst>
              <a:ext uri="{FF2B5EF4-FFF2-40B4-BE49-F238E27FC236}">
                <a16:creationId xmlns:a16="http://schemas.microsoft.com/office/drawing/2014/main" id="{B863F559-BA7A-4940-82CA-12FD16D2E938}"/>
              </a:ext>
            </a:extLst>
          </p:cNvPr>
          <p:cNvSpPr>
            <a:spLocks noGrp="1"/>
          </p:cNvSpPr>
          <p:nvPr>
            <p:ph idx="1"/>
          </p:nvPr>
        </p:nvSpPr>
        <p:spPr>
          <a:xfrm>
            <a:off x="838200" y="1008669"/>
            <a:ext cx="10515600" cy="2630078"/>
          </a:xfrm>
        </p:spPr>
        <p:txBody>
          <a:bodyPr>
            <a:normAutofit fontScale="70000" lnSpcReduction="20000"/>
          </a:bodyPr>
          <a:lstStyle/>
          <a:p>
            <a:r>
              <a:rPr lang="en-IN" dirty="0">
                <a:latin typeface="Bahnschrift Light" panose="020B0502040204020203" pitchFamily="34" charset="0"/>
              </a:rPr>
              <a:t>from sklearn.model_selection import </a:t>
            </a:r>
            <a:r>
              <a:rPr lang="en-IN" dirty="0" err="1">
                <a:latin typeface="Bahnschrift Light" panose="020B0502040204020203" pitchFamily="34" charset="0"/>
              </a:rPr>
              <a:t>train_test_split</a:t>
            </a:r>
            <a:endParaRPr lang="en-IN" dirty="0">
              <a:latin typeface="Bahnschrift Light" panose="020B0502040204020203" pitchFamily="34" charset="0"/>
            </a:endParaRPr>
          </a:p>
          <a:p>
            <a:r>
              <a:rPr lang="en-IN" dirty="0">
                <a:latin typeface="Bahnschrift Light" panose="020B0502040204020203" pitchFamily="34" charset="0"/>
              </a:rPr>
              <a:t>from sklearn.linear_model import </a:t>
            </a:r>
            <a:r>
              <a:rPr lang="en-IN" dirty="0" err="1">
                <a:latin typeface="Bahnschrift Light" panose="020B0502040204020203" pitchFamily="34" charset="0"/>
              </a:rPr>
              <a:t>LogisticRegression</a:t>
            </a:r>
            <a:endParaRPr lang="en-IN" dirty="0">
              <a:latin typeface="Bahnschrift Light" panose="020B0502040204020203" pitchFamily="34" charset="0"/>
            </a:endParaRPr>
          </a:p>
          <a:p>
            <a:r>
              <a:rPr lang="en-IN" dirty="0">
                <a:latin typeface="Bahnschrift Light" panose="020B0502040204020203" pitchFamily="34" charset="0"/>
              </a:rPr>
              <a:t>from </a:t>
            </a:r>
            <a:r>
              <a:rPr lang="en-IN" dirty="0" err="1">
                <a:latin typeface="Bahnschrift Light" panose="020B0502040204020203" pitchFamily="34" charset="0"/>
              </a:rPr>
              <a:t>sklearn.neighbors</a:t>
            </a:r>
            <a:r>
              <a:rPr lang="en-IN" dirty="0">
                <a:latin typeface="Bahnschrift Light" panose="020B0502040204020203" pitchFamily="34" charset="0"/>
              </a:rPr>
              <a:t> import </a:t>
            </a:r>
            <a:r>
              <a:rPr lang="en-IN" dirty="0" err="1">
                <a:latin typeface="Bahnschrift Light" panose="020B0502040204020203" pitchFamily="34" charset="0"/>
              </a:rPr>
              <a:t>KNeighborsClassifier</a:t>
            </a:r>
            <a:endParaRPr lang="en-IN" dirty="0">
              <a:latin typeface="Bahnschrift Light" panose="020B0502040204020203" pitchFamily="34" charset="0"/>
            </a:endParaRPr>
          </a:p>
          <a:p>
            <a:r>
              <a:rPr lang="en-IN" dirty="0">
                <a:latin typeface="Bahnschrift Light" panose="020B0502040204020203" pitchFamily="34" charset="0"/>
              </a:rPr>
              <a:t>from </a:t>
            </a:r>
            <a:r>
              <a:rPr lang="en-IN" dirty="0" err="1">
                <a:latin typeface="Bahnschrift Light" panose="020B0502040204020203" pitchFamily="34" charset="0"/>
              </a:rPr>
              <a:t>sklearn.tree</a:t>
            </a:r>
            <a:r>
              <a:rPr lang="en-IN" dirty="0">
                <a:latin typeface="Bahnschrift Light" panose="020B0502040204020203" pitchFamily="34" charset="0"/>
              </a:rPr>
              <a:t> import </a:t>
            </a:r>
            <a:r>
              <a:rPr lang="en-IN" dirty="0" err="1">
                <a:latin typeface="Bahnschrift Light" panose="020B0502040204020203" pitchFamily="34" charset="0"/>
              </a:rPr>
              <a:t>DecisionTreeClassifier</a:t>
            </a:r>
            <a:endParaRPr lang="en-IN" dirty="0">
              <a:latin typeface="Bahnschrift Light" panose="020B0502040204020203" pitchFamily="34" charset="0"/>
            </a:endParaRPr>
          </a:p>
          <a:p>
            <a:r>
              <a:rPr lang="en-IN" dirty="0">
                <a:latin typeface="Bahnschrift Light" panose="020B0502040204020203" pitchFamily="34" charset="0"/>
              </a:rPr>
              <a:t>from </a:t>
            </a:r>
            <a:r>
              <a:rPr lang="en-IN" dirty="0" err="1">
                <a:latin typeface="Bahnschrift Light" panose="020B0502040204020203" pitchFamily="34" charset="0"/>
              </a:rPr>
              <a:t>sklearn.ensemble</a:t>
            </a:r>
            <a:r>
              <a:rPr lang="en-IN" dirty="0">
                <a:latin typeface="Bahnschrift Light" panose="020B0502040204020203" pitchFamily="34" charset="0"/>
              </a:rPr>
              <a:t> import RandomForestClassifier</a:t>
            </a:r>
          </a:p>
          <a:p>
            <a:r>
              <a:rPr lang="en-IN" dirty="0">
                <a:latin typeface="Bahnschrift Light" panose="020B0502040204020203" pitchFamily="34" charset="0"/>
              </a:rPr>
              <a:t>from </a:t>
            </a:r>
            <a:r>
              <a:rPr lang="en-IN" dirty="0" err="1">
                <a:latin typeface="Bahnschrift Light" panose="020B0502040204020203" pitchFamily="34" charset="0"/>
              </a:rPr>
              <a:t>sklearn.svm</a:t>
            </a:r>
            <a:r>
              <a:rPr lang="en-IN" dirty="0">
                <a:latin typeface="Bahnschrift Light" panose="020B0502040204020203" pitchFamily="34" charset="0"/>
              </a:rPr>
              <a:t> import SVC</a:t>
            </a:r>
          </a:p>
          <a:p>
            <a:r>
              <a:rPr lang="en-IN" dirty="0">
                <a:latin typeface="Bahnschrift Light" panose="020B0502040204020203" pitchFamily="34" charset="0"/>
              </a:rPr>
              <a:t>from </a:t>
            </a:r>
            <a:r>
              <a:rPr lang="en-IN" dirty="0" err="1">
                <a:latin typeface="Bahnschrift Light" panose="020B0502040204020203" pitchFamily="34" charset="0"/>
              </a:rPr>
              <a:t>sklearn.metrics</a:t>
            </a:r>
            <a:r>
              <a:rPr lang="en-IN" dirty="0">
                <a:latin typeface="Bahnschrift Light" panose="020B0502040204020203" pitchFamily="34" charset="0"/>
              </a:rPr>
              <a:t> import </a:t>
            </a:r>
            <a:r>
              <a:rPr lang="en-IN" dirty="0" err="1">
                <a:latin typeface="Bahnschrift Light" panose="020B0502040204020203" pitchFamily="34" charset="0"/>
              </a:rPr>
              <a:t>accuracy_score</a:t>
            </a:r>
            <a:r>
              <a:rPr lang="en-IN" dirty="0">
                <a:latin typeface="Bahnschrift Light" panose="020B0502040204020203" pitchFamily="34" charset="0"/>
              </a:rPr>
              <a:t>, classification_report, confusion_matrix, </a:t>
            </a:r>
            <a:r>
              <a:rPr lang="en-IN" dirty="0" err="1">
                <a:latin typeface="Bahnschrift Light" panose="020B0502040204020203" pitchFamily="34" charset="0"/>
              </a:rPr>
              <a:t>roc_curve</a:t>
            </a:r>
            <a:r>
              <a:rPr lang="en-IN" dirty="0">
                <a:latin typeface="Bahnschrift Light" panose="020B0502040204020203" pitchFamily="34" charset="0"/>
              </a:rPr>
              <a:t>, </a:t>
            </a:r>
            <a:r>
              <a:rPr lang="en-IN" dirty="0" err="1">
                <a:latin typeface="Bahnschrift Light" panose="020B0502040204020203" pitchFamily="34" charset="0"/>
              </a:rPr>
              <a:t>roc_auc_score</a:t>
            </a:r>
            <a:r>
              <a:rPr lang="en-IN" dirty="0">
                <a:latin typeface="Bahnschrift Light" panose="020B0502040204020203" pitchFamily="34" charset="0"/>
              </a:rPr>
              <a:t>, plot_roc_curve</a:t>
            </a:r>
          </a:p>
          <a:p>
            <a:r>
              <a:rPr lang="en-IN" dirty="0">
                <a:latin typeface="Bahnschrift Light" panose="020B0502040204020203" pitchFamily="34" charset="0"/>
              </a:rPr>
              <a:t>from sklearn.model_selection import GridSearchCV,cross_val_score</a:t>
            </a:r>
          </a:p>
        </p:txBody>
      </p:sp>
      <p:pic>
        <p:nvPicPr>
          <p:cNvPr id="5" name="Picture 4">
            <a:extLst>
              <a:ext uri="{FF2B5EF4-FFF2-40B4-BE49-F238E27FC236}">
                <a16:creationId xmlns:a16="http://schemas.microsoft.com/office/drawing/2014/main" id="{9CED7F93-B3DC-4D55-A219-51B52695BE69}"/>
              </a:ext>
            </a:extLst>
          </p:cNvPr>
          <p:cNvPicPr>
            <a:picLocks noChangeAspect="1"/>
          </p:cNvPicPr>
          <p:nvPr/>
        </p:nvPicPr>
        <p:blipFill>
          <a:blip r:embed="rId2"/>
          <a:stretch>
            <a:fillRect/>
          </a:stretch>
        </p:blipFill>
        <p:spPr>
          <a:xfrm>
            <a:off x="453904" y="4438134"/>
            <a:ext cx="10899896" cy="1302790"/>
          </a:xfrm>
          <a:prstGeom prst="rect">
            <a:avLst/>
          </a:prstGeom>
        </p:spPr>
      </p:pic>
    </p:spTree>
    <p:extLst>
      <p:ext uri="{BB962C8B-B14F-4D97-AF65-F5344CB8AC3E}">
        <p14:creationId xmlns:p14="http://schemas.microsoft.com/office/powerpoint/2010/main" val="119387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3D8C-B87F-4644-933B-186811579E63}"/>
              </a:ext>
            </a:extLst>
          </p:cNvPr>
          <p:cNvSpPr>
            <a:spLocks noGrp="1"/>
          </p:cNvSpPr>
          <p:nvPr>
            <p:ph type="title"/>
          </p:nvPr>
        </p:nvSpPr>
        <p:spPr>
          <a:xfrm>
            <a:off x="1743173" y="402647"/>
            <a:ext cx="10515600" cy="556780"/>
          </a:xfrm>
        </p:spPr>
        <p:txBody>
          <a:bodyPr>
            <a:normAutofit fontScale="90000"/>
          </a:bodyPr>
          <a:lstStyle/>
          <a:p>
            <a:r>
              <a:rPr lang="en-IN" b="1" i="0" dirty="0">
                <a:solidFill>
                  <a:schemeClr val="tx1"/>
                </a:solidFill>
                <a:effectLst/>
                <a:latin typeface="Bell MT" panose="02020503060305020303" pitchFamily="18" charset="0"/>
              </a:rPr>
              <a:t>Principle Component Analysis</a:t>
            </a:r>
            <a:br>
              <a:rPr lang="en-IN"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0C7F7E3E-398E-4BC1-8C03-A838B7D584F7}"/>
              </a:ext>
            </a:extLst>
          </p:cNvPr>
          <p:cNvPicPr>
            <a:picLocks noGrp="1" noChangeAspect="1"/>
          </p:cNvPicPr>
          <p:nvPr>
            <p:ph idx="1"/>
          </p:nvPr>
        </p:nvPicPr>
        <p:blipFill>
          <a:blip r:embed="rId2"/>
          <a:stretch>
            <a:fillRect/>
          </a:stretch>
        </p:blipFill>
        <p:spPr>
          <a:xfrm>
            <a:off x="377072" y="1425804"/>
            <a:ext cx="4892511" cy="4006392"/>
          </a:xfrm>
          <a:prstGeom prst="rect">
            <a:avLst/>
          </a:prstGeom>
        </p:spPr>
      </p:pic>
      <p:pic>
        <p:nvPicPr>
          <p:cNvPr id="6" name="Picture 5">
            <a:extLst>
              <a:ext uri="{FF2B5EF4-FFF2-40B4-BE49-F238E27FC236}">
                <a16:creationId xmlns:a16="http://schemas.microsoft.com/office/drawing/2014/main" id="{03DB32B3-1705-4BFC-B7FF-959A85109B51}"/>
              </a:ext>
            </a:extLst>
          </p:cNvPr>
          <p:cNvPicPr>
            <a:picLocks noChangeAspect="1"/>
          </p:cNvPicPr>
          <p:nvPr/>
        </p:nvPicPr>
        <p:blipFill>
          <a:blip r:embed="rId3"/>
          <a:stretch>
            <a:fillRect/>
          </a:stretch>
        </p:blipFill>
        <p:spPr>
          <a:xfrm>
            <a:off x="7000973" y="1779309"/>
            <a:ext cx="4694548" cy="3299382"/>
          </a:xfrm>
          <a:prstGeom prst="rect">
            <a:avLst/>
          </a:prstGeom>
        </p:spPr>
      </p:pic>
    </p:spTree>
    <p:extLst>
      <p:ext uri="{BB962C8B-B14F-4D97-AF65-F5344CB8AC3E}">
        <p14:creationId xmlns:p14="http://schemas.microsoft.com/office/powerpoint/2010/main" val="2583098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7EB9-D9E1-428A-9BD3-53557AE1AA70}"/>
              </a:ext>
            </a:extLst>
          </p:cNvPr>
          <p:cNvSpPr>
            <a:spLocks noGrp="1"/>
          </p:cNvSpPr>
          <p:nvPr>
            <p:ph type="title"/>
          </p:nvPr>
        </p:nvSpPr>
        <p:spPr>
          <a:xfrm>
            <a:off x="838200" y="293278"/>
            <a:ext cx="10515600" cy="775518"/>
          </a:xfrm>
        </p:spPr>
        <p:txBody>
          <a:bodyPr/>
          <a:lstStyle/>
          <a:p>
            <a:r>
              <a:rPr lang="en-IN" dirty="0"/>
              <a:t>			</a:t>
            </a:r>
            <a:r>
              <a:rPr lang="en-IN" dirty="0">
                <a:latin typeface="Bell MT" panose="02020503060305020303" pitchFamily="18" charset="0"/>
              </a:rPr>
              <a:t>Model  Building</a:t>
            </a:r>
          </a:p>
        </p:txBody>
      </p:sp>
      <p:pic>
        <p:nvPicPr>
          <p:cNvPr id="5" name="Content Placeholder 4">
            <a:extLst>
              <a:ext uri="{FF2B5EF4-FFF2-40B4-BE49-F238E27FC236}">
                <a16:creationId xmlns:a16="http://schemas.microsoft.com/office/drawing/2014/main" id="{CC27778E-2010-4764-A6AC-C426D12E6A37}"/>
              </a:ext>
            </a:extLst>
          </p:cNvPr>
          <p:cNvPicPr>
            <a:picLocks noGrp="1" noChangeAspect="1"/>
          </p:cNvPicPr>
          <p:nvPr>
            <p:ph idx="1"/>
          </p:nvPr>
        </p:nvPicPr>
        <p:blipFill>
          <a:blip r:embed="rId2"/>
          <a:stretch>
            <a:fillRect/>
          </a:stretch>
        </p:blipFill>
        <p:spPr>
          <a:xfrm>
            <a:off x="3116493" y="2052638"/>
            <a:ext cx="4920789" cy="4195762"/>
          </a:xfrm>
        </p:spPr>
      </p:pic>
    </p:spTree>
    <p:extLst>
      <p:ext uri="{BB962C8B-B14F-4D97-AF65-F5344CB8AC3E}">
        <p14:creationId xmlns:p14="http://schemas.microsoft.com/office/powerpoint/2010/main" val="3351626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57CA83-0D48-4DD2-9E71-7732F16F650F}"/>
              </a:ext>
            </a:extLst>
          </p:cNvPr>
          <p:cNvPicPr>
            <a:picLocks noChangeAspect="1"/>
          </p:cNvPicPr>
          <p:nvPr/>
        </p:nvPicPr>
        <p:blipFill>
          <a:blip r:embed="rId2"/>
          <a:stretch>
            <a:fillRect/>
          </a:stretch>
        </p:blipFill>
        <p:spPr>
          <a:xfrm>
            <a:off x="2488272" y="113122"/>
            <a:ext cx="7215456" cy="6466190"/>
          </a:xfrm>
          <a:prstGeom prst="rect">
            <a:avLst/>
          </a:prstGeom>
        </p:spPr>
      </p:pic>
    </p:spTree>
    <p:extLst>
      <p:ext uri="{BB962C8B-B14F-4D97-AF65-F5344CB8AC3E}">
        <p14:creationId xmlns:p14="http://schemas.microsoft.com/office/powerpoint/2010/main" val="2870491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823FD-BD9F-44B9-9784-F9A8494EC530}"/>
              </a:ext>
            </a:extLst>
          </p:cNvPr>
          <p:cNvPicPr>
            <a:picLocks noChangeAspect="1"/>
          </p:cNvPicPr>
          <p:nvPr/>
        </p:nvPicPr>
        <p:blipFill>
          <a:blip r:embed="rId2"/>
          <a:stretch>
            <a:fillRect/>
          </a:stretch>
        </p:blipFill>
        <p:spPr>
          <a:xfrm>
            <a:off x="2084373" y="0"/>
            <a:ext cx="8047434" cy="6858000"/>
          </a:xfrm>
          <a:prstGeom prst="rect">
            <a:avLst/>
          </a:prstGeom>
        </p:spPr>
      </p:pic>
    </p:spTree>
    <p:extLst>
      <p:ext uri="{BB962C8B-B14F-4D97-AF65-F5344CB8AC3E}">
        <p14:creationId xmlns:p14="http://schemas.microsoft.com/office/powerpoint/2010/main" val="343692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4362D-6BB9-4AC6-8538-04319C21B7C0}"/>
              </a:ext>
            </a:extLst>
          </p:cNvPr>
          <p:cNvSpPr>
            <a:spLocks noGrp="1"/>
          </p:cNvSpPr>
          <p:nvPr>
            <p:ph idx="1"/>
          </p:nvPr>
        </p:nvSpPr>
        <p:spPr>
          <a:xfrm>
            <a:off x="1141412" y="810705"/>
            <a:ext cx="9905999" cy="5401558"/>
          </a:xfrm>
        </p:spPr>
        <p:txBody>
          <a:bodyPr>
            <a:normAutofit/>
          </a:bodyPr>
          <a:lstStyle/>
          <a:p>
            <a:pPr algn="just"/>
            <a:r>
              <a:rPr lang="en-US" sz="1800" dirty="0"/>
              <a:t>They understand the importance of communication and how it affects a person’s life, thus, focusing on providing their services and products to low income families and poor customers that can help them in the need of hour. </a:t>
            </a:r>
          </a:p>
          <a:p>
            <a:pPr algn="just"/>
            <a:r>
              <a:rPr lang="en-US" sz="18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r>
              <a:rPr lang="en-US" sz="18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IN" dirty="0"/>
          </a:p>
        </p:txBody>
      </p:sp>
    </p:spTree>
    <p:extLst>
      <p:ext uri="{BB962C8B-B14F-4D97-AF65-F5344CB8AC3E}">
        <p14:creationId xmlns:p14="http://schemas.microsoft.com/office/powerpoint/2010/main" val="737066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E9FDFC-EF62-4412-944F-2307357010C2}"/>
              </a:ext>
            </a:extLst>
          </p:cNvPr>
          <p:cNvPicPr>
            <a:picLocks noChangeAspect="1"/>
          </p:cNvPicPr>
          <p:nvPr/>
        </p:nvPicPr>
        <p:blipFill>
          <a:blip r:embed="rId2"/>
          <a:stretch>
            <a:fillRect/>
          </a:stretch>
        </p:blipFill>
        <p:spPr>
          <a:xfrm>
            <a:off x="1864537" y="0"/>
            <a:ext cx="7954343" cy="6759019"/>
          </a:xfrm>
          <a:prstGeom prst="rect">
            <a:avLst/>
          </a:prstGeom>
        </p:spPr>
      </p:pic>
    </p:spTree>
    <p:extLst>
      <p:ext uri="{BB962C8B-B14F-4D97-AF65-F5344CB8AC3E}">
        <p14:creationId xmlns:p14="http://schemas.microsoft.com/office/powerpoint/2010/main" val="394889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4CAA8-DF75-4B76-829D-287B63F1C10F}"/>
              </a:ext>
            </a:extLst>
          </p:cNvPr>
          <p:cNvPicPr>
            <a:picLocks noChangeAspect="1"/>
          </p:cNvPicPr>
          <p:nvPr/>
        </p:nvPicPr>
        <p:blipFill>
          <a:blip r:embed="rId2"/>
          <a:stretch>
            <a:fillRect/>
          </a:stretch>
        </p:blipFill>
        <p:spPr>
          <a:xfrm>
            <a:off x="1564850" y="3986"/>
            <a:ext cx="8406704" cy="6854014"/>
          </a:xfrm>
          <a:prstGeom prst="rect">
            <a:avLst/>
          </a:prstGeom>
        </p:spPr>
      </p:pic>
    </p:spTree>
    <p:extLst>
      <p:ext uri="{BB962C8B-B14F-4D97-AF65-F5344CB8AC3E}">
        <p14:creationId xmlns:p14="http://schemas.microsoft.com/office/powerpoint/2010/main" val="3098397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A392-5E69-4838-B668-D878B2472A5A}"/>
              </a:ext>
            </a:extLst>
          </p:cNvPr>
          <p:cNvSpPr>
            <a:spLocks noGrp="1"/>
          </p:cNvSpPr>
          <p:nvPr>
            <p:ph type="title"/>
          </p:nvPr>
        </p:nvSpPr>
        <p:spPr>
          <a:xfrm>
            <a:off x="838200" y="18255"/>
            <a:ext cx="10515600" cy="867865"/>
          </a:xfrm>
        </p:spPr>
        <p:txBody>
          <a:bodyPr/>
          <a:lstStyle/>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Cross validation</a:t>
            </a:r>
            <a:endParaRPr lang="en-IN" dirty="0"/>
          </a:p>
        </p:txBody>
      </p:sp>
      <p:pic>
        <p:nvPicPr>
          <p:cNvPr id="5" name="Content Placeholder 4">
            <a:extLst>
              <a:ext uri="{FF2B5EF4-FFF2-40B4-BE49-F238E27FC236}">
                <a16:creationId xmlns:a16="http://schemas.microsoft.com/office/drawing/2014/main" id="{743FAE18-150E-4212-B394-B35A1AEF7B01}"/>
              </a:ext>
            </a:extLst>
          </p:cNvPr>
          <p:cNvPicPr>
            <a:picLocks noGrp="1" noChangeAspect="1"/>
          </p:cNvPicPr>
          <p:nvPr>
            <p:ph idx="1"/>
          </p:nvPr>
        </p:nvPicPr>
        <p:blipFill>
          <a:blip r:embed="rId2"/>
          <a:stretch>
            <a:fillRect/>
          </a:stretch>
        </p:blipFill>
        <p:spPr>
          <a:xfrm>
            <a:off x="245096" y="719068"/>
            <a:ext cx="5184743" cy="5925421"/>
          </a:xfrm>
        </p:spPr>
      </p:pic>
      <p:sp>
        <p:nvSpPr>
          <p:cNvPr id="6" name="TextBox 5">
            <a:extLst>
              <a:ext uri="{FF2B5EF4-FFF2-40B4-BE49-F238E27FC236}">
                <a16:creationId xmlns:a16="http://schemas.microsoft.com/office/drawing/2014/main" id="{FFED097C-993A-4D22-8963-4DBBF6A10567}"/>
              </a:ext>
            </a:extLst>
          </p:cNvPr>
          <p:cNvSpPr txBox="1"/>
          <p:nvPr/>
        </p:nvSpPr>
        <p:spPr>
          <a:xfrm>
            <a:off x="6169057" y="1640264"/>
            <a:ext cx="5529607" cy="2246769"/>
          </a:xfrm>
          <a:prstGeom prst="rect">
            <a:avLst/>
          </a:prstGeom>
          <a:noFill/>
        </p:spPr>
        <p:txBody>
          <a:bodyPr wrap="square" rtlCol="0">
            <a:spAutoFit/>
          </a:bodyPr>
          <a:lstStyle/>
          <a:p>
            <a:r>
              <a:rPr lang="en-US" sz="2000" dirty="0"/>
              <a:t>We can seen that Decision Tree model's cross validation accuracy has given greater accuracy than default model accuracy &amp; After that </a:t>
            </a:r>
            <a:r>
              <a:rPr lang="en-US" sz="2000" b="1" dirty="0"/>
              <a:t>Random Forest Model</a:t>
            </a:r>
            <a:r>
              <a:rPr lang="en-US" sz="2000" dirty="0"/>
              <a:t> has very least difference between model's default accuracy &amp; cross validation accuracy. So from here we have concluded that we have 2 best models for </a:t>
            </a:r>
            <a:r>
              <a:rPr lang="en-US" sz="2000" b="1" dirty="0"/>
              <a:t>Micro credit Defaulter.</a:t>
            </a:r>
            <a:endParaRPr lang="en-IN" sz="2000" b="1" dirty="0"/>
          </a:p>
        </p:txBody>
      </p:sp>
    </p:spTree>
    <p:extLst>
      <p:ext uri="{BB962C8B-B14F-4D97-AF65-F5344CB8AC3E}">
        <p14:creationId xmlns:p14="http://schemas.microsoft.com/office/powerpoint/2010/main" val="485040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764AFC-0BF3-47B4-BCE2-8F364FDA0C08}"/>
              </a:ext>
            </a:extLst>
          </p:cNvPr>
          <p:cNvGraphicFramePr>
            <a:graphicFrameLocks noGrp="1"/>
          </p:cNvGraphicFramePr>
          <p:nvPr>
            <p:extLst>
              <p:ext uri="{D42A27DB-BD31-4B8C-83A1-F6EECF244321}">
                <p14:modId xmlns:p14="http://schemas.microsoft.com/office/powerpoint/2010/main" val="2200443226"/>
              </p:ext>
            </p:extLst>
          </p:nvPr>
        </p:nvGraphicFramePr>
        <p:xfrm>
          <a:off x="476578" y="254524"/>
          <a:ext cx="11382343" cy="6259396"/>
        </p:xfrm>
        <a:graphic>
          <a:graphicData uri="http://schemas.openxmlformats.org/drawingml/2006/table">
            <a:tbl>
              <a:tblPr firstRow="1" bandRow="1">
                <a:tableStyleId>{5C22544A-7EE6-4342-B048-85BDC9FD1C3A}</a:tableStyleId>
              </a:tblPr>
              <a:tblGrid>
                <a:gridCol w="4144190">
                  <a:extLst>
                    <a:ext uri="{9D8B030D-6E8A-4147-A177-3AD203B41FA5}">
                      <a16:colId xmlns:a16="http://schemas.microsoft.com/office/drawing/2014/main" val="2868189973"/>
                    </a:ext>
                  </a:extLst>
                </a:gridCol>
                <a:gridCol w="2904257">
                  <a:extLst>
                    <a:ext uri="{9D8B030D-6E8A-4147-A177-3AD203B41FA5}">
                      <a16:colId xmlns:a16="http://schemas.microsoft.com/office/drawing/2014/main" val="3365174253"/>
                    </a:ext>
                  </a:extLst>
                </a:gridCol>
                <a:gridCol w="4333896">
                  <a:extLst>
                    <a:ext uri="{9D8B030D-6E8A-4147-A177-3AD203B41FA5}">
                      <a16:colId xmlns:a16="http://schemas.microsoft.com/office/drawing/2014/main" val="845655434"/>
                    </a:ext>
                  </a:extLst>
                </a:gridCol>
              </a:tblGrid>
              <a:tr h="2102426">
                <a:tc>
                  <a:txBody>
                    <a:bodyPr/>
                    <a:lstStyle/>
                    <a:p>
                      <a:r>
                        <a:rPr lang="en-IN" dirty="0"/>
                        <a:t>Models</a:t>
                      </a:r>
                    </a:p>
                  </a:txBody>
                  <a:tcPr/>
                </a:tc>
                <a:tc>
                  <a:txBody>
                    <a:bodyPr/>
                    <a:lstStyle/>
                    <a:p>
                      <a:r>
                        <a:rPr lang="en-IN" dirty="0"/>
                        <a:t>Accuracy</a:t>
                      </a:r>
                    </a:p>
                  </a:txBody>
                  <a:tcPr/>
                </a:tc>
                <a:tc>
                  <a:txBody>
                    <a:bodyPr/>
                    <a:lstStyle/>
                    <a:p>
                      <a:r>
                        <a:rPr lang="en-IN" dirty="0"/>
                        <a:t>Cross Validation Score</a:t>
                      </a:r>
                    </a:p>
                    <a:p>
                      <a:endParaRPr lang="en-IN" dirty="0"/>
                    </a:p>
                  </a:txBody>
                  <a:tcPr/>
                </a:tc>
                <a:extLst>
                  <a:ext uri="{0D108BD9-81ED-4DB2-BD59-A6C34878D82A}">
                    <a16:rowId xmlns:a16="http://schemas.microsoft.com/office/drawing/2014/main" val="2073941627"/>
                  </a:ext>
                </a:extLst>
              </a:tr>
              <a:tr h="828320">
                <a:tc>
                  <a:txBody>
                    <a:bodyPr/>
                    <a:lstStyle/>
                    <a:p>
                      <a:r>
                        <a:rPr lang="en-IN" dirty="0"/>
                        <a:t>Logistic Regression</a:t>
                      </a:r>
                    </a:p>
                  </a:txBody>
                  <a:tcPr/>
                </a:tc>
                <a:tc>
                  <a:txBody>
                    <a:bodyPr/>
                    <a:lstStyle/>
                    <a:p>
                      <a:r>
                        <a:rPr lang="en-IN" dirty="0"/>
                        <a:t>      88.45% </a:t>
                      </a:r>
                    </a:p>
                  </a:txBody>
                  <a:tcPr/>
                </a:tc>
                <a:tc>
                  <a:txBody>
                    <a:bodyPr/>
                    <a:lstStyle/>
                    <a:p>
                      <a:r>
                        <a:rPr lang="en-IN" dirty="0"/>
                        <a:t>     88.07%</a:t>
                      </a:r>
                    </a:p>
                  </a:txBody>
                  <a:tcPr/>
                </a:tc>
                <a:extLst>
                  <a:ext uri="{0D108BD9-81ED-4DB2-BD59-A6C34878D82A}">
                    <a16:rowId xmlns:a16="http://schemas.microsoft.com/office/drawing/2014/main" val="523791119"/>
                  </a:ext>
                </a:extLst>
              </a:tr>
              <a:tr h="828320">
                <a:tc>
                  <a:txBody>
                    <a:bodyPr/>
                    <a:lstStyle/>
                    <a:p>
                      <a:r>
                        <a:rPr lang="en-IN" dirty="0"/>
                        <a:t>KNeighbours Classifier</a:t>
                      </a:r>
                    </a:p>
                  </a:txBody>
                  <a:tcPr/>
                </a:tc>
                <a:tc>
                  <a:txBody>
                    <a:bodyPr/>
                    <a:lstStyle/>
                    <a:p>
                      <a:r>
                        <a:rPr lang="en-IN" dirty="0"/>
                        <a:t>     89.98%</a:t>
                      </a:r>
                    </a:p>
                  </a:txBody>
                  <a:tcPr/>
                </a:tc>
                <a:tc>
                  <a:txBody>
                    <a:bodyPr/>
                    <a:lstStyle/>
                    <a:p>
                      <a:r>
                        <a:rPr lang="en-IN" dirty="0"/>
                        <a:t>     89.79%</a:t>
                      </a:r>
                    </a:p>
                  </a:txBody>
                  <a:tcPr/>
                </a:tc>
                <a:extLst>
                  <a:ext uri="{0D108BD9-81ED-4DB2-BD59-A6C34878D82A}">
                    <a16:rowId xmlns:a16="http://schemas.microsoft.com/office/drawing/2014/main" val="2560204827"/>
                  </a:ext>
                </a:extLst>
              </a:tr>
              <a:tr h="843690">
                <a:tc>
                  <a:txBody>
                    <a:bodyPr/>
                    <a:lstStyle/>
                    <a:p>
                      <a:r>
                        <a:rPr lang="en-IN" dirty="0"/>
                        <a:t>Random Forest Classifier</a:t>
                      </a:r>
                    </a:p>
                  </a:txBody>
                  <a:tcPr/>
                </a:tc>
                <a:tc>
                  <a:txBody>
                    <a:bodyPr/>
                    <a:lstStyle/>
                    <a:p>
                      <a:r>
                        <a:rPr lang="en-IN" dirty="0"/>
                        <a:t>     92.21%</a:t>
                      </a:r>
                    </a:p>
                  </a:txBody>
                  <a:tcPr/>
                </a:tc>
                <a:tc>
                  <a:txBody>
                    <a:bodyPr/>
                    <a:lstStyle/>
                    <a:p>
                      <a:r>
                        <a:rPr lang="en-IN" dirty="0"/>
                        <a:t>     92.12%</a:t>
                      </a:r>
                    </a:p>
                  </a:txBody>
                  <a:tcPr/>
                </a:tc>
                <a:extLst>
                  <a:ext uri="{0D108BD9-81ED-4DB2-BD59-A6C34878D82A}">
                    <a16:rowId xmlns:a16="http://schemas.microsoft.com/office/drawing/2014/main" val="489428402"/>
                  </a:ext>
                </a:extLst>
              </a:tr>
              <a:tr h="828320">
                <a:tc>
                  <a:txBody>
                    <a:bodyPr/>
                    <a:lstStyle/>
                    <a:p>
                      <a:r>
                        <a:rPr lang="en-IN" dirty="0"/>
                        <a:t>Decision Tree Classifier</a:t>
                      </a:r>
                    </a:p>
                  </a:txBody>
                  <a:tcPr/>
                </a:tc>
                <a:tc>
                  <a:txBody>
                    <a:bodyPr/>
                    <a:lstStyle/>
                    <a:p>
                      <a:r>
                        <a:rPr lang="en-IN" dirty="0"/>
                        <a:t>     88.38%</a:t>
                      </a:r>
                    </a:p>
                  </a:txBody>
                  <a:tcPr/>
                </a:tc>
                <a:tc>
                  <a:txBody>
                    <a:bodyPr/>
                    <a:lstStyle/>
                    <a:p>
                      <a:r>
                        <a:rPr lang="en-IN" dirty="0"/>
                        <a:t>    88.41%</a:t>
                      </a:r>
                    </a:p>
                  </a:txBody>
                  <a:tcPr/>
                </a:tc>
                <a:extLst>
                  <a:ext uri="{0D108BD9-81ED-4DB2-BD59-A6C34878D82A}">
                    <a16:rowId xmlns:a16="http://schemas.microsoft.com/office/drawing/2014/main" val="2448204467"/>
                  </a:ext>
                </a:extLst>
              </a:tr>
              <a:tr h="828320">
                <a:tc>
                  <a:txBody>
                    <a:bodyPr/>
                    <a:lstStyle/>
                    <a:p>
                      <a:r>
                        <a:rPr lang="en-IN" dirty="0"/>
                        <a:t>Support Vector Machine</a:t>
                      </a:r>
                    </a:p>
                  </a:txBody>
                  <a:tcPr/>
                </a:tc>
                <a:tc>
                  <a:txBody>
                    <a:bodyPr/>
                    <a:lstStyle/>
                    <a:p>
                      <a:r>
                        <a:rPr lang="en-IN" dirty="0"/>
                        <a:t>    89.22%</a:t>
                      </a:r>
                    </a:p>
                  </a:txBody>
                  <a:tcPr/>
                </a:tc>
                <a:tc>
                  <a:txBody>
                    <a:bodyPr/>
                    <a:lstStyle/>
                    <a:p>
                      <a:r>
                        <a:rPr lang="en-IN" dirty="0"/>
                        <a:t>    88.87%</a:t>
                      </a:r>
                    </a:p>
                  </a:txBody>
                  <a:tcPr/>
                </a:tc>
                <a:extLst>
                  <a:ext uri="{0D108BD9-81ED-4DB2-BD59-A6C34878D82A}">
                    <a16:rowId xmlns:a16="http://schemas.microsoft.com/office/drawing/2014/main" val="2151152067"/>
                  </a:ext>
                </a:extLst>
              </a:tr>
            </a:tbl>
          </a:graphicData>
        </a:graphic>
      </p:graphicFrame>
    </p:spTree>
    <p:extLst>
      <p:ext uri="{BB962C8B-B14F-4D97-AF65-F5344CB8AC3E}">
        <p14:creationId xmlns:p14="http://schemas.microsoft.com/office/powerpoint/2010/main" val="117966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5A72-C2BF-4163-8244-2257E6810DE2}"/>
              </a:ext>
            </a:extLst>
          </p:cNvPr>
          <p:cNvSpPr>
            <a:spLocks noGrp="1"/>
          </p:cNvSpPr>
          <p:nvPr>
            <p:ph type="title"/>
          </p:nvPr>
        </p:nvSpPr>
        <p:spPr>
          <a:xfrm>
            <a:off x="838200" y="255570"/>
            <a:ext cx="10515600" cy="850933"/>
          </a:xfrm>
        </p:spPr>
        <p:txBody>
          <a:bodyPr>
            <a:normAutofit fontScale="90000"/>
          </a:bodyPr>
          <a:lstStyle/>
          <a:p>
            <a:r>
              <a:rPr lang="en-IN" b="1" i="0" dirty="0">
                <a:solidFill>
                  <a:srgbClr val="000000"/>
                </a:solidFill>
                <a:effectLst/>
                <a:latin typeface="Bell MT" panose="02020503060305020303" pitchFamily="18" charset="0"/>
              </a:rPr>
              <a:t>		</a:t>
            </a:r>
            <a:r>
              <a:rPr lang="en-IN" b="1" i="0" dirty="0">
                <a:solidFill>
                  <a:schemeClr val="tx1"/>
                </a:solidFill>
                <a:effectLst/>
                <a:latin typeface="Bell MT" panose="02020503060305020303" pitchFamily="18" charset="0"/>
              </a:rPr>
              <a:t>Hyper Parameter Tuning</a:t>
            </a:r>
            <a:br>
              <a:rPr lang="en-IN" b="1" i="0" dirty="0">
                <a:solidFill>
                  <a:srgbClr val="000000"/>
                </a:solidFill>
                <a:effectLst/>
                <a:latin typeface="Helvetica Neue"/>
              </a:rPr>
            </a:br>
            <a:endParaRPr lang="en-IN" dirty="0"/>
          </a:p>
        </p:txBody>
      </p:sp>
      <p:pic>
        <p:nvPicPr>
          <p:cNvPr id="9" name="Content Placeholder 8">
            <a:extLst>
              <a:ext uri="{FF2B5EF4-FFF2-40B4-BE49-F238E27FC236}">
                <a16:creationId xmlns:a16="http://schemas.microsoft.com/office/drawing/2014/main" id="{77F81CD4-3F85-4B02-9897-BCD43DC21E83}"/>
              </a:ext>
            </a:extLst>
          </p:cNvPr>
          <p:cNvPicPr>
            <a:picLocks noGrp="1" noChangeAspect="1"/>
          </p:cNvPicPr>
          <p:nvPr>
            <p:ph idx="1"/>
          </p:nvPr>
        </p:nvPicPr>
        <p:blipFill>
          <a:blip r:embed="rId2"/>
          <a:stretch>
            <a:fillRect/>
          </a:stretch>
        </p:blipFill>
        <p:spPr>
          <a:xfrm>
            <a:off x="2372400" y="2664490"/>
            <a:ext cx="6408975" cy="2972058"/>
          </a:xfrm>
        </p:spPr>
      </p:pic>
    </p:spTree>
    <p:extLst>
      <p:ext uri="{BB962C8B-B14F-4D97-AF65-F5344CB8AC3E}">
        <p14:creationId xmlns:p14="http://schemas.microsoft.com/office/powerpoint/2010/main" val="1837991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961ABC-6FE5-4E86-B4ED-382D073AB1A3}"/>
              </a:ext>
            </a:extLst>
          </p:cNvPr>
          <p:cNvPicPr>
            <a:picLocks noChangeAspect="1"/>
          </p:cNvPicPr>
          <p:nvPr/>
        </p:nvPicPr>
        <p:blipFill>
          <a:blip r:embed="rId2"/>
          <a:stretch>
            <a:fillRect/>
          </a:stretch>
        </p:blipFill>
        <p:spPr>
          <a:xfrm>
            <a:off x="331566" y="514675"/>
            <a:ext cx="7483255" cy="5433637"/>
          </a:xfrm>
          <a:prstGeom prst="rect">
            <a:avLst/>
          </a:prstGeom>
        </p:spPr>
      </p:pic>
    </p:spTree>
    <p:extLst>
      <p:ext uri="{BB962C8B-B14F-4D97-AF65-F5344CB8AC3E}">
        <p14:creationId xmlns:p14="http://schemas.microsoft.com/office/powerpoint/2010/main" val="2460623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0C65-DD53-496A-A28C-64EC37E0E108}"/>
              </a:ext>
            </a:extLst>
          </p:cNvPr>
          <p:cNvSpPr>
            <a:spLocks noGrp="1"/>
          </p:cNvSpPr>
          <p:nvPr>
            <p:ph type="title"/>
          </p:nvPr>
        </p:nvSpPr>
        <p:spPr>
          <a:xfrm>
            <a:off x="838200" y="1"/>
            <a:ext cx="10515600" cy="1131216"/>
          </a:xfrm>
        </p:spPr>
        <p:txBody>
          <a:bodyPr>
            <a:normAutofit fontScale="90000"/>
          </a:bodyPr>
          <a:lstStyle/>
          <a:p>
            <a:r>
              <a:rPr lang="en-IN" sz="4900" b="1" i="0" dirty="0">
                <a:solidFill>
                  <a:srgbClr val="000000"/>
                </a:solidFill>
                <a:effectLst/>
                <a:latin typeface="Bell MT" panose="02020503060305020303" pitchFamily="18" charset="0"/>
              </a:rPr>
              <a:t>			</a:t>
            </a:r>
            <a:r>
              <a:rPr lang="en-IN" sz="4900" b="1" i="0" dirty="0">
                <a:solidFill>
                  <a:schemeClr val="tx1"/>
                </a:solidFill>
                <a:effectLst/>
                <a:latin typeface="Bell MT" panose="02020503060305020303" pitchFamily="18" charset="0"/>
              </a:rPr>
              <a:t>AUC-ROC Curve</a:t>
            </a:r>
            <a:br>
              <a:rPr lang="en-IN" b="1" i="0" dirty="0">
                <a:solidFill>
                  <a:srgbClr val="000000"/>
                </a:solidFill>
                <a:effectLst/>
                <a:latin typeface="Helvetica Neue"/>
              </a:rPr>
            </a:br>
            <a:endParaRPr lang="en-IN" dirty="0"/>
          </a:p>
        </p:txBody>
      </p:sp>
      <p:pic>
        <p:nvPicPr>
          <p:cNvPr id="4" name="Content Placeholder 3">
            <a:extLst>
              <a:ext uri="{FF2B5EF4-FFF2-40B4-BE49-F238E27FC236}">
                <a16:creationId xmlns:a16="http://schemas.microsoft.com/office/drawing/2014/main" id="{6E6C5F20-2522-4FC3-80BA-FFBBA7B2151C}"/>
              </a:ext>
            </a:extLst>
          </p:cNvPr>
          <p:cNvPicPr>
            <a:picLocks noGrp="1" noChangeAspect="1"/>
          </p:cNvPicPr>
          <p:nvPr>
            <p:ph idx="1"/>
          </p:nvPr>
        </p:nvPicPr>
        <p:blipFill>
          <a:blip r:embed="rId2"/>
          <a:stretch>
            <a:fillRect/>
          </a:stretch>
        </p:blipFill>
        <p:spPr>
          <a:xfrm>
            <a:off x="122713" y="1450756"/>
            <a:ext cx="6764111" cy="4591825"/>
          </a:xfrm>
          <a:prstGeom prst="rect">
            <a:avLst/>
          </a:prstGeom>
        </p:spPr>
      </p:pic>
      <p:sp>
        <p:nvSpPr>
          <p:cNvPr id="5" name="TextBox 4">
            <a:extLst>
              <a:ext uri="{FF2B5EF4-FFF2-40B4-BE49-F238E27FC236}">
                <a16:creationId xmlns:a16="http://schemas.microsoft.com/office/drawing/2014/main" id="{21ABD67E-8965-4D07-A50B-30A05494FF32}"/>
              </a:ext>
            </a:extLst>
          </p:cNvPr>
          <p:cNvSpPr txBox="1"/>
          <p:nvPr/>
        </p:nvSpPr>
        <p:spPr>
          <a:xfrm>
            <a:off x="7220933" y="2262433"/>
            <a:ext cx="4848354" cy="2062103"/>
          </a:xfrm>
          <a:prstGeom prst="rect">
            <a:avLst/>
          </a:prstGeom>
          <a:noFill/>
        </p:spPr>
        <p:txBody>
          <a:bodyPr wrap="square" rtlCol="0">
            <a:spAutoFit/>
          </a:bodyPr>
          <a:lstStyle/>
          <a:p>
            <a:r>
              <a:rPr lang="en-US" sz="3200" dirty="0"/>
              <a:t>From  ROC plot we can see that </a:t>
            </a:r>
            <a:r>
              <a:rPr lang="en-US" sz="3200" b="1" dirty="0"/>
              <a:t>Random Forest Model </a:t>
            </a:r>
            <a:r>
              <a:rPr lang="en-US" sz="3200" dirty="0"/>
              <a:t>has the highest area under the curve.</a:t>
            </a:r>
            <a:endParaRPr lang="en-IN" sz="3200" dirty="0"/>
          </a:p>
        </p:txBody>
      </p:sp>
    </p:spTree>
    <p:extLst>
      <p:ext uri="{BB962C8B-B14F-4D97-AF65-F5344CB8AC3E}">
        <p14:creationId xmlns:p14="http://schemas.microsoft.com/office/powerpoint/2010/main" val="2842157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8676-72DA-49A2-A094-CEEA76200112}"/>
              </a:ext>
            </a:extLst>
          </p:cNvPr>
          <p:cNvSpPr>
            <a:spLocks noGrp="1"/>
          </p:cNvSpPr>
          <p:nvPr>
            <p:ph type="title"/>
          </p:nvPr>
        </p:nvSpPr>
        <p:spPr/>
        <p:txBody>
          <a:bodyPr/>
          <a:lstStyle/>
          <a:p>
            <a:r>
              <a:rPr lang="en-IN" b="1" i="0" dirty="0">
                <a:solidFill>
                  <a:srgbClr val="000000"/>
                </a:solidFill>
                <a:effectLst/>
                <a:latin typeface="Helvetica Neue"/>
              </a:rPr>
              <a:t>			</a:t>
            </a:r>
            <a:r>
              <a:rPr lang="en-IN" b="1" i="0" dirty="0">
                <a:solidFill>
                  <a:schemeClr val="tx1"/>
                </a:solidFill>
                <a:effectLst/>
                <a:latin typeface="Bell MT" panose="02020503060305020303" pitchFamily="18" charset="0"/>
              </a:rPr>
              <a:t>Model Saving</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5ACA6D7C-BBFB-4529-9FB2-FBAD45FDB3FE}"/>
              </a:ext>
            </a:extLst>
          </p:cNvPr>
          <p:cNvPicPr>
            <a:picLocks noGrp="1" noChangeAspect="1"/>
          </p:cNvPicPr>
          <p:nvPr>
            <p:ph idx="1"/>
          </p:nvPr>
        </p:nvPicPr>
        <p:blipFill>
          <a:blip r:embed="rId2"/>
          <a:stretch>
            <a:fillRect/>
          </a:stretch>
        </p:blipFill>
        <p:spPr>
          <a:xfrm>
            <a:off x="2252261" y="1774638"/>
            <a:ext cx="6192422" cy="3035896"/>
          </a:xfrm>
        </p:spPr>
      </p:pic>
    </p:spTree>
    <p:extLst>
      <p:ext uri="{BB962C8B-B14F-4D97-AF65-F5344CB8AC3E}">
        <p14:creationId xmlns:p14="http://schemas.microsoft.com/office/powerpoint/2010/main" val="3047314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E4F6-363A-450C-98AE-78EA0342FA4D}"/>
              </a:ext>
            </a:extLst>
          </p:cNvPr>
          <p:cNvSpPr>
            <a:spLocks noGrp="1"/>
          </p:cNvSpPr>
          <p:nvPr>
            <p:ph type="title"/>
          </p:nvPr>
        </p:nvSpPr>
        <p:spPr>
          <a:xfrm>
            <a:off x="838200" y="365126"/>
            <a:ext cx="10515600" cy="728384"/>
          </a:xfrm>
        </p:spPr>
        <p:txBody>
          <a:bodyPr>
            <a:normAutofit fontScale="90000"/>
          </a:bodyPr>
          <a:lstStyle/>
          <a:p>
            <a:r>
              <a:rPr lang="en-US" sz="4400" dirty="0">
                <a:latin typeface="Times New Roman" panose="02020603050405020304" pitchFamily="18" charset="0"/>
                <a:cs typeface="Times New Roman" panose="02020603050405020304" pitchFamily="18" charset="0"/>
              </a:rPr>
              <a:t>			CONCLUSION</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51BE3C7-4E21-4281-847A-3E4DE92EA5EC}"/>
              </a:ext>
            </a:extLst>
          </p:cNvPr>
          <p:cNvSpPr>
            <a:spLocks noGrp="1"/>
          </p:cNvSpPr>
          <p:nvPr>
            <p:ph idx="1"/>
          </p:nvPr>
        </p:nvSpPr>
        <p:spPr>
          <a:xfrm>
            <a:off x="838200" y="1008668"/>
            <a:ext cx="10515600" cy="5168295"/>
          </a:xfrm>
        </p:spPr>
        <p:txBody>
          <a:bodyPr>
            <a:normAutofit/>
          </a:bodyPr>
          <a:lstStyle/>
          <a:p>
            <a:pPr marL="342900" indent="-342900" algn="just">
              <a:buFont typeface="Arial" pitchFamily="34" charset="0"/>
              <a:buChar char="•"/>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Various algorithms I used in this dataset and to get out best result and save that model. The best algorithm is Random Forest Classifier.</a:t>
            </a:r>
          </a:p>
          <a:p>
            <a:endParaRPr lang="en-IN" dirty="0"/>
          </a:p>
        </p:txBody>
      </p:sp>
    </p:spTree>
    <p:extLst>
      <p:ext uri="{BB962C8B-B14F-4D97-AF65-F5344CB8AC3E}">
        <p14:creationId xmlns:p14="http://schemas.microsoft.com/office/powerpoint/2010/main" val="364693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B3E9-5003-416D-802F-A1BCDC11EA8B}"/>
              </a:ext>
            </a:extLst>
          </p:cNvPr>
          <p:cNvSpPr>
            <a:spLocks noGrp="1"/>
          </p:cNvSpPr>
          <p:nvPr>
            <p:ph type="title"/>
          </p:nvPr>
        </p:nvSpPr>
        <p:spPr>
          <a:xfrm>
            <a:off x="1301669" y="0"/>
            <a:ext cx="9416607" cy="933254"/>
          </a:xfrm>
        </p:spPr>
        <p:txBody>
          <a:bodyPr>
            <a:norm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of problem statement</a:t>
            </a:r>
            <a:endParaRPr lang="en-IN" sz="2800" dirty="0"/>
          </a:p>
        </p:txBody>
      </p:sp>
      <p:sp>
        <p:nvSpPr>
          <p:cNvPr id="3" name="Content Placeholder 2">
            <a:extLst>
              <a:ext uri="{FF2B5EF4-FFF2-40B4-BE49-F238E27FC236}">
                <a16:creationId xmlns:a16="http://schemas.microsoft.com/office/drawing/2014/main" id="{86B1B623-7221-4759-862E-1AF4C21DA191}"/>
              </a:ext>
            </a:extLst>
          </p:cNvPr>
          <p:cNvSpPr>
            <a:spLocks noGrp="1"/>
          </p:cNvSpPr>
          <p:nvPr>
            <p:ph idx="1"/>
          </p:nvPr>
        </p:nvSpPr>
        <p:spPr>
          <a:xfrm>
            <a:off x="1141412" y="933254"/>
            <a:ext cx="9905999" cy="5250730"/>
          </a:xfrm>
        </p:spPr>
        <p:txBody>
          <a:bodyPr>
            <a:normAutofit fontScale="92500"/>
          </a:bodyPr>
          <a:lstStyle/>
          <a:p>
            <a:r>
              <a:rPr lang="en-US" sz="2100" dirty="0"/>
              <a:t>A Micro Finance Institute (MFI) is an financial organization who focus and target the unbaked low income population, living in remote areas who does not have much source of income. They have global outreach of 200 million clients with $70 billion as an outstanding loans that is why these micro finance institutes are widely accepted as poverty reduction tools.</a:t>
            </a:r>
          </a:p>
          <a:p>
            <a:r>
              <a:rPr lang="en-US" sz="2100" dirty="0"/>
              <a:t>These MFIs have understood the importance of communication in a person’s daily life &amp; how it affects the life of person hence to improve the basic need of communication of financially poor low income families living in remote areas they come up with a concept of providing mobile balance credits to the people, collaborating with a Telecom industry who provides wireless telecommunication network &amp; are good with providing better offer at low price.</a:t>
            </a:r>
          </a:p>
          <a:p>
            <a:r>
              <a:rPr lang="en-US" sz="2100" dirty="0"/>
              <a:t>Now there is a challenge of default case where a user don’t pay back the loaned mobile balance back. To encounter this problem organization wants a machine learning model that can predict the default case so that they can prevent their financial loss &amp; can improve their services. </a:t>
            </a:r>
          </a:p>
          <a:p>
            <a:endParaRPr lang="en-IN" dirty="0"/>
          </a:p>
        </p:txBody>
      </p:sp>
    </p:spTree>
    <p:extLst>
      <p:ext uri="{BB962C8B-B14F-4D97-AF65-F5344CB8AC3E}">
        <p14:creationId xmlns:p14="http://schemas.microsoft.com/office/powerpoint/2010/main" val="327380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53B7-D567-477C-A34C-F763F810E115}"/>
              </a:ext>
            </a:extLst>
          </p:cNvPr>
          <p:cNvSpPr>
            <a:spLocks noGrp="1"/>
          </p:cNvSpPr>
          <p:nvPr>
            <p:ph type="title"/>
          </p:nvPr>
        </p:nvSpPr>
        <p:spPr>
          <a:xfrm>
            <a:off x="1292242" y="0"/>
            <a:ext cx="9905998" cy="961534"/>
          </a:xfrm>
        </p:spPr>
        <p:txBody>
          <a:bodyPr/>
          <a:lstStyle/>
          <a:p>
            <a:r>
              <a:rPr lang="en-IN" dirty="0"/>
              <a:t>          </a:t>
            </a:r>
            <a:r>
              <a:rPr lang="en-IN" dirty="0">
                <a:latin typeface="Bell MT" panose="02020503060305020303" pitchFamily="18" charset="0"/>
              </a:rPr>
              <a:t>Data Guide</a:t>
            </a:r>
          </a:p>
        </p:txBody>
      </p:sp>
      <p:sp>
        <p:nvSpPr>
          <p:cNvPr id="3" name="Content Placeholder 2">
            <a:extLst>
              <a:ext uri="{FF2B5EF4-FFF2-40B4-BE49-F238E27FC236}">
                <a16:creationId xmlns:a16="http://schemas.microsoft.com/office/drawing/2014/main" id="{F27E2710-2061-4D27-AA5F-B803E678D0FA}"/>
              </a:ext>
            </a:extLst>
          </p:cNvPr>
          <p:cNvSpPr>
            <a:spLocks noGrp="1"/>
          </p:cNvSpPr>
          <p:nvPr>
            <p:ph idx="1"/>
          </p:nvPr>
        </p:nvSpPr>
        <p:spPr>
          <a:xfrm>
            <a:off x="1141412" y="1046374"/>
            <a:ext cx="9905999" cy="4958499"/>
          </a:xfrm>
        </p:spPr>
        <p:txBody>
          <a:bodyPr/>
          <a:lstStyle/>
          <a:p>
            <a:r>
              <a:rPr lang="en-US" dirty="0"/>
              <a:t>In this project, a dataset was provided containing the details of the consumers who availed the loan . </a:t>
            </a:r>
          </a:p>
          <a:p>
            <a:r>
              <a:rPr lang="en-US" dirty="0"/>
              <a:t>The Dataset was first checked for null values, and then the various feature columns were analyzed. Exploratory Data analysis was conducted to investigate the relationships that existed between the columns, using various visualization techniques. </a:t>
            </a:r>
          </a:p>
          <a:p>
            <a:pPr marL="0" indent="0">
              <a:buNone/>
            </a:pPr>
            <a:endParaRPr lang="en-IN" dirty="0"/>
          </a:p>
          <a:p>
            <a:endParaRPr lang="en-IN" dirty="0"/>
          </a:p>
        </p:txBody>
      </p:sp>
    </p:spTree>
    <p:extLst>
      <p:ext uri="{BB962C8B-B14F-4D97-AF65-F5344CB8AC3E}">
        <p14:creationId xmlns:p14="http://schemas.microsoft.com/office/powerpoint/2010/main" val="143034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C615-B8EA-4189-9782-ABE1486E9287}"/>
              </a:ext>
            </a:extLst>
          </p:cNvPr>
          <p:cNvSpPr>
            <a:spLocks noGrp="1"/>
          </p:cNvSpPr>
          <p:nvPr>
            <p:ph type="title"/>
          </p:nvPr>
        </p:nvSpPr>
        <p:spPr>
          <a:xfrm>
            <a:off x="1111577" y="223723"/>
            <a:ext cx="10515600" cy="1325563"/>
          </a:xfrm>
        </p:spPr>
        <p:txBody>
          <a:bodyPr/>
          <a:lstStyle/>
          <a:p>
            <a:r>
              <a:rPr lang="en-IN" dirty="0">
                <a:latin typeface="Bell MT" panose="02020503060305020303" pitchFamily="18" charset="0"/>
              </a:rPr>
              <a:t>        Content of Dataset</a:t>
            </a:r>
          </a:p>
        </p:txBody>
      </p:sp>
      <p:sp>
        <p:nvSpPr>
          <p:cNvPr id="3" name="Content Placeholder 2">
            <a:extLst>
              <a:ext uri="{FF2B5EF4-FFF2-40B4-BE49-F238E27FC236}">
                <a16:creationId xmlns:a16="http://schemas.microsoft.com/office/drawing/2014/main" id="{71A2E1D5-01ED-40B0-B2D8-F11B89D08AB9}"/>
              </a:ext>
            </a:extLst>
          </p:cNvPr>
          <p:cNvSpPr>
            <a:spLocks noGrp="1"/>
          </p:cNvSpPr>
          <p:nvPr>
            <p:ph idx="1"/>
          </p:nvPr>
        </p:nvSpPr>
        <p:spPr/>
        <p:txBody>
          <a:bodyPr/>
          <a:lstStyle/>
          <a:p>
            <a:r>
              <a:rPr lang="en-US" dirty="0"/>
              <a:t>given dataset consists of :</a:t>
            </a:r>
          </a:p>
          <a:p>
            <a:pPr>
              <a:buFontTx/>
              <a:buChar char="-"/>
            </a:pPr>
            <a:r>
              <a:rPr lang="en-US" dirty="0"/>
              <a:t>37 columns </a:t>
            </a:r>
          </a:p>
          <a:p>
            <a:pPr>
              <a:buFontTx/>
              <a:buChar char="-"/>
            </a:pPr>
            <a:r>
              <a:rPr lang="en-US" dirty="0"/>
              <a:t>209593 rows</a:t>
            </a:r>
          </a:p>
          <a:p>
            <a:r>
              <a:rPr lang="en-IN" dirty="0"/>
              <a:t>Target Column :- ‘Label’</a:t>
            </a:r>
          </a:p>
          <a:p>
            <a:r>
              <a:rPr lang="en-US" dirty="0">
                <a:latin typeface="Calibri" panose="020F0502020204030204" pitchFamily="34" charset="0"/>
                <a:ea typeface="Calibri" panose="020F0502020204030204" pitchFamily="34" charset="0"/>
                <a:cs typeface="Times New Roman" panose="02020603050405020304" pitchFamily="18" charset="0"/>
              </a:rPr>
              <a:t>In this case, Label ‘1’ indicates that the loan has been payed i.e. Non- defaulter, while, Label ‘0’ indicates that the loan has not been payed i.e. defaulter. </a:t>
            </a:r>
            <a:endParaRPr lang="en-IN" dirty="0"/>
          </a:p>
        </p:txBody>
      </p:sp>
    </p:spTree>
    <p:extLst>
      <p:ext uri="{BB962C8B-B14F-4D97-AF65-F5344CB8AC3E}">
        <p14:creationId xmlns:p14="http://schemas.microsoft.com/office/powerpoint/2010/main" val="148415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D2FF-2846-4C63-BCAE-DAA6223B13CE}"/>
              </a:ext>
            </a:extLst>
          </p:cNvPr>
          <p:cNvSpPr>
            <a:spLocks noGrp="1"/>
          </p:cNvSpPr>
          <p:nvPr>
            <p:ph type="title"/>
          </p:nvPr>
        </p:nvSpPr>
        <p:spPr>
          <a:xfrm>
            <a:off x="2819384" y="188536"/>
            <a:ext cx="8153416" cy="989814"/>
          </a:xfrm>
        </p:spPr>
        <p:txBody>
          <a:bodyPr>
            <a:normAutofit fontScale="90000"/>
          </a:bodyPr>
          <a:lstStyle/>
          <a:p>
            <a:r>
              <a:rPr lang="en-US" sz="3600" dirty="0">
                <a:latin typeface="Times New Roman" panose="02020603050405020304" pitchFamily="18" charset="0"/>
                <a:cs typeface="Times New Roman" panose="02020603050405020304" pitchFamily="18" charset="0"/>
              </a:rPr>
              <a:t>DATA PREPRATION</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416565-2B2B-4237-BAF0-F64D6CECFF0C}"/>
              </a:ext>
            </a:extLst>
          </p:cNvPr>
          <p:cNvSpPr>
            <a:spLocks noGrp="1"/>
          </p:cNvSpPr>
          <p:nvPr>
            <p:ph idx="1"/>
          </p:nvPr>
        </p:nvSpPr>
        <p:spPr>
          <a:xfrm>
            <a:off x="1141412" y="886120"/>
            <a:ext cx="9905999" cy="5448692"/>
          </a:xfrm>
        </p:spPr>
        <p:txBody>
          <a:bodyPr/>
          <a:lstStyle/>
          <a:p>
            <a:pPr algn="just">
              <a:lnSpc>
                <a:spcPct val="80000"/>
              </a:lnSpc>
            </a:pPr>
            <a:r>
              <a:rPr lang="en-US" sz="1400" dirty="0">
                <a:latin typeface="Times New Roman" pitchFamily="18" charset="0"/>
                <a:cs typeface="Times New Roman" pitchFamily="18" charset="0"/>
              </a:rPr>
              <a:t>With the help of Pandas Library We will upload our data to </a:t>
            </a:r>
            <a:r>
              <a:rPr lang="en-US" sz="1400" dirty="0" err="1">
                <a:latin typeface="Times New Roman" pitchFamily="18" charset="0"/>
                <a:cs typeface="Times New Roman" pitchFamily="18" charset="0"/>
              </a:rPr>
              <a:t>Jupyter</a:t>
            </a:r>
            <a:r>
              <a:rPr lang="en-US" sz="1400" dirty="0">
                <a:latin typeface="Times New Roman" pitchFamily="18" charset="0"/>
                <a:cs typeface="Times New Roman" pitchFamily="18" charset="0"/>
              </a:rPr>
              <a:t> Notebook.</a:t>
            </a:r>
          </a:p>
          <a:p>
            <a:pPr algn="just">
              <a:lnSpc>
                <a:spcPct val="80000"/>
              </a:lnSpc>
            </a:pPr>
            <a:endParaRPr lang="en-US" sz="1400" dirty="0">
              <a:latin typeface="Times New Roman" pitchFamily="18" charset="0"/>
              <a:cs typeface="Times New Roman" pitchFamily="18" charset="0"/>
            </a:endParaRPr>
          </a:p>
          <a:p>
            <a:pPr algn="just">
              <a:lnSpc>
                <a:spcPct val="80000"/>
              </a:lnSpc>
            </a:pPr>
            <a:r>
              <a:rPr lang="en-US" sz="1400" dirty="0">
                <a:latin typeface="Times New Roman" pitchFamily="18" charset="0"/>
                <a:cs typeface="Times New Roman" pitchFamily="18" charset="0"/>
              </a:rPr>
              <a:t>Once our data is uploaded with the help of predefined method (i.e. </a:t>
            </a:r>
            <a:r>
              <a:rPr lang="en-US" sz="1400" dirty="0" err="1">
                <a:latin typeface="Times New Roman" pitchFamily="18" charset="0"/>
                <a:cs typeface="Times New Roman" pitchFamily="18" charset="0"/>
              </a:rPr>
              <a:t>read_csv</a:t>
            </a:r>
            <a:r>
              <a:rPr lang="en-US" sz="1400" dirty="0">
                <a:latin typeface="Times New Roman" pitchFamily="18" charset="0"/>
                <a:cs typeface="Times New Roman" pitchFamily="18" charset="0"/>
              </a:rPr>
              <a:t>) we can read data for further processing.   </a:t>
            </a:r>
          </a:p>
          <a:p>
            <a:pPr algn="just">
              <a:lnSpc>
                <a:spcPct val="80000"/>
              </a:lnSpc>
            </a:pPr>
            <a:endParaRPr lang="en-US" sz="1400" dirty="0">
              <a:latin typeface="Times New Roman" pitchFamily="18" charset="0"/>
              <a:cs typeface="Times New Roman" pitchFamily="18" charset="0"/>
            </a:endParaRPr>
          </a:p>
          <a:p>
            <a:pPr algn="just">
              <a:lnSpc>
                <a:spcPct val="80000"/>
              </a:lnSpc>
            </a:pPr>
            <a:r>
              <a:rPr lang="en-US" sz="1400" dirty="0">
                <a:latin typeface="Times New Roman" pitchFamily="18" charset="0"/>
                <a:cs typeface="Times New Roman" pitchFamily="18" charset="0"/>
              </a:rPr>
              <a:t>We have two type of variables in the data:-</a:t>
            </a:r>
          </a:p>
          <a:p>
            <a:pPr algn="just">
              <a:lnSpc>
                <a:spcPct val="80000"/>
              </a:lnSpc>
            </a:pPr>
            <a:endParaRPr lang="en-US" sz="1400"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sz="1400"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sz="1400" dirty="0">
                <a:latin typeface="Times New Roman" pitchFamily="18" charset="0"/>
                <a:cs typeface="Times New Roman" pitchFamily="18" charset="0"/>
              </a:rPr>
              <a:t>Independent Variable</a:t>
            </a:r>
          </a:p>
          <a:p>
            <a:endParaRPr lang="en-IN" dirty="0"/>
          </a:p>
        </p:txBody>
      </p:sp>
      <p:pic>
        <p:nvPicPr>
          <p:cNvPr id="4" name="Picture 3">
            <a:extLst>
              <a:ext uri="{FF2B5EF4-FFF2-40B4-BE49-F238E27FC236}">
                <a16:creationId xmlns:a16="http://schemas.microsoft.com/office/drawing/2014/main" id="{044E5AA4-C6E1-4AA5-AAB9-A39B55B8FE98}"/>
              </a:ext>
            </a:extLst>
          </p:cNvPr>
          <p:cNvPicPr>
            <a:picLocks noChangeAspect="1"/>
          </p:cNvPicPr>
          <p:nvPr/>
        </p:nvPicPr>
        <p:blipFill>
          <a:blip r:embed="rId2"/>
          <a:stretch>
            <a:fillRect/>
          </a:stretch>
        </p:blipFill>
        <p:spPr>
          <a:xfrm>
            <a:off x="1300180" y="3537463"/>
            <a:ext cx="9327688" cy="2347163"/>
          </a:xfrm>
          <a:prstGeom prst="rect">
            <a:avLst/>
          </a:prstGeom>
        </p:spPr>
      </p:pic>
    </p:spTree>
    <p:extLst>
      <p:ext uri="{BB962C8B-B14F-4D97-AF65-F5344CB8AC3E}">
        <p14:creationId xmlns:p14="http://schemas.microsoft.com/office/powerpoint/2010/main" val="235760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C518-A38B-4FC8-88AA-2BD42DAD6773}"/>
              </a:ext>
            </a:extLst>
          </p:cNvPr>
          <p:cNvSpPr>
            <a:spLocks noGrp="1"/>
          </p:cNvSpPr>
          <p:nvPr>
            <p:ph type="title"/>
          </p:nvPr>
        </p:nvSpPr>
        <p:spPr>
          <a:xfrm>
            <a:off x="1141412" y="109471"/>
            <a:ext cx="9905998" cy="957328"/>
          </a:xfrm>
        </p:spPr>
        <p:txBody>
          <a:bodyPr/>
          <a:lstStyle/>
          <a:p>
            <a:r>
              <a:rPr lang="en" b="1" dirty="0">
                <a:latin typeface="Calibri"/>
                <a:ea typeface="Calibri"/>
                <a:cs typeface="Calibri"/>
                <a:sym typeface="Calibri"/>
              </a:rPr>
              <a:t>	</a:t>
            </a:r>
            <a:r>
              <a:rPr lang="en" b="1" dirty="0">
                <a:latin typeface="Bell MT" panose="02020503060305020303" pitchFamily="18" charset="0"/>
                <a:ea typeface="Calibri"/>
                <a:cs typeface="Calibri"/>
                <a:sym typeface="Calibri"/>
              </a:rPr>
              <a:t>Exploratory Data Analysis</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C3D19C0C-B6F7-41F6-8260-50E63D2675A4}"/>
              </a:ext>
            </a:extLst>
          </p:cNvPr>
          <p:cNvSpPr>
            <a:spLocks noGrp="1"/>
          </p:cNvSpPr>
          <p:nvPr>
            <p:ph idx="1"/>
          </p:nvPr>
        </p:nvSpPr>
        <p:spPr>
          <a:xfrm>
            <a:off x="1141412" y="1066799"/>
            <a:ext cx="9905999" cy="5070050"/>
          </a:xfrm>
        </p:spPr>
        <p:txBody>
          <a:bodyPr/>
          <a:lstStyle/>
          <a:p>
            <a:pPr marL="342900" indent="-342900">
              <a:buFont typeface="Arial" panose="020B0604020202020204" pitchFamily="34" charset="0"/>
              <a:buChar char="•"/>
            </a:pPr>
            <a:r>
              <a:rPr lang="en-US" dirty="0"/>
              <a:t>For the exploratory data analysis and visualization of the data we used matplotlib library’s pyplot package &amp; seaborn library.</a:t>
            </a:r>
          </a:p>
          <a:p>
            <a:pPr marL="342900" indent="-342900">
              <a:buFont typeface="Arial" panose="020B0604020202020204" pitchFamily="34" charset="0"/>
              <a:buChar char="•"/>
            </a:pPr>
            <a:r>
              <a:rPr lang="en-US" dirty="0"/>
              <a:t>For the understanding of categorical data we used count plot.</a:t>
            </a:r>
          </a:p>
          <a:p>
            <a:pPr marL="342900" indent="-342900">
              <a:buFont typeface="Arial" panose="020B0604020202020204" pitchFamily="34" charset="0"/>
              <a:buChar char="•"/>
            </a:pPr>
            <a:r>
              <a:rPr lang="en-US" dirty="0"/>
              <a:t>For the continuous data we used distribution plot.</a:t>
            </a:r>
          </a:p>
          <a:p>
            <a:pPr marL="342900" indent="-342900">
              <a:buFont typeface="Arial" panose="020B0604020202020204" pitchFamily="34" charset="0"/>
              <a:buChar char="•"/>
            </a:pPr>
            <a:r>
              <a:rPr lang="en-US" dirty="0"/>
              <a:t>We used box plot to see &amp; understand the outliers in the data set.</a:t>
            </a:r>
          </a:p>
          <a:p>
            <a:pPr marL="342900" indent="-342900">
              <a:buFont typeface="Arial" panose="020B0604020202020204" pitchFamily="34" charset="0"/>
              <a:buChar char="•"/>
            </a:pPr>
            <a:r>
              <a:rPr lang="en-US" dirty="0"/>
              <a:t>For the correlation of the data we used heat map of seaborn.</a:t>
            </a:r>
          </a:p>
          <a:p>
            <a:pPr marL="342900" indent="-342900">
              <a:buFont typeface="Arial" panose="020B0604020202020204" pitchFamily="34" charset="0"/>
              <a:buChar char="•"/>
            </a:pPr>
            <a:r>
              <a:rPr lang="en-US" dirty="0"/>
              <a:t>We also used scikit’s roc plot to visualize the area under the curve to evaluate the machine learning models.</a:t>
            </a:r>
          </a:p>
          <a:p>
            <a:endParaRPr lang="en-IN" dirty="0"/>
          </a:p>
        </p:txBody>
      </p:sp>
    </p:spTree>
    <p:extLst>
      <p:ext uri="{BB962C8B-B14F-4D97-AF65-F5344CB8AC3E}">
        <p14:creationId xmlns:p14="http://schemas.microsoft.com/office/powerpoint/2010/main" val="306605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008E52-2618-4B2F-BEE6-D2C9945CE935}"/>
              </a:ext>
            </a:extLst>
          </p:cNvPr>
          <p:cNvSpPr txBox="1"/>
          <p:nvPr/>
        </p:nvSpPr>
        <p:spPr>
          <a:xfrm>
            <a:off x="2073897" y="207390"/>
            <a:ext cx="7673418" cy="523220"/>
          </a:xfrm>
          <a:prstGeom prst="rect">
            <a:avLst/>
          </a:prstGeom>
          <a:noFill/>
        </p:spPr>
        <p:txBody>
          <a:bodyPr wrap="square" rtlCol="0">
            <a:spAutoFit/>
          </a:bodyPr>
          <a:lstStyle/>
          <a:p>
            <a:r>
              <a:rPr lang="en-IN" sz="2800" dirty="0">
                <a:solidFill>
                  <a:schemeClr val="bg1"/>
                </a:solidFill>
                <a:latin typeface="Bell MT" panose="02020503060305020303" pitchFamily="18" charset="0"/>
              </a:rPr>
              <a:t>     Statistical Summary of Dataset</a:t>
            </a:r>
          </a:p>
        </p:txBody>
      </p:sp>
      <p:pic>
        <p:nvPicPr>
          <p:cNvPr id="3" name="Picture 2">
            <a:extLst>
              <a:ext uri="{FF2B5EF4-FFF2-40B4-BE49-F238E27FC236}">
                <a16:creationId xmlns:a16="http://schemas.microsoft.com/office/drawing/2014/main" id="{FCBE97ED-BFD0-4E80-AB96-88309D3F7877}"/>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202296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2755</TotalTime>
  <Words>1989</Words>
  <Application>Microsoft Office PowerPoint</Application>
  <PresentationFormat>Widescreen</PresentationFormat>
  <Paragraphs>109</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Bahnschrift Light</vt:lpstr>
      <vt:lpstr>Bell MT</vt:lpstr>
      <vt:lpstr>Calibri</vt:lpstr>
      <vt:lpstr>Century Gothic</vt:lpstr>
      <vt:lpstr>Helvetica Neue</vt:lpstr>
      <vt:lpstr>Imprint MT Shadow</vt:lpstr>
      <vt:lpstr>Times New Roman</vt:lpstr>
      <vt:lpstr>Wingdings 3</vt:lpstr>
      <vt:lpstr>Ion</vt:lpstr>
      <vt:lpstr>MICRO – CREDIT DEFAULTER PROJECT</vt:lpstr>
      <vt:lpstr>   Problem Statement And Understanding</vt:lpstr>
      <vt:lpstr>PowerPoint Presentation</vt:lpstr>
      <vt:lpstr>   Understanding of problem statement</vt:lpstr>
      <vt:lpstr>          Data Guide</vt:lpstr>
      <vt:lpstr>        Content of Dataset</vt:lpstr>
      <vt:lpstr>DATA PREPRATION </vt:lpstr>
      <vt:lpstr> Exploratory Data Analysis</vt:lpstr>
      <vt:lpstr>PowerPoint Presentation</vt:lpstr>
      <vt:lpstr>      Statistical summary </vt:lpstr>
      <vt:lpstr>   Analyzing the Target variable </vt:lpstr>
      <vt:lpstr>PowerPoint Presentation</vt:lpstr>
      <vt:lpstr>Data Visualization </vt:lpstr>
      <vt:lpstr>   Data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Correlation: </vt:lpstr>
      <vt:lpstr>                    Data scaling</vt:lpstr>
      <vt:lpstr>    Observations:</vt:lpstr>
      <vt:lpstr>Import Libraries</vt:lpstr>
      <vt:lpstr>Principle Component Analysis </vt:lpstr>
      <vt:lpstr>   Model  Building</vt:lpstr>
      <vt:lpstr>PowerPoint Presentation</vt:lpstr>
      <vt:lpstr>PowerPoint Presentation</vt:lpstr>
      <vt:lpstr>PowerPoint Presentation</vt:lpstr>
      <vt:lpstr>PowerPoint Presentation</vt:lpstr>
      <vt:lpstr>   Cross validation</vt:lpstr>
      <vt:lpstr>PowerPoint Presentation</vt:lpstr>
      <vt:lpstr>  Hyper Parameter Tuning </vt:lpstr>
      <vt:lpstr>PowerPoint Presentation</vt:lpstr>
      <vt:lpstr>   AUC-ROC Curve </vt:lpstr>
      <vt:lpstr>   Model Saving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 CREDIT DEFAULTER PROJECT</dc:title>
  <dc:creator>akshay shah</dc:creator>
  <cp:lastModifiedBy>akshay shah</cp:lastModifiedBy>
  <cp:revision>2</cp:revision>
  <dcterms:created xsi:type="dcterms:W3CDTF">2022-02-04T08:07:16Z</dcterms:created>
  <dcterms:modified xsi:type="dcterms:W3CDTF">2022-02-06T06:02:17Z</dcterms:modified>
</cp:coreProperties>
</file>