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260" r:id="rId6"/>
    <p:sldId id="261" r:id="rId7"/>
    <p:sldId id="290"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1" r:id="rId30"/>
    <p:sldId id="292" r:id="rId31"/>
    <p:sldId id="284" r:id="rId32"/>
    <p:sldId id="285" r:id="rId33"/>
    <p:sldId id="286" r:id="rId34"/>
    <p:sldId id="287" r:id="rId35"/>
    <p:sldId id="288" r:id="rId36"/>
    <p:sldId id="289" r:id="rId37"/>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229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6451960-65E7-41A6-AB87-78F148CD38B1}" type="datetimeFigureOut">
              <a:rPr lang="en-IN" smtClean="0"/>
              <a:t>05-02-2022</a:t>
            </a:fld>
            <a:endParaRPr lang="en-IN"/>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E7558700-2129-4E57-8941-E70B9835079F}" type="slidenum">
              <a:rPr lang="en-IN" smtClean="0"/>
              <a:t>‹#›</a:t>
            </a:fld>
            <a:endParaRPr lang="en-IN"/>
          </a:p>
        </p:txBody>
      </p:sp>
    </p:spTree>
    <p:extLst>
      <p:ext uri="{BB962C8B-B14F-4D97-AF65-F5344CB8AC3E}">
        <p14:creationId xmlns:p14="http://schemas.microsoft.com/office/powerpoint/2010/main" val="7302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558700-2129-4E57-8941-E70B9835079F}" type="slidenum">
              <a:rPr lang="en-IN" smtClean="0"/>
              <a:t>19</a:t>
            </a:fld>
            <a:endParaRPr lang="en-IN"/>
          </a:p>
        </p:txBody>
      </p:sp>
    </p:spTree>
    <p:extLst>
      <p:ext uri="{BB962C8B-B14F-4D97-AF65-F5344CB8AC3E}">
        <p14:creationId xmlns:p14="http://schemas.microsoft.com/office/powerpoint/2010/main" val="193457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590800"/>
            <a:ext cx="6172200" cy="1748556"/>
          </a:xfrm>
          <a:prstGeom prst="rect">
            <a:avLst/>
          </a:prstGeom>
        </p:spPr>
        <p:txBody>
          <a:bodyPr vert="horz" wrap="square" lIns="0" tIns="12065" rIns="0" bIns="0" rtlCol="0">
            <a:spAutoFit/>
          </a:bodyPr>
          <a:lstStyle/>
          <a:p>
            <a:pPr marL="12700">
              <a:lnSpc>
                <a:spcPct val="100000"/>
              </a:lnSpc>
              <a:spcBef>
                <a:spcPts val="95"/>
              </a:spcBef>
            </a:pPr>
            <a:r>
              <a:rPr lang="en-IN" sz="4800" b="1" spc="-5" dirty="0">
                <a:solidFill>
                  <a:srgbClr val="001F5F"/>
                </a:solidFill>
                <a:latin typeface="Times New Roman"/>
                <a:cs typeface="Times New Roman"/>
              </a:rPr>
              <a:t>					</a:t>
            </a:r>
          </a:p>
          <a:p>
            <a:pPr marL="12700">
              <a:lnSpc>
                <a:spcPct val="100000"/>
              </a:lnSpc>
              <a:spcBef>
                <a:spcPts val="95"/>
              </a:spcBef>
            </a:pPr>
            <a:r>
              <a:rPr lang="en-IN" sz="3200" b="1" spc="-5" dirty="0">
                <a:solidFill>
                  <a:srgbClr val="001F5F"/>
                </a:solidFill>
                <a:latin typeface="Times New Roman"/>
                <a:cs typeface="Times New Roman"/>
              </a:rPr>
              <a:t> </a:t>
            </a:r>
            <a:r>
              <a:rPr lang="en-IN" sz="3200" dirty="0">
                <a:effectLst>
                  <a:outerShdw blurRad="38100" dist="38100" dir="2700000" algn="tl">
                    <a:srgbClr val="000000">
                      <a:alpha val="43137"/>
                    </a:srgbClr>
                  </a:outerShdw>
                </a:effectLst>
                <a:latin typeface="Bell MT" panose="02020503060305020303" pitchFamily="18" charset="0"/>
              </a:rPr>
              <a:t>MICRO CREDIT DEFAULTER   		  PROJECT</a:t>
            </a:r>
            <a:endParaRPr sz="3200" dirty="0">
              <a:latin typeface="Times New Roman"/>
              <a:cs typeface="Times New Roman"/>
            </a:endParaRPr>
          </a:p>
        </p:txBody>
      </p:sp>
      <p:pic>
        <p:nvPicPr>
          <p:cNvPr id="4" name="object 4"/>
          <p:cNvPicPr/>
          <p:nvPr/>
        </p:nvPicPr>
        <p:blipFill>
          <a:blip r:embed="rId2" cstate="print"/>
          <a:stretch>
            <a:fillRect/>
          </a:stretch>
        </p:blipFill>
        <p:spPr>
          <a:xfrm>
            <a:off x="3030582" y="1659124"/>
            <a:ext cx="1867094" cy="444045"/>
          </a:xfrm>
          <a:prstGeom prst="rect">
            <a:avLst/>
          </a:prstGeom>
        </p:spPr>
      </p:pic>
      <p:sp>
        <p:nvSpPr>
          <p:cNvPr id="6" name="TextBox 5">
            <a:extLst>
              <a:ext uri="{FF2B5EF4-FFF2-40B4-BE49-F238E27FC236}">
                <a16:creationId xmlns:a16="http://schemas.microsoft.com/office/drawing/2014/main" id="{E046EAB3-6ED0-4FC1-8008-509059BDF2E4}"/>
              </a:ext>
            </a:extLst>
          </p:cNvPr>
          <p:cNvSpPr txBox="1"/>
          <p:nvPr/>
        </p:nvSpPr>
        <p:spPr>
          <a:xfrm>
            <a:off x="2743200" y="8229600"/>
            <a:ext cx="5641848" cy="1046440"/>
          </a:xfrm>
          <a:prstGeom prst="rect">
            <a:avLst/>
          </a:prstGeom>
          <a:noFill/>
        </p:spPr>
        <p:txBody>
          <a:bodyPr wrap="square">
            <a:spAutoFit/>
          </a:bodyPr>
          <a:lstStyle/>
          <a:p>
            <a:r>
              <a:rPr lang="en-US" dirty="0"/>
              <a:t>Presented By: </a:t>
            </a:r>
          </a:p>
          <a:p>
            <a:r>
              <a:rPr lang="en-US" sz="4400" dirty="0">
                <a:latin typeface="Bell MT" panose="02020503060305020303" pitchFamily="18" charset="0"/>
              </a:rPr>
              <a:t>Akshay Dinesh Shah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381000"/>
            <a:ext cx="6858000" cy="10557249"/>
          </a:xfrm>
          <a:prstGeom prst="rect">
            <a:avLst/>
          </a:prstGeom>
        </p:spPr>
        <p:txBody>
          <a:bodyPr vert="horz" wrap="square" lIns="0" tIns="12065" rIns="0" bIns="0" rtlCol="0">
            <a:spAutoFit/>
          </a:bodyPr>
          <a:lstStyle/>
          <a:p>
            <a:pPr>
              <a:lnSpc>
                <a:spcPct val="100000"/>
              </a:lnSpc>
            </a:pPr>
            <a:endParaRPr sz="1500" dirty="0">
              <a:latin typeface="Times New Roman"/>
              <a:cs typeface="Times New Roman"/>
            </a:endParaRPr>
          </a:p>
          <a:p>
            <a:pPr>
              <a:lnSpc>
                <a:spcPct val="100000"/>
              </a:lnSpc>
              <a:spcBef>
                <a:spcPts val="20"/>
              </a:spcBef>
            </a:pPr>
            <a:endParaRPr sz="1350" dirty="0">
              <a:latin typeface="Times New Roman"/>
              <a:cs typeface="Times New Roman"/>
            </a:endParaRPr>
          </a:p>
          <a:p>
            <a:pPr marL="17145">
              <a:lnSpc>
                <a:spcPct val="100000"/>
              </a:lnSpc>
            </a:pPr>
            <a:r>
              <a:rPr sz="1700" b="1" dirty="0">
                <a:latin typeface="Times New Roman"/>
                <a:cs typeface="Times New Roman"/>
              </a:rPr>
              <a:t>6.</a:t>
            </a:r>
            <a:r>
              <a:rPr sz="1700" b="1" spc="90" dirty="0">
                <a:latin typeface="Times New Roman"/>
                <a:cs typeface="Times New Roman"/>
              </a:rPr>
              <a:t> </a:t>
            </a:r>
            <a:r>
              <a:rPr sz="2800" b="1" dirty="0">
                <a:latin typeface="Times New Roman"/>
                <a:cs typeface="Times New Roman"/>
              </a:rPr>
              <a:t>Hyper </a:t>
            </a:r>
            <a:r>
              <a:rPr sz="2800" b="1" spc="-5" dirty="0">
                <a:latin typeface="Times New Roman"/>
                <a:cs typeface="Times New Roman"/>
              </a:rPr>
              <a:t>Parameter</a:t>
            </a:r>
            <a:r>
              <a:rPr sz="2800" b="1" dirty="0">
                <a:latin typeface="Times New Roman"/>
                <a:cs typeface="Times New Roman"/>
              </a:rPr>
              <a:t> </a:t>
            </a:r>
            <a:r>
              <a:rPr sz="2800" b="1" spc="-5" dirty="0">
                <a:latin typeface="Times New Roman"/>
                <a:cs typeface="Times New Roman"/>
              </a:rPr>
              <a:t>Tuning</a:t>
            </a:r>
            <a:r>
              <a:rPr sz="2800" b="1" spc="5" dirty="0">
                <a:latin typeface="Times New Roman"/>
                <a:cs typeface="Times New Roman"/>
              </a:rPr>
              <a:t> </a:t>
            </a:r>
            <a:endParaRPr sz="2800" dirty="0">
              <a:latin typeface="Times New Roman"/>
              <a:cs typeface="Times New Roman"/>
            </a:endParaRPr>
          </a:p>
          <a:p>
            <a:pPr marL="18415" marR="5080" indent="-6350" algn="just">
              <a:lnSpc>
                <a:spcPct val="143800"/>
              </a:lnSpc>
              <a:spcBef>
                <a:spcPts val="180"/>
              </a:spcBef>
            </a:pPr>
            <a:r>
              <a:rPr spc="-5" dirty="0">
                <a:latin typeface="Times New Roman"/>
                <a:cs typeface="Times New Roman"/>
              </a:rPr>
              <a:t>After finalizing </a:t>
            </a:r>
            <a:r>
              <a:rPr dirty="0">
                <a:latin typeface="Times New Roman"/>
                <a:cs typeface="Times New Roman"/>
              </a:rPr>
              <a:t>the </a:t>
            </a:r>
            <a:r>
              <a:rPr spc="-5" dirty="0">
                <a:latin typeface="Times New Roman"/>
                <a:cs typeface="Times New Roman"/>
              </a:rPr>
              <a:t>Random Forest Model </a:t>
            </a:r>
            <a:r>
              <a:rPr dirty="0">
                <a:latin typeface="Times New Roman"/>
                <a:cs typeface="Times New Roman"/>
              </a:rPr>
              <a:t>we </a:t>
            </a:r>
            <a:r>
              <a:rPr spc="-5" dirty="0">
                <a:latin typeface="Times New Roman"/>
                <a:cs typeface="Times New Roman"/>
              </a:rPr>
              <a:t>need </a:t>
            </a:r>
            <a:r>
              <a:rPr dirty="0">
                <a:latin typeface="Times New Roman"/>
                <a:cs typeface="Times New Roman"/>
              </a:rPr>
              <a:t>to </a:t>
            </a:r>
            <a:r>
              <a:rPr spc="-5" dirty="0">
                <a:latin typeface="Times New Roman"/>
                <a:cs typeface="Times New Roman"/>
              </a:rPr>
              <a:t>hyper </a:t>
            </a:r>
            <a:r>
              <a:rPr spc="-10" dirty="0">
                <a:latin typeface="Times New Roman"/>
                <a:cs typeface="Times New Roman"/>
              </a:rPr>
              <a:t>tune </a:t>
            </a:r>
            <a:r>
              <a:rPr dirty="0">
                <a:latin typeface="Times New Roman"/>
                <a:cs typeface="Times New Roman"/>
              </a:rPr>
              <a:t>the </a:t>
            </a:r>
            <a:r>
              <a:rPr spc="-10" dirty="0">
                <a:latin typeface="Times New Roman"/>
                <a:cs typeface="Times New Roman"/>
              </a:rPr>
              <a:t>model </a:t>
            </a:r>
            <a:r>
              <a:rPr spc="-5" dirty="0">
                <a:latin typeface="Times New Roman"/>
                <a:cs typeface="Times New Roman"/>
              </a:rPr>
              <a:t> </a:t>
            </a:r>
            <a:r>
              <a:rPr dirty="0">
                <a:latin typeface="Times New Roman"/>
                <a:cs typeface="Times New Roman"/>
              </a:rPr>
              <a:t>to </a:t>
            </a:r>
            <a:r>
              <a:rPr spc="-5" dirty="0">
                <a:latin typeface="Times New Roman"/>
                <a:cs typeface="Times New Roman"/>
              </a:rPr>
              <a:t>check </a:t>
            </a:r>
            <a:r>
              <a:rPr dirty="0">
                <a:latin typeface="Times New Roman"/>
                <a:cs typeface="Times New Roman"/>
              </a:rPr>
              <a:t>if we </a:t>
            </a:r>
            <a:r>
              <a:rPr spc="-5" dirty="0">
                <a:latin typeface="Times New Roman"/>
                <a:cs typeface="Times New Roman"/>
              </a:rPr>
              <a:t>could </a:t>
            </a:r>
            <a:r>
              <a:rPr dirty="0">
                <a:latin typeface="Times New Roman"/>
                <a:cs typeface="Times New Roman"/>
              </a:rPr>
              <a:t>get </a:t>
            </a:r>
            <a:r>
              <a:rPr spc="-5" dirty="0">
                <a:latin typeface="Times New Roman"/>
                <a:cs typeface="Times New Roman"/>
              </a:rPr>
              <a:t>the better accuracy then the default model </a:t>
            </a:r>
            <a:r>
              <a:rPr dirty="0">
                <a:latin typeface="Times New Roman"/>
                <a:cs typeface="Times New Roman"/>
              </a:rPr>
              <a:t>or </a:t>
            </a:r>
            <a:r>
              <a:rPr spc="-5" dirty="0">
                <a:latin typeface="Times New Roman"/>
                <a:cs typeface="Times New Roman"/>
              </a:rPr>
              <a:t>not so </a:t>
            </a:r>
            <a:r>
              <a:rPr spc="-335" dirty="0">
                <a:latin typeface="Times New Roman"/>
                <a:cs typeface="Times New Roman"/>
              </a:rPr>
              <a:t> </a:t>
            </a:r>
            <a:r>
              <a:rPr dirty="0">
                <a:latin typeface="Times New Roman"/>
                <a:cs typeface="Times New Roman"/>
              </a:rPr>
              <a:t>we </a:t>
            </a:r>
            <a:r>
              <a:rPr spc="-5" dirty="0">
                <a:latin typeface="Times New Roman"/>
                <a:cs typeface="Times New Roman"/>
              </a:rPr>
              <a:t>set some useful parameters </a:t>
            </a:r>
            <a:r>
              <a:rPr dirty="0">
                <a:latin typeface="Times New Roman"/>
                <a:cs typeface="Times New Roman"/>
              </a:rPr>
              <a:t>of </a:t>
            </a:r>
            <a:r>
              <a:rPr spc="-5" dirty="0">
                <a:latin typeface="Times New Roman"/>
                <a:cs typeface="Times New Roman"/>
              </a:rPr>
              <a:t>Random Forest algorithm and </a:t>
            </a:r>
            <a:r>
              <a:rPr spc="5" dirty="0">
                <a:latin typeface="Times New Roman"/>
                <a:cs typeface="Times New Roman"/>
              </a:rPr>
              <a:t>trained </a:t>
            </a:r>
            <a:r>
              <a:rPr spc="-10" dirty="0">
                <a:latin typeface="Times New Roman"/>
                <a:cs typeface="Times New Roman"/>
              </a:rPr>
              <a:t>it </a:t>
            </a:r>
            <a:r>
              <a:rPr spc="-5" dirty="0">
                <a:latin typeface="Times New Roman"/>
                <a:cs typeface="Times New Roman"/>
              </a:rPr>
              <a:t> with Grid Search CV. This process was </a:t>
            </a:r>
            <a:r>
              <a:rPr dirty="0">
                <a:latin typeface="Times New Roman"/>
                <a:cs typeface="Times New Roman"/>
              </a:rPr>
              <a:t>the </a:t>
            </a:r>
            <a:r>
              <a:rPr spc="-5" dirty="0">
                <a:latin typeface="Times New Roman"/>
                <a:cs typeface="Times New Roman"/>
              </a:rPr>
              <a:t>most stressful process </a:t>
            </a:r>
            <a:r>
              <a:rPr dirty="0">
                <a:latin typeface="Times New Roman"/>
                <a:cs typeface="Times New Roman"/>
              </a:rPr>
              <a:t>of </a:t>
            </a:r>
            <a:r>
              <a:rPr spc="-5" dirty="0">
                <a:latin typeface="Times New Roman"/>
                <a:cs typeface="Times New Roman"/>
              </a:rPr>
              <a:t>the </a:t>
            </a:r>
            <a:r>
              <a:rPr dirty="0">
                <a:latin typeface="Times New Roman"/>
                <a:cs typeface="Times New Roman"/>
              </a:rPr>
              <a:t> </a:t>
            </a:r>
            <a:r>
              <a:rPr spc="-5" dirty="0">
                <a:latin typeface="Times New Roman"/>
                <a:cs typeface="Times New Roman"/>
              </a:rPr>
              <a:t>whole project </a:t>
            </a:r>
            <a:r>
              <a:rPr dirty="0">
                <a:latin typeface="Times New Roman"/>
                <a:cs typeface="Times New Roman"/>
              </a:rPr>
              <a:t>I </a:t>
            </a:r>
            <a:r>
              <a:rPr spc="-5" dirty="0">
                <a:latin typeface="Times New Roman"/>
                <a:cs typeface="Times New Roman"/>
              </a:rPr>
              <a:t>must </a:t>
            </a:r>
            <a:r>
              <a:rPr dirty="0">
                <a:latin typeface="Times New Roman"/>
                <a:cs typeface="Times New Roman"/>
              </a:rPr>
              <a:t>say </a:t>
            </a:r>
            <a:r>
              <a:rPr spc="-5" dirty="0">
                <a:latin typeface="Times New Roman"/>
                <a:cs typeface="Times New Roman"/>
              </a:rPr>
              <a:t>because this data </a:t>
            </a:r>
            <a:r>
              <a:rPr dirty="0">
                <a:latin typeface="Times New Roman"/>
                <a:cs typeface="Times New Roman"/>
              </a:rPr>
              <a:t>set </a:t>
            </a:r>
            <a:r>
              <a:rPr spc="-5" dirty="0">
                <a:latin typeface="Times New Roman"/>
                <a:cs typeface="Times New Roman"/>
              </a:rPr>
              <a:t>was very big data </a:t>
            </a:r>
            <a:r>
              <a:rPr dirty="0">
                <a:latin typeface="Times New Roman"/>
                <a:cs typeface="Times New Roman"/>
              </a:rPr>
              <a:t>set </a:t>
            </a:r>
            <a:r>
              <a:rPr spc="-5" dirty="0">
                <a:latin typeface="Times New Roman"/>
                <a:cs typeface="Times New Roman"/>
              </a:rPr>
              <a:t>having </a:t>
            </a:r>
            <a:r>
              <a:rPr dirty="0">
                <a:latin typeface="Times New Roman"/>
                <a:cs typeface="Times New Roman"/>
              </a:rPr>
              <a:t> more 2 </a:t>
            </a:r>
            <a:r>
              <a:rPr spc="-5" dirty="0">
                <a:latin typeface="Times New Roman"/>
                <a:cs typeface="Times New Roman"/>
              </a:rPr>
              <a:t>lacks record in one column and having 37 such column </a:t>
            </a:r>
            <a:r>
              <a:rPr dirty="0">
                <a:latin typeface="Times New Roman"/>
                <a:cs typeface="Times New Roman"/>
              </a:rPr>
              <a:t>the </a:t>
            </a:r>
            <a:r>
              <a:rPr spc="-5" dirty="0">
                <a:latin typeface="Times New Roman"/>
                <a:cs typeface="Times New Roman"/>
              </a:rPr>
              <a:t>overall </a:t>
            </a:r>
            <a:r>
              <a:rPr dirty="0">
                <a:latin typeface="Times New Roman"/>
                <a:cs typeface="Times New Roman"/>
              </a:rPr>
              <a:t> </a:t>
            </a:r>
            <a:r>
              <a:rPr spc="-5" dirty="0">
                <a:latin typeface="Times New Roman"/>
                <a:cs typeface="Times New Roman"/>
              </a:rPr>
              <a:t>count would be more than </a:t>
            </a:r>
            <a:r>
              <a:rPr dirty="0">
                <a:latin typeface="Times New Roman"/>
                <a:cs typeface="Times New Roman"/>
              </a:rPr>
              <a:t>8 million </a:t>
            </a:r>
            <a:r>
              <a:rPr spc="-5" dirty="0">
                <a:latin typeface="Times New Roman"/>
                <a:cs typeface="Times New Roman"/>
              </a:rPr>
              <a:t>data </a:t>
            </a:r>
            <a:r>
              <a:rPr dirty="0">
                <a:latin typeface="Times New Roman"/>
                <a:cs typeface="Times New Roman"/>
              </a:rPr>
              <a:t>&amp; </a:t>
            </a:r>
            <a:r>
              <a:rPr spc="-5" dirty="0">
                <a:latin typeface="Times New Roman"/>
                <a:cs typeface="Times New Roman"/>
              </a:rPr>
              <a:t>processing this much data in </a:t>
            </a:r>
            <a:r>
              <a:rPr dirty="0">
                <a:latin typeface="Times New Roman"/>
                <a:cs typeface="Times New Roman"/>
              </a:rPr>
              <a:t> </a:t>
            </a:r>
            <a:r>
              <a:rPr spc="-5" dirty="0">
                <a:latin typeface="Times New Roman"/>
                <a:cs typeface="Times New Roman"/>
              </a:rPr>
              <a:t>Random Forest Grid </a:t>
            </a:r>
            <a:r>
              <a:rPr dirty="0">
                <a:latin typeface="Times New Roman"/>
                <a:cs typeface="Times New Roman"/>
              </a:rPr>
              <a:t>Search </a:t>
            </a:r>
            <a:r>
              <a:rPr spc="-5" dirty="0">
                <a:latin typeface="Times New Roman"/>
                <a:cs typeface="Times New Roman"/>
              </a:rPr>
              <a:t>CV </a:t>
            </a:r>
            <a:r>
              <a:rPr dirty="0">
                <a:latin typeface="Times New Roman"/>
                <a:cs typeface="Times New Roman"/>
              </a:rPr>
              <a:t>is </a:t>
            </a:r>
            <a:r>
              <a:rPr spc="-5" dirty="0">
                <a:latin typeface="Times New Roman"/>
                <a:cs typeface="Times New Roman"/>
              </a:rPr>
              <a:t>not that </a:t>
            </a:r>
            <a:r>
              <a:rPr dirty="0">
                <a:latin typeface="Times New Roman"/>
                <a:cs typeface="Times New Roman"/>
              </a:rPr>
              <a:t>easy to </a:t>
            </a:r>
            <a:r>
              <a:rPr spc="-5" dirty="0">
                <a:latin typeface="Times New Roman"/>
                <a:cs typeface="Times New Roman"/>
              </a:rPr>
              <a:t>think the training </a:t>
            </a:r>
            <a:r>
              <a:rPr dirty="0">
                <a:latin typeface="Times New Roman"/>
                <a:cs typeface="Times New Roman"/>
              </a:rPr>
              <a:t>of </a:t>
            </a:r>
            <a:r>
              <a:rPr spc="-10" dirty="0">
                <a:latin typeface="Times New Roman"/>
                <a:cs typeface="Times New Roman"/>
              </a:rPr>
              <a:t>this </a:t>
            </a:r>
            <a:r>
              <a:rPr spc="-5" dirty="0">
                <a:latin typeface="Times New Roman"/>
                <a:cs typeface="Times New Roman"/>
              </a:rPr>
              <a:t> </a:t>
            </a:r>
            <a:r>
              <a:rPr dirty="0">
                <a:latin typeface="Times New Roman"/>
                <a:cs typeface="Times New Roman"/>
              </a:rPr>
              <a:t>model </a:t>
            </a:r>
            <a:r>
              <a:rPr spc="-5" dirty="0">
                <a:latin typeface="Times New Roman"/>
                <a:cs typeface="Times New Roman"/>
              </a:rPr>
              <a:t>took approximately 42 hours </a:t>
            </a:r>
            <a:r>
              <a:rPr dirty="0">
                <a:latin typeface="Times New Roman"/>
                <a:cs typeface="Times New Roman"/>
              </a:rPr>
              <a:t>in </a:t>
            </a:r>
            <a:r>
              <a:rPr spc="-5" dirty="0">
                <a:latin typeface="Times New Roman"/>
                <a:cs typeface="Times New Roman"/>
              </a:rPr>
              <a:t>my local system and it was not able </a:t>
            </a:r>
            <a:r>
              <a:rPr dirty="0">
                <a:latin typeface="Times New Roman"/>
                <a:cs typeface="Times New Roman"/>
              </a:rPr>
              <a:t> to </a:t>
            </a:r>
            <a:r>
              <a:rPr spc="-5" dirty="0">
                <a:latin typeface="Times New Roman"/>
                <a:cs typeface="Times New Roman"/>
              </a:rPr>
              <a:t>train </a:t>
            </a:r>
            <a:r>
              <a:rPr dirty="0">
                <a:latin typeface="Times New Roman"/>
                <a:cs typeface="Times New Roman"/>
              </a:rPr>
              <a:t>on </a:t>
            </a:r>
            <a:r>
              <a:rPr spc="-5" dirty="0">
                <a:latin typeface="Times New Roman"/>
                <a:cs typeface="Times New Roman"/>
              </a:rPr>
              <a:t>Google Colab. Somehow </a:t>
            </a:r>
            <a:r>
              <a:rPr dirty="0">
                <a:latin typeface="Times New Roman"/>
                <a:cs typeface="Times New Roman"/>
              </a:rPr>
              <a:t>we </a:t>
            </a:r>
            <a:r>
              <a:rPr spc="-5" dirty="0">
                <a:latin typeface="Times New Roman"/>
                <a:cs typeface="Times New Roman"/>
              </a:rPr>
              <a:t>finished the </a:t>
            </a:r>
            <a:r>
              <a:rPr dirty="0">
                <a:latin typeface="Times New Roman"/>
                <a:cs typeface="Times New Roman"/>
              </a:rPr>
              <a:t>Hyper </a:t>
            </a:r>
            <a:r>
              <a:rPr spc="-5" dirty="0">
                <a:latin typeface="Times New Roman"/>
                <a:cs typeface="Times New Roman"/>
              </a:rPr>
              <a:t>tuning </a:t>
            </a:r>
            <a:r>
              <a:rPr dirty="0">
                <a:latin typeface="Times New Roman"/>
                <a:cs typeface="Times New Roman"/>
              </a:rPr>
              <a:t>of </a:t>
            </a:r>
            <a:r>
              <a:rPr spc="-5" dirty="0">
                <a:latin typeface="Times New Roman"/>
                <a:cs typeface="Times New Roman"/>
              </a:rPr>
              <a:t>the </a:t>
            </a:r>
            <a:r>
              <a:rPr dirty="0">
                <a:latin typeface="Times New Roman"/>
                <a:cs typeface="Times New Roman"/>
              </a:rPr>
              <a:t> model, </a:t>
            </a:r>
            <a:r>
              <a:rPr spc="-5" dirty="0">
                <a:latin typeface="Times New Roman"/>
                <a:cs typeface="Times New Roman"/>
              </a:rPr>
              <a:t>despite giving </a:t>
            </a:r>
            <a:r>
              <a:rPr dirty="0">
                <a:latin typeface="Times New Roman"/>
                <a:cs typeface="Times New Roman"/>
              </a:rPr>
              <a:t>so </a:t>
            </a:r>
            <a:r>
              <a:rPr spc="-5" dirty="0">
                <a:latin typeface="Times New Roman"/>
                <a:cs typeface="Times New Roman"/>
              </a:rPr>
              <a:t>much </a:t>
            </a:r>
            <a:r>
              <a:rPr dirty="0">
                <a:latin typeface="Times New Roman"/>
                <a:cs typeface="Times New Roman"/>
              </a:rPr>
              <a:t>of </a:t>
            </a:r>
            <a:r>
              <a:rPr spc="-5" dirty="0">
                <a:latin typeface="Times New Roman"/>
                <a:cs typeface="Times New Roman"/>
              </a:rPr>
              <a:t>time the accuracy was not up to the mark </a:t>
            </a:r>
            <a:r>
              <a:rPr dirty="0">
                <a:latin typeface="Times New Roman"/>
                <a:cs typeface="Times New Roman"/>
              </a:rPr>
              <a:t> it</a:t>
            </a:r>
            <a:r>
              <a:rPr spc="-15" dirty="0">
                <a:latin typeface="Times New Roman"/>
                <a:cs typeface="Times New Roman"/>
              </a:rPr>
              <a:t> </a:t>
            </a:r>
            <a:r>
              <a:rPr spc="-5" dirty="0">
                <a:latin typeface="Times New Roman"/>
                <a:cs typeface="Times New Roman"/>
              </a:rPr>
              <a:t>had</a:t>
            </a:r>
            <a:r>
              <a:rPr spc="5" dirty="0">
                <a:latin typeface="Times New Roman"/>
                <a:cs typeface="Times New Roman"/>
              </a:rPr>
              <a:t> </a:t>
            </a:r>
            <a:r>
              <a:rPr spc="-5" dirty="0">
                <a:latin typeface="Times New Roman"/>
                <a:cs typeface="Times New Roman"/>
              </a:rPr>
              <a:t>given</a:t>
            </a:r>
            <a:r>
              <a:rPr spc="5" dirty="0">
                <a:latin typeface="Times New Roman"/>
                <a:cs typeface="Times New Roman"/>
              </a:rPr>
              <a:t> </a:t>
            </a:r>
            <a:r>
              <a:rPr spc="-10" dirty="0">
                <a:latin typeface="Times New Roman"/>
                <a:cs typeface="Times New Roman"/>
              </a:rPr>
              <a:t>even</a:t>
            </a:r>
            <a:r>
              <a:rPr spc="5" dirty="0">
                <a:latin typeface="Times New Roman"/>
                <a:cs typeface="Times New Roman"/>
              </a:rPr>
              <a:t> </a:t>
            </a:r>
            <a:r>
              <a:rPr spc="-5" dirty="0">
                <a:latin typeface="Times New Roman"/>
                <a:cs typeface="Times New Roman"/>
              </a:rPr>
              <a:t>1%</a:t>
            </a:r>
            <a:r>
              <a:rPr spc="-10" dirty="0">
                <a:latin typeface="Times New Roman"/>
                <a:cs typeface="Times New Roman"/>
              </a:rPr>
              <a:t> </a:t>
            </a:r>
            <a:r>
              <a:rPr spc="-5" dirty="0">
                <a:latin typeface="Times New Roman"/>
                <a:cs typeface="Times New Roman"/>
              </a:rPr>
              <a:t>lesser</a:t>
            </a:r>
            <a:r>
              <a:rPr dirty="0">
                <a:latin typeface="Times New Roman"/>
                <a:cs typeface="Times New Roman"/>
              </a:rPr>
              <a:t> </a:t>
            </a:r>
            <a:r>
              <a:rPr spc="-5" dirty="0">
                <a:latin typeface="Times New Roman"/>
                <a:cs typeface="Times New Roman"/>
              </a:rPr>
              <a:t>accuracy</a:t>
            </a:r>
            <a:r>
              <a:rPr spc="10" dirty="0">
                <a:latin typeface="Times New Roman"/>
                <a:cs typeface="Times New Roman"/>
              </a:rPr>
              <a:t> </a:t>
            </a:r>
            <a:r>
              <a:rPr spc="-5" dirty="0">
                <a:latin typeface="Times New Roman"/>
                <a:cs typeface="Times New Roman"/>
              </a:rPr>
              <a:t>than</a:t>
            </a:r>
            <a:r>
              <a:rPr spc="5" dirty="0">
                <a:latin typeface="Times New Roman"/>
                <a:cs typeface="Times New Roman"/>
              </a:rPr>
              <a:t> </a:t>
            </a:r>
            <a:r>
              <a:rPr spc="-5" dirty="0">
                <a:latin typeface="Times New Roman"/>
                <a:cs typeface="Times New Roman"/>
              </a:rPr>
              <a:t>the</a:t>
            </a:r>
            <a:r>
              <a:rPr dirty="0">
                <a:latin typeface="Times New Roman"/>
                <a:cs typeface="Times New Roman"/>
              </a:rPr>
              <a:t> </a:t>
            </a:r>
            <a:r>
              <a:rPr spc="-5" dirty="0">
                <a:latin typeface="Times New Roman"/>
                <a:cs typeface="Times New Roman"/>
              </a:rPr>
              <a:t>default</a:t>
            </a:r>
            <a:r>
              <a:rPr spc="5" dirty="0">
                <a:latin typeface="Times New Roman"/>
                <a:cs typeface="Times New Roman"/>
              </a:rPr>
              <a:t> </a:t>
            </a:r>
            <a:r>
              <a:rPr spc="-5" dirty="0">
                <a:latin typeface="Times New Roman"/>
                <a:cs typeface="Times New Roman"/>
              </a:rPr>
              <a:t>model.</a:t>
            </a:r>
            <a:endParaRPr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20"/>
              </a:spcBef>
            </a:pPr>
            <a:endParaRPr sz="1350" dirty="0">
              <a:latin typeface="Times New Roman"/>
              <a:cs typeface="Times New Roman"/>
            </a:endParaRPr>
          </a:p>
          <a:p>
            <a:pPr marL="17145">
              <a:lnSpc>
                <a:spcPct val="100000"/>
              </a:lnSpc>
            </a:pPr>
            <a:r>
              <a:rPr sz="1400" dirty="0">
                <a:latin typeface="Times New Roman"/>
                <a:cs typeface="Times New Roman"/>
              </a:rPr>
              <a:t>7.</a:t>
            </a:r>
            <a:r>
              <a:rPr sz="1400" spc="30" dirty="0">
                <a:latin typeface="Times New Roman"/>
                <a:cs typeface="Times New Roman"/>
              </a:rPr>
              <a:t> </a:t>
            </a:r>
            <a:r>
              <a:rPr sz="3200" b="1" dirty="0">
                <a:latin typeface="Times New Roman"/>
                <a:cs typeface="Times New Roman"/>
              </a:rPr>
              <a:t>Model</a:t>
            </a:r>
            <a:r>
              <a:rPr sz="3200" b="1" spc="-15" dirty="0">
                <a:latin typeface="Times New Roman"/>
                <a:cs typeface="Times New Roman"/>
              </a:rPr>
              <a:t> </a:t>
            </a:r>
            <a:r>
              <a:rPr sz="3200" b="1" spc="-5" dirty="0">
                <a:latin typeface="Times New Roman"/>
                <a:cs typeface="Times New Roman"/>
              </a:rPr>
              <a:t>Saving </a:t>
            </a:r>
            <a:r>
              <a:rPr sz="3200" b="1" dirty="0">
                <a:latin typeface="Times New Roman"/>
                <a:cs typeface="Times New Roman"/>
              </a:rPr>
              <a:t>&amp;</a:t>
            </a:r>
            <a:r>
              <a:rPr sz="3200" b="1" spc="-35" dirty="0">
                <a:latin typeface="Times New Roman"/>
                <a:cs typeface="Times New Roman"/>
              </a:rPr>
              <a:t> </a:t>
            </a:r>
            <a:r>
              <a:rPr sz="3200" b="1" dirty="0">
                <a:latin typeface="Times New Roman"/>
                <a:cs typeface="Times New Roman"/>
              </a:rPr>
              <a:t>Conclusion</a:t>
            </a:r>
            <a:r>
              <a:rPr sz="3200" dirty="0">
                <a:latin typeface="Times New Roman"/>
                <a:cs typeface="Times New Roman"/>
              </a:rPr>
              <a:t>.</a:t>
            </a:r>
          </a:p>
          <a:p>
            <a:pPr marL="18415" marR="10160" indent="-6350" algn="just">
              <a:lnSpc>
                <a:spcPct val="143500"/>
              </a:lnSpc>
              <a:spcBef>
                <a:spcPts val="290"/>
              </a:spcBef>
            </a:pPr>
            <a:r>
              <a:rPr spc="-5" dirty="0">
                <a:latin typeface="Times New Roman"/>
                <a:cs typeface="Times New Roman"/>
              </a:rPr>
              <a:t>After</a:t>
            </a:r>
            <a:r>
              <a:rPr spc="-50" dirty="0">
                <a:latin typeface="Times New Roman"/>
                <a:cs typeface="Times New Roman"/>
              </a:rPr>
              <a:t> </a:t>
            </a:r>
            <a:r>
              <a:rPr spc="-5" dirty="0">
                <a:latin typeface="Times New Roman"/>
                <a:cs typeface="Times New Roman"/>
              </a:rPr>
              <a:t>finishing</a:t>
            </a:r>
            <a:r>
              <a:rPr spc="-55" dirty="0">
                <a:latin typeface="Times New Roman"/>
                <a:cs typeface="Times New Roman"/>
              </a:rPr>
              <a:t> </a:t>
            </a:r>
            <a:r>
              <a:rPr dirty="0">
                <a:latin typeface="Times New Roman"/>
                <a:cs typeface="Times New Roman"/>
              </a:rPr>
              <a:t>the</a:t>
            </a:r>
            <a:r>
              <a:rPr spc="-60" dirty="0">
                <a:latin typeface="Times New Roman"/>
                <a:cs typeface="Times New Roman"/>
              </a:rPr>
              <a:t> </a:t>
            </a:r>
            <a:r>
              <a:rPr dirty="0">
                <a:latin typeface="Times New Roman"/>
                <a:cs typeface="Times New Roman"/>
              </a:rPr>
              <a:t>Hyper</a:t>
            </a:r>
            <a:r>
              <a:rPr spc="-45" dirty="0">
                <a:latin typeface="Times New Roman"/>
                <a:cs typeface="Times New Roman"/>
              </a:rPr>
              <a:t> </a:t>
            </a:r>
            <a:r>
              <a:rPr spc="-5" dirty="0">
                <a:latin typeface="Times New Roman"/>
                <a:cs typeface="Times New Roman"/>
              </a:rPr>
              <a:t>Parameter</a:t>
            </a:r>
            <a:r>
              <a:rPr spc="-45" dirty="0">
                <a:latin typeface="Times New Roman"/>
                <a:cs typeface="Times New Roman"/>
              </a:rPr>
              <a:t> </a:t>
            </a:r>
            <a:r>
              <a:rPr spc="-5" dirty="0">
                <a:latin typeface="Times New Roman"/>
                <a:cs typeface="Times New Roman"/>
              </a:rPr>
              <a:t>Tuning</a:t>
            </a:r>
            <a:r>
              <a:rPr spc="-55" dirty="0">
                <a:latin typeface="Times New Roman"/>
                <a:cs typeface="Times New Roman"/>
              </a:rPr>
              <a:t> </a:t>
            </a:r>
            <a:r>
              <a:rPr dirty="0">
                <a:latin typeface="Times New Roman"/>
                <a:cs typeface="Times New Roman"/>
              </a:rPr>
              <a:t>of</a:t>
            </a:r>
            <a:r>
              <a:rPr spc="-50" dirty="0">
                <a:latin typeface="Times New Roman"/>
                <a:cs typeface="Times New Roman"/>
              </a:rPr>
              <a:t> </a:t>
            </a:r>
            <a:r>
              <a:rPr dirty="0">
                <a:latin typeface="Times New Roman"/>
                <a:cs typeface="Times New Roman"/>
              </a:rPr>
              <a:t>the</a:t>
            </a:r>
            <a:r>
              <a:rPr spc="-45" dirty="0">
                <a:latin typeface="Times New Roman"/>
                <a:cs typeface="Times New Roman"/>
              </a:rPr>
              <a:t> </a:t>
            </a:r>
            <a:r>
              <a:rPr spc="-5" dirty="0">
                <a:latin typeface="Times New Roman"/>
                <a:cs typeface="Times New Roman"/>
              </a:rPr>
              <a:t>Random</a:t>
            </a:r>
            <a:r>
              <a:rPr spc="-50" dirty="0">
                <a:latin typeface="Times New Roman"/>
                <a:cs typeface="Times New Roman"/>
              </a:rPr>
              <a:t> </a:t>
            </a:r>
            <a:r>
              <a:rPr spc="-10" dirty="0">
                <a:latin typeface="Times New Roman"/>
                <a:cs typeface="Times New Roman"/>
              </a:rPr>
              <a:t>Forest</a:t>
            </a:r>
            <a:r>
              <a:rPr spc="-45" dirty="0">
                <a:latin typeface="Times New Roman"/>
                <a:cs typeface="Times New Roman"/>
              </a:rPr>
              <a:t> </a:t>
            </a:r>
            <a:r>
              <a:rPr dirty="0">
                <a:latin typeface="Times New Roman"/>
                <a:cs typeface="Times New Roman"/>
              </a:rPr>
              <a:t>model</a:t>
            </a:r>
            <a:r>
              <a:rPr spc="-55" dirty="0">
                <a:latin typeface="Times New Roman"/>
                <a:cs typeface="Times New Roman"/>
              </a:rPr>
              <a:t> </a:t>
            </a:r>
            <a:r>
              <a:rPr spc="-5" dirty="0">
                <a:latin typeface="Times New Roman"/>
                <a:cs typeface="Times New Roman"/>
              </a:rPr>
              <a:t>we </a:t>
            </a:r>
            <a:r>
              <a:rPr spc="-340" dirty="0">
                <a:latin typeface="Times New Roman"/>
                <a:cs typeface="Times New Roman"/>
              </a:rPr>
              <a:t> </a:t>
            </a:r>
            <a:r>
              <a:rPr spc="-5" dirty="0">
                <a:latin typeface="Times New Roman"/>
                <a:cs typeface="Times New Roman"/>
              </a:rPr>
              <a:t>decided</a:t>
            </a:r>
            <a:r>
              <a:rPr spc="-55" dirty="0">
                <a:latin typeface="Times New Roman"/>
                <a:cs typeface="Times New Roman"/>
              </a:rPr>
              <a:t> </a:t>
            </a:r>
            <a:r>
              <a:rPr spc="-5" dirty="0">
                <a:latin typeface="Times New Roman"/>
                <a:cs typeface="Times New Roman"/>
              </a:rPr>
              <a:t>to</a:t>
            </a:r>
            <a:r>
              <a:rPr spc="-50" dirty="0">
                <a:latin typeface="Times New Roman"/>
                <a:cs typeface="Times New Roman"/>
              </a:rPr>
              <a:t> </a:t>
            </a:r>
            <a:r>
              <a:rPr dirty="0">
                <a:latin typeface="Times New Roman"/>
                <a:cs typeface="Times New Roman"/>
              </a:rPr>
              <a:t>save</a:t>
            </a:r>
            <a:r>
              <a:rPr spc="-55" dirty="0">
                <a:latin typeface="Times New Roman"/>
                <a:cs typeface="Times New Roman"/>
              </a:rPr>
              <a:t> </a:t>
            </a:r>
            <a:r>
              <a:rPr spc="-5" dirty="0">
                <a:latin typeface="Times New Roman"/>
                <a:cs typeface="Times New Roman"/>
              </a:rPr>
              <a:t>the</a:t>
            </a:r>
            <a:r>
              <a:rPr spc="-55" dirty="0">
                <a:latin typeface="Times New Roman"/>
                <a:cs typeface="Times New Roman"/>
              </a:rPr>
              <a:t> </a:t>
            </a:r>
            <a:r>
              <a:rPr spc="-5" dirty="0">
                <a:latin typeface="Times New Roman"/>
                <a:cs typeface="Times New Roman"/>
              </a:rPr>
              <a:t>model</a:t>
            </a:r>
            <a:r>
              <a:rPr spc="-50" dirty="0">
                <a:latin typeface="Times New Roman"/>
                <a:cs typeface="Times New Roman"/>
              </a:rPr>
              <a:t> </a:t>
            </a:r>
            <a:r>
              <a:rPr spc="-5" dirty="0">
                <a:latin typeface="Times New Roman"/>
                <a:cs typeface="Times New Roman"/>
              </a:rPr>
              <a:t>with</a:t>
            </a:r>
            <a:r>
              <a:rPr spc="-55" dirty="0">
                <a:latin typeface="Times New Roman"/>
                <a:cs typeface="Times New Roman"/>
              </a:rPr>
              <a:t> </a:t>
            </a:r>
            <a:r>
              <a:rPr spc="-5" dirty="0">
                <a:latin typeface="Times New Roman"/>
                <a:cs typeface="Times New Roman"/>
              </a:rPr>
              <a:t>default</a:t>
            </a:r>
            <a:r>
              <a:rPr spc="-50" dirty="0">
                <a:latin typeface="Times New Roman"/>
                <a:cs typeface="Times New Roman"/>
              </a:rPr>
              <a:t> </a:t>
            </a:r>
            <a:r>
              <a:rPr spc="-5" dirty="0">
                <a:latin typeface="Times New Roman"/>
                <a:cs typeface="Times New Roman"/>
              </a:rPr>
              <a:t>parameters</a:t>
            </a:r>
            <a:r>
              <a:rPr spc="-50" dirty="0">
                <a:latin typeface="Times New Roman"/>
                <a:cs typeface="Times New Roman"/>
              </a:rPr>
              <a:t> </a:t>
            </a:r>
            <a:r>
              <a:rPr spc="-5" dirty="0">
                <a:latin typeface="Times New Roman"/>
                <a:cs typeface="Times New Roman"/>
              </a:rPr>
              <a:t>not</a:t>
            </a:r>
            <a:r>
              <a:rPr spc="-60" dirty="0">
                <a:latin typeface="Times New Roman"/>
                <a:cs typeface="Times New Roman"/>
              </a:rPr>
              <a:t> </a:t>
            </a:r>
            <a:r>
              <a:rPr spc="-5" dirty="0">
                <a:latin typeface="Times New Roman"/>
                <a:cs typeface="Times New Roman"/>
              </a:rPr>
              <a:t>with</a:t>
            </a:r>
            <a:r>
              <a:rPr spc="-50" dirty="0">
                <a:latin typeface="Times New Roman"/>
                <a:cs typeface="Times New Roman"/>
              </a:rPr>
              <a:t> </a:t>
            </a:r>
            <a:r>
              <a:rPr spc="-10" dirty="0">
                <a:latin typeface="Times New Roman"/>
                <a:cs typeface="Times New Roman"/>
              </a:rPr>
              <a:t>tuned</a:t>
            </a:r>
            <a:r>
              <a:rPr spc="-65" dirty="0">
                <a:latin typeface="Times New Roman"/>
                <a:cs typeface="Times New Roman"/>
              </a:rPr>
              <a:t> </a:t>
            </a:r>
            <a:r>
              <a:rPr spc="-5" dirty="0">
                <a:latin typeface="Times New Roman"/>
                <a:cs typeface="Times New Roman"/>
              </a:rPr>
              <a:t>parameters</a:t>
            </a:r>
            <a:r>
              <a:rPr lang="en-IN" spc="-5" dirty="0">
                <a:latin typeface="Times New Roman"/>
                <a:cs typeface="Times New Roman"/>
              </a:rPr>
              <a:t> </a:t>
            </a:r>
            <a:r>
              <a:rPr lang="en-US" spc="-5" dirty="0">
                <a:latin typeface="Times New Roman"/>
                <a:cs typeface="Times New Roman"/>
              </a:rPr>
              <a:t>hence </a:t>
            </a:r>
            <a:r>
              <a:rPr lang="en-US" dirty="0">
                <a:latin typeface="Times New Roman"/>
                <a:cs typeface="Times New Roman"/>
              </a:rPr>
              <a:t>we </a:t>
            </a:r>
            <a:r>
              <a:rPr lang="en-US" spc="-5" dirty="0">
                <a:latin typeface="Times New Roman"/>
                <a:cs typeface="Times New Roman"/>
              </a:rPr>
              <a:t>saved </a:t>
            </a:r>
            <a:r>
              <a:rPr lang="en-US" dirty="0">
                <a:latin typeface="Times New Roman"/>
                <a:cs typeface="Times New Roman"/>
              </a:rPr>
              <a:t>the </a:t>
            </a:r>
            <a:r>
              <a:rPr lang="en-US" spc="-5" dirty="0">
                <a:latin typeface="Times New Roman"/>
                <a:cs typeface="Times New Roman"/>
              </a:rPr>
              <a:t>file with pickle </a:t>
            </a:r>
            <a:r>
              <a:rPr lang="en-US" dirty="0">
                <a:latin typeface="Times New Roman"/>
                <a:cs typeface="Times New Roman"/>
              </a:rPr>
              <a:t>in </a:t>
            </a:r>
            <a:r>
              <a:rPr lang="en-US" spc="-5" dirty="0">
                <a:latin typeface="Times New Roman"/>
                <a:cs typeface="Times New Roman"/>
              </a:rPr>
              <a:t>local system and also tested the </a:t>
            </a:r>
            <a:r>
              <a:rPr lang="en-US" spc="-10" dirty="0">
                <a:latin typeface="Times New Roman"/>
                <a:cs typeface="Times New Roman"/>
              </a:rPr>
              <a:t>saved </a:t>
            </a:r>
            <a:r>
              <a:rPr lang="en-US" spc="-335" dirty="0">
                <a:latin typeface="Times New Roman"/>
                <a:cs typeface="Times New Roman"/>
              </a:rPr>
              <a:t> </a:t>
            </a:r>
            <a:r>
              <a:rPr lang="en-US" dirty="0">
                <a:latin typeface="Times New Roman"/>
                <a:cs typeface="Times New Roman"/>
              </a:rPr>
              <a:t>model </a:t>
            </a:r>
            <a:r>
              <a:rPr lang="en-US" spc="-5" dirty="0">
                <a:latin typeface="Times New Roman"/>
                <a:cs typeface="Times New Roman"/>
              </a:rPr>
              <a:t>by loading </a:t>
            </a:r>
            <a:r>
              <a:rPr lang="en-US" dirty="0">
                <a:latin typeface="Times New Roman"/>
                <a:cs typeface="Times New Roman"/>
              </a:rPr>
              <a:t>it and </a:t>
            </a:r>
            <a:r>
              <a:rPr lang="en-US" spc="-5" dirty="0">
                <a:latin typeface="Times New Roman"/>
                <a:cs typeface="Times New Roman"/>
              </a:rPr>
              <a:t>predicting </a:t>
            </a:r>
            <a:r>
              <a:rPr lang="en-US" dirty="0">
                <a:latin typeface="Times New Roman"/>
                <a:cs typeface="Times New Roman"/>
              </a:rPr>
              <a:t>the </a:t>
            </a:r>
            <a:r>
              <a:rPr lang="en-US" spc="-5" dirty="0">
                <a:latin typeface="Times New Roman"/>
                <a:cs typeface="Times New Roman"/>
              </a:rPr>
              <a:t>test data with loaded model </a:t>
            </a:r>
            <a:r>
              <a:rPr lang="en-US" spc="-10" dirty="0">
                <a:latin typeface="Times New Roman"/>
                <a:cs typeface="Times New Roman"/>
              </a:rPr>
              <a:t>we </a:t>
            </a:r>
            <a:r>
              <a:rPr lang="en-US" spc="-5" dirty="0">
                <a:latin typeface="Times New Roman"/>
                <a:cs typeface="Times New Roman"/>
              </a:rPr>
              <a:t> concluded the result in data frame where we have shown the actual data and </a:t>
            </a:r>
            <a:r>
              <a:rPr lang="en-US" spc="-335" dirty="0">
                <a:latin typeface="Times New Roman"/>
                <a:cs typeface="Times New Roman"/>
              </a:rPr>
              <a:t> </a:t>
            </a:r>
            <a:r>
              <a:rPr lang="en-US" spc="-5" dirty="0">
                <a:latin typeface="Times New Roman"/>
                <a:cs typeface="Times New Roman"/>
              </a:rPr>
              <a:t>predicted</a:t>
            </a:r>
            <a:r>
              <a:rPr lang="en-US" dirty="0">
                <a:latin typeface="Times New Roman"/>
                <a:cs typeface="Times New Roman"/>
              </a:rPr>
              <a:t> </a:t>
            </a:r>
            <a:r>
              <a:rPr lang="en-US" spc="-5" dirty="0">
                <a:latin typeface="Times New Roman"/>
                <a:cs typeface="Times New Roman"/>
              </a:rPr>
              <a:t>data</a:t>
            </a:r>
            <a:r>
              <a:rPr lang="en-US" dirty="0">
                <a:latin typeface="Times New Roman"/>
                <a:cs typeface="Times New Roman"/>
              </a:rPr>
              <a:t> </a:t>
            </a:r>
            <a:r>
              <a:rPr lang="en-US" spc="-5" dirty="0">
                <a:latin typeface="Times New Roman"/>
                <a:cs typeface="Times New Roman"/>
              </a:rPr>
              <a:t>by</a:t>
            </a:r>
            <a:r>
              <a:rPr lang="en-US" dirty="0">
                <a:latin typeface="Times New Roman"/>
                <a:cs typeface="Times New Roman"/>
              </a:rPr>
              <a:t> </a:t>
            </a:r>
            <a:r>
              <a:rPr lang="en-US" spc="-5" dirty="0">
                <a:latin typeface="Times New Roman"/>
                <a:cs typeface="Times New Roman"/>
              </a:rPr>
              <a:t>loaded</a:t>
            </a:r>
            <a:r>
              <a:rPr lang="en-US" dirty="0">
                <a:latin typeface="Times New Roman"/>
                <a:cs typeface="Times New Roman"/>
              </a:rPr>
              <a:t> </a:t>
            </a:r>
            <a:r>
              <a:rPr lang="en-US" spc="-5" dirty="0">
                <a:latin typeface="Times New Roman"/>
                <a:cs typeface="Times New Roman"/>
              </a:rPr>
              <a:t>model.</a:t>
            </a:r>
            <a:r>
              <a:rPr lang="en-US" dirty="0">
                <a:latin typeface="Times New Roman"/>
                <a:cs typeface="Times New Roman"/>
              </a:rPr>
              <a:t> </a:t>
            </a:r>
            <a:r>
              <a:rPr lang="en-US" spc="-5" dirty="0">
                <a:latin typeface="Times New Roman"/>
                <a:cs typeface="Times New Roman"/>
              </a:rPr>
              <a:t>Here</a:t>
            </a:r>
            <a:r>
              <a:rPr lang="en-US" dirty="0">
                <a:latin typeface="Times New Roman"/>
                <a:cs typeface="Times New Roman"/>
              </a:rPr>
              <a:t> we</a:t>
            </a:r>
            <a:r>
              <a:rPr lang="en-US" spc="5" dirty="0">
                <a:latin typeface="Times New Roman"/>
                <a:cs typeface="Times New Roman"/>
              </a:rPr>
              <a:t> </a:t>
            </a:r>
            <a:r>
              <a:rPr lang="en-US" spc="-5" dirty="0">
                <a:latin typeface="Times New Roman"/>
                <a:cs typeface="Times New Roman"/>
              </a:rPr>
              <a:t>finished</a:t>
            </a:r>
            <a:r>
              <a:rPr lang="en-US" dirty="0">
                <a:latin typeface="Times New Roman"/>
                <a:cs typeface="Times New Roman"/>
              </a:rPr>
              <a:t> </a:t>
            </a:r>
            <a:r>
              <a:rPr lang="en-US" spc="-5" dirty="0">
                <a:latin typeface="Times New Roman"/>
                <a:cs typeface="Times New Roman"/>
              </a:rPr>
              <a:t>our</a:t>
            </a:r>
            <a:r>
              <a:rPr lang="en-US" dirty="0">
                <a:latin typeface="Times New Roman"/>
                <a:cs typeface="Times New Roman"/>
              </a:rPr>
              <a:t> Micro-Credit </a:t>
            </a:r>
            <a:r>
              <a:rPr lang="en-US" spc="5" dirty="0">
                <a:latin typeface="Times New Roman"/>
                <a:cs typeface="Times New Roman"/>
              </a:rPr>
              <a:t> </a:t>
            </a:r>
            <a:r>
              <a:rPr lang="en-US" spc="-5" dirty="0">
                <a:latin typeface="Times New Roman"/>
                <a:cs typeface="Times New Roman"/>
              </a:rPr>
              <a:t>Defaulter</a:t>
            </a:r>
            <a:r>
              <a:rPr lang="en-US" dirty="0">
                <a:latin typeface="Times New Roman"/>
                <a:cs typeface="Times New Roman"/>
              </a:rPr>
              <a:t> </a:t>
            </a:r>
            <a:r>
              <a:rPr lang="en-US" spc="-5" dirty="0">
                <a:latin typeface="Times New Roman"/>
                <a:cs typeface="Times New Roman"/>
              </a:rPr>
              <a:t>Prediction</a:t>
            </a:r>
            <a:r>
              <a:rPr lang="en-US" spc="-15" dirty="0">
                <a:latin typeface="Times New Roman"/>
                <a:cs typeface="Times New Roman"/>
              </a:rPr>
              <a:t> </a:t>
            </a:r>
            <a:r>
              <a:rPr lang="en-US" spc="-5" dirty="0">
                <a:latin typeface="Times New Roman"/>
                <a:cs typeface="Times New Roman"/>
              </a:rPr>
              <a:t>Project</a:t>
            </a:r>
            <a:r>
              <a:rPr lang="en-US" spc="5" dirty="0">
                <a:latin typeface="Times New Roman"/>
                <a:cs typeface="Times New Roman"/>
              </a:rPr>
              <a:t> </a:t>
            </a:r>
            <a:r>
              <a:rPr lang="en-US" spc="-5" dirty="0">
                <a:latin typeface="Times New Roman"/>
                <a:cs typeface="Times New Roman"/>
              </a:rPr>
              <a:t>by</a:t>
            </a:r>
            <a:r>
              <a:rPr lang="en-US" spc="10" dirty="0">
                <a:latin typeface="Times New Roman"/>
                <a:cs typeface="Times New Roman"/>
              </a:rPr>
              <a:t> </a:t>
            </a:r>
            <a:r>
              <a:rPr lang="en-US" spc="-5" dirty="0">
                <a:latin typeface="Times New Roman"/>
                <a:cs typeface="Times New Roman"/>
              </a:rPr>
              <a:t>building</a:t>
            </a:r>
            <a:r>
              <a:rPr lang="en-US" spc="5" dirty="0">
                <a:latin typeface="Times New Roman"/>
                <a:cs typeface="Times New Roman"/>
              </a:rPr>
              <a:t> </a:t>
            </a:r>
            <a:r>
              <a:rPr lang="en-US" dirty="0">
                <a:latin typeface="Times New Roman"/>
                <a:cs typeface="Times New Roman"/>
              </a:rPr>
              <a:t>a</a:t>
            </a:r>
            <a:r>
              <a:rPr lang="en-US" spc="-5" dirty="0">
                <a:latin typeface="Times New Roman"/>
                <a:cs typeface="Times New Roman"/>
              </a:rPr>
              <a:t> Random</a:t>
            </a:r>
            <a:r>
              <a:rPr lang="en-US" spc="5" dirty="0">
                <a:latin typeface="Times New Roman"/>
                <a:cs typeface="Times New Roman"/>
              </a:rPr>
              <a:t> </a:t>
            </a:r>
            <a:r>
              <a:rPr lang="en-US" spc="-5" dirty="0">
                <a:latin typeface="Times New Roman"/>
                <a:cs typeface="Times New Roman"/>
              </a:rPr>
              <a:t>Forest</a:t>
            </a:r>
            <a:r>
              <a:rPr lang="en-US" spc="5" dirty="0">
                <a:latin typeface="Times New Roman"/>
                <a:cs typeface="Times New Roman"/>
              </a:rPr>
              <a:t> </a:t>
            </a:r>
            <a:r>
              <a:rPr lang="en-US" spc="-5" dirty="0">
                <a:latin typeface="Times New Roman"/>
                <a:cs typeface="Times New Roman"/>
              </a:rPr>
              <a:t>Model</a:t>
            </a:r>
            <a:r>
              <a:rPr lang="en-US" spc="5" dirty="0">
                <a:latin typeface="Times New Roman"/>
                <a:cs typeface="Times New Roman"/>
              </a:rPr>
              <a:t> </a:t>
            </a:r>
            <a:r>
              <a:rPr lang="en-US" dirty="0">
                <a:latin typeface="Times New Roman"/>
                <a:cs typeface="Times New Roman"/>
              </a:rPr>
              <a:t>for</a:t>
            </a:r>
            <a:r>
              <a:rPr lang="en-US" spc="-10" dirty="0">
                <a:latin typeface="Times New Roman"/>
                <a:cs typeface="Times New Roman"/>
              </a:rPr>
              <a:t> </a:t>
            </a:r>
            <a:r>
              <a:rPr lang="en-US" dirty="0">
                <a:latin typeface="Times New Roman"/>
                <a:cs typeface="Times New Roman"/>
              </a:rPr>
              <a:t>it</a:t>
            </a:r>
            <a:endParaRPr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00" y="381000"/>
            <a:ext cx="7391400" cy="9278630"/>
          </a:xfrm>
          <a:prstGeom prst="rect">
            <a:avLst/>
          </a:prstGeom>
        </p:spPr>
        <p:txBody>
          <a:bodyPr vert="horz" wrap="square" lIns="0" tIns="12065" rIns="0" bIns="0" rtlCol="0">
            <a:spAutoFit/>
          </a:bodyPr>
          <a:lstStyle/>
          <a:p>
            <a:pPr marL="18415" marR="5080" algn="just">
              <a:lnSpc>
                <a:spcPct val="143800"/>
              </a:lnSpc>
              <a:spcBef>
                <a:spcPts val="95"/>
              </a:spcBef>
            </a:pPr>
            <a:r>
              <a:rPr sz="1400" dirty="0">
                <a:latin typeface="Times New Roman"/>
                <a:cs typeface="Times New Roman"/>
              </a:rPr>
              <a:t>.</a:t>
            </a:r>
            <a:r>
              <a:rPr sz="2800" b="1" spc="-5" dirty="0">
                <a:latin typeface="Times New Roman"/>
                <a:cs typeface="Times New Roman"/>
              </a:rPr>
              <a:t>Motivation</a:t>
            </a:r>
            <a:r>
              <a:rPr sz="2800" b="1" spc="60" dirty="0">
                <a:latin typeface="Times New Roman"/>
                <a:cs typeface="Times New Roman"/>
              </a:rPr>
              <a:t> </a:t>
            </a:r>
            <a:r>
              <a:rPr sz="2800" b="1" dirty="0">
                <a:latin typeface="Times New Roman"/>
                <a:cs typeface="Times New Roman"/>
              </a:rPr>
              <a:t>for</a:t>
            </a:r>
            <a:r>
              <a:rPr sz="2800" b="1" spc="55" dirty="0">
                <a:latin typeface="Times New Roman"/>
                <a:cs typeface="Times New Roman"/>
              </a:rPr>
              <a:t> </a:t>
            </a:r>
            <a:r>
              <a:rPr sz="2800" b="1" spc="-5" dirty="0">
                <a:latin typeface="Times New Roman"/>
                <a:cs typeface="Times New Roman"/>
              </a:rPr>
              <a:t>the</a:t>
            </a:r>
            <a:r>
              <a:rPr sz="2800" b="1" spc="65" dirty="0">
                <a:latin typeface="Times New Roman"/>
                <a:cs typeface="Times New Roman"/>
              </a:rPr>
              <a:t> </a:t>
            </a:r>
            <a:r>
              <a:rPr sz="2800" b="1" spc="-5" dirty="0">
                <a:latin typeface="Times New Roman"/>
                <a:cs typeface="Times New Roman"/>
              </a:rPr>
              <a:t>Problem</a:t>
            </a:r>
            <a:r>
              <a:rPr sz="2800" b="1" spc="45" dirty="0">
                <a:latin typeface="Times New Roman"/>
                <a:cs typeface="Times New Roman"/>
              </a:rPr>
              <a:t> </a:t>
            </a:r>
            <a:r>
              <a:rPr sz="2800" b="1" dirty="0">
                <a:latin typeface="Times New Roman"/>
                <a:cs typeface="Times New Roman"/>
              </a:rPr>
              <a:t>Undertaken </a:t>
            </a:r>
            <a:endParaRPr lang="en-IN" sz="2800" b="1" spc="5" dirty="0">
              <a:latin typeface="Times New Roman"/>
              <a:cs typeface="Times New Roman"/>
            </a:endParaRPr>
          </a:p>
          <a:p>
            <a:pPr marL="18415" marR="5080" algn="just">
              <a:lnSpc>
                <a:spcPct val="143800"/>
              </a:lnSpc>
              <a:spcBef>
                <a:spcPts val="95"/>
              </a:spcBef>
            </a:pPr>
            <a:r>
              <a:rPr spc="-5" dirty="0">
                <a:latin typeface="Times New Roman"/>
                <a:cs typeface="Times New Roman"/>
              </a:rPr>
              <a:t>Learning</a:t>
            </a:r>
            <a:r>
              <a:rPr spc="-55" dirty="0">
                <a:latin typeface="Times New Roman"/>
                <a:cs typeface="Times New Roman"/>
              </a:rPr>
              <a:t> </a:t>
            </a:r>
            <a:r>
              <a:rPr spc="-5" dirty="0">
                <a:latin typeface="Times New Roman"/>
                <a:cs typeface="Times New Roman"/>
              </a:rPr>
              <a:t>Data</a:t>
            </a:r>
            <a:r>
              <a:rPr spc="-45" dirty="0">
                <a:latin typeface="Times New Roman"/>
                <a:cs typeface="Times New Roman"/>
              </a:rPr>
              <a:t> </a:t>
            </a:r>
            <a:r>
              <a:rPr spc="-5" dirty="0">
                <a:latin typeface="Times New Roman"/>
                <a:cs typeface="Times New Roman"/>
              </a:rPr>
              <a:t>Science</a:t>
            </a:r>
            <a:r>
              <a:rPr spc="-45" dirty="0">
                <a:latin typeface="Times New Roman"/>
                <a:cs typeface="Times New Roman"/>
              </a:rPr>
              <a:t> </a:t>
            </a:r>
            <a:r>
              <a:rPr spc="-5" dirty="0">
                <a:latin typeface="Times New Roman"/>
                <a:cs typeface="Times New Roman"/>
              </a:rPr>
              <a:t>and</a:t>
            </a:r>
            <a:r>
              <a:rPr spc="-45" dirty="0">
                <a:latin typeface="Times New Roman"/>
                <a:cs typeface="Times New Roman"/>
              </a:rPr>
              <a:t> </a:t>
            </a:r>
            <a:r>
              <a:rPr spc="-5" dirty="0">
                <a:latin typeface="Times New Roman"/>
                <a:cs typeface="Times New Roman"/>
              </a:rPr>
              <a:t>to</a:t>
            </a:r>
            <a:r>
              <a:rPr spc="-45" dirty="0">
                <a:latin typeface="Times New Roman"/>
                <a:cs typeface="Times New Roman"/>
              </a:rPr>
              <a:t> </a:t>
            </a:r>
            <a:r>
              <a:rPr spc="-5" dirty="0">
                <a:latin typeface="Times New Roman"/>
                <a:cs typeface="Times New Roman"/>
              </a:rPr>
              <a:t>become</a:t>
            </a:r>
            <a:r>
              <a:rPr spc="-60" dirty="0">
                <a:latin typeface="Times New Roman"/>
                <a:cs typeface="Times New Roman"/>
              </a:rPr>
              <a:t> </a:t>
            </a:r>
            <a:r>
              <a:rPr spc="-5" dirty="0">
                <a:latin typeface="Times New Roman"/>
                <a:cs typeface="Times New Roman"/>
              </a:rPr>
              <a:t>Data</a:t>
            </a:r>
            <a:r>
              <a:rPr spc="-60" dirty="0">
                <a:latin typeface="Times New Roman"/>
                <a:cs typeface="Times New Roman"/>
              </a:rPr>
              <a:t> </a:t>
            </a:r>
            <a:r>
              <a:rPr spc="-5" dirty="0">
                <a:latin typeface="Times New Roman"/>
                <a:cs typeface="Times New Roman"/>
              </a:rPr>
              <a:t>scientist</a:t>
            </a:r>
            <a:r>
              <a:rPr spc="-45" dirty="0">
                <a:latin typeface="Times New Roman"/>
                <a:cs typeface="Times New Roman"/>
              </a:rPr>
              <a:t> </a:t>
            </a:r>
            <a:r>
              <a:rPr spc="-5" dirty="0">
                <a:latin typeface="Times New Roman"/>
                <a:cs typeface="Times New Roman"/>
              </a:rPr>
              <a:t>is</a:t>
            </a:r>
            <a:r>
              <a:rPr spc="-45" dirty="0">
                <a:latin typeface="Times New Roman"/>
                <a:cs typeface="Times New Roman"/>
              </a:rPr>
              <a:t> </a:t>
            </a:r>
            <a:r>
              <a:rPr spc="-5" dirty="0">
                <a:latin typeface="Times New Roman"/>
                <a:cs typeface="Times New Roman"/>
              </a:rPr>
              <a:t>the</a:t>
            </a:r>
            <a:r>
              <a:rPr spc="-60" dirty="0">
                <a:latin typeface="Times New Roman"/>
                <a:cs typeface="Times New Roman"/>
              </a:rPr>
              <a:t> </a:t>
            </a:r>
            <a:r>
              <a:rPr spc="-5" dirty="0">
                <a:latin typeface="Times New Roman"/>
                <a:cs typeface="Times New Roman"/>
              </a:rPr>
              <a:t>only</a:t>
            </a:r>
            <a:r>
              <a:rPr spc="-45" dirty="0">
                <a:latin typeface="Times New Roman"/>
                <a:cs typeface="Times New Roman"/>
              </a:rPr>
              <a:t> </a:t>
            </a:r>
            <a:r>
              <a:rPr spc="-5" dirty="0">
                <a:latin typeface="Times New Roman"/>
                <a:cs typeface="Times New Roman"/>
              </a:rPr>
              <a:t>motive</a:t>
            </a:r>
            <a:r>
              <a:rPr spc="-45" dirty="0">
                <a:latin typeface="Times New Roman"/>
                <a:cs typeface="Times New Roman"/>
              </a:rPr>
              <a:t> </a:t>
            </a:r>
            <a:r>
              <a:rPr spc="-5" dirty="0">
                <a:latin typeface="Times New Roman"/>
                <a:cs typeface="Times New Roman"/>
              </a:rPr>
              <a:t>to</a:t>
            </a:r>
            <a:r>
              <a:rPr spc="-45" dirty="0">
                <a:latin typeface="Times New Roman"/>
                <a:cs typeface="Times New Roman"/>
              </a:rPr>
              <a:t> </a:t>
            </a:r>
            <a:r>
              <a:rPr spc="-10" dirty="0">
                <a:latin typeface="Times New Roman"/>
                <a:cs typeface="Times New Roman"/>
              </a:rPr>
              <a:t>get </a:t>
            </a:r>
            <a:r>
              <a:rPr spc="-335" dirty="0">
                <a:latin typeface="Times New Roman"/>
                <a:cs typeface="Times New Roman"/>
              </a:rPr>
              <a:t> </a:t>
            </a:r>
            <a:r>
              <a:rPr spc="-5" dirty="0">
                <a:latin typeface="Times New Roman"/>
                <a:cs typeface="Times New Roman"/>
              </a:rPr>
              <a:t>hands</a:t>
            </a:r>
            <a:r>
              <a:rPr spc="85" dirty="0">
                <a:latin typeface="Times New Roman"/>
                <a:cs typeface="Times New Roman"/>
              </a:rPr>
              <a:t> </a:t>
            </a:r>
            <a:r>
              <a:rPr spc="-5" dirty="0">
                <a:latin typeface="Times New Roman"/>
                <a:cs typeface="Times New Roman"/>
              </a:rPr>
              <a:t>on</a:t>
            </a:r>
            <a:r>
              <a:rPr spc="70" dirty="0">
                <a:latin typeface="Times New Roman"/>
                <a:cs typeface="Times New Roman"/>
              </a:rPr>
              <a:t> </a:t>
            </a:r>
            <a:r>
              <a:rPr spc="-5" dirty="0">
                <a:latin typeface="Times New Roman"/>
                <a:cs typeface="Times New Roman"/>
              </a:rPr>
              <a:t>this</a:t>
            </a:r>
            <a:r>
              <a:rPr spc="85" dirty="0">
                <a:latin typeface="Times New Roman"/>
                <a:cs typeface="Times New Roman"/>
              </a:rPr>
              <a:t> </a:t>
            </a:r>
            <a:r>
              <a:rPr spc="-5" dirty="0">
                <a:latin typeface="Times New Roman"/>
                <a:cs typeface="Times New Roman"/>
              </a:rPr>
              <a:t>project.</a:t>
            </a:r>
            <a:r>
              <a:rPr spc="80" dirty="0">
                <a:latin typeface="Times New Roman"/>
                <a:cs typeface="Times New Roman"/>
              </a:rPr>
              <a:t> </a:t>
            </a:r>
            <a:r>
              <a:rPr spc="-5" dirty="0">
                <a:latin typeface="Times New Roman"/>
                <a:cs typeface="Times New Roman"/>
              </a:rPr>
              <a:t>Working</a:t>
            </a:r>
            <a:r>
              <a:rPr spc="70" dirty="0">
                <a:latin typeface="Times New Roman"/>
                <a:cs typeface="Times New Roman"/>
              </a:rPr>
              <a:t> </a:t>
            </a:r>
            <a:r>
              <a:rPr spc="-5" dirty="0">
                <a:latin typeface="Times New Roman"/>
                <a:cs typeface="Times New Roman"/>
              </a:rPr>
              <a:t>on</a:t>
            </a:r>
            <a:r>
              <a:rPr spc="85" dirty="0">
                <a:latin typeface="Times New Roman"/>
                <a:cs typeface="Times New Roman"/>
              </a:rPr>
              <a:t> </a:t>
            </a:r>
            <a:r>
              <a:rPr dirty="0">
                <a:latin typeface="Times New Roman"/>
                <a:cs typeface="Times New Roman"/>
              </a:rPr>
              <a:t>Micro-Credit</a:t>
            </a:r>
            <a:r>
              <a:rPr spc="70" dirty="0">
                <a:latin typeface="Times New Roman"/>
                <a:cs typeface="Times New Roman"/>
              </a:rPr>
              <a:t> </a:t>
            </a:r>
            <a:r>
              <a:rPr spc="-5" dirty="0">
                <a:latin typeface="Times New Roman"/>
                <a:cs typeface="Times New Roman"/>
              </a:rPr>
              <a:t>Defaulter</a:t>
            </a:r>
            <a:r>
              <a:rPr spc="85" dirty="0">
                <a:latin typeface="Times New Roman"/>
                <a:cs typeface="Times New Roman"/>
              </a:rPr>
              <a:t> </a:t>
            </a:r>
            <a:r>
              <a:rPr spc="-5" dirty="0">
                <a:latin typeface="Times New Roman"/>
                <a:cs typeface="Times New Roman"/>
              </a:rPr>
              <a:t>Project</a:t>
            </a:r>
            <a:r>
              <a:rPr spc="70" dirty="0">
                <a:latin typeface="Times New Roman"/>
                <a:cs typeface="Times New Roman"/>
              </a:rPr>
              <a:t> </a:t>
            </a:r>
            <a:r>
              <a:rPr dirty="0">
                <a:latin typeface="Times New Roman"/>
                <a:cs typeface="Times New Roman"/>
              </a:rPr>
              <a:t>is</a:t>
            </a:r>
            <a:r>
              <a:rPr spc="85" dirty="0">
                <a:latin typeface="Times New Roman"/>
                <a:cs typeface="Times New Roman"/>
              </a:rPr>
              <a:t> </a:t>
            </a:r>
            <a:r>
              <a:rPr dirty="0">
                <a:latin typeface="Times New Roman"/>
                <a:cs typeface="Times New Roman"/>
              </a:rPr>
              <a:t>a</a:t>
            </a:r>
            <a:r>
              <a:rPr spc="75" dirty="0">
                <a:latin typeface="Times New Roman"/>
                <a:cs typeface="Times New Roman"/>
              </a:rPr>
              <a:t> </a:t>
            </a:r>
            <a:r>
              <a:rPr spc="-5" dirty="0">
                <a:latin typeface="Times New Roman"/>
                <a:cs typeface="Times New Roman"/>
              </a:rPr>
              <a:t>part </a:t>
            </a:r>
            <a:r>
              <a:rPr spc="-335" dirty="0">
                <a:latin typeface="Times New Roman"/>
                <a:cs typeface="Times New Roman"/>
              </a:rPr>
              <a:t> </a:t>
            </a:r>
            <a:r>
              <a:rPr dirty="0">
                <a:latin typeface="Times New Roman"/>
                <a:cs typeface="Times New Roman"/>
              </a:rPr>
              <a:t>of</a:t>
            </a:r>
            <a:r>
              <a:rPr spc="114" dirty="0">
                <a:latin typeface="Times New Roman"/>
                <a:cs typeface="Times New Roman"/>
              </a:rPr>
              <a:t> </a:t>
            </a:r>
            <a:r>
              <a:rPr spc="-5" dirty="0">
                <a:latin typeface="Times New Roman"/>
                <a:cs typeface="Times New Roman"/>
              </a:rPr>
              <a:t>my</a:t>
            </a:r>
            <a:r>
              <a:rPr spc="120" dirty="0">
                <a:latin typeface="Times New Roman"/>
                <a:cs typeface="Times New Roman"/>
              </a:rPr>
              <a:t> </a:t>
            </a:r>
            <a:r>
              <a:rPr spc="-5" dirty="0">
                <a:latin typeface="Times New Roman"/>
                <a:cs typeface="Times New Roman"/>
              </a:rPr>
              <a:t>Internship</a:t>
            </a:r>
            <a:r>
              <a:rPr spc="110" dirty="0">
                <a:latin typeface="Times New Roman"/>
                <a:cs typeface="Times New Roman"/>
              </a:rPr>
              <a:t> </a:t>
            </a:r>
            <a:r>
              <a:rPr spc="-5" dirty="0">
                <a:latin typeface="Times New Roman"/>
                <a:cs typeface="Times New Roman"/>
              </a:rPr>
              <a:t>with</a:t>
            </a:r>
            <a:r>
              <a:rPr spc="140" dirty="0">
                <a:latin typeface="Times New Roman"/>
                <a:cs typeface="Times New Roman"/>
              </a:rPr>
              <a:t> </a:t>
            </a:r>
            <a:r>
              <a:rPr spc="-5" dirty="0">
                <a:latin typeface="Times New Roman"/>
                <a:cs typeface="Times New Roman"/>
              </a:rPr>
              <a:t>FLIP</a:t>
            </a:r>
            <a:r>
              <a:rPr spc="105" dirty="0">
                <a:latin typeface="Times New Roman"/>
                <a:cs typeface="Times New Roman"/>
              </a:rPr>
              <a:t> </a:t>
            </a:r>
            <a:r>
              <a:rPr dirty="0">
                <a:latin typeface="Times New Roman"/>
                <a:cs typeface="Times New Roman"/>
              </a:rPr>
              <a:t>ROBO</a:t>
            </a:r>
            <a:r>
              <a:rPr spc="105" dirty="0">
                <a:latin typeface="Times New Roman"/>
                <a:cs typeface="Times New Roman"/>
              </a:rPr>
              <a:t> </a:t>
            </a:r>
            <a:r>
              <a:rPr spc="-5" dirty="0">
                <a:latin typeface="Times New Roman"/>
                <a:cs typeface="Times New Roman"/>
              </a:rPr>
              <a:t>TECHNOLOGY.</a:t>
            </a:r>
            <a:r>
              <a:rPr spc="105" dirty="0">
                <a:latin typeface="Times New Roman"/>
                <a:cs typeface="Times New Roman"/>
              </a:rPr>
              <a:t> </a:t>
            </a:r>
            <a:r>
              <a:rPr spc="-5" dirty="0">
                <a:latin typeface="Times New Roman"/>
                <a:cs typeface="Times New Roman"/>
              </a:rPr>
              <a:t>This</a:t>
            </a:r>
            <a:r>
              <a:rPr spc="110" dirty="0">
                <a:latin typeface="Times New Roman"/>
                <a:cs typeface="Times New Roman"/>
              </a:rPr>
              <a:t> </a:t>
            </a:r>
            <a:r>
              <a:rPr spc="-5" dirty="0">
                <a:latin typeface="Times New Roman"/>
                <a:cs typeface="Times New Roman"/>
              </a:rPr>
              <a:t>project</a:t>
            </a:r>
            <a:r>
              <a:rPr spc="95" dirty="0">
                <a:latin typeface="Times New Roman"/>
                <a:cs typeface="Times New Roman"/>
              </a:rPr>
              <a:t> </a:t>
            </a:r>
            <a:r>
              <a:rPr spc="-5" dirty="0">
                <a:latin typeface="Times New Roman"/>
                <a:cs typeface="Times New Roman"/>
              </a:rPr>
              <a:t>is </a:t>
            </a:r>
            <a:r>
              <a:rPr spc="-335" dirty="0">
                <a:latin typeface="Times New Roman"/>
                <a:cs typeface="Times New Roman"/>
              </a:rPr>
              <a:t> </a:t>
            </a:r>
            <a:r>
              <a:rPr spc="-5" dirty="0">
                <a:latin typeface="Times New Roman"/>
                <a:cs typeface="Times New Roman"/>
              </a:rPr>
              <a:t>provided</a:t>
            </a:r>
            <a:r>
              <a:rPr spc="25" dirty="0">
                <a:latin typeface="Times New Roman"/>
                <a:cs typeface="Times New Roman"/>
              </a:rPr>
              <a:t> </a:t>
            </a:r>
            <a:r>
              <a:rPr spc="-5" dirty="0">
                <a:latin typeface="Times New Roman"/>
                <a:cs typeface="Times New Roman"/>
              </a:rPr>
              <a:t>by</a:t>
            </a:r>
            <a:r>
              <a:rPr spc="20" dirty="0">
                <a:latin typeface="Times New Roman"/>
                <a:cs typeface="Times New Roman"/>
              </a:rPr>
              <a:t> </a:t>
            </a:r>
            <a:r>
              <a:rPr spc="-5" dirty="0">
                <a:latin typeface="Times New Roman"/>
                <a:cs typeface="Times New Roman"/>
              </a:rPr>
              <a:t>the</a:t>
            </a:r>
            <a:r>
              <a:rPr spc="30" dirty="0">
                <a:latin typeface="Times New Roman"/>
                <a:cs typeface="Times New Roman"/>
              </a:rPr>
              <a:t> </a:t>
            </a:r>
            <a:r>
              <a:rPr spc="-5" dirty="0">
                <a:latin typeface="Times New Roman"/>
                <a:cs typeface="Times New Roman"/>
              </a:rPr>
              <a:t>company</a:t>
            </a:r>
            <a:r>
              <a:rPr spc="20" dirty="0">
                <a:latin typeface="Times New Roman"/>
                <a:cs typeface="Times New Roman"/>
              </a:rPr>
              <a:t> </a:t>
            </a:r>
            <a:r>
              <a:rPr spc="-5" dirty="0">
                <a:latin typeface="Times New Roman"/>
                <a:cs typeface="Times New Roman"/>
              </a:rPr>
              <a:t>to</a:t>
            </a:r>
            <a:r>
              <a:rPr spc="20" dirty="0">
                <a:latin typeface="Times New Roman"/>
                <a:cs typeface="Times New Roman"/>
              </a:rPr>
              <a:t> </a:t>
            </a:r>
            <a:r>
              <a:rPr dirty="0">
                <a:latin typeface="Times New Roman"/>
                <a:cs typeface="Times New Roman"/>
              </a:rPr>
              <a:t>see</a:t>
            </a:r>
            <a:r>
              <a:rPr spc="25" dirty="0">
                <a:latin typeface="Times New Roman"/>
                <a:cs typeface="Times New Roman"/>
              </a:rPr>
              <a:t> </a:t>
            </a:r>
            <a:r>
              <a:rPr dirty="0">
                <a:latin typeface="Times New Roman"/>
                <a:cs typeface="Times New Roman"/>
              </a:rPr>
              <a:t>my</a:t>
            </a:r>
            <a:r>
              <a:rPr spc="25" dirty="0">
                <a:latin typeface="Times New Roman"/>
                <a:cs typeface="Times New Roman"/>
              </a:rPr>
              <a:t> </a:t>
            </a:r>
            <a:r>
              <a:rPr spc="-5" dirty="0">
                <a:latin typeface="Times New Roman"/>
                <a:cs typeface="Times New Roman"/>
              </a:rPr>
              <a:t>knowledge</a:t>
            </a:r>
            <a:r>
              <a:rPr spc="55" dirty="0">
                <a:latin typeface="Times New Roman"/>
                <a:cs typeface="Times New Roman"/>
              </a:rPr>
              <a:t> </a:t>
            </a:r>
            <a:r>
              <a:rPr dirty="0">
                <a:latin typeface="Times New Roman"/>
                <a:cs typeface="Times New Roman"/>
              </a:rPr>
              <a:t>&amp;</a:t>
            </a:r>
            <a:r>
              <a:rPr spc="30" dirty="0">
                <a:latin typeface="Times New Roman"/>
                <a:cs typeface="Times New Roman"/>
              </a:rPr>
              <a:t> </a:t>
            </a:r>
            <a:r>
              <a:rPr spc="-5" dirty="0">
                <a:latin typeface="Times New Roman"/>
                <a:cs typeface="Times New Roman"/>
              </a:rPr>
              <a:t>Capability</a:t>
            </a:r>
            <a:r>
              <a:rPr spc="20" dirty="0">
                <a:latin typeface="Times New Roman"/>
                <a:cs typeface="Times New Roman"/>
              </a:rPr>
              <a:t> </a:t>
            </a:r>
            <a:r>
              <a:rPr spc="-5" dirty="0">
                <a:latin typeface="Times New Roman"/>
                <a:cs typeface="Times New Roman"/>
              </a:rPr>
              <a:t>in</a:t>
            </a:r>
            <a:r>
              <a:rPr spc="25" dirty="0">
                <a:latin typeface="Times New Roman"/>
                <a:cs typeface="Times New Roman"/>
              </a:rPr>
              <a:t> </a:t>
            </a:r>
            <a:r>
              <a:rPr spc="-5" dirty="0">
                <a:latin typeface="Times New Roman"/>
                <a:cs typeface="Times New Roman"/>
              </a:rPr>
              <a:t>the</a:t>
            </a:r>
            <a:r>
              <a:rPr spc="35" dirty="0">
                <a:latin typeface="Times New Roman"/>
                <a:cs typeface="Times New Roman"/>
              </a:rPr>
              <a:t> </a:t>
            </a:r>
            <a:r>
              <a:rPr spc="-5" dirty="0">
                <a:latin typeface="Times New Roman"/>
                <a:cs typeface="Times New Roman"/>
              </a:rPr>
              <a:t>field</a:t>
            </a:r>
            <a:r>
              <a:rPr spc="25" dirty="0">
                <a:latin typeface="Times New Roman"/>
                <a:cs typeface="Times New Roman"/>
              </a:rPr>
              <a:t> </a:t>
            </a:r>
            <a:r>
              <a:rPr spc="-5" dirty="0">
                <a:latin typeface="Times New Roman"/>
                <a:cs typeface="Times New Roman"/>
              </a:rPr>
              <a:t>of </a:t>
            </a:r>
            <a:r>
              <a:rPr spc="-335" dirty="0">
                <a:latin typeface="Times New Roman"/>
                <a:cs typeface="Times New Roman"/>
              </a:rPr>
              <a:t> </a:t>
            </a:r>
            <a:r>
              <a:rPr spc="-5" dirty="0">
                <a:latin typeface="Times New Roman"/>
                <a:cs typeface="Times New Roman"/>
              </a:rPr>
              <a:t>data</a:t>
            </a:r>
            <a:r>
              <a:rPr spc="-30" dirty="0">
                <a:latin typeface="Times New Roman"/>
                <a:cs typeface="Times New Roman"/>
              </a:rPr>
              <a:t> </a:t>
            </a:r>
            <a:r>
              <a:rPr spc="-5" dirty="0">
                <a:latin typeface="Times New Roman"/>
                <a:cs typeface="Times New Roman"/>
              </a:rPr>
              <a:t>science,</a:t>
            </a:r>
            <a:r>
              <a:rPr spc="-35" dirty="0">
                <a:latin typeface="Times New Roman"/>
                <a:cs typeface="Times New Roman"/>
              </a:rPr>
              <a:t> </a:t>
            </a:r>
            <a:r>
              <a:rPr spc="-5" dirty="0">
                <a:latin typeface="Times New Roman"/>
                <a:cs typeface="Times New Roman"/>
              </a:rPr>
              <a:t>hence</a:t>
            </a:r>
            <a:r>
              <a:rPr spc="-40" dirty="0">
                <a:latin typeface="Times New Roman"/>
                <a:cs typeface="Times New Roman"/>
              </a:rPr>
              <a:t> </a:t>
            </a:r>
            <a:r>
              <a:rPr dirty="0">
                <a:latin typeface="Times New Roman"/>
                <a:cs typeface="Times New Roman"/>
              </a:rPr>
              <a:t>to</a:t>
            </a:r>
            <a:r>
              <a:rPr spc="-30" dirty="0">
                <a:latin typeface="Times New Roman"/>
                <a:cs typeface="Times New Roman"/>
              </a:rPr>
              <a:t> </a:t>
            </a:r>
            <a:r>
              <a:rPr dirty="0">
                <a:latin typeface="Times New Roman"/>
                <a:cs typeface="Times New Roman"/>
              </a:rPr>
              <a:t>perform</a:t>
            </a:r>
            <a:r>
              <a:rPr spc="-40" dirty="0">
                <a:latin typeface="Times New Roman"/>
                <a:cs typeface="Times New Roman"/>
              </a:rPr>
              <a:t> </a:t>
            </a:r>
            <a:r>
              <a:rPr spc="-5" dirty="0">
                <a:latin typeface="Times New Roman"/>
                <a:cs typeface="Times New Roman"/>
              </a:rPr>
              <a:t>well</a:t>
            </a:r>
            <a:r>
              <a:rPr spc="-30" dirty="0">
                <a:latin typeface="Times New Roman"/>
                <a:cs typeface="Times New Roman"/>
              </a:rPr>
              <a:t> </a:t>
            </a:r>
            <a:r>
              <a:rPr spc="-5" dirty="0">
                <a:latin typeface="Times New Roman"/>
                <a:cs typeface="Times New Roman"/>
              </a:rPr>
              <a:t>in</a:t>
            </a:r>
            <a:r>
              <a:rPr spc="-25" dirty="0">
                <a:latin typeface="Times New Roman"/>
                <a:cs typeface="Times New Roman"/>
              </a:rPr>
              <a:t> </a:t>
            </a:r>
            <a:r>
              <a:rPr spc="-5" dirty="0">
                <a:latin typeface="Times New Roman"/>
                <a:cs typeface="Times New Roman"/>
              </a:rPr>
              <a:t>this</a:t>
            </a:r>
            <a:r>
              <a:rPr spc="-30" dirty="0">
                <a:latin typeface="Times New Roman"/>
                <a:cs typeface="Times New Roman"/>
              </a:rPr>
              <a:t> </a:t>
            </a:r>
            <a:r>
              <a:rPr spc="-5" dirty="0">
                <a:latin typeface="Times New Roman"/>
                <a:cs typeface="Times New Roman"/>
              </a:rPr>
              <a:t>project</a:t>
            </a:r>
            <a:r>
              <a:rPr spc="-35" dirty="0">
                <a:latin typeface="Times New Roman"/>
                <a:cs typeface="Times New Roman"/>
              </a:rPr>
              <a:t> </a:t>
            </a:r>
            <a:r>
              <a:rPr dirty="0">
                <a:latin typeface="Times New Roman"/>
                <a:cs typeface="Times New Roman"/>
              </a:rPr>
              <a:t>to</a:t>
            </a:r>
            <a:r>
              <a:rPr spc="-30" dirty="0">
                <a:latin typeface="Times New Roman"/>
                <a:cs typeface="Times New Roman"/>
              </a:rPr>
              <a:t> </a:t>
            </a:r>
            <a:r>
              <a:rPr spc="-5" dirty="0">
                <a:latin typeface="Times New Roman"/>
                <a:cs typeface="Times New Roman"/>
              </a:rPr>
              <a:t>show</a:t>
            </a:r>
            <a:r>
              <a:rPr spc="-25" dirty="0">
                <a:latin typeface="Times New Roman"/>
                <a:cs typeface="Times New Roman"/>
              </a:rPr>
              <a:t> </a:t>
            </a:r>
            <a:r>
              <a:rPr spc="-5" dirty="0">
                <a:latin typeface="Times New Roman"/>
                <a:cs typeface="Times New Roman"/>
              </a:rPr>
              <a:t>my</a:t>
            </a:r>
            <a:r>
              <a:rPr spc="-20" dirty="0">
                <a:latin typeface="Times New Roman"/>
                <a:cs typeface="Times New Roman"/>
              </a:rPr>
              <a:t> </a:t>
            </a:r>
            <a:r>
              <a:rPr spc="-5" dirty="0">
                <a:latin typeface="Times New Roman"/>
                <a:cs typeface="Times New Roman"/>
              </a:rPr>
              <a:t>capabilities</a:t>
            </a:r>
            <a:r>
              <a:rPr spc="-40" dirty="0">
                <a:latin typeface="Times New Roman"/>
                <a:cs typeface="Times New Roman"/>
              </a:rPr>
              <a:t> </a:t>
            </a:r>
            <a:r>
              <a:rPr spc="-5" dirty="0">
                <a:latin typeface="Times New Roman"/>
                <a:cs typeface="Times New Roman"/>
              </a:rPr>
              <a:t>is </a:t>
            </a:r>
            <a:r>
              <a:rPr spc="-335" dirty="0">
                <a:latin typeface="Times New Roman"/>
                <a:cs typeface="Times New Roman"/>
              </a:rPr>
              <a:t> </a:t>
            </a:r>
            <a:r>
              <a:rPr dirty="0">
                <a:latin typeface="Times New Roman"/>
                <a:cs typeface="Times New Roman"/>
              </a:rPr>
              <a:t>the</a:t>
            </a:r>
            <a:r>
              <a:rPr spc="-20" dirty="0">
                <a:latin typeface="Times New Roman"/>
                <a:cs typeface="Times New Roman"/>
              </a:rPr>
              <a:t> </a:t>
            </a:r>
            <a:r>
              <a:rPr spc="-5" dirty="0">
                <a:latin typeface="Times New Roman"/>
                <a:cs typeface="Times New Roman"/>
              </a:rPr>
              <a:t>motivation</a:t>
            </a:r>
            <a:r>
              <a:rPr spc="5" dirty="0">
                <a:latin typeface="Times New Roman"/>
                <a:cs typeface="Times New Roman"/>
              </a:rPr>
              <a:t> </a:t>
            </a:r>
            <a:r>
              <a:rPr spc="-5" dirty="0">
                <a:latin typeface="Times New Roman"/>
                <a:cs typeface="Times New Roman"/>
              </a:rPr>
              <a:t>behind</a:t>
            </a:r>
            <a:r>
              <a:rPr spc="5" dirty="0">
                <a:latin typeface="Times New Roman"/>
                <a:cs typeface="Times New Roman"/>
              </a:rPr>
              <a:t> </a:t>
            </a:r>
            <a:r>
              <a:rPr spc="-5" dirty="0">
                <a:latin typeface="Times New Roman"/>
                <a:cs typeface="Times New Roman"/>
              </a:rPr>
              <a:t>doing</a:t>
            </a:r>
            <a:r>
              <a:rPr spc="5" dirty="0">
                <a:latin typeface="Times New Roman"/>
                <a:cs typeface="Times New Roman"/>
              </a:rPr>
              <a:t> </a:t>
            </a:r>
            <a:r>
              <a:rPr spc="-5" dirty="0">
                <a:latin typeface="Times New Roman"/>
                <a:cs typeface="Times New Roman"/>
              </a:rPr>
              <a:t>this</a:t>
            </a:r>
            <a:r>
              <a:rPr spc="5" dirty="0">
                <a:latin typeface="Times New Roman"/>
                <a:cs typeface="Times New Roman"/>
              </a:rPr>
              <a:t> </a:t>
            </a:r>
            <a:r>
              <a:rPr spc="-5" dirty="0">
                <a:latin typeface="Times New Roman"/>
                <a:cs typeface="Times New Roman"/>
              </a:rPr>
              <a:t>project</a:t>
            </a:r>
            <a:r>
              <a:rPr sz="1400" spc="-5" dirty="0">
                <a:latin typeface="Times New Roman"/>
                <a:cs typeface="Times New Roman"/>
              </a:rPr>
              <a:t>.</a:t>
            </a:r>
            <a:endParaRPr lang="en-IN" sz="1400" dirty="0">
              <a:latin typeface="Times New Roman"/>
              <a:cs typeface="Times New Roman"/>
            </a:endParaRPr>
          </a:p>
          <a:p>
            <a:pPr marL="18415" marR="5080" algn="just">
              <a:lnSpc>
                <a:spcPct val="143800"/>
              </a:lnSpc>
              <a:spcBef>
                <a:spcPts val="95"/>
              </a:spcBef>
            </a:pPr>
            <a:endParaRPr lang="en-IN" sz="1400" b="1" spc="-5" dirty="0">
              <a:latin typeface="Times New Roman"/>
              <a:cs typeface="Times New Roman"/>
            </a:endParaRPr>
          </a:p>
          <a:p>
            <a:pPr marL="18415" marR="5080" algn="just">
              <a:lnSpc>
                <a:spcPct val="143800"/>
              </a:lnSpc>
              <a:spcBef>
                <a:spcPts val="95"/>
              </a:spcBef>
            </a:pPr>
            <a:r>
              <a:rPr sz="2400" b="1" spc="-5" dirty="0">
                <a:latin typeface="Times New Roman"/>
                <a:cs typeface="Times New Roman"/>
              </a:rPr>
              <a:t>Mathematical/</a:t>
            </a:r>
            <a:r>
              <a:rPr sz="2400" b="1" spc="15" dirty="0">
                <a:latin typeface="Times New Roman"/>
                <a:cs typeface="Times New Roman"/>
              </a:rPr>
              <a:t> </a:t>
            </a:r>
            <a:r>
              <a:rPr sz="2400" b="1" spc="-5" dirty="0">
                <a:latin typeface="Times New Roman"/>
                <a:cs typeface="Times New Roman"/>
              </a:rPr>
              <a:t>Analytical</a:t>
            </a:r>
            <a:r>
              <a:rPr sz="2400" b="1" spc="10" dirty="0">
                <a:latin typeface="Times New Roman"/>
                <a:cs typeface="Times New Roman"/>
              </a:rPr>
              <a:t> </a:t>
            </a:r>
            <a:r>
              <a:rPr sz="2400" b="1" spc="-5" dirty="0">
                <a:latin typeface="Times New Roman"/>
                <a:cs typeface="Times New Roman"/>
              </a:rPr>
              <a:t>Modelling</a:t>
            </a:r>
            <a:r>
              <a:rPr sz="2400" b="1" spc="20" dirty="0">
                <a:latin typeface="Times New Roman"/>
                <a:cs typeface="Times New Roman"/>
              </a:rPr>
              <a:t> </a:t>
            </a:r>
            <a:r>
              <a:rPr sz="2400" b="1" dirty="0">
                <a:latin typeface="Times New Roman"/>
                <a:cs typeface="Times New Roman"/>
              </a:rPr>
              <a:t>of</a:t>
            </a:r>
            <a:r>
              <a:rPr sz="2400" b="1" spc="5" dirty="0">
                <a:latin typeface="Times New Roman"/>
                <a:cs typeface="Times New Roman"/>
              </a:rPr>
              <a:t> </a:t>
            </a:r>
            <a:r>
              <a:rPr sz="2400" b="1" dirty="0">
                <a:latin typeface="Times New Roman"/>
                <a:cs typeface="Times New Roman"/>
              </a:rPr>
              <a:t>the</a:t>
            </a:r>
            <a:r>
              <a:rPr sz="2400" b="1" spc="5" dirty="0">
                <a:latin typeface="Times New Roman"/>
                <a:cs typeface="Times New Roman"/>
              </a:rPr>
              <a:t> </a:t>
            </a:r>
            <a:r>
              <a:rPr sz="2400" b="1" spc="-5" dirty="0">
                <a:latin typeface="Times New Roman"/>
                <a:cs typeface="Times New Roman"/>
              </a:rPr>
              <a:t>Problem</a:t>
            </a:r>
            <a:endParaRPr sz="2400" dirty="0">
              <a:latin typeface="Times New Roman"/>
              <a:cs typeface="Times New Roman"/>
            </a:endParaRPr>
          </a:p>
          <a:p>
            <a:pPr marL="18415" marR="8255" indent="-6350" algn="just">
              <a:lnSpc>
                <a:spcPts val="2410"/>
              </a:lnSpc>
              <a:spcBef>
                <a:spcPts val="145"/>
              </a:spcBef>
            </a:pPr>
            <a:r>
              <a:rPr sz="1400" dirty="0">
                <a:latin typeface="Times New Roman"/>
                <a:cs typeface="Times New Roman"/>
              </a:rPr>
              <a:t>To </a:t>
            </a:r>
            <a:r>
              <a:rPr sz="1400" spc="-5" dirty="0">
                <a:latin typeface="Times New Roman"/>
                <a:cs typeface="Times New Roman"/>
              </a:rPr>
              <a:t>build </a:t>
            </a:r>
            <a:r>
              <a:rPr sz="1400" dirty="0">
                <a:latin typeface="Times New Roman"/>
                <a:cs typeface="Times New Roman"/>
              </a:rPr>
              <a:t>a </a:t>
            </a:r>
            <a:r>
              <a:rPr sz="1400" spc="-5" dirty="0">
                <a:latin typeface="Times New Roman"/>
                <a:cs typeface="Times New Roman"/>
              </a:rPr>
              <a:t>better machine learning model </a:t>
            </a:r>
            <a:r>
              <a:rPr sz="1400" dirty="0">
                <a:latin typeface="Times New Roman"/>
                <a:cs typeface="Times New Roman"/>
              </a:rPr>
              <a:t>of </a:t>
            </a:r>
            <a:r>
              <a:rPr sz="1400" spc="-5" dirty="0">
                <a:latin typeface="Times New Roman"/>
                <a:cs typeface="Times New Roman"/>
              </a:rPr>
              <a:t>predicting the defaulter </a:t>
            </a:r>
            <a:r>
              <a:rPr sz="1400" dirty="0">
                <a:latin typeface="Times New Roman"/>
                <a:cs typeface="Times New Roman"/>
              </a:rPr>
              <a:t>case </a:t>
            </a:r>
            <a:r>
              <a:rPr sz="1400" spc="5" dirty="0">
                <a:latin typeface="Times New Roman"/>
                <a:cs typeface="Times New Roman"/>
              </a:rPr>
              <a:t> </a:t>
            </a:r>
            <a:r>
              <a:rPr sz="1400" dirty="0">
                <a:latin typeface="Times New Roman"/>
                <a:cs typeface="Times New Roman"/>
              </a:rPr>
              <a:t>from</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micro</a:t>
            </a:r>
            <a:r>
              <a:rPr sz="1400" dirty="0">
                <a:latin typeface="Times New Roman"/>
                <a:cs typeface="Times New Roman"/>
              </a:rPr>
              <a:t> </a:t>
            </a:r>
            <a:r>
              <a:rPr sz="1400" spc="-5" dirty="0">
                <a:latin typeface="Times New Roman"/>
                <a:cs typeface="Times New Roman"/>
              </a:rPr>
              <a:t>credit</a:t>
            </a:r>
            <a:r>
              <a:rPr sz="1400" dirty="0">
                <a:latin typeface="Times New Roman"/>
                <a:cs typeface="Times New Roman"/>
              </a:rPr>
              <a:t> </a:t>
            </a:r>
            <a:r>
              <a:rPr sz="1400" spc="-5" dirty="0">
                <a:latin typeface="Times New Roman"/>
                <a:cs typeface="Times New Roman"/>
              </a:rPr>
              <a:t>data</a:t>
            </a:r>
            <a:r>
              <a:rPr sz="1400" dirty="0">
                <a:latin typeface="Times New Roman"/>
                <a:cs typeface="Times New Roman"/>
              </a:rPr>
              <a:t> </a:t>
            </a:r>
            <a:r>
              <a:rPr sz="1400" spc="-5" dirty="0">
                <a:latin typeface="Times New Roman"/>
                <a:cs typeface="Times New Roman"/>
              </a:rPr>
              <a:t>set</a:t>
            </a:r>
            <a:r>
              <a:rPr sz="1400" dirty="0">
                <a:latin typeface="Times New Roman"/>
                <a:cs typeface="Times New Roman"/>
              </a:rPr>
              <a:t> we</a:t>
            </a:r>
            <a:r>
              <a:rPr sz="1400" spc="5" dirty="0">
                <a:latin typeface="Times New Roman"/>
                <a:cs typeface="Times New Roman"/>
              </a:rPr>
              <a:t> </a:t>
            </a:r>
            <a:r>
              <a:rPr sz="1400" spc="-5" dirty="0">
                <a:latin typeface="Times New Roman"/>
                <a:cs typeface="Times New Roman"/>
              </a:rPr>
              <a:t>encountered</a:t>
            </a:r>
            <a:r>
              <a:rPr sz="1400" dirty="0">
                <a:latin typeface="Times New Roman"/>
                <a:cs typeface="Times New Roman"/>
              </a:rPr>
              <a:t> </a:t>
            </a:r>
            <a:r>
              <a:rPr sz="1400" spc="-5" dirty="0">
                <a:latin typeface="Times New Roman"/>
                <a:cs typeface="Times New Roman"/>
              </a:rPr>
              <a:t>with</a:t>
            </a:r>
            <a:r>
              <a:rPr sz="1400" dirty="0">
                <a:latin typeface="Times New Roman"/>
                <a:cs typeface="Times New Roman"/>
              </a:rPr>
              <a:t> </a:t>
            </a:r>
            <a:r>
              <a:rPr sz="1400" spc="-5" dirty="0">
                <a:latin typeface="Times New Roman"/>
                <a:cs typeface="Times New Roman"/>
              </a:rPr>
              <a:t>several</a:t>
            </a:r>
            <a:r>
              <a:rPr sz="1400" dirty="0">
                <a:latin typeface="Times New Roman"/>
                <a:cs typeface="Times New Roman"/>
              </a:rPr>
              <a:t> </a:t>
            </a:r>
            <a:r>
              <a:rPr sz="1400" spc="-10" dirty="0">
                <a:latin typeface="Times New Roman"/>
                <a:cs typeface="Times New Roman"/>
              </a:rPr>
              <a:t>statistical </a:t>
            </a:r>
            <a:r>
              <a:rPr sz="1400" spc="-5" dirty="0">
                <a:latin typeface="Times New Roman"/>
                <a:cs typeface="Times New Roman"/>
              </a:rPr>
              <a:t> modelling while doing data analysis </a:t>
            </a:r>
            <a:r>
              <a:rPr sz="1400" dirty="0">
                <a:latin typeface="Times New Roman"/>
                <a:cs typeface="Times New Roman"/>
              </a:rPr>
              <a:t>&amp; off course we </a:t>
            </a:r>
            <a:r>
              <a:rPr sz="1400" spc="-5" dirty="0">
                <a:latin typeface="Times New Roman"/>
                <a:cs typeface="Times New Roman"/>
              </a:rPr>
              <a:t>needed mathematical </a:t>
            </a:r>
            <a:r>
              <a:rPr sz="1400" dirty="0">
                <a:latin typeface="Times New Roman"/>
                <a:cs typeface="Times New Roman"/>
              </a:rPr>
              <a:t> </a:t>
            </a:r>
            <a:r>
              <a:rPr sz="1400" spc="-5" dirty="0">
                <a:latin typeface="Times New Roman"/>
                <a:cs typeface="Times New Roman"/>
              </a:rPr>
              <a:t>modelling</a:t>
            </a:r>
            <a:r>
              <a:rPr sz="1400" spc="5"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build</a:t>
            </a:r>
            <a:r>
              <a:rPr sz="1400" spc="5" dirty="0">
                <a:latin typeface="Times New Roman"/>
                <a:cs typeface="Times New Roman"/>
              </a:rPr>
              <a:t> </a:t>
            </a:r>
            <a:r>
              <a:rPr sz="1400" spc="-5" dirty="0">
                <a:latin typeface="Times New Roman"/>
                <a:cs typeface="Times New Roman"/>
              </a:rPr>
              <a:t>several</a:t>
            </a:r>
            <a:r>
              <a:rPr sz="1400" spc="5" dirty="0">
                <a:latin typeface="Times New Roman"/>
                <a:cs typeface="Times New Roman"/>
              </a:rPr>
              <a:t> </a:t>
            </a:r>
            <a:r>
              <a:rPr sz="1400" spc="-5" dirty="0">
                <a:latin typeface="Times New Roman"/>
                <a:cs typeface="Times New Roman"/>
              </a:rPr>
              <a:t>machine</a:t>
            </a:r>
            <a:r>
              <a:rPr sz="1400" spc="-15" dirty="0">
                <a:latin typeface="Times New Roman"/>
                <a:cs typeface="Times New Roman"/>
              </a:rPr>
              <a:t> </a:t>
            </a:r>
            <a:r>
              <a:rPr sz="1400" spc="-5" dirty="0">
                <a:latin typeface="Times New Roman"/>
                <a:cs typeface="Times New Roman"/>
              </a:rPr>
              <a:t>learning</a:t>
            </a:r>
            <a:r>
              <a:rPr sz="1400" spc="10" dirty="0">
                <a:latin typeface="Times New Roman"/>
                <a:cs typeface="Times New Roman"/>
              </a:rPr>
              <a:t> </a:t>
            </a:r>
            <a:r>
              <a:rPr sz="1400" spc="-5" dirty="0">
                <a:latin typeface="Times New Roman"/>
                <a:cs typeface="Times New Roman"/>
              </a:rPr>
              <a:t>models</a:t>
            </a:r>
            <a:r>
              <a:rPr sz="1400" spc="-15" dirty="0">
                <a:latin typeface="Times New Roman"/>
                <a:cs typeface="Times New Roman"/>
              </a:rPr>
              <a:t> </a:t>
            </a:r>
            <a:r>
              <a:rPr sz="1400" spc="-5" dirty="0">
                <a:latin typeface="Times New Roman"/>
                <a:cs typeface="Times New Roman"/>
              </a:rPr>
              <a:t>in</a:t>
            </a:r>
            <a:r>
              <a:rPr sz="1400" spc="5" dirty="0">
                <a:latin typeface="Times New Roman"/>
                <a:cs typeface="Times New Roman"/>
              </a:rPr>
              <a:t> </a:t>
            </a:r>
            <a:r>
              <a:rPr sz="1400" spc="-5" dirty="0">
                <a:latin typeface="Times New Roman"/>
                <a:cs typeface="Times New Roman"/>
              </a:rPr>
              <a:t>this</a:t>
            </a:r>
            <a:r>
              <a:rPr sz="1400" spc="5" dirty="0">
                <a:latin typeface="Times New Roman"/>
                <a:cs typeface="Times New Roman"/>
              </a:rPr>
              <a:t> </a:t>
            </a:r>
            <a:r>
              <a:rPr sz="1400" dirty="0">
                <a:latin typeface="Times New Roman"/>
                <a:cs typeface="Times New Roman"/>
              </a:rPr>
              <a:t>project.</a:t>
            </a:r>
          </a:p>
          <a:p>
            <a:pPr marL="18415" marR="5080" algn="just">
              <a:lnSpc>
                <a:spcPct val="143600"/>
              </a:lnSpc>
              <a:spcBef>
                <a:spcPts val="95"/>
              </a:spcBef>
            </a:pPr>
            <a:r>
              <a:rPr sz="1400" spc="-5" dirty="0">
                <a:latin typeface="Times New Roman"/>
                <a:cs typeface="Times New Roman"/>
              </a:rPr>
              <a:t>Since the Micro credit data has the supervision </a:t>
            </a:r>
            <a:r>
              <a:rPr sz="1400" dirty="0">
                <a:latin typeface="Times New Roman"/>
                <a:cs typeface="Times New Roman"/>
              </a:rPr>
              <a:t>of </a:t>
            </a:r>
            <a:r>
              <a:rPr sz="1400" spc="-5" dirty="0">
                <a:latin typeface="Times New Roman"/>
                <a:cs typeface="Times New Roman"/>
              </a:rPr>
              <a:t>label column which were </a:t>
            </a:r>
            <a:r>
              <a:rPr sz="1400" dirty="0">
                <a:latin typeface="Times New Roman"/>
                <a:cs typeface="Times New Roman"/>
              </a:rPr>
              <a:t> </a:t>
            </a:r>
            <a:r>
              <a:rPr sz="1400" spc="-5" dirty="0">
                <a:latin typeface="Times New Roman"/>
                <a:cs typeface="Times New Roman"/>
              </a:rPr>
              <a:t>telling that </a:t>
            </a:r>
            <a:r>
              <a:rPr sz="1400" dirty="0">
                <a:latin typeface="Times New Roman"/>
                <a:cs typeface="Times New Roman"/>
              </a:rPr>
              <a:t>if a </a:t>
            </a:r>
            <a:r>
              <a:rPr sz="1400" spc="-5" dirty="0">
                <a:latin typeface="Times New Roman"/>
                <a:cs typeface="Times New Roman"/>
              </a:rPr>
              <a:t>user did default </a:t>
            </a:r>
            <a:r>
              <a:rPr sz="1400" dirty="0">
                <a:latin typeface="Times New Roman"/>
                <a:cs typeface="Times New Roman"/>
              </a:rPr>
              <a:t>or </a:t>
            </a:r>
            <a:r>
              <a:rPr sz="1400" spc="-5" dirty="0">
                <a:latin typeface="Times New Roman"/>
                <a:cs typeface="Times New Roman"/>
              </a:rPr>
              <a:t>not and </a:t>
            </a:r>
            <a:r>
              <a:rPr sz="1400" dirty="0">
                <a:latin typeface="Times New Roman"/>
                <a:cs typeface="Times New Roman"/>
              </a:rPr>
              <a:t>we </a:t>
            </a:r>
            <a:r>
              <a:rPr sz="1400" spc="-5" dirty="0">
                <a:latin typeface="Times New Roman"/>
                <a:cs typeface="Times New Roman"/>
              </a:rPr>
              <a:t>had to predict the default case </a:t>
            </a:r>
            <a:r>
              <a:rPr sz="1400" spc="-335" dirty="0">
                <a:latin typeface="Times New Roman"/>
                <a:cs typeface="Times New Roman"/>
              </a:rPr>
              <a:t> </a:t>
            </a:r>
            <a:r>
              <a:rPr sz="1400" spc="-5" dirty="0">
                <a:latin typeface="Times New Roman"/>
                <a:cs typeface="Times New Roman"/>
              </a:rPr>
              <a:t>using</a:t>
            </a:r>
            <a:r>
              <a:rPr sz="1400" spc="-35" dirty="0">
                <a:latin typeface="Times New Roman"/>
                <a:cs typeface="Times New Roman"/>
              </a:rPr>
              <a:t> </a:t>
            </a:r>
            <a:r>
              <a:rPr sz="1400" spc="-5" dirty="0">
                <a:latin typeface="Times New Roman"/>
                <a:cs typeface="Times New Roman"/>
              </a:rPr>
              <a:t>the</a:t>
            </a:r>
            <a:r>
              <a:rPr sz="1400" spc="-45" dirty="0">
                <a:latin typeface="Times New Roman"/>
                <a:cs typeface="Times New Roman"/>
              </a:rPr>
              <a:t> </a:t>
            </a:r>
            <a:r>
              <a:rPr sz="1400" dirty="0">
                <a:latin typeface="Times New Roman"/>
                <a:cs typeface="Times New Roman"/>
              </a:rPr>
              <a:t>same</a:t>
            </a:r>
            <a:r>
              <a:rPr sz="1400" spc="-50" dirty="0">
                <a:latin typeface="Times New Roman"/>
                <a:cs typeface="Times New Roman"/>
              </a:rPr>
              <a:t> </a:t>
            </a:r>
            <a:r>
              <a:rPr sz="1400" spc="-5" dirty="0">
                <a:latin typeface="Times New Roman"/>
                <a:cs typeface="Times New Roman"/>
              </a:rPr>
              <a:t>data</a:t>
            </a:r>
            <a:r>
              <a:rPr sz="1400" spc="-35" dirty="0">
                <a:latin typeface="Times New Roman"/>
                <a:cs typeface="Times New Roman"/>
              </a:rPr>
              <a:t> </a:t>
            </a:r>
            <a:r>
              <a:rPr sz="1400" dirty="0">
                <a:latin typeface="Times New Roman"/>
                <a:cs typeface="Times New Roman"/>
              </a:rPr>
              <a:t>hence</a:t>
            </a:r>
            <a:r>
              <a:rPr sz="1400" spc="-50" dirty="0">
                <a:latin typeface="Times New Roman"/>
                <a:cs typeface="Times New Roman"/>
              </a:rPr>
              <a:t> </a:t>
            </a:r>
            <a:r>
              <a:rPr sz="1400" dirty="0">
                <a:latin typeface="Times New Roman"/>
                <a:cs typeface="Times New Roman"/>
              </a:rPr>
              <a:t>we</a:t>
            </a:r>
            <a:r>
              <a:rPr sz="1400" spc="-35" dirty="0">
                <a:latin typeface="Times New Roman"/>
                <a:cs typeface="Times New Roman"/>
              </a:rPr>
              <a:t> </a:t>
            </a:r>
            <a:r>
              <a:rPr sz="1400" spc="-5" dirty="0">
                <a:latin typeface="Times New Roman"/>
                <a:cs typeface="Times New Roman"/>
              </a:rPr>
              <a:t>used</a:t>
            </a:r>
            <a:r>
              <a:rPr sz="1400" spc="-30" dirty="0">
                <a:latin typeface="Times New Roman"/>
                <a:cs typeface="Times New Roman"/>
              </a:rPr>
              <a:t> </a:t>
            </a:r>
            <a:r>
              <a:rPr sz="1400" spc="-5" dirty="0">
                <a:latin typeface="Times New Roman"/>
                <a:cs typeface="Times New Roman"/>
              </a:rPr>
              <a:t>Supervised</a:t>
            </a:r>
            <a:r>
              <a:rPr sz="1400" spc="-35" dirty="0">
                <a:latin typeface="Times New Roman"/>
                <a:cs typeface="Times New Roman"/>
              </a:rPr>
              <a:t> </a:t>
            </a:r>
            <a:r>
              <a:rPr sz="1400" spc="-5" dirty="0">
                <a:latin typeface="Times New Roman"/>
                <a:cs typeface="Times New Roman"/>
              </a:rPr>
              <a:t>Machine</a:t>
            </a:r>
            <a:r>
              <a:rPr sz="1400" spc="-35" dirty="0">
                <a:latin typeface="Times New Roman"/>
                <a:cs typeface="Times New Roman"/>
              </a:rPr>
              <a:t> </a:t>
            </a:r>
            <a:r>
              <a:rPr sz="1400" spc="-5" dirty="0">
                <a:latin typeface="Times New Roman"/>
                <a:cs typeface="Times New Roman"/>
              </a:rPr>
              <a:t>Learning</a:t>
            </a:r>
            <a:r>
              <a:rPr sz="1400" spc="-35" dirty="0">
                <a:latin typeface="Times New Roman"/>
                <a:cs typeface="Times New Roman"/>
              </a:rPr>
              <a:t> </a:t>
            </a:r>
            <a:r>
              <a:rPr sz="1400" spc="-5" dirty="0">
                <a:latin typeface="Times New Roman"/>
                <a:cs typeface="Times New Roman"/>
              </a:rPr>
              <a:t>modelling </a:t>
            </a:r>
            <a:r>
              <a:rPr sz="1400" spc="-335" dirty="0">
                <a:latin typeface="Times New Roman"/>
                <a:cs typeface="Times New Roman"/>
              </a:rPr>
              <a:t> </a:t>
            </a:r>
            <a:r>
              <a:rPr sz="1400" dirty="0">
                <a:latin typeface="Times New Roman"/>
                <a:cs typeface="Times New Roman"/>
              </a:rPr>
              <a:t>to</a:t>
            </a:r>
            <a:r>
              <a:rPr sz="1400" spc="5" dirty="0">
                <a:latin typeface="Times New Roman"/>
                <a:cs typeface="Times New Roman"/>
              </a:rPr>
              <a:t> </a:t>
            </a:r>
            <a:r>
              <a:rPr sz="1400" spc="-5" dirty="0">
                <a:latin typeface="Times New Roman"/>
                <a:cs typeface="Times New Roman"/>
              </a:rPr>
              <a:t>build</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5</a:t>
            </a:r>
            <a:r>
              <a:rPr sz="1400" spc="5" dirty="0">
                <a:latin typeface="Times New Roman"/>
                <a:cs typeface="Times New Roman"/>
              </a:rPr>
              <a:t> </a:t>
            </a:r>
            <a:r>
              <a:rPr sz="1400" spc="-5" dirty="0">
                <a:latin typeface="Times New Roman"/>
                <a:cs typeface="Times New Roman"/>
              </a:rPr>
              <a:t>different</a:t>
            </a:r>
            <a:r>
              <a:rPr sz="1400" dirty="0">
                <a:latin typeface="Times New Roman"/>
                <a:cs typeface="Times New Roman"/>
              </a:rPr>
              <a:t> </a:t>
            </a:r>
            <a:r>
              <a:rPr sz="1400" spc="-5" dirty="0">
                <a:latin typeface="Times New Roman"/>
                <a:cs typeface="Times New Roman"/>
              </a:rPr>
              <a:t>models</a:t>
            </a:r>
            <a:r>
              <a:rPr sz="1400" dirty="0">
                <a:latin typeface="Times New Roman"/>
                <a:cs typeface="Times New Roman"/>
              </a:rPr>
              <a:t> </a:t>
            </a:r>
            <a:r>
              <a:rPr sz="1400" spc="-5" dirty="0">
                <a:latin typeface="Times New Roman"/>
                <a:cs typeface="Times New Roman"/>
              </a:rPr>
              <a:t>like:</a:t>
            </a:r>
            <a:r>
              <a:rPr sz="1400" dirty="0">
                <a:latin typeface="Times New Roman"/>
                <a:cs typeface="Times New Roman"/>
              </a:rPr>
              <a:t> </a:t>
            </a:r>
            <a:r>
              <a:rPr sz="1400" spc="-5" dirty="0">
                <a:latin typeface="Times New Roman"/>
                <a:cs typeface="Times New Roman"/>
              </a:rPr>
              <a:t>Logistic</a:t>
            </a:r>
            <a:r>
              <a:rPr sz="1400" dirty="0">
                <a:latin typeface="Times New Roman"/>
                <a:cs typeface="Times New Roman"/>
              </a:rPr>
              <a:t> </a:t>
            </a:r>
            <a:r>
              <a:rPr sz="1400" spc="-5" dirty="0">
                <a:latin typeface="Times New Roman"/>
                <a:cs typeface="Times New Roman"/>
              </a:rPr>
              <a:t>Regression</a:t>
            </a:r>
            <a:r>
              <a:rPr sz="1400" dirty="0">
                <a:latin typeface="Times New Roman"/>
                <a:cs typeface="Times New Roman"/>
              </a:rPr>
              <a:t> </a:t>
            </a:r>
            <a:r>
              <a:rPr sz="1400" spc="-5" dirty="0">
                <a:latin typeface="Times New Roman"/>
                <a:cs typeface="Times New Roman"/>
              </a:rPr>
              <a:t>which</a:t>
            </a:r>
            <a:r>
              <a:rPr sz="1400" dirty="0">
                <a:latin typeface="Times New Roman"/>
                <a:cs typeface="Times New Roman"/>
              </a:rPr>
              <a:t> </a:t>
            </a:r>
            <a:r>
              <a:rPr sz="1400" spc="-5" dirty="0">
                <a:latin typeface="Times New Roman"/>
                <a:cs typeface="Times New Roman"/>
              </a:rPr>
              <a:t>uses </a:t>
            </a:r>
            <a:r>
              <a:rPr sz="1400" dirty="0">
                <a:latin typeface="Times New Roman"/>
                <a:cs typeface="Times New Roman"/>
              </a:rPr>
              <a:t> </a:t>
            </a:r>
            <a:r>
              <a:rPr sz="1400" spc="-5" dirty="0">
                <a:latin typeface="Times New Roman"/>
                <a:cs typeface="Times New Roman"/>
              </a:rPr>
              <a:t>mathematics</a:t>
            </a:r>
            <a:r>
              <a:rPr sz="1400" spc="-35" dirty="0">
                <a:latin typeface="Times New Roman"/>
                <a:cs typeface="Times New Roman"/>
              </a:rPr>
              <a:t> </a:t>
            </a:r>
            <a:r>
              <a:rPr sz="1400" dirty="0">
                <a:latin typeface="Times New Roman"/>
                <a:cs typeface="Times New Roman"/>
              </a:rPr>
              <a:t>of</a:t>
            </a:r>
            <a:r>
              <a:rPr sz="1400" spc="-35" dirty="0">
                <a:latin typeface="Times New Roman"/>
                <a:cs typeface="Times New Roman"/>
              </a:rPr>
              <a:t> </a:t>
            </a:r>
            <a:r>
              <a:rPr sz="1400" spc="-5" dirty="0">
                <a:latin typeface="Times New Roman"/>
                <a:cs typeface="Times New Roman"/>
              </a:rPr>
              <a:t>probability</a:t>
            </a:r>
            <a:r>
              <a:rPr sz="1400" spc="-30" dirty="0">
                <a:latin typeface="Times New Roman"/>
                <a:cs typeface="Times New Roman"/>
              </a:rPr>
              <a:t> </a:t>
            </a:r>
            <a:r>
              <a:rPr sz="1400" dirty="0">
                <a:latin typeface="Times New Roman"/>
                <a:cs typeface="Times New Roman"/>
              </a:rPr>
              <a:t>in</a:t>
            </a:r>
            <a:r>
              <a:rPr sz="1400" spc="-30" dirty="0">
                <a:latin typeface="Times New Roman"/>
                <a:cs typeface="Times New Roman"/>
              </a:rPr>
              <a:t> </a:t>
            </a:r>
            <a:r>
              <a:rPr sz="1400" spc="-5" dirty="0">
                <a:latin typeface="Times New Roman"/>
                <a:cs typeface="Times New Roman"/>
              </a:rPr>
              <a:t>predicting</a:t>
            </a:r>
            <a:r>
              <a:rPr sz="1400" spc="-30" dirty="0">
                <a:latin typeface="Times New Roman"/>
                <a:cs typeface="Times New Roman"/>
              </a:rPr>
              <a:t> </a:t>
            </a:r>
            <a:r>
              <a:rPr sz="1400" spc="-5" dirty="0">
                <a:latin typeface="Times New Roman"/>
                <a:cs typeface="Times New Roman"/>
              </a:rPr>
              <a:t>the</a:t>
            </a:r>
            <a:r>
              <a:rPr sz="1400" spc="-25" dirty="0">
                <a:latin typeface="Times New Roman"/>
                <a:cs typeface="Times New Roman"/>
              </a:rPr>
              <a:t> </a:t>
            </a:r>
            <a:r>
              <a:rPr sz="1400" spc="-5" dirty="0">
                <a:latin typeface="Times New Roman"/>
                <a:cs typeface="Times New Roman"/>
              </a:rPr>
              <a:t>outcomes,</a:t>
            </a:r>
            <a:r>
              <a:rPr sz="1400" spc="-40" dirty="0">
                <a:latin typeface="Times New Roman"/>
                <a:cs typeface="Times New Roman"/>
              </a:rPr>
              <a:t> </a:t>
            </a:r>
            <a:r>
              <a:rPr sz="1400" spc="-5" dirty="0">
                <a:latin typeface="Times New Roman"/>
                <a:cs typeface="Times New Roman"/>
              </a:rPr>
              <a:t>knn</a:t>
            </a:r>
            <a:r>
              <a:rPr sz="1400" spc="-30" dirty="0">
                <a:latin typeface="Times New Roman"/>
                <a:cs typeface="Times New Roman"/>
              </a:rPr>
              <a:t> </a:t>
            </a:r>
            <a:r>
              <a:rPr sz="1400" spc="-5" dirty="0">
                <a:latin typeface="Times New Roman"/>
                <a:cs typeface="Times New Roman"/>
              </a:rPr>
              <a:t>algorithm</a:t>
            </a:r>
            <a:r>
              <a:rPr sz="1400" spc="-35" dirty="0">
                <a:latin typeface="Times New Roman"/>
                <a:cs typeface="Times New Roman"/>
              </a:rPr>
              <a:t> </a:t>
            </a:r>
            <a:r>
              <a:rPr sz="1400" spc="-10" dirty="0">
                <a:latin typeface="Times New Roman"/>
                <a:cs typeface="Times New Roman"/>
              </a:rPr>
              <a:t>which </a:t>
            </a:r>
            <a:r>
              <a:rPr sz="1400" spc="-335" dirty="0">
                <a:latin typeface="Times New Roman"/>
                <a:cs typeface="Times New Roman"/>
              </a:rPr>
              <a:t> </a:t>
            </a:r>
            <a:r>
              <a:rPr sz="1400" spc="-5" dirty="0">
                <a:latin typeface="Times New Roman"/>
                <a:cs typeface="Times New Roman"/>
              </a:rPr>
              <a:t>uses</a:t>
            </a:r>
            <a:r>
              <a:rPr sz="1400" spc="-50" dirty="0">
                <a:latin typeface="Times New Roman"/>
                <a:cs typeface="Times New Roman"/>
              </a:rPr>
              <a:t> </a:t>
            </a:r>
            <a:r>
              <a:rPr sz="1400" spc="-5" dirty="0">
                <a:latin typeface="Times New Roman"/>
                <a:cs typeface="Times New Roman"/>
              </a:rPr>
              <a:t>mathematics</a:t>
            </a:r>
            <a:r>
              <a:rPr sz="1400" spc="-50" dirty="0">
                <a:latin typeface="Times New Roman"/>
                <a:cs typeface="Times New Roman"/>
              </a:rPr>
              <a:t> </a:t>
            </a:r>
            <a:r>
              <a:rPr sz="1400" dirty="0">
                <a:latin typeface="Times New Roman"/>
                <a:cs typeface="Times New Roman"/>
              </a:rPr>
              <a:t>of</a:t>
            </a:r>
            <a:r>
              <a:rPr sz="1400" spc="-50" dirty="0">
                <a:latin typeface="Times New Roman"/>
                <a:cs typeface="Times New Roman"/>
              </a:rPr>
              <a:t> </a:t>
            </a:r>
            <a:r>
              <a:rPr sz="1400" spc="-5" dirty="0">
                <a:latin typeface="Times New Roman"/>
                <a:cs typeface="Times New Roman"/>
              </a:rPr>
              <a:t>Euclidean</a:t>
            </a:r>
            <a:r>
              <a:rPr sz="1400" spc="-35" dirty="0">
                <a:latin typeface="Times New Roman"/>
                <a:cs typeface="Times New Roman"/>
              </a:rPr>
              <a:t> </a:t>
            </a:r>
            <a:r>
              <a:rPr sz="1400" spc="-5" dirty="0">
                <a:latin typeface="Times New Roman"/>
                <a:cs typeface="Times New Roman"/>
              </a:rPr>
              <a:t>distance</a:t>
            </a:r>
            <a:r>
              <a:rPr sz="1400" spc="-40" dirty="0">
                <a:latin typeface="Times New Roman"/>
                <a:cs typeface="Times New Roman"/>
              </a:rPr>
              <a:t> </a:t>
            </a:r>
            <a:r>
              <a:rPr sz="1400" spc="-5" dirty="0">
                <a:latin typeface="Times New Roman"/>
                <a:cs typeface="Times New Roman"/>
              </a:rPr>
              <a:t>to</a:t>
            </a:r>
            <a:r>
              <a:rPr sz="1400" spc="-45" dirty="0">
                <a:latin typeface="Times New Roman"/>
                <a:cs typeface="Times New Roman"/>
              </a:rPr>
              <a:t> </a:t>
            </a:r>
            <a:r>
              <a:rPr sz="1400" spc="-5" dirty="0">
                <a:latin typeface="Times New Roman"/>
                <a:cs typeface="Times New Roman"/>
              </a:rPr>
              <a:t>know</a:t>
            </a:r>
            <a:r>
              <a:rPr sz="1400" spc="-50" dirty="0">
                <a:latin typeface="Times New Roman"/>
                <a:cs typeface="Times New Roman"/>
              </a:rPr>
              <a:t> </a:t>
            </a:r>
            <a:r>
              <a:rPr sz="1400" dirty="0">
                <a:latin typeface="Times New Roman"/>
                <a:cs typeface="Times New Roman"/>
              </a:rPr>
              <a:t>the</a:t>
            </a:r>
            <a:r>
              <a:rPr sz="1400" spc="-50" dirty="0">
                <a:latin typeface="Times New Roman"/>
                <a:cs typeface="Times New Roman"/>
              </a:rPr>
              <a:t> </a:t>
            </a:r>
            <a:r>
              <a:rPr sz="1400" spc="-5" dirty="0">
                <a:latin typeface="Times New Roman"/>
                <a:cs typeface="Times New Roman"/>
              </a:rPr>
              <a:t>distance</a:t>
            </a:r>
            <a:r>
              <a:rPr sz="1400" spc="-50" dirty="0">
                <a:latin typeface="Times New Roman"/>
                <a:cs typeface="Times New Roman"/>
              </a:rPr>
              <a:t> </a:t>
            </a:r>
            <a:r>
              <a:rPr sz="1400" spc="-5" dirty="0">
                <a:latin typeface="Times New Roman"/>
                <a:cs typeface="Times New Roman"/>
              </a:rPr>
              <a:t>between</a:t>
            </a:r>
            <a:r>
              <a:rPr sz="1400" spc="-50" dirty="0">
                <a:latin typeface="Times New Roman"/>
                <a:cs typeface="Times New Roman"/>
              </a:rPr>
              <a:t> </a:t>
            </a:r>
            <a:r>
              <a:rPr sz="1400" dirty="0">
                <a:latin typeface="Times New Roman"/>
                <a:cs typeface="Times New Roman"/>
              </a:rPr>
              <a:t>2</a:t>
            </a:r>
            <a:r>
              <a:rPr sz="1400" spc="-50" dirty="0">
                <a:latin typeface="Times New Roman"/>
                <a:cs typeface="Times New Roman"/>
              </a:rPr>
              <a:t> </a:t>
            </a:r>
            <a:r>
              <a:rPr sz="1400" spc="-5" dirty="0">
                <a:latin typeface="Times New Roman"/>
                <a:cs typeface="Times New Roman"/>
              </a:rPr>
              <a:t>data</a:t>
            </a:r>
            <a:r>
              <a:rPr lang="en-IN" sz="1400" spc="-5" dirty="0">
                <a:latin typeface="Times New Roman"/>
                <a:cs typeface="Times New Roman"/>
              </a:rPr>
              <a:t> </a:t>
            </a:r>
            <a:r>
              <a:rPr lang="en-US" sz="1400" spc="-5" dirty="0">
                <a:latin typeface="Times New Roman"/>
                <a:cs typeface="Times New Roman"/>
              </a:rPr>
              <a:t>points,</a:t>
            </a:r>
            <a:r>
              <a:rPr lang="en-US" sz="1400" dirty="0">
                <a:latin typeface="Times New Roman"/>
                <a:cs typeface="Times New Roman"/>
              </a:rPr>
              <a:t> </a:t>
            </a:r>
            <a:r>
              <a:rPr lang="en-US" sz="1400" spc="-5" dirty="0">
                <a:latin typeface="Times New Roman"/>
                <a:cs typeface="Times New Roman"/>
              </a:rPr>
              <a:t>Decision</a:t>
            </a:r>
            <a:r>
              <a:rPr lang="en-US" sz="1400" dirty="0">
                <a:latin typeface="Times New Roman"/>
                <a:cs typeface="Times New Roman"/>
              </a:rPr>
              <a:t> </a:t>
            </a:r>
            <a:r>
              <a:rPr lang="en-US" sz="1400" spc="-5" dirty="0">
                <a:latin typeface="Times New Roman"/>
                <a:cs typeface="Times New Roman"/>
              </a:rPr>
              <a:t>Tree</a:t>
            </a:r>
            <a:r>
              <a:rPr lang="en-US" sz="1400" dirty="0">
                <a:latin typeface="Times New Roman"/>
                <a:cs typeface="Times New Roman"/>
              </a:rPr>
              <a:t> </a:t>
            </a:r>
            <a:r>
              <a:rPr lang="en-US" sz="1400" spc="-5" dirty="0">
                <a:latin typeface="Times New Roman"/>
                <a:cs typeface="Times New Roman"/>
              </a:rPr>
              <a:t>algorithm</a:t>
            </a:r>
            <a:r>
              <a:rPr lang="en-US" sz="1400" dirty="0">
                <a:latin typeface="Times New Roman"/>
                <a:cs typeface="Times New Roman"/>
              </a:rPr>
              <a:t> </a:t>
            </a:r>
            <a:r>
              <a:rPr lang="en-US" sz="1400" spc="-5" dirty="0">
                <a:latin typeface="Times New Roman"/>
                <a:cs typeface="Times New Roman"/>
              </a:rPr>
              <a:t>which</a:t>
            </a:r>
            <a:r>
              <a:rPr lang="en-US" sz="1400" dirty="0">
                <a:latin typeface="Times New Roman"/>
                <a:cs typeface="Times New Roman"/>
              </a:rPr>
              <a:t> </a:t>
            </a:r>
            <a:r>
              <a:rPr lang="en-US" sz="1400" spc="-5" dirty="0">
                <a:latin typeface="Times New Roman"/>
                <a:cs typeface="Times New Roman"/>
              </a:rPr>
              <a:t>uses</a:t>
            </a:r>
            <a:r>
              <a:rPr lang="en-US" sz="1400" dirty="0">
                <a:latin typeface="Times New Roman"/>
                <a:cs typeface="Times New Roman"/>
              </a:rPr>
              <a:t> </a:t>
            </a:r>
            <a:r>
              <a:rPr lang="en-US" sz="1400" spc="-5" dirty="0">
                <a:latin typeface="Times New Roman"/>
                <a:cs typeface="Times New Roman"/>
              </a:rPr>
              <a:t>different</a:t>
            </a:r>
            <a:r>
              <a:rPr lang="en-US" sz="1400" dirty="0">
                <a:latin typeface="Times New Roman"/>
                <a:cs typeface="Times New Roman"/>
              </a:rPr>
              <a:t> –</a:t>
            </a:r>
            <a:r>
              <a:rPr lang="en-US" sz="1400" spc="5" dirty="0">
                <a:latin typeface="Times New Roman"/>
                <a:cs typeface="Times New Roman"/>
              </a:rPr>
              <a:t> </a:t>
            </a:r>
            <a:r>
              <a:rPr lang="en-US" sz="1400" spc="-5" dirty="0">
                <a:latin typeface="Times New Roman"/>
                <a:cs typeface="Times New Roman"/>
              </a:rPr>
              <a:t>different </a:t>
            </a:r>
            <a:r>
              <a:rPr lang="en-US" sz="1400" dirty="0">
                <a:latin typeface="Times New Roman"/>
                <a:cs typeface="Times New Roman"/>
              </a:rPr>
              <a:t> </a:t>
            </a:r>
            <a:r>
              <a:rPr lang="en-US" sz="1400" spc="-5" dirty="0">
                <a:latin typeface="Times New Roman"/>
                <a:cs typeface="Times New Roman"/>
              </a:rPr>
              <a:t>mathematical</a:t>
            </a:r>
            <a:r>
              <a:rPr lang="en-US" sz="1400" dirty="0">
                <a:latin typeface="Times New Roman"/>
                <a:cs typeface="Times New Roman"/>
              </a:rPr>
              <a:t> </a:t>
            </a:r>
            <a:r>
              <a:rPr lang="en-US" sz="1400" spc="-5" dirty="0">
                <a:latin typeface="Times New Roman"/>
                <a:cs typeface="Times New Roman"/>
              </a:rPr>
              <a:t>calculations</a:t>
            </a:r>
            <a:r>
              <a:rPr lang="en-US" sz="1400" spc="5" dirty="0">
                <a:latin typeface="Times New Roman"/>
                <a:cs typeface="Times New Roman"/>
              </a:rPr>
              <a:t> </a:t>
            </a:r>
            <a:r>
              <a:rPr lang="en-US" sz="1400" spc="-5" dirty="0">
                <a:latin typeface="Times New Roman"/>
                <a:cs typeface="Times New Roman"/>
              </a:rPr>
              <a:t>in</a:t>
            </a:r>
            <a:r>
              <a:rPr lang="en-US" sz="1400" spc="5" dirty="0">
                <a:latin typeface="Times New Roman"/>
                <a:cs typeface="Times New Roman"/>
              </a:rPr>
              <a:t> </a:t>
            </a:r>
            <a:r>
              <a:rPr lang="en-US" sz="1400" spc="-5" dirty="0">
                <a:latin typeface="Times New Roman"/>
                <a:cs typeface="Times New Roman"/>
              </a:rPr>
              <a:t>splitting</a:t>
            </a:r>
            <a:r>
              <a:rPr lang="en-US" sz="1400" spc="5" dirty="0">
                <a:latin typeface="Times New Roman"/>
                <a:cs typeface="Times New Roman"/>
              </a:rPr>
              <a:t> </a:t>
            </a:r>
            <a:r>
              <a:rPr lang="en-US" sz="1400" spc="-5" dirty="0">
                <a:latin typeface="Times New Roman"/>
                <a:cs typeface="Times New Roman"/>
              </a:rPr>
              <a:t>the</a:t>
            </a:r>
            <a:r>
              <a:rPr lang="en-US" sz="1400" spc="-15" dirty="0">
                <a:latin typeface="Times New Roman"/>
                <a:cs typeface="Times New Roman"/>
              </a:rPr>
              <a:t> </a:t>
            </a:r>
            <a:r>
              <a:rPr lang="en-US" sz="1400" spc="-5" dirty="0">
                <a:latin typeface="Times New Roman"/>
                <a:cs typeface="Times New Roman"/>
              </a:rPr>
              <a:t>nodes</a:t>
            </a:r>
            <a:r>
              <a:rPr lang="en-US" sz="1400" spc="5" dirty="0">
                <a:latin typeface="Times New Roman"/>
                <a:cs typeface="Times New Roman"/>
              </a:rPr>
              <a:t> </a:t>
            </a:r>
            <a:r>
              <a:rPr lang="en-US" sz="1400" spc="-5" dirty="0">
                <a:latin typeface="Times New Roman"/>
                <a:cs typeface="Times New Roman"/>
              </a:rPr>
              <a:t>etc.</a:t>
            </a:r>
            <a:endParaRPr lang="en-US" sz="1400" dirty="0">
              <a:latin typeface="Times New Roman"/>
              <a:cs typeface="Times New Roman"/>
            </a:endParaRPr>
          </a:p>
          <a:p>
            <a:pPr marL="18415" marR="6985" indent="-6350" algn="just">
              <a:lnSpc>
                <a:spcPct val="143700"/>
              </a:lnSpc>
              <a:spcBef>
                <a:spcPts val="805"/>
              </a:spcBef>
            </a:pPr>
            <a:r>
              <a:rPr lang="en-US" sz="1400" spc="-5" dirty="0">
                <a:latin typeface="Times New Roman"/>
                <a:cs typeface="Times New Roman"/>
              </a:rPr>
              <a:t>We used Statistical modelling in the project to visualize the statistical data </a:t>
            </a:r>
            <a:r>
              <a:rPr lang="en-US" sz="1400" dirty="0">
                <a:latin typeface="Times New Roman"/>
                <a:cs typeface="Times New Roman"/>
              </a:rPr>
              <a:t> </a:t>
            </a:r>
            <a:r>
              <a:rPr lang="en-US" sz="1400" spc="-5" dirty="0">
                <a:latin typeface="Times New Roman"/>
                <a:cs typeface="Times New Roman"/>
              </a:rPr>
              <a:t>distribution </a:t>
            </a:r>
            <a:r>
              <a:rPr lang="en-US" sz="1400" dirty="0">
                <a:latin typeface="Times New Roman"/>
                <a:cs typeface="Times New Roman"/>
              </a:rPr>
              <a:t>in </a:t>
            </a:r>
            <a:r>
              <a:rPr lang="en-US" sz="1400" spc="-5" dirty="0">
                <a:latin typeface="Times New Roman"/>
                <a:cs typeface="Times New Roman"/>
              </a:rPr>
              <a:t>the column in data analysis, </a:t>
            </a:r>
            <a:r>
              <a:rPr lang="en-US" sz="1400" dirty="0">
                <a:latin typeface="Times New Roman"/>
                <a:cs typeface="Times New Roman"/>
              </a:rPr>
              <a:t>we </a:t>
            </a:r>
            <a:r>
              <a:rPr lang="en-US" sz="1400" spc="-5" dirty="0">
                <a:latin typeface="Times New Roman"/>
                <a:cs typeface="Times New Roman"/>
              </a:rPr>
              <a:t>used statistical modelling of </a:t>
            </a:r>
            <a:r>
              <a:rPr lang="en-US" sz="1400" dirty="0">
                <a:latin typeface="Times New Roman"/>
                <a:cs typeface="Times New Roman"/>
              </a:rPr>
              <a:t> </a:t>
            </a:r>
            <a:r>
              <a:rPr lang="en-US" sz="1400" spc="-5" dirty="0">
                <a:latin typeface="Times New Roman"/>
                <a:cs typeface="Times New Roman"/>
              </a:rPr>
              <a:t>correlations to </a:t>
            </a:r>
            <a:r>
              <a:rPr lang="en-US" sz="1400" spc="-10" dirty="0">
                <a:latin typeface="Times New Roman"/>
                <a:cs typeface="Times New Roman"/>
              </a:rPr>
              <a:t>know </a:t>
            </a:r>
            <a:r>
              <a:rPr lang="en-US" sz="1400" spc="-5" dirty="0">
                <a:latin typeface="Times New Roman"/>
                <a:cs typeface="Times New Roman"/>
              </a:rPr>
              <a:t>the inter relations between </a:t>
            </a:r>
            <a:r>
              <a:rPr lang="en-US" sz="1400" dirty="0">
                <a:latin typeface="Times New Roman"/>
                <a:cs typeface="Times New Roman"/>
              </a:rPr>
              <a:t>2 </a:t>
            </a:r>
            <a:r>
              <a:rPr lang="en-US" sz="1400" spc="-5" dirty="0">
                <a:latin typeface="Times New Roman"/>
                <a:cs typeface="Times New Roman"/>
              </a:rPr>
              <a:t>features </a:t>
            </a:r>
            <a:r>
              <a:rPr lang="en-US" sz="1400" dirty="0">
                <a:latin typeface="Times New Roman"/>
                <a:cs typeface="Times New Roman"/>
              </a:rPr>
              <a:t>&amp; </a:t>
            </a:r>
            <a:r>
              <a:rPr lang="en-US" sz="1400" spc="-5" dirty="0">
                <a:latin typeface="Times New Roman"/>
                <a:cs typeface="Times New Roman"/>
              </a:rPr>
              <a:t>and features vs </a:t>
            </a:r>
            <a:r>
              <a:rPr lang="en-US" sz="1400" spc="-335" dirty="0">
                <a:latin typeface="Times New Roman"/>
                <a:cs typeface="Times New Roman"/>
              </a:rPr>
              <a:t> </a:t>
            </a:r>
            <a:r>
              <a:rPr lang="en-US" sz="1400" spc="-5" dirty="0">
                <a:latin typeface="Times New Roman"/>
                <a:cs typeface="Times New Roman"/>
              </a:rPr>
              <a:t>target. We also used the statistical modelling in </a:t>
            </a:r>
            <a:r>
              <a:rPr lang="en-US" sz="1400" dirty="0">
                <a:latin typeface="Times New Roman"/>
                <a:cs typeface="Times New Roman"/>
              </a:rPr>
              <a:t>the </a:t>
            </a:r>
            <a:r>
              <a:rPr lang="en-US" sz="1400" spc="-5" dirty="0">
                <a:latin typeface="Times New Roman"/>
                <a:cs typeface="Times New Roman"/>
              </a:rPr>
              <a:t>metrics evaluation of </a:t>
            </a:r>
            <a:r>
              <a:rPr lang="en-US" sz="1400" dirty="0">
                <a:latin typeface="Times New Roman"/>
                <a:cs typeface="Times New Roman"/>
              </a:rPr>
              <a:t> </a:t>
            </a:r>
            <a:r>
              <a:rPr lang="en-US" sz="1400" spc="-5" dirty="0">
                <a:latin typeface="Times New Roman"/>
                <a:cs typeface="Times New Roman"/>
              </a:rPr>
              <a:t>machine learning models like confusion matrix to know the </a:t>
            </a:r>
            <a:r>
              <a:rPr lang="en-US" sz="1400" dirty="0">
                <a:latin typeface="Times New Roman"/>
                <a:cs typeface="Times New Roman"/>
              </a:rPr>
              <a:t>TP, </a:t>
            </a:r>
            <a:r>
              <a:rPr lang="en-US" sz="1400" spc="-5" dirty="0">
                <a:latin typeface="Times New Roman"/>
                <a:cs typeface="Times New Roman"/>
              </a:rPr>
              <a:t>TN, </a:t>
            </a:r>
            <a:r>
              <a:rPr lang="en-US" sz="1400" dirty="0">
                <a:latin typeface="Times New Roman"/>
                <a:cs typeface="Times New Roman"/>
              </a:rPr>
              <a:t>FP &amp; </a:t>
            </a:r>
            <a:r>
              <a:rPr lang="en-US" sz="1400" spc="5" dirty="0">
                <a:latin typeface="Times New Roman"/>
                <a:cs typeface="Times New Roman"/>
              </a:rPr>
              <a:t> </a:t>
            </a:r>
            <a:r>
              <a:rPr lang="en-US" sz="1400" dirty="0">
                <a:latin typeface="Times New Roman"/>
                <a:cs typeface="Times New Roman"/>
              </a:rPr>
              <a:t>FN, </a:t>
            </a:r>
            <a:r>
              <a:rPr lang="en-US" sz="1400" spc="-5" dirty="0">
                <a:latin typeface="Times New Roman"/>
                <a:cs typeface="Times New Roman"/>
              </a:rPr>
              <a:t>used confusion metrics </a:t>
            </a:r>
            <a:r>
              <a:rPr lang="en-US" sz="1400" dirty="0">
                <a:latin typeface="Times New Roman"/>
                <a:cs typeface="Times New Roman"/>
              </a:rPr>
              <a:t>to </a:t>
            </a:r>
            <a:r>
              <a:rPr lang="en-US" sz="1400" spc="-5" dirty="0">
                <a:latin typeface="Times New Roman"/>
                <a:cs typeface="Times New Roman"/>
              </a:rPr>
              <a:t>know the accuracy </a:t>
            </a:r>
            <a:r>
              <a:rPr lang="en-US" sz="1400" dirty="0">
                <a:latin typeface="Times New Roman"/>
                <a:cs typeface="Times New Roman"/>
              </a:rPr>
              <a:t>of </a:t>
            </a:r>
            <a:r>
              <a:rPr lang="en-US" sz="1400" spc="-5" dirty="0">
                <a:latin typeface="Times New Roman"/>
                <a:cs typeface="Times New Roman"/>
              </a:rPr>
              <a:t>the model precision, </a:t>
            </a:r>
            <a:r>
              <a:rPr lang="en-US" sz="1400" dirty="0">
                <a:latin typeface="Times New Roman"/>
                <a:cs typeface="Times New Roman"/>
              </a:rPr>
              <a:t> recall </a:t>
            </a:r>
            <a:r>
              <a:rPr lang="en-US" sz="1400" spc="-5" dirty="0">
                <a:latin typeface="Times New Roman"/>
                <a:cs typeface="Times New Roman"/>
              </a:rPr>
              <a:t>etc.,</a:t>
            </a:r>
            <a:r>
              <a:rPr lang="en-US" sz="1400" dirty="0">
                <a:latin typeface="Times New Roman"/>
                <a:cs typeface="Times New Roman"/>
              </a:rPr>
              <a:t> ROC</a:t>
            </a:r>
            <a:r>
              <a:rPr lang="en-US" sz="1400" spc="5" dirty="0">
                <a:latin typeface="Times New Roman"/>
                <a:cs typeface="Times New Roman"/>
              </a:rPr>
              <a:t> </a:t>
            </a:r>
            <a:r>
              <a:rPr lang="en-US" sz="1400" spc="-10" dirty="0">
                <a:latin typeface="Times New Roman"/>
                <a:cs typeface="Times New Roman"/>
              </a:rPr>
              <a:t>curve</a:t>
            </a:r>
            <a:r>
              <a:rPr lang="en-US" sz="1400" spc="5" dirty="0">
                <a:latin typeface="Times New Roman"/>
                <a:cs typeface="Times New Roman"/>
              </a:rPr>
              <a:t> </a:t>
            </a:r>
            <a:r>
              <a:rPr lang="en-US" sz="1400" spc="-5" dirty="0">
                <a:latin typeface="Times New Roman"/>
                <a:cs typeface="Times New Roman"/>
              </a:rPr>
              <a:t>plotting</a:t>
            </a:r>
            <a:r>
              <a:rPr lang="en-US" sz="1400" spc="10" dirty="0">
                <a:latin typeface="Times New Roman"/>
                <a:cs typeface="Times New Roman"/>
              </a:rPr>
              <a:t> </a:t>
            </a:r>
            <a:r>
              <a:rPr lang="en-US" sz="1400" spc="-5" dirty="0">
                <a:latin typeface="Times New Roman"/>
                <a:cs typeface="Times New Roman"/>
              </a:rPr>
              <a:t>to</a:t>
            </a:r>
            <a:r>
              <a:rPr lang="en-US" sz="1400" spc="-15" dirty="0">
                <a:latin typeface="Times New Roman"/>
                <a:cs typeface="Times New Roman"/>
              </a:rPr>
              <a:t> </a:t>
            </a:r>
            <a:r>
              <a:rPr lang="en-US" sz="1400" spc="-5" dirty="0">
                <a:latin typeface="Times New Roman"/>
                <a:cs typeface="Times New Roman"/>
              </a:rPr>
              <a:t>know</a:t>
            </a:r>
            <a:r>
              <a:rPr lang="en-US" sz="1400" spc="10" dirty="0">
                <a:latin typeface="Times New Roman"/>
                <a:cs typeface="Times New Roman"/>
              </a:rPr>
              <a:t> </a:t>
            </a:r>
            <a:r>
              <a:rPr lang="en-US" sz="1400" spc="-5" dirty="0">
                <a:latin typeface="Times New Roman"/>
                <a:cs typeface="Times New Roman"/>
              </a:rPr>
              <a:t>the</a:t>
            </a:r>
            <a:r>
              <a:rPr lang="en-US" sz="1400" spc="5" dirty="0">
                <a:latin typeface="Times New Roman"/>
                <a:cs typeface="Times New Roman"/>
              </a:rPr>
              <a:t> </a:t>
            </a:r>
            <a:r>
              <a:rPr lang="en-US" sz="1400" spc="-5" dirty="0">
                <a:latin typeface="Times New Roman"/>
                <a:cs typeface="Times New Roman"/>
              </a:rPr>
              <a:t>best</a:t>
            </a:r>
            <a:r>
              <a:rPr lang="en-US" sz="1400" spc="10" dirty="0">
                <a:latin typeface="Times New Roman"/>
                <a:cs typeface="Times New Roman"/>
              </a:rPr>
              <a:t> </a:t>
            </a:r>
            <a:r>
              <a:rPr lang="en-US" sz="1400" spc="-5" dirty="0">
                <a:latin typeface="Times New Roman"/>
                <a:cs typeface="Times New Roman"/>
              </a:rPr>
              <a:t>model</a:t>
            </a:r>
            <a:r>
              <a:rPr lang="en-US" sz="1400" spc="10" dirty="0">
                <a:latin typeface="Times New Roman"/>
                <a:cs typeface="Times New Roman"/>
              </a:rPr>
              <a:t> </a:t>
            </a:r>
            <a:r>
              <a:rPr lang="en-US" sz="1400" spc="-10" dirty="0">
                <a:latin typeface="Times New Roman"/>
                <a:cs typeface="Times New Roman"/>
              </a:rPr>
              <a:t>and</a:t>
            </a:r>
            <a:r>
              <a:rPr lang="en-US" sz="1400" spc="10" dirty="0">
                <a:latin typeface="Times New Roman"/>
                <a:cs typeface="Times New Roman"/>
              </a:rPr>
              <a:t> </a:t>
            </a:r>
            <a:r>
              <a:rPr lang="en-US" sz="1400" spc="-5" dirty="0">
                <a:latin typeface="Times New Roman"/>
                <a:cs typeface="Times New Roman"/>
              </a:rPr>
              <a:t>things</a:t>
            </a:r>
            <a:r>
              <a:rPr lang="en-US" sz="1400" spc="-15" dirty="0">
                <a:latin typeface="Times New Roman"/>
                <a:cs typeface="Times New Roman"/>
              </a:rPr>
              <a:t> </a:t>
            </a:r>
            <a:r>
              <a:rPr lang="en-US" sz="1400" spc="-5" dirty="0">
                <a:latin typeface="Times New Roman"/>
                <a:cs typeface="Times New Roman"/>
              </a:rPr>
              <a:t>like</a:t>
            </a:r>
            <a:r>
              <a:rPr lang="en-US" sz="1400" spc="-10" dirty="0">
                <a:latin typeface="Times New Roman"/>
                <a:cs typeface="Times New Roman"/>
              </a:rPr>
              <a:t> </a:t>
            </a:r>
            <a:r>
              <a:rPr lang="en-US" sz="1400" spc="-5" dirty="0">
                <a:latin typeface="Times New Roman"/>
                <a:cs typeface="Times New Roman"/>
              </a:rPr>
              <a:t>that.</a:t>
            </a:r>
            <a:endParaRPr lang="en-US" sz="1400" dirty="0">
              <a:latin typeface="Times New Roman"/>
              <a:cs typeface="Times New Roman"/>
            </a:endParaRPr>
          </a:p>
          <a:p>
            <a:pPr>
              <a:lnSpc>
                <a:spcPct val="100000"/>
              </a:lnSpc>
              <a:spcBef>
                <a:spcPts val="30"/>
              </a:spcBef>
            </a:pPr>
            <a:endParaRPr lang="en-US" sz="1600" dirty="0">
              <a:latin typeface="Times New Roman"/>
              <a:cs typeface="Times New Roman"/>
            </a:endParaRPr>
          </a:p>
          <a:p>
            <a:pPr marL="18415" marR="8890" indent="-6350" algn="just">
              <a:lnSpc>
                <a:spcPct val="143700"/>
              </a:lnSpc>
              <a:spcBef>
                <a:spcPts val="610"/>
              </a:spcBef>
            </a:pPr>
            <a:endParaRPr sz="1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1500" y="304800"/>
            <a:ext cx="6629399" cy="4451731"/>
          </a:xfrm>
          <a:prstGeom prst="rect">
            <a:avLst/>
          </a:prstGeom>
        </p:spPr>
        <p:txBody>
          <a:bodyPr vert="horz" wrap="square" lIns="0" tIns="12065" rIns="0" bIns="0" rtlCol="0">
            <a:spAutoFit/>
          </a:bodyPr>
          <a:lstStyle/>
          <a:p>
            <a:pPr marL="17145" algn="just">
              <a:lnSpc>
                <a:spcPct val="100000"/>
              </a:lnSpc>
            </a:pPr>
            <a:r>
              <a:rPr sz="3600" b="1" dirty="0">
                <a:latin typeface="Times New Roman"/>
                <a:cs typeface="Times New Roman"/>
              </a:rPr>
              <a:t>Data</a:t>
            </a:r>
            <a:r>
              <a:rPr sz="3600" b="1" spc="-15" dirty="0">
                <a:latin typeface="Times New Roman"/>
                <a:cs typeface="Times New Roman"/>
              </a:rPr>
              <a:t> </a:t>
            </a:r>
            <a:r>
              <a:rPr sz="3600" b="1" dirty="0">
                <a:latin typeface="Times New Roman"/>
                <a:cs typeface="Times New Roman"/>
              </a:rPr>
              <a:t>Sources</a:t>
            </a:r>
            <a:r>
              <a:rPr sz="3600" b="1" spc="-15" dirty="0">
                <a:latin typeface="Times New Roman"/>
                <a:cs typeface="Times New Roman"/>
              </a:rPr>
              <a:t> </a:t>
            </a:r>
            <a:r>
              <a:rPr sz="3600" b="1" spc="-5" dirty="0">
                <a:latin typeface="Times New Roman"/>
                <a:cs typeface="Times New Roman"/>
              </a:rPr>
              <a:t>and</a:t>
            </a:r>
            <a:r>
              <a:rPr sz="3600" b="1" dirty="0">
                <a:latin typeface="Times New Roman"/>
                <a:cs typeface="Times New Roman"/>
              </a:rPr>
              <a:t> </a:t>
            </a:r>
            <a:r>
              <a:rPr sz="3600" b="1" spc="-5" dirty="0">
                <a:latin typeface="Times New Roman"/>
                <a:cs typeface="Times New Roman"/>
              </a:rPr>
              <a:t>their formats</a:t>
            </a:r>
            <a:endParaRPr sz="3600" dirty="0">
              <a:latin typeface="Times New Roman"/>
              <a:cs typeface="Times New Roman"/>
            </a:endParaRPr>
          </a:p>
          <a:p>
            <a:pPr marL="18415" marR="6350" indent="-6350" algn="just">
              <a:lnSpc>
                <a:spcPct val="143900"/>
              </a:lnSpc>
              <a:spcBef>
                <a:spcPts val="175"/>
              </a:spcBef>
            </a:pP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Micro</a:t>
            </a:r>
            <a:r>
              <a:rPr sz="1600" dirty="0">
                <a:latin typeface="Times New Roman"/>
                <a:cs typeface="Times New Roman"/>
              </a:rPr>
              <a:t> </a:t>
            </a:r>
            <a:r>
              <a:rPr sz="1600" spc="-5" dirty="0">
                <a:latin typeface="Times New Roman"/>
                <a:cs typeface="Times New Roman"/>
              </a:rPr>
              <a:t>Credit</a:t>
            </a:r>
            <a:r>
              <a:rPr sz="1600" dirty="0">
                <a:latin typeface="Times New Roman"/>
                <a:cs typeface="Times New Roman"/>
              </a:rPr>
              <a:t> </a:t>
            </a:r>
            <a:r>
              <a:rPr sz="1600" spc="-5" dirty="0">
                <a:latin typeface="Times New Roman"/>
                <a:cs typeface="Times New Roman"/>
              </a:rPr>
              <a:t>Defaulter</a:t>
            </a:r>
            <a:r>
              <a:rPr sz="1600"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is</a:t>
            </a:r>
            <a:r>
              <a:rPr sz="1600" dirty="0">
                <a:latin typeface="Times New Roman"/>
                <a:cs typeface="Times New Roman"/>
              </a:rPr>
              <a:t> </a:t>
            </a:r>
            <a:r>
              <a:rPr sz="1600" spc="-5" dirty="0">
                <a:latin typeface="Times New Roman"/>
                <a:cs typeface="Times New Roman"/>
              </a:rPr>
              <a:t>given</a:t>
            </a:r>
            <a:r>
              <a:rPr sz="160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FLIP</a:t>
            </a:r>
            <a:r>
              <a:rPr sz="1600" dirty="0">
                <a:latin typeface="Times New Roman"/>
                <a:cs typeface="Times New Roman"/>
              </a:rPr>
              <a:t> </a:t>
            </a:r>
            <a:r>
              <a:rPr sz="1600" spc="-5" dirty="0">
                <a:latin typeface="Times New Roman"/>
                <a:cs typeface="Times New Roman"/>
              </a:rPr>
              <a:t>ROBO </a:t>
            </a:r>
            <a:r>
              <a:rPr sz="1600" dirty="0">
                <a:latin typeface="Times New Roman"/>
                <a:cs typeface="Times New Roman"/>
              </a:rPr>
              <a:t> </a:t>
            </a:r>
            <a:r>
              <a:rPr sz="1600" spc="-5" dirty="0">
                <a:latin typeface="Times New Roman"/>
                <a:cs typeface="Times New Roman"/>
              </a:rPr>
              <a:t>TECHNOLOGY</a:t>
            </a:r>
            <a:r>
              <a:rPr sz="1600" dirty="0">
                <a:latin typeface="Times New Roman"/>
                <a:cs typeface="Times New Roman"/>
              </a:rPr>
              <a:t> by</a:t>
            </a:r>
            <a:r>
              <a:rPr sz="1600" spc="5" dirty="0">
                <a:latin typeface="Times New Roman"/>
                <a:cs typeface="Times New Roman"/>
              </a:rPr>
              <a:t> </a:t>
            </a:r>
            <a:r>
              <a:rPr sz="1600" spc="-5" dirty="0">
                <a:latin typeface="Times New Roman"/>
                <a:cs typeface="Times New Roman"/>
              </a:rPr>
              <a:t>their</a:t>
            </a:r>
            <a:r>
              <a:rPr sz="1600" dirty="0">
                <a:latin typeface="Times New Roman"/>
                <a:cs typeface="Times New Roman"/>
              </a:rPr>
              <a:t> </a:t>
            </a:r>
            <a:r>
              <a:rPr sz="1600" spc="-5" dirty="0">
                <a:latin typeface="Times New Roman"/>
                <a:cs typeface="Times New Roman"/>
              </a:rPr>
              <a:t>client</a:t>
            </a:r>
            <a:r>
              <a:rPr sz="1600" dirty="0">
                <a:latin typeface="Times New Roman"/>
                <a:cs typeface="Times New Roman"/>
              </a:rPr>
              <a:t> of </a:t>
            </a:r>
            <a:r>
              <a:rPr sz="1600" spc="-5" dirty="0">
                <a:latin typeface="Times New Roman"/>
                <a:cs typeface="Times New Roman"/>
              </a:rPr>
              <a:t>one</a:t>
            </a:r>
            <a:r>
              <a:rPr sz="1600" dirty="0">
                <a:latin typeface="Times New Roman"/>
                <a:cs typeface="Times New Roman"/>
              </a:rPr>
              <a:t> of </a:t>
            </a:r>
            <a:r>
              <a:rPr sz="1600" spc="-5" dirty="0">
                <a:latin typeface="Times New Roman"/>
                <a:cs typeface="Times New Roman"/>
              </a:rPr>
              <a:t>Telecom</a:t>
            </a:r>
            <a:r>
              <a:rPr sz="1600" dirty="0">
                <a:latin typeface="Times New Roman"/>
                <a:cs typeface="Times New Roman"/>
              </a:rPr>
              <a:t> </a:t>
            </a:r>
            <a:r>
              <a:rPr sz="1600" spc="-5" dirty="0">
                <a:latin typeface="Times New Roman"/>
                <a:cs typeface="Times New Roman"/>
              </a:rPr>
              <a:t>Industry</a:t>
            </a:r>
            <a:r>
              <a:rPr sz="1600" dirty="0">
                <a:latin typeface="Times New Roman"/>
                <a:cs typeface="Times New Roman"/>
              </a:rPr>
              <a:t> </a:t>
            </a:r>
            <a:r>
              <a:rPr sz="1600" spc="-5" dirty="0">
                <a:latin typeface="Times New Roman"/>
                <a:cs typeface="Times New Roman"/>
              </a:rPr>
              <a:t>which we </a:t>
            </a:r>
            <a:r>
              <a:rPr sz="1600" dirty="0">
                <a:latin typeface="Times New Roman"/>
                <a:cs typeface="Times New Roman"/>
              </a:rPr>
              <a:t> </a:t>
            </a:r>
            <a:r>
              <a:rPr sz="1600" spc="-5" dirty="0">
                <a:latin typeface="Times New Roman"/>
                <a:cs typeface="Times New Roman"/>
              </a:rPr>
              <a:t>mentioned earlier who collaborated with </a:t>
            </a:r>
            <a:r>
              <a:rPr sz="1600" dirty="0">
                <a:latin typeface="Times New Roman"/>
                <a:cs typeface="Times New Roman"/>
              </a:rPr>
              <a:t>MFI. </a:t>
            </a:r>
            <a:r>
              <a:rPr sz="1600" spc="-5" dirty="0">
                <a:latin typeface="Times New Roman"/>
                <a:cs typeface="Times New Roman"/>
              </a:rPr>
              <a:t>The data was originated by </a:t>
            </a:r>
            <a:r>
              <a:rPr sz="1600" dirty="0">
                <a:latin typeface="Times New Roman"/>
                <a:cs typeface="Times New Roman"/>
              </a:rPr>
              <a:t> </a:t>
            </a:r>
            <a:r>
              <a:rPr sz="1600" spc="-5" dirty="0">
                <a:latin typeface="Times New Roman"/>
                <a:cs typeface="Times New Roman"/>
              </a:rPr>
              <a:t>client’s</a:t>
            </a:r>
            <a:r>
              <a:rPr sz="1600" spc="-50" dirty="0">
                <a:latin typeface="Times New Roman"/>
                <a:cs typeface="Times New Roman"/>
              </a:rPr>
              <a:t> </a:t>
            </a:r>
            <a:r>
              <a:rPr sz="1600" spc="-5" dirty="0">
                <a:latin typeface="Times New Roman"/>
                <a:cs typeface="Times New Roman"/>
              </a:rPr>
              <a:t>customer</a:t>
            </a:r>
            <a:r>
              <a:rPr sz="1600" spc="-50" dirty="0">
                <a:latin typeface="Times New Roman"/>
                <a:cs typeface="Times New Roman"/>
              </a:rPr>
              <a:t> </a:t>
            </a:r>
            <a:r>
              <a:rPr sz="1600" spc="-5" dirty="0">
                <a:latin typeface="Times New Roman"/>
                <a:cs typeface="Times New Roman"/>
              </a:rPr>
              <a:t>data</a:t>
            </a:r>
            <a:r>
              <a:rPr sz="1600" spc="-65" dirty="0">
                <a:latin typeface="Times New Roman"/>
                <a:cs typeface="Times New Roman"/>
              </a:rPr>
              <a:t> </a:t>
            </a:r>
            <a:r>
              <a:rPr sz="1600" dirty="0">
                <a:latin typeface="Times New Roman"/>
                <a:cs typeface="Times New Roman"/>
              </a:rPr>
              <a:t>base</a:t>
            </a:r>
            <a:r>
              <a:rPr sz="1600" spc="-60" dirty="0">
                <a:latin typeface="Times New Roman"/>
                <a:cs typeface="Times New Roman"/>
              </a:rPr>
              <a:t> </a:t>
            </a:r>
            <a:r>
              <a:rPr sz="1600" dirty="0">
                <a:latin typeface="Times New Roman"/>
                <a:cs typeface="Times New Roman"/>
              </a:rPr>
              <a:t>where</a:t>
            </a:r>
            <a:r>
              <a:rPr sz="1600" spc="-50" dirty="0">
                <a:latin typeface="Times New Roman"/>
                <a:cs typeface="Times New Roman"/>
              </a:rPr>
              <a:t> </a:t>
            </a:r>
            <a:r>
              <a:rPr sz="1600" spc="-5" dirty="0">
                <a:latin typeface="Times New Roman"/>
                <a:cs typeface="Times New Roman"/>
              </a:rPr>
              <a:t>all</a:t>
            </a:r>
            <a:r>
              <a:rPr sz="1600" spc="-60" dirty="0">
                <a:latin typeface="Times New Roman"/>
                <a:cs typeface="Times New Roman"/>
              </a:rPr>
              <a:t> </a:t>
            </a:r>
            <a:r>
              <a:rPr sz="1600" dirty="0">
                <a:latin typeface="Times New Roman"/>
                <a:cs typeface="Times New Roman"/>
              </a:rPr>
              <a:t>the</a:t>
            </a:r>
            <a:r>
              <a:rPr sz="1600" spc="-60" dirty="0">
                <a:latin typeface="Times New Roman"/>
                <a:cs typeface="Times New Roman"/>
              </a:rPr>
              <a:t> </a:t>
            </a:r>
            <a:r>
              <a:rPr sz="1600" spc="-5" dirty="0">
                <a:latin typeface="Times New Roman"/>
                <a:cs typeface="Times New Roman"/>
              </a:rPr>
              <a:t>data</a:t>
            </a:r>
            <a:r>
              <a:rPr sz="1600" spc="-50" dirty="0">
                <a:latin typeface="Times New Roman"/>
                <a:cs typeface="Times New Roman"/>
              </a:rPr>
              <a:t> </a:t>
            </a:r>
            <a:r>
              <a:rPr sz="1600" dirty="0">
                <a:latin typeface="Times New Roman"/>
                <a:cs typeface="Times New Roman"/>
              </a:rPr>
              <a:t>of</a:t>
            </a:r>
            <a:r>
              <a:rPr sz="1600" spc="-50" dirty="0">
                <a:latin typeface="Times New Roman"/>
                <a:cs typeface="Times New Roman"/>
              </a:rPr>
              <a:t> </a:t>
            </a:r>
            <a:r>
              <a:rPr sz="1600" spc="-5" dirty="0">
                <a:latin typeface="Times New Roman"/>
                <a:cs typeface="Times New Roman"/>
              </a:rPr>
              <a:t>their</a:t>
            </a:r>
            <a:r>
              <a:rPr sz="1600" spc="-50" dirty="0">
                <a:latin typeface="Times New Roman"/>
                <a:cs typeface="Times New Roman"/>
              </a:rPr>
              <a:t> </a:t>
            </a:r>
            <a:r>
              <a:rPr sz="1600" spc="-5" dirty="0">
                <a:latin typeface="Times New Roman"/>
                <a:cs typeface="Times New Roman"/>
              </a:rPr>
              <a:t>users</a:t>
            </a:r>
            <a:r>
              <a:rPr sz="1600" spc="-45"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spc="-5" dirty="0">
                <a:latin typeface="Times New Roman"/>
                <a:cs typeface="Times New Roman"/>
              </a:rPr>
              <a:t>being</a:t>
            </a:r>
            <a:r>
              <a:rPr sz="1600" spc="-50" dirty="0">
                <a:latin typeface="Times New Roman"/>
                <a:cs typeface="Times New Roman"/>
              </a:rPr>
              <a:t> </a:t>
            </a:r>
            <a:r>
              <a:rPr sz="1600" spc="-5" dirty="0">
                <a:latin typeface="Times New Roman"/>
                <a:cs typeface="Times New Roman"/>
              </a:rPr>
              <a:t>recorded </a:t>
            </a:r>
            <a:r>
              <a:rPr sz="1600" spc="-335" dirty="0">
                <a:latin typeface="Times New Roman"/>
                <a:cs typeface="Times New Roman"/>
              </a:rPr>
              <a:t> </a:t>
            </a:r>
            <a:r>
              <a:rPr sz="1600" dirty="0">
                <a:latin typeface="Times New Roman"/>
                <a:cs typeface="Times New Roman"/>
              </a:rPr>
              <a:t>as </a:t>
            </a:r>
            <a:r>
              <a:rPr sz="1600" spc="-5" dirty="0">
                <a:latin typeface="Times New Roman"/>
                <a:cs typeface="Times New Roman"/>
              </a:rPr>
              <a:t>per their services. Client had shared this </a:t>
            </a:r>
            <a:r>
              <a:rPr sz="1600" dirty="0">
                <a:latin typeface="Times New Roman"/>
                <a:cs typeface="Times New Roman"/>
              </a:rPr>
              <a:t>data </a:t>
            </a:r>
            <a:r>
              <a:rPr sz="1600" spc="-5" dirty="0">
                <a:latin typeface="Times New Roman"/>
                <a:cs typeface="Times New Roman"/>
              </a:rPr>
              <a:t>from their database </a:t>
            </a:r>
            <a:r>
              <a:rPr sz="1600" spc="-10" dirty="0">
                <a:latin typeface="Times New Roman"/>
                <a:cs typeface="Times New Roman"/>
              </a:rPr>
              <a:t>directly </a:t>
            </a:r>
            <a:r>
              <a:rPr sz="1600" spc="-335" dirty="0">
                <a:latin typeface="Times New Roman"/>
                <a:cs typeface="Times New Roman"/>
              </a:rPr>
              <a:t> </a:t>
            </a:r>
            <a:r>
              <a:rPr sz="1600" dirty="0">
                <a:latin typeface="Times New Roman"/>
                <a:cs typeface="Times New Roman"/>
              </a:rPr>
              <a:t>to </a:t>
            </a:r>
            <a:r>
              <a:rPr sz="1600" spc="-5" dirty="0">
                <a:latin typeface="Times New Roman"/>
                <a:cs typeface="Times New Roman"/>
              </a:rPr>
              <a:t>Flip Robo technology in order </a:t>
            </a:r>
            <a:r>
              <a:rPr sz="1600" dirty="0">
                <a:latin typeface="Times New Roman"/>
                <a:cs typeface="Times New Roman"/>
              </a:rPr>
              <a:t>to </a:t>
            </a:r>
            <a:r>
              <a:rPr sz="1600" spc="-5" dirty="0">
                <a:latin typeface="Times New Roman"/>
                <a:cs typeface="Times New Roman"/>
              </a:rPr>
              <a:t>predict </a:t>
            </a:r>
            <a:r>
              <a:rPr sz="1600" dirty="0">
                <a:latin typeface="Times New Roman"/>
                <a:cs typeface="Times New Roman"/>
              </a:rPr>
              <a:t>the </a:t>
            </a:r>
            <a:r>
              <a:rPr sz="1600" spc="-5" dirty="0">
                <a:latin typeface="Times New Roman"/>
                <a:cs typeface="Times New Roman"/>
              </a:rPr>
              <a:t>defaulter. The data </a:t>
            </a:r>
            <a:r>
              <a:rPr sz="1600" dirty="0">
                <a:latin typeface="Times New Roman"/>
                <a:cs typeface="Times New Roman"/>
              </a:rPr>
              <a:t>was </a:t>
            </a:r>
            <a:r>
              <a:rPr sz="1600" spc="-10" dirty="0">
                <a:latin typeface="Times New Roman"/>
                <a:cs typeface="Times New Roman"/>
              </a:rPr>
              <a:t>later </a:t>
            </a:r>
            <a:r>
              <a:rPr sz="1600" spc="-335" dirty="0">
                <a:latin typeface="Times New Roman"/>
                <a:cs typeface="Times New Roman"/>
              </a:rPr>
              <a:t> </a:t>
            </a:r>
            <a:r>
              <a:rPr sz="1600" spc="-5" dirty="0">
                <a:latin typeface="Times New Roman"/>
                <a:cs typeface="Times New Roman"/>
              </a:rPr>
              <a:t>saved and recorded in csv </a:t>
            </a:r>
            <a:r>
              <a:rPr sz="1600" dirty="0">
                <a:latin typeface="Times New Roman"/>
                <a:cs typeface="Times New Roman"/>
              </a:rPr>
              <a:t>format </a:t>
            </a:r>
            <a:r>
              <a:rPr sz="1600" spc="-5" dirty="0">
                <a:latin typeface="Times New Roman"/>
                <a:cs typeface="Times New Roman"/>
              </a:rPr>
              <a:t>by Flip Robo </a:t>
            </a:r>
            <a:r>
              <a:rPr sz="1600" dirty="0">
                <a:latin typeface="Times New Roman"/>
                <a:cs typeface="Times New Roman"/>
              </a:rPr>
              <a:t>&amp; </a:t>
            </a:r>
            <a:r>
              <a:rPr sz="1600" spc="-5" dirty="0">
                <a:latin typeface="Times New Roman"/>
                <a:cs typeface="Times New Roman"/>
              </a:rPr>
              <a:t>provided </a:t>
            </a:r>
            <a:r>
              <a:rPr sz="1600" dirty="0">
                <a:latin typeface="Times New Roman"/>
                <a:cs typeface="Times New Roman"/>
              </a:rPr>
              <a:t>to </a:t>
            </a:r>
            <a:r>
              <a:rPr sz="1600" spc="-5" dirty="0">
                <a:latin typeface="Times New Roman"/>
                <a:cs typeface="Times New Roman"/>
              </a:rPr>
              <a:t>the interns </a:t>
            </a:r>
            <a:r>
              <a:rPr sz="1600" spc="-10" dirty="0">
                <a:latin typeface="Times New Roman"/>
                <a:cs typeface="Times New Roman"/>
              </a:rPr>
              <a:t>to </a:t>
            </a:r>
            <a:r>
              <a:rPr sz="1600" spc="-5" dirty="0">
                <a:latin typeface="Times New Roman"/>
                <a:cs typeface="Times New Roman"/>
              </a:rPr>
              <a:t> work upon. The Micro Credit Data consist </a:t>
            </a:r>
            <a:r>
              <a:rPr sz="1600" dirty="0">
                <a:latin typeface="Times New Roman"/>
                <a:cs typeface="Times New Roman"/>
              </a:rPr>
              <a:t>of </a:t>
            </a:r>
            <a:r>
              <a:rPr sz="1600" spc="-5" dirty="0">
                <a:latin typeface="Times New Roman"/>
                <a:cs typeface="Times New Roman"/>
              </a:rPr>
              <a:t>209590 records </a:t>
            </a:r>
            <a:r>
              <a:rPr sz="1600" dirty="0">
                <a:latin typeface="Times New Roman"/>
                <a:cs typeface="Times New Roman"/>
              </a:rPr>
              <a:t>of </a:t>
            </a:r>
            <a:r>
              <a:rPr sz="1600" spc="-5" dirty="0">
                <a:latin typeface="Times New Roman"/>
                <a:cs typeface="Times New Roman"/>
              </a:rPr>
              <a:t>the </a:t>
            </a:r>
            <a:r>
              <a:rPr sz="1600" spc="-10" dirty="0">
                <a:latin typeface="Times New Roman"/>
                <a:cs typeface="Times New Roman"/>
              </a:rPr>
              <a:t>users </a:t>
            </a:r>
            <a:r>
              <a:rPr sz="1600" spc="-5" dirty="0">
                <a:latin typeface="Times New Roman"/>
                <a:cs typeface="Times New Roman"/>
              </a:rPr>
              <a:t> who </a:t>
            </a:r>
            <a:r>
              <a:rPr sz="1600" dirty="0">
                <a:latin typeface="Times New Roman"/>
                <a:cs typeface="Times New Roman"/>
              </a:rPr>
              <a:t>are the </a:t>
            </a:r>
            <a:r>
              <a:rPr sz="1600" spc="-5" dirty="0">
                <a:latin typeface="Times New Roman"/>
                <a:cs typeface="Times New Roman"/>
              </a:rPr>
              <a:t>subscriber </a:t>
            </a:r>
            <a:r>
              <a:rPr sz="1600" dirty="0">
                <a:latin typeface="Times New Roman"/>
                <a:cs typeface="Times New Roman"/>
              </a:rPr>
              <a:t>of a </a:t>
            </a:r>
            <a:r>
              <a:rPr sz="1600" spc="-5" dirty="0">
                <a:latin typeface="Times New Roman"/>
                <a:cs typeface="Times New Roman"/>
              </a:rPr>
              <a:t>particular Telecom industry. We have also </a:t>
            </a:r>
            <a:r>
              <a:rPr sz="1600" spc="-10" dirty="0">
                <a:latin typeface="Times New Roman"/>
                <a:cs typeface="Times New Roman"/>
              </a:rPr>
              <a:t>been </a:t>
            </a:r>
            <a:r>
              <a:rPr sz="1600" spc="-5" dirty="0">
                <a:latin typeface="Times New Roman"/>
                <a:cs typeface="Times New Roman"/>
              </a:rPr>
              <a:t> provided</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descriptions</a:t>
            </a:r>
            <a:r>
              <a:rPr sz="1600" dirty="0">
                <a:latin typeface="Times New Roman"/>
                <a:cs typeface="Times New Roman"/>
              </a:rPr>
              <a:t> in</a:t>
            </a:r>
            <a:r>
              <a:rPr sz="1600" spc="5" dirty="0">
                <a:latin typeface="Times New Roman"/>
                <a:cs typeface="Times New Roman"/>
              </a:rPr>
              <a:t> </a:t>
            </a:r>
            <a:r>
              <a:rPr sz="1600" dirty="0">
                <a:latin typeface="Times New Roman"/>
                <a:cs typeface="Times New Roman"/>
              </a:rPr>
              <a:t>a</a:t>
            </a:r>
            <a:r>
              <a:rPr sz="1600" spc="5" dirty="0">
                <a:latin typeface="Times New Roman"/>
                <a:cs typeface="Times New Roman"/>
              </a:rPr>
              <a:t> </a:t>
            </a:r>
            <a:r>
              <a:rPr sz="1600" spc="-5" dirty="0">
                <a:latin typeface="Times New Roman"/>
                <a:cs typeface="Times New Roman"/>
              </a:rPr>
              <a:t>separate</a:t>
            </a:r>
            <a:r>
              <a:rPr sz="1600" dirty="0">
                <a:latin typeface="Times New Roman"/>
                <a:cs typeface="Times New Roman"/>
              </a:rPr>
              <a:t> </a:t>
            </a:r>
            <a:r>
              <a:rPr sz="1600" spc="-5" dirty="0">
                <a:latin typeface="Times New Roman"/>
                <a:cs typeface="Times New Roman"/>
              </a:rPr>
              <a:t>excel</a:t>
            </a:r>
            <a:r>
              <a:rPr sz="1600" dirty="0">
                <a:latin typeface="Times New Roman"/>
                <a:cs typeface="Times New Roman"/>
              </a:rPr>
              <a:t> </a:t>
            </a:r>
            <a:r>
              <a:rPr sz="1600" spc="-5" dirty="0">
                <a:latin typeface="Times New Roman"/>
                <a:cs typeface="Times New Roman"/>
              </a:rPr>
              <a:t>sheet</a:t>
            </a:r>
            <a:r>
              <a:rPr sz="1600" dirty="0">
                <a:latin typeface="Times New Roman"/>
                <a:cs typeface="Times New Roman"/>
              </a:rPr>
              <a:t> </a:t>
            </a:r>
            <a:r>
              <a:rPr sz="1600" spc="-5" dirty="0">
                <a:latin typeface="Times New Roman"/>
                <a:cs typeface="Times New Roman"/>
              </a:rPr>
              <a:t>where</a:t>
            </a:r>
            <a:r>
              <a:rPr sz="1600" dirty="0">
                <a:latin typeface="Times New Roman"/>
                <a:cs typeface="Times New Roman"/>
              </a:rPr>
              <a:t> </a:t>
            </a:r>
            <a:r>
              <a:rPr sz="1600" spc="-5" dirty="0">
                <a:latin typeface="Times New Roman"/>
                <a:cs typeface="Times New Roman"/>
              </a:rPr>
              <a:t>all</a:t>
            </a:r>
            <a:r>
              <a:rPr sz="1600" dirty="0">
                <a:latin typeface="Times New Roman"/>
                <a:cs typeface="Times New Roman"/>
              </a:rPr>
              <a:t> </a:t>
            </a:r>
            <a:r>
              <a:rPr sz="1600" spc="-5" dirty="0">
                <a:latin typeface="Times New Roman"/>
                <a:cs typeface="Times New Roman"/>
              </a:rPr>
              <a:t>the </a:t>
            </a:r>
            <a:r>
              <a:rPr sz="1600" dirty="0">
                <a:latin typeface="Times New Roman"/>
                <a:cs typeface="Times New Roman"/>
              </a:rPr>
              <a:t> </a:t>
            </a:r>
            <a:r>
              <a:rPr sz="1600" spc="-5" dirty="0">
                <a:latin typeface="Times New Roman"/>
                <a:cs typeface="Times New Roman"/>
              </a:rPr>
              <a:t>definition </a:t>
            </a:r>
            <a:r>
              <a:rPr sz="1600" dirty="0">
                <a:latin typeface="Times New Roman"/>
                <a:cs typeface="Times New Roman"/>
              </a:rPr>
              <a:t>of </a:t>
            </a:r>
            <a:r>
              <a:rPr sz="1600" spc="-5" dirty="0">
                <a:latin typeface="Times New Roman"/>
                <a:cs typeface="Times New Roman"/>
              </a:rPr>
              <a:t>36 columns </a:t>
            </a:r>
            <a:r>
              <a:rPr sz="1600" dirty="0">
                <a:latin typeface="Times New Roman"/>
                <a:cs typeface="Times New Roman"/>
              </a:rPr>
              <a:t>are </a:t>
            </a:r>
            <a:r>
              <a:rPr sz="1600" spc="-5" dirty="0">
                <a:latin typeface="Times New Roman"/>
                <a:cs typeface="Times New Roman"/>
              </a:rPr>
              <a:t>described in detail to help in understand all the </a:t>
            </a:r>
            <a:r>
              <a:rPr sz="1600" spc="-335" dirty="0">
                <a:latin typeface="Times New Roman"/>
                <a:cs typeface="Times New Roman"/>
              </a:rPr>
              <a:t> </a:t>
            </a:r>
            <a:r>
              <a:rPr sz="1600" spc="-5" dirty="0">
                <a:latin typeface="Times New Roman"/>
                <a:cs typeface="Times New Roman"/>
              </a:rPr>
              <a:t>features</a:t>
            </a:r>
            <a:r>
              <a:rPr sz="1600" dirty="0">
                <a:latin typeface="Times New Roman"/>
                <a:cs typeface="Times New Roman"/>
              </a:rPr>
              <a:t> </a:t>
            </a:r>
            <a:r>
              <a:rPr sz="1600" spc="-5" dirty="0">
                <a:latin typeface="Times New Roman"/>
                <a:cs typeface="Times New Roman"/>
              </a:rPr>
              <a:t>what</a:t>
            </a:r>
            <a:r>
              <a:rPr sz="1600" spc="5" dirty="0">
                <a:latin typeface="Times New Roman"/>
                <a:cs typeface="Times New Roman"/>
              </a:rPr>
              <a:t> </a:t>
            </a:r>
            <a:r>
              <a:rPr sz="1600" spc="-5" dirty="0">
                <a:latin typeface="Times New Roman"/>
                <a:cs typeface="Times New Roman"/>
              </a:rPr>
              <a:t>they</a:t>
            </a:r>
            <a:r>
              <a:rPr sz="1600" spc="5" dirty="0">
                <a:latin typeface="Times New Roman"/>
                <a:cs typeface="Times New Roman"/>
              </a:rPr>
              <a:t> </a:t>
            </a:r>
            <a:r>
              <a:rPr sz="1600" spc="-5" dirty="0">
                <a:latin typeface="Times New Roman"/>
                <a:cs typeface="Times New Roman"/>
              </a:rPr>
              <a:t>are</a:t>
            </a:r>
            <a:r>
              <a:rPr sz="1600" dirty="0">
                <a:latin typeface="Times New Roman"/>
                <a:cs typeface="Times New Roman"/>
              </a:rPr>
              <a:t> </a:t>
            </a:r>
            <a:r>
              <a:rPr sz="1600" spc="-5" dirty="0">
                <a:latin typeface="Times New Roman"/>
                <a:cs typeface="Times New Roman"/>
              </a:rPr>
              <a:t>about.</a:t>
            </a:r>
            <a:endParaRPr sz="1600" dirty="0">
              <a:latin typeface="Times New Roman"/>
              <a:cs typeface="Times New Roman"/>
            </a:endParaRPr>
          </a:p>
        </p:txBody>
      </p:sp>
      <p:pic>
        <p:nvPicPr>
          <p:cNvPr id="3" name="Picture 2">
            <a:extLst>
              <a:ext uri="{FF2B5EF4-FFF2-40B4-BE49-F238E27FC236}">
                <a16:creationId xmlns:a16="http://schemas.microsoft.com/office/drawing/2014/main" id="{459F9C35-65D8-41FA-A0BF-EB101358CA7B}"/>
              </a:ext>
            </a:extLst>
          </p:cNvPr>
          <p:cNvPicPr>
            <a:picLocks noChangeAspect="1"/>
          </p:cNvPicPr>
          <p:nvPr/>
        </p:nvPicPr>
        <p:blipFill>
          <a:blip r:embed="rId2"/>
          <a:stretch>
            <a:fillRect/>
          </a:stretch>
        </p:blipFill>
        <p:spPr>
          <a:xfrm>
            <a:off x="477774" y="5050536"/>
            <a:ext cx="6816852" cy="33527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36576"/>
            <a:ext cx="7239000" cy="10109562"/>
          </a:xfrm>
          <a:prstGeom prst="rect">
            <a:avLst/>
          </a:prstGeom>
        </p:spPr>
        <p:txBody>
          <a:bodyPr vert="horz" wrap="square" lIns="0" tIns="153035" rIns="0" bIns="0" rtlCol="0">
            <a:spAutoFit/>
          </a:bodyPr>
          <a:lstStyle/>
          <a:p>
            <a:pPr marL="17145" algn="just">
              <a:lnSpc>
                <a:spcPct val="100000"/>
              </a:lnSpc>
              <a:spcBef>
                <a:spcPts val="1205"/>
              </a:spcBef>
            </a:pPr>
            <a:r>
              <a:rPr sz="4800" b="1" dirty="0">
                <a:latin typeface="Times New Roman"/>
                <a:cs typeface="Times New Roman"/>
              </a:rPr>
              <a:t>Data</a:t>
            </a:r>
            <a:r>
              <a:rPr sz="4800" b="1" spc="-30" dirty="0">
                <a:latin typeface="Times New Roman"/>
                <a:cs typeface="Times New Roman"/>
              </a:rPr>
              <a:t> </a:t>
            </a:r>
            <a:r>
              <a:rPr sz="4800" b="1" spc="-5" dirty="0">
                <a:latin typeface="Times New Roman"/>
                <a:cs typeface="Times New Roman"/>
              </a:rPr>
              <a:t>Pre-processing</a:t>
            </a:r>
            <a:endParaRPr sz="4800" dirty="0">
              <a:latin typeface="Times New Roman"/>
              <a:cs typeface="Times New Roman"/>
            </a:endParaRPr>
          </a:p>
          <a:p>
            <a:pPr marL="18415" marR="5080" indent="-6350" algn="just">
              <a:lnSpc>
                <a:spcPct val="143800"/>
              </a:lnSpc>
              <a:spcBef>
                <a:spcPts val="175"/>
              </a:spcBef>
            </a:pPr>
            <a:r>
              <a:rPr sz="1600" dirty="0">
                <a:latin typeface="Times New Roman"/>
                <a:cs typeface="Times New Roman"/>
              </a:rPr>
              <a:t>In</a:t>
            </a:r>
            <a:r>
              <a:rPr sz="1600" spc="-30" dirty="0">
                <a:latin typeface="Times New Roman"/>
                <a:cs typeface="Times New Roman"/>
              </a:rPr>
              <a:t> </a:t>
            </a:r>
            <a:r>
              <a:rPr sz="1600" spc="-5" dirty="0">
                <a:latin typeface="Times New Roman"/>
                <a:cs typeface="Times New Roman"/>
              </a:rPr>
              <a:t>order</a:t>
            </a:r>
            <a:r>
              <a:rPr sz="1600" spc="-35" dirty="0">
                <a:latin typeface="Times New Roman"/>
                <a:cs typeface="Times New Roman"/>
              </a:rPr>
              <a:t> </a:t>
            </a:r>
            <a:r>
              <a:rPr sz="1600" spc="-5" dirty="0">
                <a:latin typeface="Times New Roman"/>
                <a:cs typeface="Times New Roman"/>
              </a:rPr>
              <a:t>to</a:t>
            </a:r>
            <a:r>
              <a:rPr sz="1600" spc="-30" dirty="0">
                <a:latin typeface="Times New Roman"/>
                <a:cs typeface="Times New Roman"/>
              </a:rPr>
              <a:t> </a:t>
            </a:r>
            <a:r>
              <a:rPr sz="1600" spc="-5" dirty="0">
                <a:latin typeface="Times New Roman"/>
                <a:cs typeface="Times New Roman"/>
              </a:rPr>
              <a:t>process</a:t>
            </a:r>
            <a:r>
              <a:rPr sz="1600" spc="-30" dirty="0">
                <a:latin typeface="Times New Roman"/>
                <a:cs typeface="Times New Roman"/>
              </a:rPr>
              <a:t> </a:t>
            </a:r>
            <a:r>
              <a:rPr sz="1600" spc="-5" dirty="0">
                <a:latin typeface="Times New Roman"/>
                <a:cs typeface="Times New Roman"/>
              </a:rPr>
              <a:t>the</a:t>
            </a:r>
            <a:r>
              <a:rPr sz="1600" spc="-35" dirty="0">
                <a:latin typeface="Times New Roman"/>
                <a:cs typeface="Times New Roman"/>
              </a:rPr>
              <a:t> </a:t>
            </a:r>
            <a:r>
              <a:rPr sz="1600" dirty="0">
                <a:latin typeface="Times New Roman"/>
                <a:cs typeface="Times New Roman"/>
              </a:rPr>
              <a:t>data</a:t>
            </a:r>
            <a:r>
              <a:rPr sz="1600" spc="-35" dirty="0">
                <a:latin typeface="Times New Roman"/>
                <a:cs typeface="Times New Roman"/>
              </a:rPr>
              <a:t> </a:t>
            </a:r>
            <a:r>
              <a:rPr sz="1600" spc="-5" dirty="0">
                <a:latin typeface="Times New Roman"/>
                <a:cs typeface="Times New Roman"/>
              </a:rPr>
              <a:t>for</a:t>
            </a:r>
            <a:r>
              <a:rPr sz="1600" spc="-35" dirty="0">
                <a:latin typeface="Times New Roman"/>
                <a:cs typeface="Times New Roman"/>
              </a:rPr>
              <a:t> </a:t>
            </a:r>
            <a:r>
              <a:rPr sz="1600" spc="-5" dirty="0">
                <a:latin typeface="Times New Roman"/>
                <a:cs typeface="Times New Roman"/>
              </a:rPr>
              <a:t>machine</a:t>
            </a:r>
            <a:r>
              <a:rPr sz="1600" spc="-35" dirty="0">
                <a:latin typeface="Times New Roman"/>
                <a:cs typeface="Times New Roman"/>
              </a:rPr>
              <a:t> </a:t>
            </a:r>
            <a:r>
              <a:rPr sz="1600" spc="-5" dirty="0">
                <a:latin typeface="Times New Roman"/>
                <a:cs typeface="Times New Roman"/>
              </a:rPr>
              <a:t>learning models</a:t>
            </a:r>
            <a:r>
              <a:rPr sz="1600" spc="-30" dirty="0">
                <a:latin typeface="Times New Roman"/>
                <a:cs typeface="Times New Roman"/>
              </a:rPr>
              <a:t> </a:t>
            </a:r>
            <a:r>
              <a:rPr sz="1600" dirty="0">
                <a:latin typeface="Times New Roman"/>
                <a:cs typeface="Times New Roman"/>
              </a:rPr>
              <a:t>we</a:t>
            </a:r>
            <a:r>
              <a:rPr sz="1600" spc="-45" dirty="0">
                <a:latin typeface="Times New Roman"/>
                <a:cs typeface="Times New Roman"/>
              </a:rPr>
              <a:t> </a:t>
            </a:r>
            <a:r>
              <a:rPr sz="1600" spc="-5" dirty="0">
                <a:latin typeface="Times New Roman"/>
                <a:cs typeface="Times New Roman"/>
              </a:rPr>
              <a:t>have</a:t>
            </a:r>
            <a:r>
              <a:rPr sz="1600" spc="-45" dirty="0">
                <a:latin typeface="Times New Roman"/>
                <a:cs typeface="Times New Roman"/>
              </a:rPr>
              <a:t> </a:t>
            </a:r>
            <a:r>
              <a:rPr sz="1600" dirty="0">
                <a:latin typeface="Times New Roman"/>
                <a:cs typeface="Times New Roman"/>
              </a:rPr>
              <a:t>to</a:t>
            </a:r>
            <a:r>
              <a:rPr sz="1600" spc="-30" dirty="0">
                <a:latin typeface="Times New Roman"/>
                <a:cs typeface="Times New Roman"/>
              </a:rPr>
              <a:t> </a:t>
            </a:r>
            <a:r>
              <a:rPr sz="1600" spc="-5" dirty="0">
                <a:latin typeface="Times New Roman"/>
                <a:cs typeface="Times New Roman"/>
              </a:rPr>
              <a:t>perform </a:t>
            </a:r>
            <a:r>
              <a:rPr sz="1600" spc="-340" dirty="0">
                <a:latin typeface="Times New Roman"/>
                <a:cs typeface="Times New Roman"/>
              </a:rPr>
              <a:t> </a:t>
            </a:r>
            <a:r>
              <a:rPr sz="1600" spc="-5" dirty="0">
                <a:latin typeface="Times New Roman"/>
                <a:cs typeface="Times New Roman"/>
              </a:rPr>
              <a:t>some </a:t>
            </a:r>
            <a:r>
              <a:rPr sz="1600" dirty="0">
                <a:latin typeface="Times New Roman"/>
                <a:cs typeface="Times New Roman"/>
              </a:rPr>
              <a:t>of </a:t>
            </a:r>
            <a:r>
              <a:rPr sz="1600" spc="-5" dirty="0">
                <a:latin typeface="Times New Roman"/>
                <a:cs typeface="Times New Roman"/>
              </a:rPr>
              <a:t>data cleaning, not </a:t>
            </a:r>
            <a:r>
              <a:rPr sz="1600" spc="-10" dirty="0">
                <a:latin typeface="Times New Roman"/>
                <a:cs typeface="Times New Roman"/>
              </a:rPr>
              <a:t>much </a:t>
            </a:r>
            <a:r>
              <a:rPr sz="1600" spc="-5" dirty="0">
                <a:latin typeface="Times New Roman"/>
                <a:cs typeface="Times New Roman"/>
              </a:rPr>
              <a:t>data cleaning required in the data set </a:t>
            </a:r>
            <a:r>
              <a:rPr sz="1600" spc="-10" dirty="0">
                <a:latin typeface="Times New Roman"/>
                <a:cs typeface="Times New Roman"/>
              </a:rPr>
              <a:t>as the </a:t>
            </a:r>
            <a:r>
              <a:rPr sz="1600" spc="-335" dirty="0">
                <a:latin typeface="Times New Roman"/>
                <a:cs typeface="Times New Roman"/>
              </a:rPr>
              <a:t> </a:t>
            </a:r>
            <a:r>
              <a:rPr sz="1600" spc="-5" dirty="0">
                <a:latin typeface="Times New Roman"/>
                <a:cs typeface="Times New Roman"/>
              </a:rPr>
              <a:t>data has no null values so </a:t>
            </a:r>
            <a:r>
              <a:rPr sz="1600" dirty="0">
                <a:latin typeface="Times New Roman"/>
                <a:cs typeface="Times New Roman"/>
              </a:rPr>
              <a:t>we were </a:t>
            </a:r>
            <a:r>
              <a:rPr sz="1600" spc="-5" dirty="0">
                <a:latin typeface="Times New Roman"/>
                <a:cs typeface="Times New Roman"/>
              </a:rPr>
              <a:t>sorted </a:t>
            </a:r>
            <a:r>
              <a:rPr sz="1600" dirty="0">
                <a:latin typeface="Times New Roman"/>
                <a:cs typeface="Times New Roman"/>
              </a:rPr>
              <a:t>in </a:t>
            </a:r>
            <a:r>
              <a:rPr sz="1600" spc="-5" dirty="0">
                <a:latin typeface="Times New Roman"/>
                <a:cs typeface="Times New Roman"/>
              </a:rPr>
              <a:t>terms </a:t>
            </a:r>
            <a:r>
              <a:rPr sz="1600" dirty="0">
                <a:latin typeface="Times New Roman"/>
                <a:cs typeface="Times New Roman"/>
              </a:rPr>
              <a:t>of </a:t>
            </a:r>
            <a:r>
              <a:rPr sz="1600" spc="-5" dirty="0">
                <a:latin typeface="Times New Roman"/>
                <a:cs typeface="Times New Roman"/>
              </a:rPr>
              <a:t>filling </a:t>
            </a:r>
            <a:r>
              <a:rPr sz="1600" spc="-10" dirty="0">
                <a:latin typeface="Times New Roman"/>
                <a:cs typeface="Times New Roman"/>
              </a:rPr>
              <a:t>null </a:t>
            </a:r>
            <a:r>
              <a:rPr sz="1600" spc="-5" dirty="0">
                <a:latin typeface="Times New Roman"/>
                <a:cs typeface="Times New Roman"/>
              </a:rPr>
              <a:t>values </a:t>
            </a:r>
            <a:r>
              <a:rPr sz="1600" spc="-10" dirty="0">
                <a:latin typeface="Times New Roman"/>
                <a:cs typeface="Times New Roman"/>
              </a:rPr>
              <a:t>by </a:t>
            </a:r>
            <a:r>
              <a:rPr sz="1600" spc="-5" dirty="0">
                <a:latin typeface="Times New Roman"/>
                <a:cs typeface="Times New Roman"/>
              </a:rPr>
              <a:t> </a:t>
            </a:r>
            <a:r>
              <a:rPr sz="1600" dirty="0">
                <a:latin typeface="Times New Roman"/>
                <a:cs typeface="Times New Roman"/>
              </a:rPr>
              <a:t>feature </a:t>
            </a:r>
            <a:r>
              <a:rPr sz="1600" spc="-5" dirty="0">
                <a:latin typeface="Times New Roman"/>
                <a:cs typeface="Times New Roman"/>
              </a:rPr>
              <a:t>engineering and all. But while data reading and understanding we </a:t>
            </a:r>
            <a:r>
              <a:rPr sz="1600" dirty="0">
                <a:latin typeface="Times New Roman"/>
                <a:cs typeface="Times New Roman"/>
              </a:rPr>
              <a:t> </a:t>
            </a:r>
            <a:r>
              <a:rPr sz="1600" spc="-5" dirty="0">
                <a:latin typeface="Times New Roman"/>
                <a:cs typeface="Times New Roman"/>
              </a:rPr>
              <a:t>found </a:t>
            </a:r>
            <a:r>
              <a:rPr sz="1600" dirty="0">
                <a:latin typeface="Times New Roman"/>
                <a:cs typeface="Times New Roman"/>
              </a:rPr>
              <a:t>1 </a:t>
            </a:r>
            <a:r>
              <a:rPr sz="1600" spc="-5" dirty="0">
                <a:latin typeface="Times New Roman"/>
                <a:cs typeface="Times New Roman"/>
              </a:rPr>
              <a:t>unnamed column which was nothing but </a:t>
            </a:r>
            <a:r>
              <a:rPr sz="1600" spc="-10" dirty="0">
                <a:latin typeface="Times New Roman"/>
                <a:cs typeface="Times New Roman"/>
              </a:rPr>
              <a:t>an </a:t>
            </a:r>
            <a:r>
              <a:rPr sz="1600" spc="-5" dirty="0">
                <a:latin typeface="Times New Roman"/>
                <a:cs typeface="Times New Roman"/>
              </a:rPr>
              <a:t>index to the data set we </a:t>
            </a:r>
            <a:r>
              <a:rPr sz="1600" spc="-335" dirty="0">
                <a:latin typeface="Times New Roman"/>
                <a:cs typeface="Times New Roman"/>
              </a:rPr>
              <a:t> </a:t>
            </a:r>
            <a:r>
              <a:rPr sz="1600" spc="-5" dirty="0">
                <a:latin typeface="Times New Roman"/>
                <a:cs typeface="Times New Roman"/>
              </a:rPr>
              <a:t>found no use </a:t>
            </a:r>
            <a:r>
              <a:rPr sz="1600" dirty="0">
                <a:latin typeface="Times New Roman"/>
                <a:cs typeface="Times New Roman"/>
              </a:rPr>
              <a:t>of </a:t>
            </a:r>
            <a:r>
              <a:rPr sz="1600" spc="-5" dirty="0">
                <a:latin typeface="Times New Roman"/>
                <a:cs typeface="Times New Roman"/>
              </a:rPr>
              <a:t>that index </a:t>
            </a:r>
            <a:r>
              <a:rPr sz="1600" dirty="0">
                <a:latin typeface="Times New Roman"/>
                <a:cs typeface="Times New Roman"/>
              </a:rPr>
              <a:t>as </a:t>
            </a:r>
            <a:r>
              <a:rPr sz="1600" spc="-5" dirty="0">
                <a:latin typeface="Times New Roman"/>
                <a:cs typeface="Times New Roman"/>
              </a:rPr>
              <a:t>pandas provides us index for all the rows in </a:t>
            </a:r>
            <a:r>
              <a:rPr sz="1600" dirty="0">
                <a:latin typeface="Times New Roman"/>
                <a:cs typeface="Times New Roman"/>
              </a:rPr>
              <a:t> </a:t>
            </a:r>
            <a:r>
              <a:rPr sz="1600" spc="-5" dirty="0">
                <a:latin typeface="Times New Roman"/>
                <a:cs typeface="Times New Roman"/>
              </a:rPr>
              <a:t>data hence we dropped that, </a:t>
            </a:r>
            <a:r>
              <a:rPr sz="1600" dirty="0">
                <a:latin typeface="Times New Roman"/>
                <a:cs typeface="Times New Roman"/>
              </a:rPr>
              <a:t>we </a:t>
            </a:r>
            <a:r>
              <a:rPr sz="1600" spc="-5" dirty="0">
                <a:latin typeface="Times New Roman"/>
                <a:cs typeface="Times New Roman"/>
              </a:rPr>
              <a:t>also </a:t>
            </a:r>
            <a:r>
              <a:rPr sz="1600" spc="-10" dirty="0">
                <a:latin typeface="Times New Roman"/>
                <a:cs typeface="Times New Roman"/>
              </a:rPr>
              <a:t>found </a:t>
            </a:r>
            <a:r>
              <a:rPr sz="1600" spc="-5" dirty="0">
                <a:latin typeface="Times New Roman"/>
                <a:cs typeface="Times New Roman"/>
              </a:rPr>
              <a:t>one column with the </a:t>
            </a:r>
            <a:r>
              <a:rPr sz="1600" dirty="0">
                <a:latin typeface="Times New Roman"/>
                <a:cs typeface="Times New Roman"/>
              </a:rPr>
              <a:t>name of </a:t>
            </a:r>
            <a:r>
              <a:rPr sz="1600" spc="5" dirty="0">
                <a:latin typeface="Times New Roman"/>
                <a:cs typeface="Times New Roman"/>
              </a:rPr>
              <a:t> </a:t>
            </a:r>
            <a:r>
              <a:rPr sz="1600" spc="-5" dirty="0">
                <a:latin typeface="Times New Roman"/>
                <a:cs typeface="Times New Roman"/>
              </a:rPr>
              <a:t>pcircle </a:t>
            </a:r>
            <a:r>
              <a:rPr sz="1600" dirty="0">
                <a:latin typeface="Times New Roman"/>
                <a:cs typeface="Times New Roman"/>
              </a:rPr>
              <a:t>in </a:t>
            </a:r>
            <a:r>
              <a:rPr sz="1600" spc="-5" dirty="0">
                <a:latin typeface="Times New Roman"/>
                <a:cs typeface="Times New Roman"/>
              </a:rPr>
              <a:t>which only </a:t>
            </a:r>
            <a:r>
              <a:rPr sz="1600" dirty="0">
                <a:latin typeface="Times New Roman"/>
                <a:cs typeface="Times New Roman"/>
              </a:rPr>
              <a:t>1 </a:t>
            </a:r>
            <a:r>
              <a:rPr sz="1600" spc="-5" dirty="0">
                <a:latin typeface="Times New Roman"/>
                <a:cs typeface="Times New Roman"/>
              </a:rPr>
              <a:t>unique value was present for all the rows </a:t>
            </a:r>
            <a:r>
              <a:rPr sz="1600" dirty="0">
                <a:latin typeface="Times New Roman"/>
                <a:cs typeface="Times New Roman"/>
              </a:rPr>
              <a:t>and </a:t>
            </a:r>
            <a:r>
              <a:rPr sz="1600" spc="-5" dirty="0">
                <a:latin typeface="Times New Roman"/>
                <a:cs typeface="Times New Roman"/>
              </a:rPr>
              <a:t>hence </a:t>
            </a:r>
            <a:r>
              <a:rPr sz="1600" dirty="0">
                <a:latin typeface="Times New Roman"/>
                <a:cs typeface="Times New Roman"/>
              </a:rPr>
              <a:t> we </a:t>
            </a:r>
            <a:r>
              <a:rPr sz="1600" spc="-5" dirty="0">
                <a:latin typeface="Times New Roman"/>
                <a:cs typeface="Times New Roman"/>
              </a:rPr>
              <a:t>assumed that it </a:t>
            </a:r>
            <a:r>
              <a:rPr sz="1600" dirty="0">
                <a:latin typeface="Times New Roman"/>
                <a:cs typeface="Times New Roman"/>
              </a:rPr>
              <a:t>is </a:t>
            </a:r>
            <a:r>
              <a:rPr sz="1600" spc="-5" dirty="0">
                <a:latin typeface="Times New Roman"/>
                <a:cs typeface="Times New Roman"/>
              </a:rPr>
              <a:t>going to same and neutral for all </a:t>
            </a:r>
            <a:r>
              <a:rPr sz="1600" dirty="0">
                <a:latin typeface="Times New Roman"/>
                <a:cs typeface="Times New Roman"/>
              </a:rPr>
              <a:t>the </a:t>
            </a:r>
            <a:r>
              <a:rPr sz="1600" spc="-10" dirty="0">
                <a:latin typeface="Times New Roman"/>
                <a:cs typeface="Times New Roman"/>
              </a:rPr>
              <a:t>rows </a:t>
            </a:r>
            <a:r>
              <a:rPr sz="1600" dirty="0">
                <a:latin typeface="Times New Roman"/>
                <a:cs typeface="Times New Roman"/>
              </a:rPr>
              <a:t>&amp; </a:t>
            </a:r>
            <a:r>
              <a:rPr sz="1600" spc="-5" dirty="0">
                <a:latin typeface="Times New Roman"/>
                <a:cs typeface="Times New Roman"/>
              </a:rPr>
              <a:t>will not </a:t>
            </a:r>
            <a:r>
              <a:rPr sz="1600" dirty="0">
                <a:latin typeface="Times New Roman"/>
                <a:cs typeface="Times New Roman"/>
              </a:rPr>
              <a:t> </a:t>
            </a:r>
            <a:r>
              <a:rPr sz="1600" spc="-5" dirty="0">
                <a:latin typeface="Times New Roman"/>
                <a:cs typeface="Times New Roman"/>
              </a:rPr>
              <a:t>affect </a:t>
            </a:r>
            <a:r>
              <a:rPr sz="1600" dirty="0">
                <a:latin typeface="Times New Roman"/>
                <a:cs typeface="Times New Roman"/>
              </a:rPr>
              <a:t>or </a:t>
            </a:r>
            <a:r>
              <a:rPr sz="1600" spc="-5" dirty="0">
                <a:latin typeface="Times New Roman"/>
                <a:cs typeface="Times New Roman"/>
              </a:rPr>
              <a:t>play role in </a:t>
            </a:r>
            <a:r>
              <a:rPr sz="1600" dirty="0">
                <a:latin typeface="Times New Roman"/>
                <a:cs typeface="Times New Roman"/>
              </a:rPr>
              <a:t>machine </a:t>
            </a:r>
            <a:r>
              <a:rPr sz="1600" spc="-5" dirty="0">
                <a:latin typeface="Times New Roman"/>
                <a:cs typeface="Times New Roman"/>
              </a:rPr>
              <a:t>learning prediction hence </a:t>
            </a:r>
            <a:r>
              <a:rPr sz="1600" dirty="0">
                <a:latin typeface="Times New Roman"/>
                <a:cs typeface="Times New Roman"/>
              </a:rPr>
              <a:t>we </a:t>
            </a:r>
            <a:r>
              <a:rPr sz="1600" spc="-5" dirty="0">
                <a:latin typeface="Times New Roman"/>
                <a:cs typeface="Times New Roman"/>
              </a:rPr>
              <a:t>removed the </a:t>
            </a:r>
            <a:r>
              <a:rPr sz="1600" dirty="0">
                <a:latin typeface="Times New Roman"/>
                <a:cs typeface="Times New Roman"/>
              </a:rPr>
              <a:t> </a:t>
            </a:r>
            <a:r>
              <a:rPr sz="1600" spc="-5" dirty="0">
                <a:latin typeface="Times New Roman"/>
                <a:cs typeface="Times New Roman"/>
              </a:rPr>
              <a:t>column.</a:t>
            </a:r>
            <a:r>
              <a:rPr sz="1600" spc="-45" dirty="0">
                <a:latin typeface="Times New Roman"/>
                <a:cs typeface="Times New Roman"/>
              </a:rPr>
              <a:t> </a:t>
            </a:r>
            <a:r>
              <a:rPr sz="1600" spc="-5" dirty="0">
                <a:latin typeface="Times New Roman"/>
                <a:cs typeface="Times New Roman"/>
              </a:rPr>
              <a:t>We</a:t>
            </a:r>
            <a:r>
              <a:rPr sz="1600" spc="-40" dirty="0">
                <a:latin typeface="Times New Roman"/>
                <a:cs typeface="Times New Roman"/>
              </a:rPr>
              <a:t> </a:t>
            </a:r>
            <a:r>
              <a:rPr sz="1600" spc="-5" dirty="0">
                <a:latin typeface="Times New Roman"/>
                <a:cs typeface="Times New Roman"/>
              </a:rPr>
              <a:t>had</a:t>
            </a:r>
            <a:r>
              <a:rPr sz="1600" spc="-30" dirty="0">
                <a:latin typeface="Times New Roman"/>
                <a:cs typeface="Times New Roman"/>
              </a:rPr>
              <a:t> </a:t>
            </a:r>
            <a:r>
              <a:rPr sz="1600" dirty="0">
                <a:latin typeface="Times New Roman"/>
                <a:cs typeface="Times New Roman"/>
              </a:rPr>
              <a:t>a</a:t>
            </a:r>
            <a:r>
              <a:rPr sz="1600" spc="-40" dirty="0">
                <a:latin typeface="Times New Roman"/>
                <a:cs typeface="Times New Roman"/>
              </a:rPr>
              <a:t> </a:t>
            </a:r>
            <a:r>
              <a:rPr sz="1600" spc="-5" dirty="0">
                <a:latin typeface="Times New Roman"/>
                <a:cs typeface="Times New Roman"/>
              </a:rPr>
              <a:t>date</a:t>
            </a:r>
            <a:r>
              <a:rPr sz="1600" spc="-35" dirty="0">
                <a:latin typeface="Times New Roman"/>
                <a:cs typeface="Times New Roman"/>
              </a:rPr>
              <a:t> </a:t>
            </a:r>
            <a:r>
              <a:rPr sz="1600" spc="-5" dirty="0">
                <a:latin typeface="Times New Roman"/>
                <a:cs typeface="Times New Roman"/>
              </a:rPr>
              <a:t>column</a:t>
            </a:r>
            <a:r>
              <a:rPr sz="1600" spc="-35" dirty="0">
                <a:latin typeface="Times New Roman"/>
                <a:cs typeface="Times New Roman"/>
              </a:rPr>
              <a:t> </a:t>
            </a:r>
            <a:r>
              <a:rPr sz="1600" spc="-5" dirty="0">
                <a:latin typeface="Times New Roman"/>
                <a:cs typeface="Times New Roman"/>
              </a:rPr>
              <a:t>in</a:t>
            </a:r>
            <a:r>
              <a:rPr sz="1600" spc="-30" dirty="0">
                <a:latin typeface="Times New Roman"/>
                <a:cs typeface="Times New Roman"/>
              </a:rPr>
              <a:t> </a:t>
            </a:r>
            <a:r>
              <a:rPr sz="1600" dirty="0">
                <a:latin typeface="Times New Roman"/>
                <a:cs typeface="Times New Roman"/>
              </a:rPr>
              <a:t>the</a:t>
            </a:r>
            <a:r>
              <a:rPr sz="1600" spc="-50" dirty="0">
                <a:latin typeface="Times New Roman"/>
                <a:cs typeface="Times New Roman"/>
              </a:rPr>
              <a:t> </a:t>
            </a:r>
            <a:r>
              <a:rPr sz="1600" spc="-5" dirty="0">
                <a:latin typeface="Times New Roman"/>
                <a:cs typeface="Times New Roman"/>
              </a:rPr>
              <a:t>data</a:t>
            </a:r>
            <a:r>
              <a:rPr sz="1600" spc="-35" dirty="0">
                <a:latin typeface="Times New Roman"/>
                <a:cs typeface="Times New Roman"/>
              </a:rPr>
              <a:t> </a:t>
            </a:r>
            <a:r>
              <a:rPr sz="1600" spc="-5" dirty="0">
                <a:latin typeface="Times New Roman"/>
                <a:cs typeface="Times New Roman"/>
              </a:rPr>
              <a:t>set</a:t>
            </a:r>
            <a:r>
              <a:rPr sz="1600" spc="-35" dirty="0">
                <a:latin typeface="Times New Roman"/>
                <a:cs typeface="Times New Roman"/>
              </a:rPr>
              <a:t> </a:t>
            </a:r>
            <a:r>
              <a:rPr sz="1600" spc="-5" dirty="0">
                <a:latin typeface="Times New Roman"/>
                <a:cs typeface="Times New Roman"/>
              </a:rPr>
              <a:t>in</a:t>
            </a:r>
            <a:r>
              <a:rPr sz="1600" spc="-30" dirty="0">
                <a:latin typeface="Times New Roman"/>
                <a:cs typeface="Times New Roman"/>
              </a:rPr>
              <a:t> </a:t>
            </a:r>
            <a:r>
              <a:rPr sz="1600" dirty="0">
                <a:latin typeface="Times New Roman"/>
                <a:cs typeface="Times New Roman"/>
              </a:rPr>
              <a:t>YYYY-MM-DD</a:t>
            </a:r>
            <a:r>
              <a:rPr sz="1600" spc="-45" dirty="0">
                <a:latin typeface="Times New Roman"/>
                <a:cs typeface="Times New Roman"/>
              </a:rPr>
              <a:t> </a:t>
            </a:r>
            <a:r>
              <a:rPr sz="1600" dirty="0">
                <a:latin typeface="Times New Roman"/>
                <a:cs typeface="Times New Roman"/>
              </a:rPr>
              <a:t>format</a:t>
            </a:r>
            <a:r>
              <a:rPr sz="1600" spc="-30" dirty="0">
                <a:latin typeface="Times New Roman"/>
                <a:cs typeface="Times New Roman"/>
              </a:rPr>
              <a:t> </a:t>
            </a:r>
            <a:r>
              <a:rPr sz="1600" spc="-5" dirty="0">
                <a:latin typeface="Times New Roman"/>
                <a:cs typeface="Times New Roman"/>
              </a:rPr>
              <a:t>we </a:t>
            </a:r>
            <a:r>
              <a:rPr sz="1600" spc="-340" dirty="0">
                <a:latin typeface="Times New Roman"/>
                <a:cs typeface="Times New Roman"/>
              </a:rPr>
              <a:t> </a:t>
            </a:r>
            <a:r>
              <a:rPr sz="1600" spc="-5" dirty="0">
                <a:latin typeface="Times New Roman"/>
                <a:cs typeface="Times New Roman"/>
              </a:rPr>
              <a:t>separated </a:t>
            </a:r>
            <a:r>
              <a:rPr sz="1600" dirty="0">
                <a:latin typeface="Times New Roman"/>
                <a:cs typeface="Times New Roman"/>
              </a:rPr>
              <a:t>year, </a:t>
            </a:r>
            <a:r>
              <a:rPr sz="1600" spc="-5" dirty="0">
                <a:latin typeface="Times New Roman"/>
                <a:cs typeface="Times New Roman"/>
              </a:rPr>
              <a:t>month and date from the date column </a:t>
            </a:r>
            <a:r>
              <a:rPr sz="1600" dirty="0">
                <a:latin typeface="Times New Roman"/>
                <a:cs typeface="Times New Roman"/>
              </a:rPr>
              <a:t>in 3 </a:t>
            </a:r>
            <a:r>
              <a:rPr sz="1600" spc="-5" dirty="0">
                <a:latin typeface="Times New Roman"/>
                <a:cs typeface="Times New Roman"/>
              </a:rPr>
              <a:t>different column </a:t>
            </a:r>
            <a:r>
              <a:rPr sz="1600" dirty="0">
                <a:latin typeface="Times New Roman"/>
                <a:cs typeface="Times New Roman"/>
              </a:rPr>
              <a:t> </a:t>
            </a:r>
            <a:r>
              <a:rPr sz="1600" spc="-5" dirty="0">
                <a:latin typeface="Times New Roman"/>
                <a:cs typeface="Times New Roman"/>
              </a:rPr>
              <a:t>and dropped the original date column. We also dropped </a:t>
            </a:r>
            <a:r>
              <a:rPr sz="1600" dirty="0">
                <a:latin typeface="Times New Roman"/>
                <a:cs typeface="Times New Roman"/>
              </a:rPr>
              <a:t>the </a:t>
            </a:r>
            <a:r>
              <a:rPr sz="1600" spc="-5" dirty="0">
                <a:latin typeface="Times New Roman"/>
                <a:cs typeface="Times New Roman"/>
              </a:rPr>
              <a:t>msisdn column </a:t>
            </a:r>
            <a:r>
              <a:rPr sz="1600" dirty="0">
                <a:latin typeface="Times New Roman"/>
                <a:cs typeface="Times New Roman"/>
              </a:rPr>
              <a:t> from </a:t>
            </a:r>
            <a:r>
              <a:rPr sz="1600" spc="-5" dirty="0">
                <a:latin typeface="Times New Roman"/>
                <a:cs typeface="Times New Roman"/>
              </a:rPr>
              <a:t>the data set </a:t>
            </a:r>
            <a:r>
              <a:rPr sz="1600" spc="-10" dirty="0">
                <a:latin typeface="Times New Roman"/>
                <a:cs typeface="Times New Roman"/>
              </a:rPr>
              <a:t>as </a:t>
            </a:r>
            <a:r>
              <a:rPr sz="1600" spc="-5" dirty="0">
                <a:latin typeface="Times New Roman"/>
                <a:cs typeface="Times New Roman"/>
              </a:rPr>
              <a:t>it </a:t>
            </a:r>
            <a:r>
              <a:rPr sz="1600" dirty="0">
                <a:latin typeface="Times New Roman"/>
                <a:cs typeface="Times New Roman"/>
              </a:rPr>
              <a:t>was </a:t>
            </a:r>
            <a:r>
              <a:rPr sz="1600" spc="-5" dirty="0">
                <a:latin typeface="Times New Roman"/>
                <a:cs typeface="Times New Roman"/>
              </a:rPr>
              <a:t>the mobile number </a:t>
            </a:r>
            <a:r>
              <a:rPr sz="1600" dirty="0">
                <a:latin typeface="Times New Roman"/>
                <a:cs typeface="Times New Roman"/>
              </a:rPr>
              <a:t>of </a:t>
            </a:r>
            <a:r>
              <a:rPr sz="1600" spc="-5" dirty="0">
                <a:latin typeface="Times New Roman"/>
                <a:cs typeface="Times New Roman"/>
              </a:rPr>
              <a:t>the customer which was </a:t>
            </a:r>
            <a:r>
              <a:rPr sz="1600" dirty="0">
                <a:latin typeface="Times New Roman"/>
                <a:cs typeface="Times New Roman"/>
              </a:rPr>
              <a:t> </a:t>
            </a:r>
            <a:r>
              <a:rPr sz="1600" spc="-5" dirty="0">
                <a:latin typeface="Times New Roman"/>
                <a:cs typeface="Times New Roman"/>
              </a:rPr>
              <a:t>unique in every </a:t>
            </a:r>
            <a:r>
              <a:rPr sz="1600" dirty="0">
                <a:latin typeface="Times New Roman"/>
                <a:cs typeface="Times New Roman"/>
              </a:rPr>
              <a:t>case </a:t>
            </a:r>
            <a:r>
              <a:rPr sz="1600" spc="-5" dirty="0">
                <a:latin typeface="Times New Roman"/>
                <a:cs typeface="Times New Roman"/>
              </a:rPr>
              <a:t>and </a:t>
            </a:r>
            <a:r>
              <a:rPr sz="1600" dirty="0">
                <a:latin typeface="Times New Roman"/>
                <a:cs typeface="Times New Roman"/>
              </a:rPr>
              <a:t>we </a:t>
            </a:r>
            <a:r>
              <a:rPr sz="1600" spc="-5" dirty="0">
                <a:latin typeface="Times New Roman"/>
                <a:cs typeface="Times New Roman"/>
              </a:rPr>
              <a:t>also assumed that mobile number is not going </a:t>
            </a:r>
            <a:r>
              <a:rPr sz="1600" dirty="0">
                <a:latin typeface="Times New Roman"/>
                <a:cs typeface="Times New Roman"/>
              </a:rPr>
              <a:t> to</a:t>
            </a:r>
            <a:r>
              <a:rPr sz="1600" spc="-35" dirty="0">
                <a:latin typeface="Times New Roman"/>
                <a:cs typeface="Times New Roman"/>
              </a:rPr>
              <a:t> </a:t>
            </a:r>
            <a:r>
              <a:rPr sz="1600" spc="-5" dirty="0">
                <a:latin typeface="Times New Roman"/>
                <a:cs typeface="Times New Roman"/>
              </a:rPr>
              <a:t>help</a:t>
            </a:r>
            <a:r>
              <a:rPr sz="1600" spc="-35" dirty="0">
                <a:latin typeface="Times New Roman"/>
                <a:cs typeface="Times New Roman"/>
              </a:rPr>
              <a:t> </a:t>
            </a:r>
            <a:r>
              <a:rPr sz="1600" dirty="0">
                <a:latin typeface="Times New Roman"/>
                <a:cs typeface="Times New Roman"/>
              </a:rPr>
              <a:t>or</a:t>
            </a:r>
            <a:r>
              <a:rPr sz="1600" spc="-45" dirty="0">
                <a:latin typeface="Times New Roman"/>
                <a:cs typeface="Times New Roman"/>
              </a:rPr>
              <a:t> </a:t>
            </a:r>
            <a:r>
              <a:rPr sz="1600" spc="-5" dirty="0">
                <a:latin typeface="Times New Roman"/>
                <a:cs typeface="Times New Roman"/>
              </a:rPr>
              <a:t>play</a:t>
            </a:r>
            <a:r>
              <a:rPr sz="1600" spc="-35" dirty="0">
                <a:latin typeface="Times New Roman"/>
                <a:cs typeface="Times New Roman"/>
              </a:rPr>
              <a:t> </a:t>
            </a:r>
            <a:r>
              <a:rPr sz="1600" spc="-5" dirty="0">
                <a:latin typeface="Times New Roman"/>
                <a:cs typeface="Times New Roman"/>
              </a:rPr>
              <a:t>any</a:t>
            </a:r>
            <a:r>
              <a:rPr sz="1600" spc="-35" dirty="0">
                <a:latin typeface="Times New Roman"/>
                <a:cs typeface="Times New Roman"/>
              </a:rPr>
              <a:t> </a:t>
            </a:r>
            <a:r>
              <a:rPr sz="1600" spc="-5" dirty="0">
                <a:latin typeface="Times New Roman"/>
                <a:cs typeface="Times New Roman"/>
              </a:rPr>
              <a:t>role</a:t>
            </a:r>
            <a:r>
              <a:rPr sz="1600" spc="-35" dirty="0">
                <a:latin typeface="Times New Roman"/>
                <a:cs typeface="Times New Roman"/>
              </a:rPr>
              <a:t> </a:t>
            </a:r>
            <a:r>
              <a:rPr sz="1600" dirty="0">
                <a:latin typeface="Times New Roman"/>
                <a:cs typeface="Times New Roman"/>
              </a:rPr>
              <a:t>no</a:t>
            </a:r>
            <a:r>
              <a:rPr sz="1600" spc="-35" dirty="0">
                <a:latin typeface="Times New Roman"/>
                <a:cs typeface="Times New Roman"/>
              </a:rPr>
              <a:t> </a:t>
            </a:r>
            <a:r>
              <a:rPr sz="1600" spc="-5" dirty="0">
                <a:latin typeface="Times New Roman"/>
                <a:cs typeface="Times New Roman"/>
              </a:rPr>
              <a:t>prediction</a:t>
            </a:r>
            <a:r>
              <a:rPr sz="1600" spc="-30" dirty="0">
                <a:latin typeface="Times New Roman"/>
                <a:cs typeface="Times New Roman"/>
              </a:rPr>
              <a:t> </a:t>
            </a:r>
            <a:r>
              <a:rPr sz="1600" spc="-5" dirty="0">
                <a:latin typeface="Times New Roman"/>
                <a:cs typeface="Times New Roman"/>
              </a:rPr>
              <a:t>hence</a:t>
            </a:r>
            <a:r>
              <a:rPr sz="1600" spc="-50" dirty="0">
                <a:latin typeface="Times New Roman"/>
                <a:cs typeface="Times New Roman"/>
              </a:rPr>
              <a:t> </a:t>
            </a:r>
            <a:r>
              <a:rPr sz="1600" dirty="0">
                <a:latin typeface="Times New Roman"/>
                <a:cs typeface="Times New Roman"/>
              </a:rPr>
              <a:t>we</a:t>
            </a:r>
            <a:r>
              <a:rPr sz="1600" spc="-40" dirty="0">
                <a:latin typeface="Times New Roman"/>
                <a:cs typeface="Times New Roman"/>
              </a:rPr>
              <a:t> </a:t>
            </a:r>
            <a:r>
              <a:rPr sz="1600" spc="-5" dirty="0">
                <a:latin typeface="Times New Roman"/>
                <a:cs typeface="Times New Roman"/>
              </a:rPr>
              <a:t>dropped</a:t>
            </a:r>
            <a:r>
              <a:rPr sz="1600" spc="-30" dirty="0">
                <a:latin typeface="Times New Roman"/>
                <a:cs typeface="Times New Roman"/>
              </a:rPr>
              <a:t> </a:t>
            </a:r>
            <a:r>
              <a:rPr sz="1600" spc="-5" dirty="0">
                <a:latin typeface="Times New Roman"/>
                <a:cs typeface="Times New Roman"/>
              </a:rPr>
              <a:t>this</a:t>
            </a:r>
            <a:r>
              <a:rPr sz="1600" spc="-35" dirty="0">
                <a:latin typeface="Times New Roman"/>
                <a:cs typeface="Times New Roman"/>
              </a:rPr>
              <a:t> </a:t>
            </a:r>
            <a:r>
              <a:rPr sz="1600" spc="-5" dirty="0">
                <a:latin typeface="Times New Roman"/>
                <a:cs typeface="Times New Roman"/>
              </a:rPr>
              <a:t>column</a:t>
            </a:r>
            <a:r>
              <a:rPr sz="1600" spc="-35" dirty="0">
                <a:latin typeface="Times New Roman"/>
                <a:cs typeface="Times New Roman"/>
              </a:rPr>
              <a:t> </a:t>
            </a:r>
            <a:r>
              <a:rPr sz="1600" dirty="0">
                <a:latin typeface="Times New Roman"/>
                <a:cs typeface="Times New Roman"/>
              </a:rPr>
              <a:t>as</a:t>
            </a:r>
            <a:r>
              <a:rPr sz="1600" spc="-40" dirty="0">
                <a:latin typeface="Times New Roman"/>
                <a:cs typeface="Times New Roman"/>
              </a:rPr>
              <a:t> </a:t>
            </a:r>
            <a:r>
              <a:rPr sz="1600" spc="-5" dirty="0">
                <a:latin typeface="Times New Roman"/>
                <a:cs typeface="Times New Roman"/>
              </a:rPr>
              <a:t>well.</a:t>
            </a:r>
            <a:endParaRPr lang="en-IN" sz="1600" spc="-5" dirty="0">
              <a:latin typeface="Times New Roman"/>
              <a:cs typeface="Times New Roman"/>
            </a:endParaRPr>
          </a:p>
          <a:p>
            <a:pPr marL="18415" marR="5080" indent="-6350" algn="just">
              <a:lnSpc>
                <a:spcPct val="143800"/>
              </a:lnSpc>
              <a:spcBef>
                <a:spcPts val="175"/>
              </a:spcBef>
            </a:pPr>
            <a:r>
              <a:rPr lang="en-US" sz="1600" spc="-5" dirty="0">
                <a:latin typeface="Times New Roman"/>
                <a:cs typeface="Times New Roman"/>
              </a:rPr>
              <a:t>After</a:t>
            </a:r>
            <a:r>
              <a:rPr lang="en-US" sz="1600" dirty="0">
                <a:latin typeface="Times New Roman"/>
                <a:cs typeface="Times New Roman"/>
              </a:rPr>
              <a:t> </a:t>
            </a:r>
            <a:r>
              <a:rPr lang="en-US" sz="1600" spc="-5" dirty="0">
                <a:latin typeface="Times New Roman"/>
                <a:cs typeface="Times New Roman"/>
              </a:rPr>
              <a:t>cleaning</a:t>
            </a:r>
            <a:r>
              <a:rPr lang="en-US" sz="1600" dirty="0">
                <a:latin typeface="Times New Roman"/>
                <a:cs typeface="Times New Roman"/>
              </a:rPr>
              <a:t> </a:t>
            </a:r>
            <a:r>
              <a:rPr lang="en-US" sz="1600" spc="-5" dirty="0">
                <a:latin typeface="Times New Roman"/>
                <a:cs typeface="Times New Roman"/>
              </a:rPr>
              <a:t>the</a:t>
            </a:r>
            <a:r>
              <a:rPr lang="en-US" sz="1600" dirty="0">
                <a:latin typeface="Times New Roman"/>
                <a:cs typeface="Times New Roman"/>
              </a:rPr>
              <a:t> </a:t>
            </a:r>
            <a:r>
              <a:rPr lang="en-US" sz="1600" spc="-5" dirty="0">
                <a:latin typeface="Times New Roman"/>
                <a:cs typeface="Times New Roman"/>
              </a:rPr>
              <a:t>data</a:t>
            </a:r>
            <a:r>
              <a:rPr lang="en-US" sz="1600" dirty="0">
                <a:latin typeface="Times New Roman"/>
                <a:cs typeface="Times New Roman"/>
              </a:rPr>
              <a:t> </a:t>
            </a:r>
            <a:r>
              <a:rPr lang="en-US" sz="1600" spc="-5" dirty="0">
                <a:latin typeface="Times New Roman"/>
                <a:cs typeface="Times New Roman"/>
              </a:rPr>
              <a:t>set</a:t>
            </a:r>
            <a:r>
              <a:rPr lang="en-US" sz="1600" dirty="0">
                <a:latin typeface="Times New Roman"/>
                <a:cs typeface="Times New Roman"/>
              </a:rPr>
              <a:t> we</a:t>
            </a:r>
            <a:r>
              <a:rPr lang="en-US" sz="1600" spc="5" dirty="0">
                <a:latin typeface="Times New Roman"/>
                <a:cs typeface="Times New Roman"/>
              </a:rPr>
              <a:t> </a:t>
            </a:r>
            <a:r>
              <a:rPr lang="en-US" sz="1600" spc="-5" dirty="0">
                <a:latin typeface="Times New Roman"/>
                <a:cs typeface="Times New Roman"/>
              </a:rPr>
              <a:t>analyzed</a:t>
            </a:r>
            <a:r>
              <a:rPr lang="en-US" sz="1600" dirty="0">
                <a:latin typeface="Times New Roman"/>
                <a:cs typeface="Times New Roman"/>
              </a:rPr>
              <a:t> </a:t>
            </a:r>
            <a:r>
              <a:rPr lang="en-US" sz="1600" spc="-5" dirty="0">
                <a:latin typeface="Times New Roman"/>
                <a:cs typeface="Times New Roman"/>
              </a:rPr>
              <a:t>the</a:t>
            </a:r>
            <a:r>
              <a:rPr lang="en-US" sz="1600" dirty="0">
                <a:latin typeface="Times New Roman"/>
                <a:cs typeface="Times New Roman"/>
              </a:rPr>
              <a:t> </a:t>
            </a:r>
            <a:r>
              <a:rPr lang="en-US" sz="1600" spc="-5" dirty="0">
                <a:latin typeface="Times New Roman"/>
                <a:cs typeface="Times New Roman"/>
              </a:rPr>
              <a:t>pattern</a:t>
            </a:r>
            <a:r>
              <a:rPr lang="en-US" sz="1600" dirty="0">
                <a:latin typeface="Times New Roman"/>
                <a:cs typeface="Times New Roman"/>
              </a:rPr>
              <a:t> of</a:t>
            </a:r>
            <a:r>
              <a:rPr lang="en-US" sz="1600" spc="5" dirty="0">
                <a:latin typeface="Times New Roman"/>
                <a:cs typeface="Times New Roman"/>
              </a:rPr>
              <a:t> </a:t>
            </a:r>
            <a:r>
              <a:rPr lang="en-US" sz="1600" spc="-5" dirty="0">
                <a:latin typeface="Times New Roman"/>
                <a:cs typeface="Times New Roman"/>
              </a:rPr>
              <a:t>data</a:t>
            </a:r>
            <a:r>
              <a:rPr lang="en-US" sz="1600" dirty="0">
                <a:latin typeface="Times New Roman"/>
                <a:cs typeface="Times New Roman"/>
              </a:rPr>
              <a:t> by</a:t>
            </a:r>
            <a:r>
              <a:rPr lang="en-US" sz="1600" spc="5" dirty="0">
                <a:latin typeface="Times New Roman"/>
                <a:cs typeface="Times New Roman"/>
              </a:rPr>
              <a:t> </a:t>
            </a:r>
            <a:r>
              <a:rPr lang="en-US" sz="1600" spc="-5" dirty="0">
                <a:latin typeface="Times New Roman"/>
                <a:cs typeface="Times New Roman"/>
              </a:rPr>
              <a:t>data </a:t>
            </a:r>
            <a:r>
              <a:rPr lang="en-US" sz="1600" dirty="0">
                <a:latin typeface="Times New Roman"/>
                <a:cs typeface="Times New Roman"/>
              </a:rPr>
              <a:t> </a:t>
            </a:r>
            <a:r>
              <a:rPr lang="en-US" sz="1600" spc="-5" dirty="0">
                <a:latin typeface="Times New Roman"/>
                <a:cs typeface="Times New Roman"/>
              </a:rPr>
              <a:t>visualization</a:t>
            </a:r>
            <a:r>
              <a:rPr lang="en-US" sz="1600" dirty="0">
                <a:latin typeface="Times New Roman"/>
                <a:cs typeface="Times New Roman"/>
              </a:rPr>
              <a:t> </a:t>
            </a:r>
            <a:r>
              <a:rPr lang="en-US" sz="1600" spc="-10" dirty="0">
                <a:latin typeface="Times New Roman"/>
                <a:cs typeface="Times New Roman"/>
              </a:rPr>
              <a:t>and</a:t>
            </a:r>
            <a:r>
              <a:rPr lang="en-US" sz="1600" spc="-5" dirty="0">
                <a:latin typeface="Times New Roman"/>
                <a:cs typeface="Times New Roman"/>
              </a:rPr>
              <a:t> </a:t>
            </a:r>
            <a:r>
              <a:rPr lang="en-US" sz="1600" spc="-5" dirty="0" err="1">
                <a:latin typeface="Times New Roman"/>
                <a:cs typeface="Times New Roman"/>
              </a:rPr>
              <a:t>analysed</a:t>
            </a:r>
            <a:r>
              <a:rPr lang="en-US" sz="1600" dirty="0">
                <a:latin typeface="Times New Roman"/>
                <a:cs typeface="Times New Roman"/>
              </a:rPr>
              <a:t> </a:t>
            </a:r>
            <a:r>
              <a:rPr lang="en-US" sz="1600" spc="-5" dirty="0">
                <a:latin typeface="Times New Roman"/>
                <a:cs typeface="Times New Roman"/>
              </a:rPr>
              <a:t>that</a:t>
            </a:r>
            <a:r>
              <a:rPr lang="en-US" sz="1600" dirty="0">
                <a:latin typeface="Times New Roman"/>
                <a:cs typeface="Times New Roman"/>
              </a:rPr>
              <a:t> </a:t>
            </a:r>
            <a:r>
              <a:rPr lang="en-US" sz="1600" spc="-5" dirty="0">
                <a:latin typeface="Times New Roman"/>
                <a:cs typeface="Times New Roman"/>
              </a:rPr>
              <a:t>data</a:t>
            </a:r>
            <a:r>
              <a:rPr lang="en-US" sz="1600" dirty="0">
                <a:latin typeface="Times New Roman"/>
                <a:cs typeface="Times New Roman"/>
              </a:rPr>
              <a:t> </a:t>
            </a:r>
            <a:r>
              <a:rPr lang="en-US" sz="1600" spc="-5" dirty="0">
                <a:latin typeface="Times New Roman"/>
                <a:cs typeface="Times New Roman"/>
              </a:rPr>
              <a:t>distribution</a:t>
            </a:r>
            <a:r>
              <a:rPr lang="en-US" sz="1600" dirty="0">
                <a:latin typeface="Times New Roman"/>
                <a:cs typeface="Times New Roman"/>
              </a:rPr>
              <a:t> </a:t>
            </a:r>
            <a:r>
              <a:rPr lang="en-US" sz="1600" spc="-5" dirty="0">
                <a:latin typeface="Times New Roman"/>
                <a:cs typeface="Times New Roman"/>
              </a:rPr>
              <a:t>in</a:t>
            </a:r>
            <a:r>
              <a:rPr lang="en-US" sz="1600" dirty="0">
                <a:latin typeface="Times New Roman"/>
                <a:cs typeface="Times New Roman"/>
              </a:rPr>
              <a:t> </a:t>
            </a:r>
            <a:r>
              <a:rPr lang="en-US" sz="1600" spc="-5" dirty="0">
                <a:latin typeface="Times New Roman"/>
                <a:cs typeface="Times New Roman"/>
              </a:rPr>
              <a:t>each</a:t>
            </a:r>
            <a:r>
              <a:rPr lang="en-US" sz="1600" dirty="0">
                <a:latin typeface="Times New Roman"/>
                <a:cs typeface="Times New Roman"/>
              </a:rPr>
              <a:t> </a:t>
            </a:r>
            <a:r>
              <a:rPr lang="en-US" sz="1600" spc="-5" dirty="0">
                <a:latin typeface="Times New Roman"/>
                <a:cs typeface="Times New Roman"/>
              </a:rPr>
              <a:t>column</a:t>
            </a:r>
            <a:r>
              <a:rPr lang="en-US" sz="1600" dirty="0">
                <a:latin typeface="Times New Roman"/>
                <a:cs typeface="Times New Roman"/>
              </a:rPr>
              <a:t> </a:t>
            </a:r>
            <a:r>
              <a:rPr lang="en-US" sz="1600" spc="-5" dirty="0">
                <a:latin typeface="Times New Roman"/>
                <a:cs typeface="Times New Roman"/>
              </a:rPr>
              <a:t>were </a:t>
            </a:r>
            <a:r>
              <a:rPr lang="en-US" sz="1600" dirty="0">
                <a:latin typeface="Times New Roman"/>
                <a:cs typeface="Times New Roman"/>
              </a:rPr>
              <a:t> </a:t>
            </a:r>
            <a:r>
              <a:rPr lang="en-US" sz="1600" spc="-5" dirty="0">
                <a:latin typeface="Times New Roman"/>
                <a:cs typeface="Times New Roman"/>
              </a:rPr>
              <a:t>complicated had lots </a:t>
            </a:r>
            <a:r>
              <a:rPr lang="en-US" sz="1600" dirty="0">
                <a:latin typeface="Times New Roman"/>
                <a:cs typeface="Times New Roman"/>
              </a:rPr>
              <a:t>of </a:t>
            </a:r>
            <a:r>
              <a:rPr lang="en-US" sz="1600" spc="-5" dirty="0">
                <a:latin typeface="Times New Roman"/>
                <a:cs typeface="Times New Roman"/>
              </a:rPr>
              <a:t>skewness and outliers </a:t>
            </a:r>
            <a:r>
              <a:rPr lang="en-US" sz="1600" dirty="0">
                <a:latin typeface="Times New Roman"/>
                <a:cs typeface="Times New Roman"/>
              </a:rPr>
              <a:t>we </a:t>
            </a:r>
            <a:r>
              <a:rPr lang="en-US" sz="1600" spc="-5" dirty="0">
                <a:latin typeface="Times New Roman"/>
                <a:cs typeface="Times New Roman"/>
              </a:rPr>
              <a:t>assumed that outlier </a:t>
            </a:r>
            <a:r>
              <a:rPr lang="en-US" sz="1600" dirty="0">
                <a:latin typeface="Times New Roman"/>
                <a:cs typeface="Times New Roman"/>
              </a:rPr>
              <a:t> </a:t>
            </a:r>
            <a:r>
              <a:rPr lang="en-US" sz="1600" spc="-5" dirty="0">
                <a:latin typeface="Times New Roman"/>
                <a:cs typeface="Times New Roman"/>
              </a:rPr>
              <a:t>removal from </a:t>
            </a:r>
            <a:r>
              <a:rPr lang="en-US" sz="1600" dirty="0">
                <a:latin typeface="Times New Roman"/>
                <a:cs typeface="Times New Roman"/>
              </a:rPr>
              <a:t>the </a:t>
            </a:r>
            <a:r>
              <a:rPr lang="en-US" sz="1600" spc="-5" dirty="0">
                <a:latin typeface="Times New Roman"/>
                <a:cs typeface="Times New Roman"/>
              </a:rPr>
              <a:t>data set would lead to lots </a:t>
            </a:r>
            <a:r>
              <a:rPr lang="en-US" sz="1600" dirty="0">
                <a:latin typeface="Times New Roman"/>
                <a:cs typeface="Times New Roman"/>
              </a:rPr>
              <a:t>of </a:t>
            </a:r>
            <a:r>
              <a:rPr lang="en-US" sz="1600" spc="-5" dirty="0">
                <a:latin typeface="Times New Roman"/>
                <a:cs typeface="Times New Roman"/>
              </a:rPr>
              <a:t>data loss which we can’t </a:t>
            </a:r>
            <a:r>
              <a:rPr lang="en-US" sz="1600" dirty="0">
                <a:latin typeface="Times New Roman"/>
                <a:cs typeface="Times New Roman"/>
              </a:rPr>
              <a:t> afford </a:t>
            </a:r>
            <a:r>
              <a:rPr lang="en-US" sz="1600" spc="-5" dirty="0">
                <a:latin typeface="Times New Roman"/>
                <a:cs typeface="Times New Roman"/>
              </a:rPr>
              <a:t>hence we performed the skewness removal </a:t>
            </a:r>
            <a:r>
              <a:rPr lang="en-US" sz="1600" dirty="0">
                <a:latin typeface="Times New Roman"/>
                <a:cs typeface="Times New Roman"/>
              </a:rPr>
              <a:t>by </a:t>
            </a:r>
            <a:r>
              <a:rPr lang="en-US" sz="1600" spc="-5" dirty="0">
                <a:latin typeface="Times New Roman"/>
                <a:cs typeface="Times New Roman"/>
              </a:rPr>
              <a:t>power_transfom </a:t>
            </a:r>
            <a:r>
              <a:rPr lang="en-US" sz="1600" spc="10" dirty="0">
                <a:latin typeface="Times New Roman"/>
                <a:cs typeface="Times New Roman"/>
              </a:rPr>
              <a:t>yeo- </a:t>
            </a:r>
            <a:r>
              <a:rPr lang="en-US" sz="1600" spc="15" dirty="0">
                <a:latin typeface="Times New Roman"/>
                <a:cs typeface="Times New Roman"/>
              </a:rPr>
              <a:t> </a:t>
            </a:r>
            <a:r>
              <a:rPr lang="en-US" sz="1600" spc="-5" dirty="0">
                <a:latin typeface="Times New Roman"/>
                <a:cs typeface="Times New Roman"/>
              </a:rPr>
              <a:t>johnson</a:t>
            </a:r>
            <a:r>
              <a:rPr lang="en-US" sz="1600" spc="-35" dirty="0">
                <a:latin typeface="Times New Roman"/>
                <a:cs typeface="Times New Roman"/>
              </a:rPr>
              <a:t> </a:t>
            </a:r>
            <a:r>
              <a:rPr lang="en-US" sz="1600" spc="-5" dirty="0">
                <a:latin typeface="Times New Roman"/>
                <a:cs typeface="Times New Roman"/>
              </a:rPr>
              <a:t>method</a:t>
            </a:r>
            <a:r>
              <a:rPr lang="en-US" sz="1600" spc="-30" dirty="0">
                <a:latin typeface="Times New Roman"/>
                <a:cs typeface="Times New Roman"/>
              </a:rPr>
              <a:t> </a:t>
            </a:r>
            <a:r>
              <a:rPr lang="en-US" sz="1600" dirty="0">
                <a:latin typeface="Times New Roman"/>
                <a:cs typeface="Times New Roman"/>
              </a:rPr>
              <a:t>in</a:t>
            </a:r>
            <a:r>
              <a:rPr lang="en-US" sz="1600" spc="-35" dirty="0">
                <a:latin typeface="Times New Roman"/>
                <a:cs typeface="Times New Roman"/>
              </a:rPr>
              <a:t> </a:t>
            </a:r>
            <a:r>
              <a:rPr lang="en-US" sz="1600" spc="-5" dirty="0">
                <a:latin typeface="Times New Roman"/>
                <a:cs typeface="Times New Roman"/>
              </a:rPr>
              <a:t>order</a:t>
            </a:r>
            <a:r>
              <a:rPr lang="en-US" sz="1600" spc="-20" dirty="0">
                <a:latin typeface="Times New Roman"/>
                <a:cs typeface="Times New Roman"/>
              </a:rPr>
              <a:t> </a:t>
            </a:r>
            <a:r>
              <a:rPr lang="en-US" sz="1600" spc="-5" dirty="0">
                <a:latin typeface="Times New Roman"/>
                <a:cs typeface="Times New Roman"/>
              </a:rPr>
              <a:t>to</a:t>
            </a:r>
            <a:r>
              <a:rPr lang="en-US" sz="1600" spc="-25" dirty="0">
                <a:latin typeface="Times New Roman"/>
                <a:cs typeface="Times New Roman"/>
              </a:rPr>
              <a:t> </a:t>
            </a:r>
            <a:r>
              <a:rPr lang="en-US" sz="1600" spc="-5" dirty="0">
                <a:latin typeface="Times New Roman"/>
                <a:cs typeface="Times New Roman"/>
              </a:rPr>
              <a:t>remove</a:t>
            </a:r>
            <a:r>
              <a:rPr lang="en-US" sz="1600" spc="-25" dirty="0">
                <a:latin typeface="Times New Roman"/>
                <a:cs typeface="Times New Roman"/>
              </a:rPr>
              <a:t> </a:t>
            </a:r>
            <a:r>
              <a:rPr lang="en-US" sz="1600" spc="-5" dirty="0">
                <a:latin typeface="Times New Roman"/>
                <a:cs typeface="Times New Roman"/>
              </a:rPr>
              <a:t>the</a:t>
            </a:r>
            <a:r>
              <a:rPr lang="en-US" sz="1600" spc="-40" dirty="0">
                <a:latin typeface="Times New Roman"/>
                <a:cs typeface="Times New Roman"/>
              </a:rPr>
              <a:t> </a:t>
            </a:r>
            <a:r>
              <a:rPr lang="en-US" sz="1600" spc="-5" dirty="0">
                <a:latin typeface="Times New Roman"/>
                <a:cs typeface="Times New Roman"/>
              </a:rPr>
              <a:t>skewness</a:t>
            </a:r>
            <a:r>
              <a:rPr lang="en-US" sz="1600" spc="-20" dirty="0">
                <a:latin typeface="Times New Roman"/>
                <a:cs typeface="Times New Roman"/>
              </a:rPr>
              <a:t> </a:t>
            </a:r>
            <a:r>
              <a:rPr lang="en-US" sz="1600" spc="-5" dirty="0">
                <a:latin typeface="Times New Roman"/>
                <a:cs typeface="Times New Roman"/>
              </a:rPr>
              <a:t>from</a:t>
            </a:r>
            <a:r>
              <a:rPr lang="en-US" sz="1600" spc="-30" dirty="0">
                <a:latin typeface="Times New Roman"/>
                <a:cs typeface="Times New Roman"/>
              </a:rPr>
              <a:t> </a:t>
            </a:r>
            <a:r>
              <a:rPr lang="en-US" sz="1600" spc="10" dirty="0">
                <a:latin typeface="Times New Roman"/>
                <a:cs typeface="Times New Roman"/>
              </a:rPr>
              <a:t>the</a:t>
            </a:r>
            <a:r>
              <a:rPr lang="en-US" sz="1600" spc="-25" dirty="0">
                <a:latin typeface="Times New Roman"/>
                <a:cs typeface="Times New Roman"/>
              </a:rPr>
              <a:t> </a:t>
            </a:r>
            <a:r>
              <a:rPr lang="en-US" sz="1600" spc="-5" dirty="0">
                <a:latin typeface="Times New Roman"/>
                <a:cs typeface="Times New Roman"/>
              </a:rPr>
              <a:t>column</a:t>
            </a:r>
            <a:r>
              <a:rPr lang="en-US" sz="1600" spc="-20" dirty="0">
                <a:latin typeface="Times New Roman"/>
                <a:cs typeface="Times New Roman"/>
              </a:rPr>
              <a:t> </a:t>
            </a:r>
            <a:r>
              <a:rPr lang="en-US" sz="1600" spc="-5" dirty="0">
                <a:latin typeface="Times New Roman"/>
                <a:cs typeface="Times New Roman"/>
              </a:rPr>
              <a:t>and</a:t>
            </a:r>
            <a:r>
              <a:rPr lang="en-US" sz="1600" spc="-35" dirty="0">
                <a:latin typeface="Times New Roman"/>
                <a:cs typeface="Times New Roman"/>
              </a:rPr>
              <a:t> </a:t>
            </a:r>
            <a:r>
              <a:rPr lang="en-US" sz="1600" dirty="0">
                <a:latin typeface="Times New Roman"/>
                <a:cs typeface="Times New Roman"/>
              </a:rPr>
              <a:t>it</a:t>
            </a:r>
            <a:r>
              <a:rPr lang="en-US" sz="1600" spc="-30" dirty="0">
                <a:latin typeface="Times New Roman"/>
                <a:cs typeface="Times New Roman"/>
              </a:rPr>
              <a:t> </a:t>
            </a:r>
            <a:r>
              <a:rPr lang="en-US" sz="1600" spc="-5" dirty="0">
                <a:latin typeface="Times New Roman"/>
                <a:cs typeface="Times New Roman"/>
              </a:rPr>
              <a:t>did </a:t>
            </a:r>
            <a:r>
              <a:rPr lang="en-US" sz="1600" spc="-340" dirty="0">
                <a:latin typeface="Times New Roman"/>
                <a:cs typeface="Times New Roman"/>
              </a:rPr>
              <a:t> </a:t>
            </a:r>
            <a:r>
              <a:rPr lang="en-US" sz="1600" spc="-5" dirty="0">
                <a:latin typeface="Times New Roman"/>
                <a:cs typeface="Times New Roman"/>
              </a:rPr>
              <a:t>very well in most </a:t>
            </a:r>
            <a:r>
              <a:rPr lang="en-US" sz="1600" dirty="0">
                <a:latin typeface="Times New Roman"/>
                <a:cs typeface="Times New Roman"/>
              </a:rPr>
              <a:t>of the </a:t>
            </a:r>
            <a:r>
              <a:rPr lang="en-US" sz="1600" spc="-5" dirty="0">
                <a:latin typeface="Times New Roman"/>
                <a:cs typeface="Times New Roman"/>
              </a:rPr>
              <a:t>cases but not </a:t>
            </a:r>
            <a:r>
              <a:rPr lang="en-US" sz="1600" dirty="0">
                <a:latin typeface="Times New Roman"/>
                <a:cs typeface="Times New Roman"/>
              </a:rPr>
              <a:t>in </a:t>
            </a:r>
            <a:r>
              <a:rPr lang="en-US" sz="1600" spc="-5" dirty="0">
                <a:latin typeface="Times New Roman"/>
                <a:cs typeface="Times New Roman"/>
              </a:rPr>
              <a:t>all the cases. After that </a:t>
            </a:r>
            <a:r>
              <a:rPr lang="en-US" sz="1600" dirty="0">
                <a:latin typeface="Times New Roman"/>
                <a:cs typeface="Times New Roman"/>
              </a:rPr>
              <a:t>we </a:t>
            </a:r>
            <a:r>
              <a:rPr lang="en-US" sz="1600" spc="-5" dirty="0">
                <a:latin typeface="Times New Roman"/>
                <a:cs typeface="Times New Roman"/>
              </a:rPr>
              <a:t>scaled </a:t>
            </a:r>
            <a:r>
              <a:rPr lang="en-US" sz="1600" dirty="0">
                <a:latin typeface="Times New Roman"/>
                <a:cs typeface="Times New Roman"/>
              </a:rPr>
              <a:t> the </a:t>
            </a:r>
            <a:r>
              <a:rPr lang="en-US" sz="1600" spc="-5" dirty="0">
                <a:latin typeface="Times New Roman"/>
                <a:cs typeface="Times New Roman"/>
              </a:rPr>
              <a:t>data by MinMaxScaler but </a:t>
            </a:r>
            <a:r>
              <a:rPr lang="en-US" sz="1600" dirty="0">
                <a:latin typeface="Times New Roman"/>
                <a:cs typeface="Times New Roman"/>
              </a:rPr>
              <a:t>we </a:t>
            </a:r>
            <a:r>
              <a:rPr lang="en-US" sz="1600" spc="-10" dirty="0">
                <a:latin typeface="Times New Roman"/>
                <a:cs typeface="Times New Roman"/>
              </a:rPr>
              <a:t>found </a:t>
            </a:r>
            <a:r>
              <a:rPr lang="en-US" sz="1600" spc="-5" dirty="0">
                <a:latin typeface="Times New Roman"/>
                <a:cs typeface="Times New Roman"/>
              </a:rPr>
              <a:t>that because </a:t>
            </a:r>
            <a:r>
              <a:rPr lang="en-US" sz="1600" dirty="0">
                <a:latin typeface="Times New Roman"/>
                <a:cs typeface="Times New Roman"/>
              </a:rPr>
              <a:t>we </a:t>
            </a:r>
            <a:r>
              <a:rPr lang="en-US" sz="1600" spc="-5" dirty="0">
                <a:latin typeface="Times New Roman"/>
                <a:cs typeface="Times New Roman"/>
              </a:rPr>
              <a:t>already performed </a:t>
            </a:r>
            <a:r>
              <a:rPr lang="en-US" sz="1600" spc="-335" dirty="0">
                <a:latin typeface="Times New Roman"/>
                <a:cs typeface="Times New Roman"/>
              </a:rPr>
              <a:t> </a:t>
            </a:r>
            <a:r>
              <a:rPr lang="en-US" sz="1600" dirty="0">
                <a:latin typeface="Times New Roman"/>
                <a:cs typeface="Times New Roman"/>
              </a:rPr>
              <a:t>the </a:t>
            </a:r>
            <a:r>
              <a:rPr lang="en-US" sz="1600" spc="-5" dirty="0">
                <a:latin typeface="Times New Roman"/>
                <a:cs typeface="Times New Roman"/>
              </a:rPr>
              <a:t>power transformation in the data hence </a:t>
            </a:r>
            <a:r>
              <a:rPr lang="en-US" sz="1600" dirty="0">
                <a:latin typeface="Times New Roman"/>
                <a:cs typeface="Times New Roman"/>
              </a:rPr>
              <a:t>it </a:t>
            </a:r>
            <a:r>
              <a:rPr lang="en-US" sz="1600" spc="-5" dirty="0">
                <a:latin typeface="Times New Roman"/>
                <a:cs typeface="Times New Roman"/>
              </a:rPr>
              <a:t>did not changes in continuous </a:t>
            </a:r>
            <a:r>
              <a:rPr lang="en-US" sz="1600" dirty="0">
                <a:latin typeface="Times New Roman"/>
                <a:cs typeface="Times New Roman"/>
              </a:rPr>
              <a:t> </a:t>
            </a:r>
            <a:r>
              <a:rPr lang="en-US" sz="1600" spc="-5" dirty="0">
                <a:latin typeface="Times New Roman"/>
                <a:cs typeface="Times New Roman"/>
              </a:rPr>
              <a:t>features but changed </a:t>
            </a:r>
            <a:r>
              <a:rPr lang="en-US" sz="1600" dirty="0">
                <a:latin typeface="Times New Roman"/>
                <a:cs typeface="Times New Roman"/>
              </a:rPr>
              <a:t>some of </a:t>
            </a:r>
            <a:r>
              <a:rPr lang="en-US" sz="1600" spc="-5" dirty="0">
                <a:latin typeface="Times New Roman"/>
                <a:cs typeface="Times New Roman"/>
              </a:rPr>
              <a:t>categorical </a:t>
            </a:r>
            <a:r>
              <a:rPr lang="en-US" sz="1600" dirty="0">
                <a:latin typeface="Times New Roman"/>
                <a:cs typeface="Times New Roman"/>
              </a:rPr>
              <a:t>and </a:t>
            </a:r>
            <a:r>
              <a:rPr lang="en-US" sz="1600" spc="-5" dirty="0">
                <a:latin typeface="Times New Roman"/>
                <a:cs typeface="Times New Roman"/>
              </a:rPr>
              <a:t>date columns in the </a:t>
            </a:r>
            <a:r>
              <a:rPr lang="en-US" sz="1600" spc="-10" dirty="0">
                <a:latin typeface="Times New Roman"/>
                <a:cs typeface="Times New Roman"/>
              </a:rPr>
              <a:t>same </a:t>
            </a:r>
            <a:r>
              <a:rPr lang="en-US" sz="1600" spc="-5" dirty="0">
                <a:latin typeface="Times New Roman"/>
                <a:cs typeface="Times New Roman"/>
              </a:rPr>
              <a:t> category </a:t>
            </a:r>
            <a:r>
              <a:rPr lang="en-US" sz="1600" spc="-10" dirty="0">
                <a:latin typeface="Times New Roman"/>
                <a:cs typeface="Times New Roman"/>
              </a:rPr>
              <a:t>and </a:t>
            </a:r>
            <a:r>
              <a:rPr lang="en-US" sz="1600" spc="-5" dirty="0">
                <a:latin typeface="Times New Roman"/>
                <a:cs typeface="Times New Roman"/>
              </a:rPr>
              <a:t>the final step </a:t>
            </a:r>
            <a:r>
              <a:rPr lang="en-US" sz="1600" dirty="0">
                <a:latin typeface="Times New Roman"/>
                <a:cs typeface="Times New Roman"/>
              </a:rPr>
              <a:t>of </a:t>
            </a:r>
            <a:r>
              <a:rPr lang="en-US" sz="1600" spc="-5" dirty="0">
                <a:latin typeface="Times New Roman"/>
                <a:cs typeface="Times New Roman"/>
              </a:rPr>
              <a:t>data pre-processing </a:t>
            </a:r>
            <a:r>
              <a:rPr lang="en-US" sz="1600" dirty="0">
                <a:latin typeface="Times New Roman"/>
                <a:cs typeface="Times New Roman"/>
              </a:rPr>
              <a:t>we </a:t>
            </a:r>
            <a:r>
              <a:rPr lang="en-US" sz="1600" spc="-5" dirty="0">
                <a:latin typeface="Times New Roman"/>
                <a:cs typeface="Times New Roman"/>
              </a:rPr>
              <a:t>performed </a:t>
            </a:r>
            <a:r>
              <a:rPr lang="en-US" sz="1600" dirty="0">
                <a:latin typeface="Times New Roman"/>
                <a:cs typeface="Times New Roman"/>
              </a:rPr>
              <a:t>by </a:t>
            </a:r>
            <a:r>
              <a:rPr lang="en-US" sz="1600" spc="-5" dirty="0">
                <a:latin typeface="Times New Roman"/>
                <a:cs typeface="Times New Roman"/>
              </a:rPr>
              <a:t>splitting </a:t>
            </a:r>
            <a:r>
              <a:rPr lang="en-US" sz="1600" spc="-335" dirty="0">
                <a:latin typeface="Times New Roman"/>
                <a:cs typeface="Times New Roman"/>
              </a:rPr>
              <a:t> </a:t>
            </a:r>
            <a:r>
              <a:rPr lang="en-US" sz="1600" dirty="0">
                <a:latin typeface="Times New Roman"/>
                <a:cs typeface="Times New Roman"/>
              </a:rPr>
              <a:t>the </a:t>
            </a:r>
            <a:r>
              <a:rPr lang="en-US" sz="1600" spc="-5" dirty="0">
                <a:latin typeface="Times New Roman"/>
                <a:cs typeface="Times New Roman"/>
              </a:rPr>
              <a:t>data into train data </a:t>
            </a:r>
            <a:r>
              <a:rPr lang="en-US" sz="1600" dirty="0">
                <a:latin typeface="Times New Roman"/>
                <a:cs typeface="Times New Roman"/>
              </a:rPr>
              <a:t>&amp; </a:t>
            </a:r>
            <a:r>
              <a:rPr lang="en-US" sz="1600" spc="-5" dirty="0">
                <a:latin typeface="Times New Roman"/>
                <a:cs typeface="Times New Roman"/>
              </a:rPr>
              <a:t>test data to send to machine learning model and </a:t>
            </a:r>
            <a:r>
              <a:rPr lang="en-US" sz="1600" dirty="0">
                <a:latin typeface="Times New Roman"/>
                <a:cs typeface="Times New Roman"/>
              </a:rPr>
              <a:t> </a:t>
            </a:r>
            <a:r>
              <a:rPr lang="en-US" sz="1600" spc="-5" dirty="0">
                <a:latin typeface="Times New Roman"/>
                <a:cs typeface="Times New Roman"/>
              </a:rPr>
              <a:t>test</a:t>
            </a:r>
            <a:r>
              <a:rPr lang="en-US" sz="1600" dirty="0">
                <a:latin typeface="Times New Roman"/>
                <a:cs typeface="Times New Roman"/>
              </a:rPr>
              <a:t> </a:t>
            </a:r>
            <a:r>
              <a:rPr lang="en-US" sz="1600" spc="-5" dirty="0">
                <a:latin typeface="Times New Roman"/>
                <a:cs typeface="Times New Roman"/>
              </a:rPr>
              <a:t>and</a:t>
            </a:r>
            <a:r>
              <a:rPr lang="en-US" sz="1600" spc="-15" dirty="0">
                <a:latin typeface="Times New Roman"/>
                <a:cs typeface="Times New Roman"/>
              </a:rPr>
              <a:t> </a:t>
            </a:r>
            <a:r>
              <a:rPr lang="en-US" sz="1600" dirty="0">
                <a:latin typeface="Times New Roman"/>
                <a:cs typeface="Times New Roman"/>
              </a:rPr>
              <a:t>to</a:t>
            </a:r>
            <a:r>
              <a:rPr lang="en-US" sz="1600" spc="5" dirty="0">
                <a:latin typeface="Times New Roman"/>
                <a:cs typeface="Times New Roman"/>
              </a:rPr>
              <a:t> </a:t>
            </a:r>
            <a:r>
              <a:rPr lang="en-US" sz="1600" spc="-5" dirty="0">
                <a:latin typeface="Times New Roman"/>
                <a:cs typeface="Times New Roman"/>
              </a:rPr>
              <a:t>evaluate</a:t>
            </a:r>
            <a:r>
              <a:rPr lang="en-US" sz="1600" dirty="0">
                <a:latin typeface="Times New Roman"/>
                <a:cs typeface="Times New Roman"/>
              </a:rPr>
              <a:t> </a:t>
            </a:r>
            <a:r>
              <a:rPr lang="en-US" sz="1600" spc="-5" dirty="0">
                <a:latin typeface="Times New Roman"/>
                <a:cs typeface="Times New Roman"/>
              </a:rPr>
              <a:t>it.</a:t>
            </a:r>
            <a:endParaRPr lang="en-US" sz="1600" dirty="0">
              <a:latin typeface="Times New Roman"/>
              <a:cs typeface="Times New Roman"/>
            </a:endParaRPr>
          </a:p>
          <a:p>
            <a:pPr marL="18415" marR="5080" indent="-6350" algn="just">
              <a:lnSpc>
                <a:spcPct val="143800"/>
              </a:lnSpc>
              <a:spcBef>
                <a:spcPts val="175"/>
              </a:spcBef>
            </a:pPr>
            <a:endParaRPr sz="1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21336"/>
            <a:ext cx="7239000" cy="10385792"/>
          </a:xfrm>
          <a:prstGeom prst="rect">
            <a:avLst/>
          </a:prstGeom>
        </p:spPr>
        <p:txBody>
          <a:bodyPr vert="horz" wrap="square" lIns="0" tIns="12065" rIns="0" bIns="0" rtlCol="0">
            <a:spAutoFit/>
          </a:bodyPr>
          <a:lstStyle/>
          <a:p>
            <a:pPr marL="17145" algn="just">
              <a:lnSpc>
                <a:spcPct val="100000"/>
              </a:lnSpc>
              <a:spcBef>
                <a:spcPts val="5"/>
              </a:spcBef>
            </a:pPr>
            <a:r>
              <a:rPr sz="2800" b="1" dirty="0">
                <a:latin typeface="Times New Roman"/>
                <a:cs typeface="Times New Roman"/>
              </a:rPr>
              <a:t>Data </a:t>
            </a:r>
            <a:r>
              <a:rPr sz="2800" b="1" spc="-5" dirty="0">
                <a:latin typeface="Times New Roman"/>
                <a:cs typeface="Times New Roman"/>
              </a:rPr>
              <a:t>Inputs- Logic-</a:t>
            </a:r>
            <a:r>
              <a:rPr sz="2800" b="1" dirty="0">
                <a:latin typeface="Times New Roman"/>
                <a:cs typeface="Times New Roman"/>
              </a:rPr>
              <a:t> Output</a:t>
            </a:r>
            <a:r>
              <a:rPr sz="2800" b="1" spc="-20" dirty="0">
                <a:latin typeface="Times New Roman"/>
                <a:cs typeface="Times New Roman"/>
              </a:rPr>
              <a:t> </a:t>
            </a:r>
            <a:r>
              <a:rPr sz="2800" b="1" spc="-5" dirty="0">
                <a:latin typeface="Times New Roman"/>
                <a:cs typeface="Times New Roman"/>
              </a:rPr>
              <a:t>Relationships</a:t>
            </a:r>
            <a:endParaRPr sz="2800" dirty="0">
              <a:latin typeface="Times New Roman"/>
              <a:cs typeface="Times New Roman"/>
            </a:endParaRPr>
          </a:p>
          <a:p>
            <a:pPr marL="18415" marR="5715" indent="-6350" algn="just">
              <a:lnSpc>
                <a:spcPct val="143700"/>
              </a:lnSpc>
              <a:spcBef>
                <a:spcPts val="190"/>
              </a:spcBef>
            </a:pP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data</a:t>
            </a:r>
            <a:r>
              <a:rPr sz="1400" dirty="0">
                <a:latin typeface="Times New Roman"/>
                <a:cs typeface="Times New Roman"/>
              </a:rPr>
              <a:t> </a:t>
            </a:r>
            <a:r>
              <a:rPr sz="1400" spc="-5" dirty="0">
                <a:latin typeface="Times New Roman"/>
                <a:cs typeface="Times New Roman"/>
              </a:rPr>
              <a:t>inputs</a:t>
            </a:r>
            <a:r>
              <a:rPr sz="1400" dirty="0">
                <a:latin typeface="Times New Roman"/>
                <a:cs typeface="Times New Roman"/>
              </a:rPr>
              <a:t> </a:t>
            </a:r>
            <a:r>
              <a:rPr sz="1400" spc="-5" dirty="0">
                <a:latin typeface="Times New Roman"/>
                <a:cs typeface="Times New Roman"/>
              </a:rPr>
              <a:t>in</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Micro-credit</a:t>
            </a:r>
            <a:r>
              <a:rPr sz="1400" dirty="0">
                <a:latin typeface="Times New Roman"/>
                <a:cs typeface="Times New Roman"/>
              </a:rPr>
              <a:t> </a:t>
            </a:r>
            <a:r>
              <a:rPr sz="1400" spc="-5" dirty="0">
                <a:latin typeface="Times New Roman"/>
                <a:cs typeface="Times New Roman"/>
              </a:rPr>
              <a:t>defaulter</a:t>
            </a:r>
            <a:r>
              <a:rPr sz="1400" dirty="0">
                <a:latin typeface="Times New Roman"/>
                <a:cs typeface="Times New Roman"/>
              </a:rPr>
              <a:t> </a:t>
            </a:r>
            <a:r>
              <a:rPr sz="1400" spc="-5" dirty="0">
                <a:latin typeface="Times New Roman"/>
                <a:cs typeface="Times New Roman"/>
              </a:rPr>
              <a:t>project</a:t>
            </a:r>
            <a:r>
              <a:rPr sz="1400" dirty="0">
                <a:latin typeface="Times New Roman"/>
                <a:cs typeface="Times New Roman"/>
              </a:rPr>
              <a:t> are</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data</a:t>
            </a:r>
            <a:r>
              <a:rPr sz="1400" spc="5" dirty="0">
                <a:latin typeface="Times New Roman"/>
                <a:cs typeface="Times New Roman"/>
              </a:rPr>
              <a:t> </a:t>
            </a:r>
            <a:r>
              <a:rPr sz="1400" spc="-5" dirty="0">
                <a:latin typeface="Times New Roman"/>
                <a:cs typeface="Times New Roman"/>
              </a:rPr>
              <a:t>of</a:t>
            </a:r>
            <a:r>
              <a:rPr sz="1400" dirty="0">
                <a:latin typeface="Times New Roman"/>
                <a:cs typeface="Times New Roman"/>
              </a:rPr>
              <a:t> a </a:t>
            </a:r>
            <a:r>
              <a:rPr sz="1400" spc="-335" dirty="0">
                <a:latin typeface="Times New Roman"/>
                <a:cs typeface="Times New Roman"/>
              </a:rPr>
              <a:t> </a:t>
            </a:r>
            <a:r>
              <a:rPr sz="1400" spc="-5" dirty="0">
                <a:latin typeface="Times New Roman"/>
                <a:cs typeface="Times New Roman"/>
              </a:rPr>
              <a:t>particular telecom industry’s users </a:t>
            </a:r>
            <a:r>
              <a:rPr sz="1400" dirty="0">
                <a:latin typeface="Times New Roman"/>
                <a:cs typeface="Times New Roman"/>
              </a:rPr>
              <a:t>or </a:t>
            </a:r>
            <a:r>
              <a:rPr sz="1400" spc="-5" dirty="0">
                <a:latin typeface="Times New Roman"/>
                <a:cs typeface="Times New Roman"/>
              </a:rPr>
              <a:t>subscribers that what type </a:t>
            </a:r>
            <a:r>
              <a:rPr sz="1400" dirty="0">
                <a:latin typeface="Times New Roman"/>
                <a:cs typeface="Times New Roman"/>
              </a:rPr>
              <a:t>of </a:t>
            </a:r>
            <a:r>
              <a:rPr sz="1400" spc="-5" dirty="0">
                <a:latin typeface="Times New Roman"/>
                <a:cs typeface="Times New Roman"/>
              </a:rPr>
              <a:t>services </a:t>
            </a:r>
            <a:r>
              <a:rPr sz="1400" dirty="0">
                <a:latin typeface="Times New Roman"/>
                <a:cs typeface="Times New Roman"/>
              </a:rPr>
              <a:t> </a:t>
            </a:r>
            <a:r>
              <a:rPr sz="1400" spc="-5" dirty="0">
                <a:latin typeface="Times New Roman"/>
                <a:cs typeface="Times New Roman"/>
              </a:rPr>
              <a:t>user</a:t>
            </a:r>
            <a:r>
              <a:rPr sz="1400" spc="-65" dirty="0">
                <a:latin typeface="Times New Roman"/>
                <a:cs typeface="Times New Roman"/>
              </a:rPr>
              <a:t> </a:t>
            </a:r>
            <a:r>
              <a:rPr sz="1400" spc="-5" dirty="0">
                <a:latin typeface="Times New Roman"/>
                <a:cs typeface="Times New Roman"/>
              </a:rPr>
              <a:t>is</a:t>
            </a:r>
            <a:r>
              <a:rPr sz="1400" spc="-55" dirty="0">
                <a:latin typeface="Times New Roman"/>
                <a:cs typeface="Times New Roman"/>
              </a:rPr>
              <a:t> </a:t>
            </a:r>
            <a:r>
              <a:rPr sz="1400" spc="-5" dirty="0">
                <a:latin typeface="Times New Roman"/>
                <a:cs typeface="Times New Roman"/>
              </a:rPr>
              <a:t>subscribing</a:t>
            </a:r>
            <a:r>
              <a:rPr sz="1400" spc="-55" dirty="0">
                <a:latin typeface="Times New Roman"/>
                <a:cs typeface="Times New Roman"/>
              </a:rPr>
              <a:t> </a:t>
            </a:r>
            <a:r>
              <a:rPr sz="1400" spc="-5" dirty="0">
                <a:latin typeface="Times New Roman"/>
                <a:cs typeface="Times New Roman"/>
              </a:rPr>
              <a:t>for</a:t>
            </a:r>
            <a:r>
              <a:rPr sz="1400" spc="-70" dirty="0">
                <a:latin typeface="Times New Roman"/>
                <a:cs typeface="Times New Roman"/>
              </a:rPr>
              <a:t> </a:t>
            </a:r>
            <a:r>
              <a:rPr sz="1400" spc="-5" dirty="0">
                <a:latin typeface="Times New Roman"/>
                <a:cs typeface="Times New Roman"/>
              </a:rPr>
              <a:t>recharges</a:t>
            </a:r>
            <a:r>
              <a:rPr sz="1400" spc="-60" dirty="0">
                <a:latin typeface="Times New Roman"/>
                <a:cs typeface="Times New Roman"/>
              </a:rPr>
              <a:t> </a:t>
            </a:r>
            <a:r>
              <a:rPr sz="1400" dirty="0">
                <a:latin typeface="Times New Roman"/>
                <a:cs typeface="Times New Roman"/>
              </a:rPr>
              <a:t>of</a:t>
            </a:r>
            <a:r>
              <a:rPr sz="1400" spc="-60" dirty="0">
                <a:latin typeface="Times New Roman"/>
                <a:cs typeface="Times New Roman"/>
              </a:rPr>
              <a:t> </a:t>
            </a:r>
            <a:r>
              <a:rPr sz="1400" spc="-5" dirty="0">
                <a:latin typeface="Times New Roman"/>
                <a:cs typeface="Times New Roman"/>
              </a:rPr>
              <a:t>mobile</a:t>
            </a:r>
            <a:r>
              <a:rPr sz="1400" spc="-70" dirty="0">
                <a:latin typeface="Times New Roman"/>
                <a:cs typeface="Times New Roman"/>
              </a:rPr>
              <a:t> </a:t>
            </a:r>
            <a:r>
              <a:rPr sz="1400" spc="-5" dirty="0">
                <a:latin typeface="Times New Roman"/>
                <a:cs typeface="Times New Roman"/>
              </a:rPr>
              <a:t>balance</a:t>
            </a:r>
            <a:r>
              <a:rPr sz="1400" spc="-70" dirty="0">
                <a:latin typeface="Times New Roman"/>
                <a:cs typeface="Times New Roman"/>
              </a:rPr>
              <a:t> </a:t>
            </a:r>
            <a:r>
              <a:rPr sz="1400" spc="-5" dirty="0">
                <a:latin typeface="Times New Roman"/>
                <a:cs typeface="Times New Roman"/>
              </a:rPr>
              <a:t>users</a:t>
            </a:r>
            <a:r>
              <a:rPr sz="1400" spc="-60" dirty="0">
                <a:latin typeface="Times New Roman"/>
                <a:cs typeface="Times New Roman"/>
              </a:rPr>
              <a:t> </a:t>
            </a:r>
            <a:r>
              <a:rPr sz="1400" dirty="0">
                <a:latin typeface="Times New Roman"/>
                <a:cs typeface="Times New Roman"/>
              </a:rPr>
              <a:t>are</a:t>
            </a:r>
            <a:r>
              <a:rPr sz="1400" spc="-70" dirty="0">
                <a:latin typeface="Times New Roman"/>
                <a:cs typeface="Times New Roman"/>
              </a:rPr>
              <a:t> </a:t>
            </a:r>
            <a:r>
              <a:rPr sz="1400" spc="-5" dirty="0">
                <a:latin typeface="Times New Roman"/>
                <a:cs typeface="Times New Roman"/>
              </a:rPr>
              <a:t>doing,</a:t>
            </a:r>
            <a:r>
              <a:rPr sz="1400" spc="-60" dirty="0">
                <a:latin typeface="Times New Roman"/>
                <a:cs typeface="Times New Roman"/>
              </a:rPr>
              <a:t> </a:t>
            </a:r>
            <a:r>
              <a:rPr sz="1400" spc="-5" dirty="0">
                <a:latin typeface="Times New Roman"/>
                <a:cs typeface="Times New Roman"/>
              </a:rPr>
              <a:t>spending </a:t>
            </a:r>
            <a:r>
              <a:rPr sz="1400" spc="-340" dirty="0">
                <a:latin typeface="Times New Roman"/>
                <a:cs typeface="Times New Roman"/>
              </a:rPr>
              <a:t> </a:t>
            </a:r>
            <a:r>
              <a:rPr sz="1400" spc="-5" dirty="0">
                <a:latin typeface="Times New Roman"/>
                <a:cs typeface="Times New Roman"/>
              </a:rPr>
              <a:t>amounts in using service in </a:t>
            </a:r>
            <a:r>
              <a:rPr sz="1400" dirty="0">
                <a:latin typeface="Times New Roman"/>
                <a:cs typeface="Times New Roman"/>
              </a:rPr>
              <a:t>a </a:t>
            </a:r>
            <a:r>
              <a:rPr sz="1400" spc="-5" dirty="0">
                <a:latin typeface="Times New Roman"/>
                <a:cs typeface="Times New Roman"/>
              </a:rPr>
              <a:t>time frame </a:t>
            </a:r>
            <a:r>
              <a:rPr sz="1400" dirty="0">
                <a:latin typeface="Times New Roman"/>
                <a:cs typeface="Times New Roman"/>
              </a:rPr>
              <a:t>of </a:t>
            </a:r>
            <a:r>
              <a:rPr sz="1400" spc="-5" dirty="0">
                <a:latin typeface="Times New Roman"/>
                <a:cs typeface="Times New Roman"/>
              </a:rPr>
              <a:t>30 </a:t>
            </a:r>
            <a:r>
              <a:rPr sz="1400" dirty="0">
                <a:latin typeface="Times New Roman"/>
                <a:cs typeface="Times New Roman"/>
              </a:rPr>
              <a:t>&amp; </a:t>
            </a:r>
            <a:r>
              <a:rPr sz="1400" spc="-5" dirty="0">
                <a:latin typeface="Times New Roman"/>
                <a:cs typeface="Times New Roman"/>
              </a:rPr>
              <a:t>90 days, maintaining the </a:t>
            </a:r>
            <a:r>
              <a:rPr sz="1400" dirty="0">
                <a:latin typeface="Times New Roman"/>
                <a:cs typeface="Times New Roman"/>
              </a:rPr>
              <a:t> </a:t>
            </a:r>
            <a:r>
              <a:rPr sz="1400" spc="-5" dirty="0">
                <a:latin typeface="Times New Roman"/>
                <a:cs typeface="Times New Roman"/>
              </a:rPr>
              <a:t>balance, how many credits </a:t>
            </a:r>
            <a:r>
              <a:rPr sz="1400" dirty="0">
                <a:latin typeface="Times New Roman"/>
                <a:cs typeface="Times New Roman"/>
              </a:rPr>
              <a:t>a </a:t>
            </a:r>
            <a:r>
              <a:rPr sz="1400" spc="-5" dirty="0">
                <a:latin typeface="Times New Roman"/>
                <a:cs typeface="Times New Roman"/>
              </a:rPr>
              <a:t>user opts for these type </a:t>
            </a:r>
            <a:r>
              <a:rPr sz="1400" dirty="0">
                <a:latin typeface="Times New Roman"/>
                <a:cs typeface="Times New Roman"/>
              </a:rPr>
              <a:t>of </a:t>
            </a:r>
            <a:r>
              <a:rPr sz="1400" spc="-5" dirty="0">
                <a:latin typeface="Times New Roman"/>
                <a:cs typeface="Times New Roman"/>
              </a:rPr>
              <a:t>data are present </a:t>
            </a:r>
            <a:r>
              <a:rPr sz="1400" spc="-10" dirty="0">
                <a:latin typeface="Times New Roman"/>
                <a:cs typeface="Times New Roman"/>
              </a:rPr>
              <a:t>in </a:t>
            </a:r>
            <a:r>
              <a:rPr sz="1400" spc="-5" dirty="0">
                <a:latin typeface="Times New Roman"/>
                <a:cs typeface="Times New Roman"/>
              </a:rPr>
              <a:t> </a:t>
            </a:r>
            <a:r>
              <a:rPr sz="1400" dirty="0">
                <a:latin typeface="Times New Roman"/>
                <a:cs typeface="Times New Roman"/>
              </a:rPr>
              <a:t>the</a:t>
            </a:r>
            <a:r>
              <a:rPr sz="1400" spc="-65" dirty="0">
                <a:latin typeface="Times New Roman"/>
                <a:cs typeface="Times New Roman"/>
              </a:rPr>
              <a:t> </a:t>
            </a:r>
            <a:r>
              <a:rPr sz="1400" spc="-5" dirty="0">
                <a:latin typeface="Times New Roman"/>
                <a:cs typeface="Times New Roman"/>
              </a:rPr>
              <a:t>dataset.</a:t>
            </a:r>
            <a:r>
              <a:rPr sz="1400" spc="-55" dirty="0">
                <a:latin typeface="Times New Roman"/>
                <a:cs typeface="Times New Roman"/>
              </a:rPr>
              <a:t> </a:t>
            </a:r>
            <a:r>
              <a:rPr sz="1400" spc="-5" dirty="0">
                <a:latin typeface="Times New Roman"/>
                <a:cs typeface="Times New Roman"/>
              </a:rPr>
              <a:t>The</a:t>
            </a:r>
            <a:r>
              <a:rPr sz="1400" spc="-50" dirty="0">
                <a:latin typeface="Times New Roman"/>
                <a:cs typeface="Times New Roman"/>
              </a:rPr>
              <a:t> </a:t>
            </a:r>
            <a:r>
              <a:rPr sz="1400" spc="-5" dirty="0">
                <a:latin typeface="Times New Roman"/>
                <a:cs typeface="Times New Roman"/>
              </a:rPr>
              <a:t>format</a:t>
            </a:r>
            <a:r>
              <a:rPr sz="1400" spc="-50" dirty="0">
                <a:latin typeface="Times New Roman"/>
                <a:cs typeface="Times New Roman"/>
              </a:rPr>
              <a:t> </a:t>
            </a:r>
            <a:r>
              <a:rPr sz="1400" spc="-5" dirty="0">
                <a:latin typeface="Times New Roman"/>
                <a:cs typeface="Times New Roman"/>
              </a:rPr>
              <a:t>of</a:t>
            </a:r>
            <a:r>
              <a:rPr sz="1400" spc="-50" dirty="0">
                <a:latin typeface="Times New Roman"/>
                <a:cs typeface="Times New Roman"/>
              </a:rPr>
              <a:t> </a:t>
            </a:r>
            <a:r>
              <a:rPr sz="1400" spc="-5" dirty="0">
                <a:latin typeface="Times New Roman"/>
                <a:cs typeface="Times New Roman"/>
              </a:rPr>
              <a:t>data</a:t>
            </a:r>
            <a:r>
              <a:rPr sz="1400" spc="-65" dirty="0">
                <a:latin typeface="Times New Roman"/>
                <a:cs typeface="Times New Roman"/>
              </a:rPr>
              <a:t> </a:t>
            </a:r>
            <a:r>
              <a:rPr sz="1400" spc="-5" dirty="0">
                <a:latin typeface="Times New Roman"/>
                <a:cs typeface="Times New Roman"/>
              </a:rPr>
              <a:t>totally</a:t>
            </a:r>
            <a:r>
              <a:rPr sz="1400" spc="-60" dirty="0">
                <a:latin typeface="Times New Roman"/>
                <a:cs typeface="Times New Roman"/>
              </a:rPr>
              <a:t> </a:t>
            </a:r>
            <a:r>
              <a:rPr sz="1400" spc="-5" dirty="0">
                <a:latin typeface="Times New Roman"/>
                <a:cs typeface="Times New Roman"/>
              </a:rPr>
              <a:t>depends</a:t>
            </a:r>
            <a:r>
              <a:rPr sz="1400" spc="-55" dirty="0">
                <a:latin typeface="Times New Roman"/>
                <a:cs typeface="Times New Roman"/>
              </a:rPr>
              <a:t> </a:t>
            </a:r>
            <a:r>
              <a:rPr sz="1400" spc="-5" dirty="0">
                <a:latin typeface="Times New Roman"/>
                <a:cs typeface="Times New Roman"/>
              </a:rPr>
              <a:t>upon</a:t>
            </a:r>
            <a:r>
              <a:rPr sz="1400" spc="-50" dirty="0">
                <a:latin typeface="Times New Roman"/>
                <a:cs typeface="Times New Roman"/>
              </a:rPr>
              <a:t> </a:t>
            </a:r>
            <a:r>
              <a:rPr sz="1400" spc="-5" dirty="0">
                <a:latin typeface="Times New Roman"/>
                <a:cs typeface="Times New Roman"/>
              </a:rPr>
              <a:t>the</a:t>
            </a:r>
            <a:r>
              <a:rPr sz="1400" spc="-65" dirty="0">
                <a:latin typeface="Times New Roman"/>
                <a:cs typeface="Times New Roman"/>
              </a:rPr>
              <a:t> </a:t>
            </a:r>
            <a:r>
              <a:rPr sz="1400" spc="-5" dirty="0">
                <a:latin typeface="Times New Roman"/>
                <a:cs typeface="Times New Roman"/>
              </a:rPr>
              <a:t>type</a:t>
            </a:r>
            <a:r>
              <a:rPr sz="1400" spc="-65" dirty="0">
                <a:latin typeface="Times New Roman"/>
                <a:cs typeface="Times New Roman"/>
              </a:rPr>
              <a:t> </a:t>
            </a:r>
            <a:r>
              <a:rPr sz="1400" dirty="0">
                <a:latin typeface="Times New Roman"/>
                <a:cs typeface="Times New Roman"/>
              </a:rPr>
              <a:t>of</a:t>
            </a:r>
            <a:r>
              <a:rPr sz="1400" spc="-50" dirty="0">
                <a:latin typeface="Times New Roman"/>
                <a:cs typeface="Times New Roman"/>
              </a:rPr>
              <a:t> </a:t>
            </a:r>
            <a:r>
              <a:rPr sz="1400" spc="-5" dirty="0">
                <a:latin typeface="Times New Roman"/>
                <a:cs typeface="Times New Roman"/>
              </a:rPr>
              <a:t>column</a:t>
            </a:r>
            <a:r>
              <a:rPr sz="1400" spc="-60" dirty="0">
                <a:latin typeface="Times New Roman"/>
                <a:cs typeface="Times New Roman"/>
              </a:rPr>
              <a:t> </a:t>
            </a:r>
            <a:r>
              <a:rPr sz="1400" spc="-5" dirty="0">
                <a:latin typeface="Times New Roman"/>
                <a:cs typeface="Times New Roman"/>
              </a:rPr>
              <a:t>what </a:t>
            </a:r>
            <a:r>
              <a:rPr sz="1400" spc="-335" dirty="0">
                <a:latin typeface="Times New Roman"/>
                <a:cs typeface="Times New Roman"/>
              </a:rPr>
              <a:t> </a:t>
            </a:r>
            <a:r>
              <a:rPr sz="1400" dirty="0">
                <a:latin typeface="Times New Roman"/>
                <a:cs typeface="Times New Roman"/>
              </a:rPr>
              <a:t>it </a:t>
            </a:r>
            <a:r>
              <a:rPr sz="1400" spc="-5" dirty="0">
                <a:latin typeface="Times New Roman"/>
                <a:cs typeface="Times New Roman"/>
              </a:rPr>
              <a:t>describing. </a:t>
            </a:r>
            <a:r>
              <a:rPr sz="1400" dirty="0">
                <a:latin typeface="Times New Roman"/>
                <a:cs typeface="Times New Roman"/>
              </a:rPr>
              <a:t>In the </a:t>
            </a:r>
            <a:r>
              <a:rPr sz="1400" spc="-5" dirty="0">
                <a:latin typeface="Times New Roman"/>
                <a:cs typeface="Times New Roman"/>
              </a:rPr>
              <a:t>data set there was </a:t>
            </a:r>
            <a:r>
              <a:rPr sz="1400" dirty="0">
                <a:latin typeface="Times New Roman"/>
                <a:cs typeface="Times New Roman"/>
              </a:rPr>
              <a:t>2 </a:t>
            </a:r>
            <a:r>
              <a:rPr sz="1400" spc="-5" dirty="0">
                <a:latin typeface="Times New Roman"/>
                <a:cs typeface="Times New Roman"/>
              </a:rPr>
              <a:t>categorical </a:t>
            </a:r>
            <a:r>
              <a:rPr sz="1400" dirty="0">
                <a:latin typeface="Times New Roman"/>
                <a:cs typeface="Times New Roman"/>
              </a:rPr>
              <a:t>column </a:t>
            </a:r>
            <a:r>
              <a:rPr sz="1400" spc="-5" dirty="0">
                <a:latin typeface="Times New Roman"/>
                <a:cs typeface="Times New Roman"/>
              </a:rPr>
              <a:t>label </a:t>
            </a:r>
            <a:r>
              <a:rPr sz="1400" dirty="0">
                <a:latin typeface="Times New Roman"/>
                <a:cs typeface="Times New Roman"/>
              </a:rPr>
              <a:t>&amp; </a:t>
            </a:r>
            <a:r>
              <a:rPr sz="1400" spc="-5" dirty="0">
                <a:latin typeface="Times New Roman"/>
                <a:cs typeface="Times New Roman"/>
              </a:rPr>
              <a:t>pcircle. </a:t>
            </a:r>
            <a:r>
              <a:rPr sz="1400" dirty="0">
                <a:latin typeface="Times New Roman"/>
                <a:cs typeface="Times New Roman"/>
              </a:rPr>
              <a:t> </a:t>
            </a:r>
            <a:r>
              <a:rPr sz="1400" spc="-5" dirty="0">
                <a:latin typeface="Times New Roman"/>
                <a:cs typeface="Times New Roman"/>
              </a:rPr>
              <a:t>Label was the column which was describing </a:t>
            </a:r>
            <a:r>
              <a:rPr sz="1400" dirty="0">
                <a:latin typeface="Times New Roman"/>
                <a:cs typeface="Times New Roman"/>
              </a:rPr>
              <a:t>if a </a:t>
            </a:r>
            <a:r>
              <a:rPr sz="1400" spc="-5" dirty="0">
                <a:latin typeface="Times New Roman"/>
                <a:cs typeface="Times New Roman"/>
              </a:rPr>
              <a:t>user had default in credits </a:t>
            </a:r>
            <a:r>
              <a:rPr sz="1400" dirty="0">
                <a:latin typeface="Times New Roman"/>
                <a:cs typeface="Times New Roman"/>
              </a:rPr>
              <a:t> or </a:t>
            </a:r>
            <a:r>
              <a:rPr sz="1400" spc="-5" dirty="0">
                <a:latin typeface="Times New Roman"/>
                <a:cs typeface="Times New Roman"/>
              </a:rPr>
              <a:t>not the format </a:t>
            </a:r>
            <a:r>
              <a:rPr sz="1400" dirty="0">
                <a:latin typeface="Times New Roman"/>
                <a:cs typeface="Times New Roman"/>
              </a:rPr>
              <a:t>of </a:t>
            </a:r>
            <a:r>
              <a:rPr sz="1400" spc="-5" dirty="0">
                <a:latin typeface="Times New Roman"/>
                <a:cs typeface="Times New Roman"/>
              </a:rPr>
              <a:t>the data was in integer </a:t>
            </a:r>
            <a:r>
              <a:rPr sz="1400" dirty="0">
                <a:latin typeface="Times New Roman"/>
                <a:cs typeface="Times New Roman"/>
              </a:rPr>
              <a:t>in </a:t>
            </a:r>
            <a:r>
              <a:rPr sz="1400" spc="-5" dirty="0">
                <a:latin typeface="Times New Roman"/>
                <a:cs typeface="Times New Roman"/>
              </a:rPr>
              <a:t>which </a:t>
            </a:r>
            <a:r>
              <a:rPr sz="1400" dirty="0">
                <a:latin typeface="Times New Roman"/>
                <a:cs typeface="Times New Roman"/>
              </a:rPr>
              <a:t>0 </a:t>
            </a:r>
            <a:r>
              <a:rPr sz="1400" spc="-5" dirty="0">
                <a:latin typeface="Times New Roman"/>
                <a:cs typeface="Times New Roman"/>
              </a:rPr>
              <a:t>stands default and </a:t>
            </a:r>
            <a:r>
              <a:rPr sz="1400" dirty="0">
                <a:latin typeface="Times New Roman"/>
                <a:cs typeface="Times New Roman"/>
              </a:rPr>
              <a:t>1 </a:t>
            </a:r>
            <a:r>
              <a:rPr sz="1400" spc="5" dirty="0">
                <a:latin typeface="Times New Roman"/>
                <a:cs typeface="Times New Roman"/>
              </a:rPr>
              <a:t> </a:t>
            </a:r>
            <a:r>
              <a:rPr sz="1400" spc="-5" dirty="0">
                <a:latin typeface="Times New Roman"/>
                <a:cs typeface="Times New Roman"/>
              </a:rPr>
              <a:t>stands</a:t>
            </a:r>
            <a:r>
              <a:rPr sz="1400" spc="-25" dirty="0">
                <a:latin typeface="Times New Roman"/>
                <a:cs typeface="Times New Roman"/>
              </a:rPr>
              <a:t> </a:t>
            </a:r>
            <a:r>
              <a:rPr sz="1400" spc="-5" dirty="0">
                <a:latin typeface="Times New Roman"/>
                <a:cs typeface="Times New Roman"/>
              </a:rPr>
              <a:t>for</a:t>
            </a:r>
            <a:r>
              <a:rPr sz="1400" spc="-25" dirty="0">
                <a:latin typeface="Times New Roman"/>
                <a:cs typeface="Times New Roman"/>
              </a:rPr>
              <a:t> </a:t>
            </a:r>
            <a:r>
              <a:rPr sz="1400" spc="-5" dirty="0">
                <a:latin typeface="Times New Roman"/>
                <a:cs typeface="Times New Roman"/>
              </a:rPr>
              <a:t>No</a:t>
            </a:r>
            <a:r>
              <a:rPr sz="1400" spc="-20" dirty="0">
                <a:latin typeface="Times New Roman"/>
                <a:cs typeface="Times New Roman"/>
              </a:rPr>
              <a:t> </a:t>
            </a:r>
            <a:r>
              <a:rPr sz="1400" spc="-5" dirty="0">
                <a:latin typeface="Times New Roman"/>
                <a:cs typeface="Times New Roman"/>
              </a:rPr>
              <a:t>default.</a:t>
            </a:r>
            <a:r>
              <a:rPr sz="1400" spc="-40" dirty="0">
                <a:latin typeface="Times New Roman"/>
                <a:cs typeface="Times New Roman"/>
              </a:rPr>
              <a:t> </a:t>
            </a:r>
            <a:r>
              <a:rPr sz="1400" dirty="0">
                <a:latin typeface="Times New Roman"/>
                <a:cs typeface="Times New Roman"/>
              </a:rPr>
              <a:t>&amp;</a:t>
            </a:r>
            <a:r>
              <a:rPr sz="1400" spc="-30" dirty="0">
                <a:latin typeface="Times New Roman"/>
                <a:cs typeface="Times New Roman"/>
              </a:rPr>
              <a:t> </a:t>
            </a:r>
            <a:r>
              <a:rPr sz="1400" dirty="0">
                <a:latin typeface="Times New Roman"/>
                <a:cs typeface="Times New Roman"/>
              </a:rPr>
              <a:t>in </a:t>
            </a:r>
            <a:r>
              <a:rPr sz="1400" spc="-5" dirty="0">
                <a:latin typeface="Times New Roman"/>
                <a:cs typeface="Times New Roman"/>
              </a:rPr>
              <a:t>pcircle</a:t>
            </a:r>
            <a:r>
              <a:rPr sz="1400" spc="-20" dirty="0">
                <a:latin typeface="Times New Roman"/>
                <a:cs typeface="Times New Roman"/>
              </a:rPr>
              <a:t> </a:t>
            </a:r>
            <a:r>
              <a:rPr sz="1400" spc="-5" dirty="0">
                <a:latin typeface="Times New Roman"/>
                <a:cs typeface="Times New Roman"/>
              </a:rPr>
              <a:t>was</a:t>
            </a:r>
            <a:r>
              <a:rPr sz="1400" spc="-20" dirty="0">
                <a:latin typeface="Times New Roman"/>
                <a:cs typeface="Times New Roman"/>
              </a:rPr>
              <a:t> </a:t>
            </a:r>
            <a:r>
              <a:rPr sz="1400" spc="-5" dirty="0">
                <a:latin typeface="Times New Roman"/>
                <a:cs typeface="Times New Roman"/>
              </a:rPr>
              <a:t>also</a:t>
            </a:r>
            <a:r>
              <a:rPr sz="1400" spc="-35" dirty="0">
                <a:latin typeface="Times New Roman"/>
                <a:cs typeface="Times New Roman"/>
              </a:rPr>
              <a:t> </a:t>
            </a:r>
            <a:r>
              <a:rPr sz="1400" dirty="0">
                <a:latin typeface="Times New Roman"/>
                <a:cs typeface="Times New Roman"/>
              </a:rPr>
              <a:t>a</a:t>
            </a:r>
            <a:r>
              <a:rPr sz="1400" spc="-25" dirty="0">
                <a:latin typeface="Times New Roman"/>
                <a:cs typeface="Times New Roman"/>
              </a:rPr>
              <a:t> </a:t>
            </a:r>
            <a:r>
              <a:rPr sz="1400" dirty="0">
                <a:latin typeface="Times New Roman"/>
                <a:cs typeface="Times New Roman"/>
              </a:rPr>
              <a:t>categorical</a:t>
            </a:r>
            <a:r>
              <a:rPr sz="1400" spc="-30" dirty="0">
                <a:latin typeface="Times New Roman"/>
                <a:cs typeface="Times New Roman"/>
              </a:rPr>
              <a:t> </a:t>
            </a:r>
            <a:r>
              <a:rPr sz="1400" spc="-5" dirty="0">
                <a:latin typeface="Times New Roman"/>
                <a:cs typeface="Times New Roman"/>
              </a:rPr>
              <a:t>data</a:t>
            </a:r>
            <a:r>
              <a:rPr sz="1400" spc="-25" dirty="0">
                <a:latin typeface="Times New Roman"/>
                <a:cs typeface="Times New Roman"/>
              </a:rPr>
              <a:t> </a:t>
            </a:r>
            <a:r>
              <a:rPr sz="1400" spc="-5" dirty="0">
                <a:latin typeface="Times New Roman"/>
                <a:cs typeface="Times New Roman"/>
              </a:rPr>
              <a:t>describing</a:t>
            </a:r>
            <a:r>
              <a:rPr sz="1400" spc="-2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circle </a:t>
            </a:r>
            <a:r>
              <a:rPr sz="1400" dirty="0">
                <a:latin typeface="Times New Roman"/>
                <a:cs typeface="Times New Roman"/>
              </a:rPr>
              <a:t>of </a:t>
            </a:r>
            <a:r>
              <a:rPr sz="1400" spc="-5" dirty="0">
                <a:latin typeface="Times New Roman"/>
                <a:cs typeface="Times New Roman"/>
              </a:rPr>
              <a:t>telecom </a:t>
            </a:r>
            <a:r>
              <a:rPr sz="1400" spc="-10" dirty="0">
                <a:latin typeface="Times New Roman"/>
                <a:cs typeface="Times New Roman"/>
              </a:rPr>
              <a:t>and </a:t>
            </a:r>
            <a:r>
              <a:rPr sz="1400" spc="-5" dirty="0">
                <a:latin typeface="Times New Roman"/>
                <a:cs typeface="Times New Roman"/>
              </a:rPr>
              <a:t>having only </a:t>
            </a:r>
            <a:r>
              <a:rPr sz="1400" dirty="0">
                <a:latin typeface="Times New Roman"/>
                <a:cs typeface="Times New Roman"/>
              </a:rPr>
              <a:t>1 </a:t>
            </a:r>
            <a:r>
              <a:rPr sz="1400" spc="-5" dirty="0">
                <a:latin typeface="Times New Roman"/>
                <a:cs typeface="Times New Roman"/>
              </a:rPr>
              <a:t>category named with </a:t>
            </a:r>
            <a:r>
              <a:rPr sz="1400" dirty="0">
                <a:latin typeface="Times New Roman"/>
                <a:cs typeface="Times New Roman"/>
              </a:rPr>
              <a:t>UPW </a:t>
            </a:r>
            <a:r>
              <a:rPr sz="1400" spc="-5" dirty="0">
                <a:latin typeface="Times New Roman"/>
                <a:cs typeface="Times New Roman"/>
              </a:rPr>
              <a:t>and the data </a:t>
            </a:r>
            <a:r>
              <a:rPr sz="1400" spc="-335" dirty="0">
                <a:latin typeface="Times New Roman"/>
                <a:cs typeface="Times New Roman"/>
              </a:rPr>
              <a:t> </a:t>
            </a:r>
            <a:r>
              <a:rPr sz="1400" spc="-5" dirty="0">
                <a:latin typeface="Times New Roman"/>
                <a:cs typeface="Times New Roman"/>
              </a:rPr>
              <a:t>was</a:t>
            </a:r>
            <a:r>
              <a:rPr sz="1400" spc="35" dirty="0">
                <a:latin typeface="Times New Roman"/>
                <a:cs typeface="Times New Roman"/>
              </a:rPr>
              <a:t> </a:t>
            </a:r>
            <a:r>
              <a:rPr sz="1400" spc="-5" dirty="0">
                <a:latin typeface="Times New Roman"/>
                <a:cs typeface="Times New Roman"/>
              </a:rPr>
              <a:t>in</a:t>
            </a:r>
            <a:r>
              <a:rPr sz="1400" spc="35" dirty="0">
                <a:latin typeface="Times New Roman"/>
                <a:cs typeface="Times New Roman"/>
              </a:rPr>
              <a:t> </a:t>
            </a:r>
            <a:r>
              <a:rPr sz="1400" spc="-5" dirty="0">
                <a:latin typeface="Times New Roman"/>
                <a:cs typeface="Times New Roman"/>
              </a:rPr>
              <a:t>string</a:t>
            </a:r>
            <a:r>
              <a:rPr sz="1400" spc="40" dirty="0">
                <a:latin typeface="Times New Roman"/>
                <a:cs typeface="Times New Roman"/>
              </a:rPr>
              <a:t> </a:t>
            </a:r>
            <a:r>
              <a:rPr sz="1400" dirty="0">
                <a:latin typeface="Times New Roman"/>
                <a:cs typeface="Times New Roman"/>
              </a:rPr>
              <a:t>format</a:t>
            </a:r>
            <a:r>
              <a:rPr sz="1400" spc="25" dirty="0">
                <a:latin typeface="Times New Roman"/>
                <a:cs typeface="Times New Roman"/>
              </a:rPr>
              <a:t> </a:t>
            </a:r>
            <a:r>
              <a:rPr sz="1400" dirty="0">
                <a:latin typeface="Times New Roman"/>
                <a:cs typeface="Times New Roman"/>
              </a:rPr>
              <a:t>as</a:t>
            </a:r>
            <a:r>
              <a:rPr sz="1400" spc="35" dirty="0">
                <a:latin typeface="Times New Roman"/>
                <a:cs typeface="Times New Roman"/>
              </a:rPr>
              <a:t> </a:t>
            </a:r>
            <a:r>
              <a:rPr sz="1400" spc="-5" dirty="0">
                <a:latin typeface="Times New Roman"/>
                <a:cs typeface="Times New Roman"/>
              </a:rPr>
              <a:t>it</a:t>
            </a:r>
            <a:r>
              <a:rPr sz="1400" spc="35" dirty="0">
                <a:latin typeface="Times New Roman"/>
                <a:cs typeface="Times New Roman"/>
              </a:rPr>
              <a:t> </a:t>
            </a:r>
            <a:r>
              <a:rPr sz="1400" spc="-5" dirty="0">
                <a:latin typeface="Times New Roman"/>
                <a:cs typeface="Times New Roman"/>
              </a:rPr>
              <a:t>can</a:t>
            </a:r>
            <a:r>
              <a:rPr sz="1400" spc="40" dirty="0">
                <a:latin typeface="Times New Roman"/>
                <a:cs typeface="Times New Roman"/>
              </a:rPr>
              <a:t> </a:t>
            </a:r>
            <a:r>
              <a:rPr sz="1400" dirty="0">
                <a:latin typeface="Times New Roman"/>
                <a:cs typeface="Times New Roman"/>
              </a:rPr>
              <a:t>be</a:t>
            </a:r>
            <a:r>
              <a:rPr sz="1400" spc="20" dirty="0">
                <a:latin typeface="Times New Roman"/>
                <a:cs typeface="Times New Roman"/>
              </a:rPr>
              <a:t> </a:t>
            </a:r>
            <a:r>
              <a:rPr sz="1400" spc="-5" dirty="0">
                <a:latin typeface="Times New Roman"/>
                <a:cs typeface="Times New Roman"/>
              </a:rPr>
              <a:t>seen</a:t>
            </a:r>
            <a:r>
              <a:rPr sz="1400" spc="35" dirty="0">
                <a:latin typeface="Times New Roman"/>
                <a:cs typeface="Times New Roman"/>
              </a:rPr>
              <a:t> </a:t>
            </a:r>
            <a:r>
              <a:rPr sz="1400" spc="-5" dirty="0">
                <a:latin typeface="Times New Roman"/>
                <a:cs typeface="Times New Roman"/>
              </a:rPr>
              <a:t>the</a:t>
            </a:r>
            <a:r>
              <a:rPr sz="1400" spc="25" dirty="0">
                <a:latin typeface="Times New Roman"/>
                <a:cs typeface="Times New Roman"/>
              </a:rPr>
              <a:t> </a:t>
            </a:r>
            <a:r>
              <a:rPr sz="1400" spc="-5" dirty="0">
                <a:latin typeface="Times New Roman"/>
                <a:cs typeface="Times New Roman"/>
              </a:rPr>
              <a:t>category</a:t>
            </a:r>
            <a:r>
              <a:rPr sz="1400" spc="25" dirty="0">
                <a:latin typeface="Times New Roman"/>
                <a:cs typeface="Times New Roman"/>
              </a:rPr>
              <a:t> </a:t>
            </a:r>
            <a:r>
              <a:rPr sz="1400" spc="-5" dirty="0">
                <a:latin typeface="Times New Roman"/>
                <a:cs typeface="Times New Roman"/>
              </a:rPr>
              <a:t>was</a:t>
            </a:r>
            <a:r>
              <a:rPr sz="1400" spc="35" dirty="0">
                <a:latin typeface="Times New Roman"/>
                <a:cs typeface="Times New Roman"/>
              </a:rPr>
              <a:t> </a:t>
            </a:r>
            <a:r>
              <a:rPr sz="1400" spc="-5" dirty="0">
                <a:latin typeface="Times New Roman"/>
                <a:cs typeface="Times New Roman"/>
              </a:rPr>
              <a:t>in</a:t>
            </a:r>
            <a:r>
              <a:rPr sz="1400" spc="40" dirty="0">
                <a:latin typeface="Times New Roman"/>
                <a:cs typeface="Times New Roman"/>
              </a:rPr>
              <a:t> </a:t>
            </a:r>
            <a:r>
              <a:rPr sz="1400" spc="-5" dirty="0">
                <a:latin typeface="Times New Roman"/>
                <a:cs typeface="Times New Roman"/>
              </a:rPr>
              <a:t>English</a:t>
            </a:r>
            <a:r>
              <a:rPr sz="1400" spc="20" dirty="0">
                <a:latin typeface="Times New Roman"/>
                <a:cs typeface="Times New Roman"/>
              </a:rPr>
              <a:t> </a:t>
            </a:r>
            <a:r>
              <a:rPr sz="1400" spc="-5" dirty="0">
                <a:latin typeface="Times New Roman"/>
                <a:cs typeface="Times New Roman"/>
              </a:rPr>
              <a:t>language</a:t>
            </a:r>
            <a:r>
              <a:rPr lang="en-IN" sz="1400" spc="-5" dirty="0">
                <a:latin typeface="Times New Roman"/>
                <a:cs typeface="Times New Roman"/>
              </a:rPr>
              <a:t> </a:t>
            </a:r>
            <a:r>
              <a:rPr lang="en-US" sz="1400" spc="-5" dirty="0">
                <a:latin typeface="Times New Roman"/>
                <a:cs typeface="Times New Roman"/>
              </a:rPr>
              <a:t>which</a:t>
            </a:r>
            <a:r>
              <a:rPr lang="en-US" sz="1400" spc="-70" dirty="0">
                <a:latin typeface="Times New Roman"/>
                <a:cs typeface="Times New Roman"/>
              </a:rPr>
              <a:t> </a:t>
            </a:r>
            <a:r>
              <a:rPr lang="en-US" sz="1400" spc="-5" dirty="0">
                <a:latin typeface="Times New Roman"/>
                <a:cs typeface="Times New Roman"/>
              </a:rPr>
              <a:t>can</a:t>
            </a:r>
            <a:r>
              <a:rPr lang="en-US" sz="1400" spc="-80" dirty="0">
                <a:latin typeface="Times New Roman"/>
                <a:cs typeface="Times New Roman"/>
              </a:rPr>
              <a:t> </a:t>
            </a:r>
            <a:r>
              <a:rPr lang="en-US" sz="1400" spc="-5" dirty="0">
                <a:latin typeface="Times New Roman"/>
                <a:cs typeface="Times New Roman"/>
              </a:rPr>
              <a:t>only</a:t>
            </a:r>
            <a:r>
              <a:rPr lang="en-US" sz="1400" spc="-80" dirty="0">
                <a:latin typeface="Times New Roman"/>
                <a:cs typeface="Times New Roman"/>
              </a:rPr>
              <a:t> </a:t>
            </a:r>
            <a:r>
              <a:rPr lang="en-US" sz="1400" dirty="0">
                <a:latin typeface="Times New Roman"/>
                <a:cs typeface="Times New Roman"/>
              </a:rPr>
              <a:t>be</a:t>
            </a:r>
            <a:r>
              <a:rPr lang="en-US" sz="1400" spc="-85" dirty="0">
                <a:latin typeface="Times New Roman"/>
                <a:cs typeface="Times New Roman"/>
              </a:rPr>
              <a:t> </a:t>
            </a:r>
            <a:r>
              <a:rPr lang="en-US" sz="1400" spc="-5" dirty="0">
                <a:latin typeface="Times New Roman"/>
                <a:cs typeface="Times New Roman"/>
              </a:rPr>
              <a:t>in</a:t>
            </a:r>
            <a:r>
              <a:rPr lang="en-US" sz="1400" spc="-80" dirty="0">
                <a:latin typeface="Times New Roman"/>
                <a:cs typeface="Times New Roman"/>
              </a:rPr>
              <a:t> </a:t>
            </a:r>
            <a:r>
              <a:rPr lang="en-US" sz="1400" spc="-5" dirty="0">
                <a:latin typeface="Times New Roman"/>
                <a:cs typeface="Times New Roman"/>
              </a:rPr>
              <a:t>string</a:t>
            </a:r>
            <a:r>
              <a:rPr lang="en-US" sz="1400" spc="-65" dirty="0">
                <a:latin typeface="Times New Roman"/>
                <a:cs typeface="Times New Roman"/>
              </a:rPr>
              <a:t> </a:t>
            </a:r>
            <a:r>
              <a:rPr lang="en-US" sz="1400" spc="-5" dirty="0">
                <a:latin typeface="Times New Roman"/>
                <a:cs typeface="Times New Roman"/>
              </a:rPr>
              <a:t>format.</a:t>
            </a:r>
            <a:r>
              <a:rPr lang="en-US" sz="1400" spc="-75" dirty="0">
                <a:latin typeface="Times New Roman"/>
                <a:cs typeface="Times New Roman"/>
              </a:rPr>
              <a:t> </a:t>
            </a:r>
            <a:r>
              <a:rPr lang="en-US" sz="1400" spc="-5" dirty="0">
                <a:latin typeface="Times New Roman"/>
                <a:cs typeface="Times New Roman"/>
              </a:rPr>
              <a:t>We</a:t>
            </a:r>
            <a:r>
              <a:rPr lang="en-US" sz="1400" spc="-85" dirty="0">
                <a:latin typeface="Times New Roman"/>
                <a:cs typeface="Times New Roman"/>
              </a:rPr>
              <a:t> </a:t>
            </a:r>
            <a:r>
              <a:rPr lang="en-US" sz="1400" spc="-5" dirty="0">
                <a:latin typeface="Times New Roman"/>
                <a:cs typeface="Times New Roman"/>
              </a:rPr>
              <a:t>had</a:t>
            </a:r>
            <a:r>
              <a:rPr lang="en-US" sz="1400" spc="-80" dirty="0">
                <a:latin typeface="Times New Roman"/>
                <a:cs typeface="Times New Roman"/>
              </a:rPr>
              <a:t> </a:t>
            </a:r>
            <a:r>
              <a:rPr lang="en-US" sz="1400" spc="-5" dirty="0">
                <a:latin typeface="Times New Roman"/>
                <a:cs typeface="Times New Roman"/>
              </a:rPr>
              <a:t>one</a:t>
            </a:r>
            <a:r>
              <a:rPr lang="en-US" sz="1400" spc="-70" dirty="0">
                <a:latin typeface="Times New Roman"/>
                <a:cs typeface="Times New Roman"/>
              </a:rPr>
              <a:t> </a:t>
            </a:r>
            <a:r>
              <a:rPr lang="en-US" sz="1400" spc="-5" dirty="0">
                <a:latin typeface="Times New Roman"/>
                <a:cs typeface="Times New Roman"/>
              </a:rPr>
              <a:t>more</a:t>
            </a:r>
            <a:r>
              <a:rPr lang="en-US" sz="1400" spc="-80" dirty="0">
                <a:latin typeface="Times New Roman"/>
                <a:cs typeface="Times New Roman"/>
              </a:rPr>
              <a:t> </a:t>
            </a:r>
            <a:r>
              <a:rPr lang="en-US" sz="1400" spc="-5" dirty="0">
                <a:latin typeface="Times New Roman"/>
                <a:cs typeface="Times New Roman"/>
              </a:rPr>
              <a:t>column</a:t>
            </a:r>
            <a:r>
              <a:rPr lang="en-US" sz="1400" spc="-75" dirty="0">
                <a:latin typeface="Times New Roman"/>
                <a:cs typeface="Times New Roman"/>
              </a:rPr>
              <a:t> </a:t>
            </a:r>
            <a:r>
              <a:rPr lang="en-US" sz="1400" spc="-5" dirty="0">
                <a:latin typeface="Times New Roman"/>
                <a:cs typeface="Times New Roman"/>
              </a:rPr>
              <a:t>in</a:t>
            </a:r>
            <a:r>
              <a:rPr lang="en-US" sz="1400" spc="-80" dirty="0">
                <a:latin typeface="Times New Roman"/>
                <a:cs typeface="Times New Roman"/>
              </a:rPr>
              <a:t> </a:t>
            </a:r>
            <a:r>
              <a:rPr lang="en-US" sz="1400" dirty="0">
                <a:latin typeface="Times New Roman"/>
                <a:cs typeface="Times New Roman"/>
              </a:rPr>
              <a:t>string</a:t>
            </a:r>
            <a:r>
              <a:rPr lang="en-US" sz="1400" spc="-65" dirty="0">
                <a:latin typeface="Times New Roman"/>
                <a:cs typeface="Times New Roman"/>
              </a:rPr>
              <a:t> </a:t>
            </a:r>
            <a:r>
              <a:rPr lang="en-US" sz="1400" spc="-10" dirty="0">
                <a:latin typeface="Times New Roman"/>
                <a:cs typeface="Times New Roman"/>
              </a:rPr>
              <a:t>format </a:t>
            </a:r>
            <a:r>
              <a:rPr lang="en-US" sz="1400" spc="-340" dirty="0">
                <a:latin typeface="Times New Roman"/>
                <a:cs typeface="Times New Roman"/>
              </a:rPr>
              <a:t> </a:t>
            </a:r>
            <a:r>
              <a:rPr lang="en-US" sz="1400" spc="-5" dirty="0">
                <a:latin typeface="Times New Roman"/>
                <a:cs typeface="Times New Roman"/>
              </a:rPr>
              <a:t>despite the data </a:t>
            </a:r>
            <a:r>
              <a:rPr lang="en-US" sz="1400" spc="-10" dirty="0">
                <a:latin typeface="Times New Roman"/>
                <a:cs typeface="Times New Roman"/>
              </a:rPr>
              <a:t>inside </a:t>
            </a:r>
            <a:r>
              <a:rPr lang="en-US" sz="1400" dirty="0">
                <a:latin typeface="Times New Roman"/>
                <a:cs typeface="Times New Roman"/>
              </a:rPr>
              <a:t>it </a:t>
            </a:r>
            <a:r>
              <a:rPr lang="en-US" sz="1400" spc="-5" dirty="0">
                <a:latin typeface="Times New Roman"/>
                <a:cs typeface="Times New Roman"/>
              </a:rPr>
              <a:t>was alphanumeric and this column was msisdn </a:t>
            </a:r>
            <a:r>
              <a:rPr lang="en-US" sz="1400" spc="-10" dirty="0">
                <a:latin typeface="Times New Roman"/>
                <a:cs typeface="Times New Roman"/>
              </a:rPr>
              <a:t>it </a:t>
            </a:r>
            <a:r>
              <a:rPr lang="en-US" sz="1400" spc="-5" dirty="0">
                <a:latin typeface="Times New Roman"/>
                <a:cs typeface="Times New Roman"/>
              </a:rPr>
              <a:t> was users contact </a:t>
            </a:r>
            <a:r>
              <a:rPr lang="en-US" sz="1400" dirty="0">
                <a:latin typeface="Times New Roman"/>
                <a:cs typeface="Times New Roman"/>
              </a:rPr>
              <a:t>number.</a:t>
            </a:r>
            <a:r>
              <a:rPr lang="en-US" sz="1400" spc="350" dirty="0">
                <a:latin typeface="Times New Roman"/>
                <a:cs typeface="Times New Roman"/>
              </a:rPr>
              <a:t> </a:t>
            </a:r>
            <a:r>
              <a:rPr lang="en-US" sz="1400" spc="-5" dirty="0">
                <a:latin typeface="Times New Roman"/>
                <a:cs typeface="Times New Roman"/>
              </a:rPr>
              <a:t>Rest all </a:t>
            </a:r>
            <a:r>
              <a:rPr lang="en-US" sz="1400" dirty="0">
                <a:latin typeface="Times New Roman"/>
                <a:cs typeface="Times New Roman"/>
              </a:rPr>
              <a:t>of </a:t>
            </a:r>
            <a:r>
              <a:rPr lang="en-US" sz="1400" spc="-5" dirty="0">
                <a:latin typeface="Times New Roman"/>
                <a:cs typeface="Times New Roman"/>
              </a:rPr>
              <a:t>the data </a:t>
            </a:r>
            <a:r>
              <a:rPr lang="en-US" sz="1400" dirty="0">
                <a:latin typeface="Times New Roman"/>
                <a:cs typeface="Times New Roman"/>
              </a:rPr>
              <a:t>was </a:t>
            </a:r>
            <a:r>
              <a:rPr lang="en-US" sz="1400" spc="-5" dirty="0">
                <a:latin typeface="Times New Roman"/>
                <a:cs typeface="Times New Roman"/>
              </a:rPr>
              <a:t>either in integer </a:t>
            </a:r>
            <a:r>
              <a:rPr lang="en-US" sz="1400" spc="-10" dirty="0">
                <a:latin typeface="Times New Roman"/>
                <a:cs typeface="Times New Roman"/>
              </a:rPr>
              <a:t>format </a:t>
            </a:r>
            <a:r>
              <a:rPr lang="en-US" sz="1400" spc="-5" dirty="0">
                <a:latin typeface="Times New Roman"/>
                <a:cs typeface="Times New Roman"/>
              </a:rPr>
              <a:t> </a:t>
            </a:r>
            <a:r>
              <a:rPr lang="en-US" sz="1400" dirty="0">
                <a:latin typeface="Times New Roman"/>
                <a:cs typeface="Times New Roman"/>
              </a:rPr>
              <a:t>or </a:t>
            </a:r>
            <a:r>
              <a:rPr lang="en-US" sz="1400" spc="-5" dirty="0">
                <a:latin typeface="Times New Roman"/>
                <a:cs typeface="Times New Roman"/>
              </a:rPr>
              <a:t>in float </a:t>
            </a:r>
            <a:r>
              <a:rPr lang="en-US" sz="1400" dirty="0">
                <a:latin typeface="Times New Roman"/>
                <a:cs typeface="Times New Roman"/>
              </a:rPr>
              <a:t>format. </a:t>
            </a:r>
            <a:r>
              <a:rPr lang="en-US" sz="1400" spc="-5" dirty="0">
                <a:latin typeface="Times New Roman"/>
                <a:cs typeface="Times New Roman"/>
              </a:rPr>
              <a:t>The relationship between data input and its </a:t>
            </a:r>
            <a:r>
              <a:rPr lang="en-US" sz="1400" dirty="0">
                <a:latin typeface="Times New Roman"/>
                <a:cs typeface="Times New Roman"/>
              </a:rPr>
              <a:t>format </a:t>
            </a:r>
            <a:r>
              <a:rPr lang="en-US" sz="1400" spc="-5" dirty="0">
                <a:latin typeface="Times New Roman"/>
                <a:cs typeface="Times New Roman"/>
              </a:rPr>
              <a:t>was </a:t>
            </a:r>
            <a:r>
              <a:rPr lang="en-US" sz="1400" dirty="0">
                <a:latin typeface="Times New Roman"/>
                <a:cs typeface="Times New Roman"/>
              </a:rPr>
              <a:t> </a:t>
            </a:r>
            <a:r>
              <a:rPr lang="en-US" sz="1400" spc="-5" dirty="0">
                <a:latin typeface="Times New Roman"/>
                <a:cs typeface="Times New Roman"/>
              </a:rPr>
              <a:t>totally dependent what is column describing </a:t>
            </a:r>
            <a:r>
              <a:rPr lang="en-US" sz="1400" spc="-10" dirty="0">
                <a:latin typeface="Times New Roman"/>
                <a:cs typeface="Times New Roman"/>
              </a:rPr>
              <a:t>about </a:t>
            </a:r>
            <a:r>
              <a:rPr lang="en-US" sz="1400" spc="-5" dirty="0">
                <a:latin typeface="Times New Roman"/>
                <a:cs typeface="Times New Roman"/>
              </a:rPr>
              <a:t>like </a:t>
            </a:r>
            <a:r>
              <a:rPr lang="en-US" sz="1400" dirty="0">
                <a:latin typeface="Times New Roman"/>
                <a:cs typeface="Times New Roman"/>
              </a:rPr>
              <a:t>if </a:t>
            </a:r>
            <a:r>
              <a:rPr lang="en-US" sz="1400" spc="-5" dirty="0">
                <a:latin typeface="Times New Roman"/>
                <a:cs typeface="Times New Roman"/>
              </a:rPr>
              <a:t>there </a:t>
            </a:r>
            <a:r>
              <a:rPr lang="en-US" sz="1400" dirty="0">
                <a:latin typeface="Times New Roman"/>
                <a:cs typeface="Times New Roman"/>
              </a:rPr>
              <a:t>is a </a:t>
            </a:r>
            <a:r>
              <a:rPr lang="en-US" sz="1400" spc="-10" dirty="0">
                <a:latin typeface="Times New Roman"/>
                <a:cs typeface="Times New Roman"/>
              </a:rPr>
              <a:t>column </a:t>
            </a:r>
            <a:r>
              <a:rPr lang="en-US" sz="1400" spc="-5" dirty="0">
                <a:latin typeface="Times New Roman"/>
                <a:cs typeface="Times New Roman"/>
              </a:rPr>
              <a:t> stating</a:t>
            </a:r>
            <a:r>
              <a:rPr lang="en-US" sz="1400" spc="-50" dirty="0">
                <a:latin typeface="Times New Roman"/>
                <a:cs typeface="Times New Roman"/>
              </a:rPr>
              <a:t> </a:t>
            </a:r>
            <a:r>
              <a:rPr lang="en-US" sz="1400" spc="-5" dirty="0">
                <a:latin typeface="Times New Roman"/>
                <a:cs typeface="Times New Roman"/>
              </a:rPr>
              <a:t>something</a:t>
            </a:r>
            <a:r>
              <a:rPr lang="en-US" sz="1400" spc="-45" dirty="0">
                <a:latin typeface="Times New Roman"/>
                <a:cs typeface="Times New Roman"/>
              </a:rPr>
              <a:t> </a:t>
            </a:r>
            <a:r>
              <a:rPr lang="en-US" sz="1400" spc="-5" dirty="0">
                <a:latin typeface="Times New Roman"/>
                <a:cs typeface="Times New Roman"/>
              </a:rPr>
              <a:t>about</a:t>
            </a:r>
            <a:r>
              <a:rPr lang="en-US" sz="1400" spc="-45" dirty="0">
                <a:latin typeface="Times New Roman"/>
                <a:cs typeface="Times New Roman"/>
              </a:rPr>
              <a:t> </a:t>
            </a:r>
            <a:r>
              <a:rPr lang="en-US" sz="1400" spc="-5" dirty="0">
                <a:latin typeface="Times New Roman"/>
                <a:cs typeface="Times New Roman"/>
              </a:rPr>
              <a:t>money</a:t>
            </a:r>
            <a:r>
              <a:rPr lang="en-US" sz="1400" spc="-45" dirty="0">
                <a:latin typeface="Times New Roman"/>
                <a:cs typeface="Times New Roman"/>
              </a:rPr>
              <a:t> </a:t>
            </a:r>
            <a:r>
              <a:rPr lang="en-US" sz="1400" dirty="0">
                <a:latin typeface="Times New Roman"/>
                <a:cs typeface="Times New Roman"/>
              </a:rPr>
              <a:t>or</a:t>
            </a:r>
            <a:r>
              <a:rPr lang="en-US" sz="1400" spc="-45" dirty="0">
                <a:latin typeface="Times New Roman"/>
                <a:cs typeface="Times New Roman"/>
              </a:rPr>
              <a:t> </a:t>
            </a:r>
            <a:r>
              <a:rPr lang="en-US" sz="1400" spc="-5" dirty="0">
                <a:latin typeface="Times New Roman"/>
                <a:cs typeface="Times New Roman"/>
              </a:rPr>
              <a:t>time</a:t>
            </a:r>
            <a:r>
              <a:rPr lang="en-US" sz="1400" spc="-50" dirty="0">
                <a:latin typeface="Times New Roman"/>
                <a:cs typeface="Times New Roman"/>
              </a:rPr>
              <a:t> </a:t>
            </a:r>
            <a:r>
              <a:rPr lang="en-US" sz="1400" spc="-5" dirty="0">
                <a:latin typeface="Times New Roman"/>
                <a:cs typeface="Times New Roman"/>
              </a:rPr>
              <a:t>in</a:t>
            </a:r>
            <a:r>
              <a:rPr lang="en-US" sz="1400" spc="-30" dirty="0">
                <a:latin typeface="Times New Roman"/>
                <a:cs typeface="Times New Roman"/>
              </a:rPr>
              <a:t> </a:t>
            </a:r>
            <a:r>
              <a:rPr lang="en-US" sz="1400" dirty="0">
                <a:latin typeface="Times New Roman"/>
                <a:cs typeface="Times New Roman"/>
              </a:rPr>
              <a:t>days</a:t>
            </a:r>
            <a:r>
              <a:rPr lang="en-US" sz="1400" spc="-40" dirty="0">
                <a:latin typeface="Times New Roman"/>
                <a:cs typeface="Times New Roman"/>
              </a:rPr>
              <a:t> </a:t>
            </a:r>
            <a:r>
              <a:rPr lang="en-US" sz="1400" spc="-5" dirty="0">
                <a:latin typeface="Times New Roman"/>
                <a:cs typeface="Times New Roman"/>
              </a:rPr>
              <a:t>than</a:t>
            </a:r>
            <a:r>
              <a:rPr lang="en-US" sz="1400" spc="-50" dirty="0">
                <a:latin typeface="Times New Roman"/>
                <a:cs typeface="Times New Roman"/>
              </a:rPr>
              <a:t> </a:t>
            </a:r>
            <a:r>
              <a:rPr lang="en-US" sz="1400" spc="-5" dirty="0">
                <a:latin typeface="Times New Roman"/>
                <a:cs typeface="Times New Roman"/>
              </a:rPr>
              <a:t>its</a:t>
            </a:r>
            <a:r>
              <a:rPr lang="en-US" sz="1400" spc="-30" dirty="0">
                <a:latin typeface="Times New Roman"/>
                <a:cs typeface="Times New Roman"/>
              </a:rPr>
              <a:t> </a:t>
            </a:r>
            <a:r>
              <a:rPr lang="en-US" sz="1400" spc="-5" dirty="0">
                <a:latin typeface="Times New Roman"/>
                <a:cs typeface="Times New Roman"/>
              </a:rPr>
              <a:t>format</a:t>
            </a:r>
            <a:r>
              <a:rPr lang="en-US" sz="1400" spc="-45" dirty="0">
                <a:latin typeface="Times New Roman"/>
                <a:cs typeface="Times New Roman"/>
              </a:rPr>
              <a:t> </a:t>
            </a:r>
            <a:r>
              <a:rPr lang="en-US" sz="1400" spc="-5" dirty="0">
                <a:latin typeface="Times New Roman"/>
                <a:cs typeface="Times New Roman"/>
              </a:rPr>
              <a:t>was</a:t>
            </a:r>
            <a:r>
              <a:rPr lang="en-US" sz="1400" spc="-30" dirty="0">
                <a:latin typeface="Times New Roman"/>
                <a:cs typeface="Times New Roman"/>
              </a:rPr>
              <a:t> </a:t>
            </a:r>
            <a:r>
              <a:rPr lang="en-US" sz="1400" spc="-5" dirty="0">
                <a:latin typeface="Times New Roman"/>
                <a:cs typeface="Times New Roman"/>
              </a:rPr>
              <a:t>in</a:t>
            </a:r>
            <a:r>
              <a:rPr lang="en-US" sz="1400" spc="-45" dirty="0">
                <a:latin typeface="Times New Roman"/>
                <a:cs typeface="Times New Roman"/>
              </a:rPr>
              <a:t> </a:t>
            </a:r>
            <a:r>
              <a:rPr lang="en-US" sz="1400" spc="-10" dirty="0">
                <a:latin typeface="Times New Roman"/>
                <a:cs typeface="Times New Roman"/>
              </a:rPr>
              <a:t>integer </a:t>
            </a:r>
            <a:r>
              <a:rPr lang="en-US" sz="1400" spc="-340" dirty="0">
                <a:latin typeface="Times New Roman"/>
                <a:cs typeface="Times New Roman"/>
              </a:rPr>
              <a:t> </a:t>
            </a:r>
            <a:r>
              <a:rPr lang="en-US" sz="1400" dirty="0">
                <a:latin typeface="Times New Roman"/>
                <a:cs typeface="Times New Roman"/>
              </a:rPr>
              <a:t>format </a:t>
            </a:r>
            <a:r>
              <a:rPr lang="en-US" sz="1400" spc="-10" dirty="0">
                <a:latin typeface="Times New Roman"/>
                <a:cs typeface="Times New Roman"/>
              </a:rPr>
              <a:t>and </a:t>
            </a:r>
            <a:r>
              <a:rPr lang="en-US" sz="1400" spc="-5" dirty="0">
                <a:latin typeface="Times New Roman"/>
                <a:cs typeface="Times New Roman"/>
              </a:rPr>
              <a:t>there outputs </a:t>
            </a:r>
            <a:r>
              <a:rPr lang="en-US" sz="1400" dirty="0">
                <a:latin typeface="Times New Roman"/>
                <a:cs typeface="Times New Roman"/>
              </a:rPr>
              <a:t>were </a:t>
            </a:r>
            <a:r>
              <a:rPr lang="en-US" sz="1400" spc="-5" dirty="0">
                <a:latin typeface="Times New Roman"/>
                <a:cs typeface="Times New Roman"/>
              </a:rPr>
              <a:t>could be either in integer </a:t>
            </a:r>
            <a:r>
              <a:rPr lang="en-US" sz="1400" dirty="0">
                <a:latin typeface="Times New Roman"/>
                <a:cs typeface="Times New Roman"/>
              </a:rPr>
              <a:t>format </a:t>
            </a:r>
            <a:r>
              <a:rPr lang="en-US" sz="1400" spc="-5" dirty="0">
                <a:latin typeface="Times New Roman"/>
                <a:cs typeface="Times New Roman"/>
              </a:rPr>
              <a:t>of float both </a:t>
            </a:r>
            <a:r>
              <a:rPr lang="en-US" sz="1400" spc="-335" dirty="0">
                <a:latin typeface="Times New Roman"/>
                <a:cs typeface="Times New Roman"/>
              </a:rPr>
              <a:t> </a:t>
            </a:r>
            <a:r>
              <a:rPr lang="en-US" sz="1400" dirty="0">
                <a:latin typeface="Times New Roman"/>
                <a:cs typeface="Times New Roman"/>
              </a:rPr>
              <a:t>is </a:t>
            </a:r>
            <a:r>
              <a:rPr lang="en-US" sz="1400" spc="-5" dirty="0">
                <a:latin typeface="Times New Roman"/>
                <a:cs typeface="Times New Roman"/>
              </a:rPr>
              <a:t>possible like mean </a:t>
            </a:r>
            <a:r>
              <a:rPr lang="en-US" sz="1400" dirty="0">
                <a:latin typeface="Times New Roman"/>
                <a:cs typeface="Times New Roman"/>
              </a:rPr>
              <a:t>mauve of the </a:t>
            </a:r>
            <a:r>
              <a:rPr lang="en-US" sz="1400" spc="-5" dirty="0">
                <a:latin typeface="Times New Roman"/>
                <a:cs typeface="Times New Roman"/>
              </a:rPr>
              <a:t>whole </a:t>
            </a:r>
            <a:r>
              <a:rPr lang="en-US" sz="1400" spc="5" dirty="0">
                <a:latin typeface="Times New Roman"/>
                <a:cs typeface="Times New Roman"/>
              </a:rPr>
              <a:t>data </a:t>
            </a:r>
            <a:r>
              <a:rPr lang="en-US" sz="1400" spc="-10" dirty="0">
                <a:latin typeface="Times New Roman"/>
                <a:cs typeface="Times New Roman"/>
              </a:rPr>
              <a:t>could </a:t>
            </a:r>
            <a:r>
              <a:rPr lang="en-US" sz="1400" dirty="0">
                <a:latin typeface="Times New Roman"/>
                <a:cs typeface="Times New Roman"/>
              </a:rPr>
              <a:t>be </a:t>
            </a:r>
            <a:r>
              <a:rPr lang="en-US" sz="1400" spc="-5" dirty="0">
                <a:latin typeface="Times New Roman"/>
                <a:cs typeface="Times New Roman"/>
              </a:rPr>
              <a:t>float of </a:t>
            </a:r>
            <a:r>
              <a:rPr lang="en-US" sz="1400" dirty="0">
                <a:latin typeface="Times New Roman"/>
                <a:cs typeface="Times New Roman"/>
              </a:rPr>
              <a:t>an </a:t>
            </a:r>
            <a:r>
              <a:rPr lang="en-US" sz="1400" spc="-5" dirty="0">
                <a:latin typeface="Times New Roman"/>
                <a:cs typeface="Times New Roman"/>
              </a:rPr>
              <a:t>integer </a:t>
            </a:r>
            <a:r>
              <a:rPr lang="en-US" sz="1400" dirty="0">
                <a:latin typeface="Times New Roman"/>
                <a:cs typeface="Times New Roman"/>
              </a:rPr>
              <a:t> </a:t>
            </a:r>
            <a:r>
              <a:rPr lang="en-US" sz="1400" spc="-5" dirty="0">
                <a:latin typeface="Times New Roman"/>
                <a:cs typeface="Times New Roman"/>
              </a:rPr>
              <a:t>data type data </a:t>
            </a:r>
            <a:r>
              <a:rPr lang="en-US" sz="1400" spc="-10" dirty="0">
                <a:latin typeface="Times New Roman"/>
                <a:cs typeface="Times New Roman"/>
              </a:rPr>
              <a:t>inputs </a:t>
            </a:r>
            <a:r>
              <a:rPr lang="en-US" sz="1400" spc="-5" dirty="0">
                <a:latin typeface="Times New Roman"/>
                <a:cs typeface="Times New Roman"/>
              </a:rPr>
              <a:t>but when the data type is in string format </a:t>
            </a:r>
            <a:r>
              <a:rPr lang="en-US" sz="1400" dirty="0">
                <a:latin typeface="Times New Roman"/>
                <a:cs typeface="Times New Roman"/>
              </a:rPr>
              <a:t>the </a:t>
            </a:r>
            <a:r>
              <a:rPr lang="en-US" sz="1400" spc="-5" dirty="0">
                <a:latin typeface="Times New Roman"/>
                <a:cs typeface="Times New Roman"/>
              </a:rPr>
              <a:t>output </a:t>
            </a:r>
            <a:r>
              <a:rPr lang="en-US" sz="1400" dirty="0">
                <a:latin typeface="Times New Roman"/>
                <a:cs typeface="Times New Roman"/>
              </a:rPr>
              <a:t> </a:t>
            </a:r>
            <a:r>
              <a:rPr lang="en-US" sz="1400" spc="-5" dirty="0">
                <a:latin typeface="Times New Roman"/>
                <a:cs typeface="Times New Roman"/>
              </a:rPr>
              <a:t>cannot</a:t>
            </a:r>
            <a:r>
              <a:rPr lang="en-US" sz="1400" spc="-30" dirty="0">
                <a:latin typeface="Times New Roman"/>
                <a:cs typeface="Times New Roman"/>
              </a:rPr>
              <a:t> </a:t>
            </a:r>
            <a:r>
              <a:rPr lang="en-US" sz="1400" dirty="0">
                <a:latin typeface="Times New Roman"/>
                <a:cs typeface="Times New Roman"/>
              </a:rPr>
              <a:t>be</a:t>
            </a:r>
            <a:r>
              <a:rPr lang="en-US" sz="1400" spc="-35" dirty="0">
                <a:latin typeface="Times New Roman"/>
                <a:cs typeface="Times New Roman"/>
              </a:rPr>
              <a:t> </a:t>
            </a:r>
            <a:r>
              <a:rPr lang="en-US" sz="1400" dirty="0">
                <a:latin typeface="Times New Roman"/>
                <a:cs typeface="Times New Roman"/>
              </a:rPr>
              <a:t>in</a:t>
            </a:r>
            <a:r>
              <a:rPr lang="en-US" sz="1400" spc="-30" dirty="0">
                <a:latin typeface="Times New Roman"/>
                <a:cs typeface="Times New Roman"/>
              </a:rPr>
              <a:t> </a:t>
            </a:r>
            <a:r>
              <a:rPr lang="en-US" sz="1400" spc="-5" dirty="0">
                <a:latin typeface="Times New Roman"/>
                <a:cs typeface="Times New Roman"/>
              </a:rPr>
              <a:t>integer</a:t>
            </a:r>
            <a:r>
              <a:rPr lang="en-US" sz="1400" spc="-35" dirty="0">
                <a:latin typeface="Times New Roman"/>
                <a:cs typeface="Times New Roman"/>
              </a:rPr>
              <a:t> </a:t>
            </a:r>
            <a:r>
              <a:rPr lang="en-US" sz="1400" spc="-5" dirty="0">
                <a:latin typeface="Times New Roman"/>
                <a:cs typeface="Times New Roman"/>
              </a:rPr>
              <a:t>or</a:t>
            </a:r>
            <a:r>
              <a:rPr lang="en-US" sz="1400" spc="-20" dirty="0">
                <a:latin typeface="Times New Roman"/>
                <a:cs typeface="Times New Roman"/>
              </a:rPr>
              <a:t> </a:t>
            </a:r>
            <a:r>
              <a:rPr lang="en-US" sz="1400" spc="-5" dirty="0">
                <a:latin typeface="Times New Roman"/>
                <a:cs typeface="Times New Roman"/>
              </a:rPr>
              <a:t>float</a:t>
            </a:r>
            <a:r>
              <a:rPr lang="en-US" sz="1400" spc="-20" dirty="0">
                <a:latin typeface="Times New Roman"/>
                <a:cs typeface="Times New Roman"/>
              </a:rPr>
              <a:t> </a:t>
            </a:r>
            <a:r>
              <a:rPr lang="en-US" sz="1400" spc="-5" dirty="0">
                <a:latin typeface="Times New Roman"/>
                <a:cs typeface="Times New Roman"/>
              </a:rPr>
              <a:t>format</a:t>
            </a:r>
            <a:r>
              <a:rPr lang="en-US" sz="1400" spc="-20" dirty="0">
                <a:latin typeface="Times New Roman"/>
                <a:cs typeface="Times New Roman"/>
              </a:rPr>
              <a:t> </a:t>
            </a:r>
            <a:r>
              <a:rPr lang="en-US" sz="1400" spc="-5" dirty="0">
                <a:latin typeface="Times New Roman"/>
                <a:cs typeface="Times New Roman"/>
              </a:rPr>
              <a:t>because</a:t>
            </a:r>
            <a:r>
              <a:rPr lang="en-US" sz="1400" spc="-30" dirty="0">
                <a:latin typeface="Times New Roman"/>
                <a:cs typeface="Times New Roman"/>
              </a:rPr>
              <a:t> </a:t>
            </a:r>
            <a:r>
              <a:rPr lang="en-US" sz="1400" dirty="0">
                <a:latin typeface="Times New Roman"/>
                <a:cs typeface="Times New Roman"/>
              </a:rPr>
              <a:t>we</a:t>
            </a:r>
            <a:r>
              <a:rPr lang="en-US" sz="1400" spc="-35" dirty="0">
                <a:latin typeface="Times New Roman"/>
                <a:cs typeface="Times New Roman"/>
              </a:rPr>
              <a:t> </a:t>
            </a:r>
            <a:r>
              <a:rPr lang="en-US" sz="1400" spc="-5" dirty="0">
                <a:latin typeface="Times New Roman"/>
                <a:cs typeface="Times New Roman"/>
              </a:rPr>
              <a:t>cannot</a:t>
            </a:r>
            <a:r>
              <a:rPr lang="en-US" sz="1400" spc="-30" dirty="0">
                <a:latin typeface="Times New Roman"/>
                <a:cs typeface="Times New Roman"/>
              </a:rPr>
              <a:t> </a:t>
            </a:r>
            <a:r>
              <a:rPr lang="en-US" sz="1400" spc="-5" dirty="0">
                <a:latin typeface="Times New Roman"/>
                <a:cs typeface="Times New Roman"/>
              </a:rPr>
              <a:t>apply</a:t>
            </a:r>
            <a:r>
              <a:rPr lang="en-US" sz="1400" spc="-30" dirty="0">
                <a:latin typeface="Times New Roman"/>
                <a:cs typeface="Times New Roman"/>
              </a:rPr>
              <a:t> </a:t>
            </a:r>
            <a:r>
              <a:rPr lang="en-US" sz="1400" spc="-5" dirty="0">
                <a:latin typeface="Times New Roman"/>
                <a:cs typeface="Times New Roman"/>
              </a:rPr>
              <a:t>mathematics</a:t>
            </a:r>
            <a:r>
              <a:rPr lang="en-US" sz="1400" spc="-25" dirty="0">
                <a:latin typeface="Times New Roman"/>
                <a:cs typeface="Times New Roman"/>
              </a:rPr>
              <a:t> </a:t>
            </a:r>
            <a:r>
              <a:rPr lang="en-US" sz="1400" spc="-5" dirty="0">
                <a:latin typeface="Times New Roman"/>
                <a:cs typeface="Times New Roman"/>
              </a:rPr>
              <a:t>in </a:t>
            </a:r>
            <a:r>
              <a:rPr lang="en-US" sz="1400" spc="-340" dirty="0">
                <a:latin typeface="Times New Roman"/>
                <a:cs typeface="Times New Roman"/>
              </a:rPr>
              <a:t> </a:t>
            </a:r>
            <a:r>
              <a:rPr lang="en-US" sz="1400" spc="-5" dirty="0">
                <a:latin typeface="Times New Roman"/>
                <a:cs typeface="Times New Roman"/>
              </a:rPr>
              <a:t>object data type that </a:t>
            </a:r>
            <a:r>
              <a:rPr lang="en-US" sz="1400" dirty="0">
                <a:latin typeface="Times New Roman"/>
                <a:cs typeface="Times New Roman"/>
              </a:rPr>
              <a:t>is </a:t>
            </a:r>
            <a:r>
              <a:rPr lang="en-US" sz="1400" spc="-5" dirty="0">
                <a:latin typeface="Times New Roman"/>
                <a:cs typeface="Times New Roman"/>
              </a:rPr>
              <a:t>why machine learning algorithms does not </a:t>
            </a:r>
            <a:r>
              <a:rPr lang="en-US" sz="1400" dirty="0">
                <a:latin typeface="Times New Roman"/>
                <a:cs typeface="Times New Roman"/>
              </a:rPr>
              <a:t>process </a:t>
            </a:r>
            <a:r>
              <a:rPr lang="en-US" sz="1400" spc="5" dirty="0">
                <a:latin typeface="Times New Roman"/>
                <a:cs typeface="Times New Roman"/>
              </a:rPr>
              <a:t> </a:t>
            </a:r>
            <a:r>
              <a:rPr lang="en-US" sz="1400" dirty="0">
                <a:latin typeface="Times New Roman"/>
                <a:cs typeface="Times New Roman"/>
              </a:rPr>
              <a:t>the </a:t>
            </a:r>
            <a:r>
              <a:rPr lang="en-US" sz="1400" spc="-5" dirty="0">
                <a:latin typeface="Times New Roman"/>
                <a:cs typeface="Times New Roman"/>
              </a:rPr>
              <a:t>string format data inputs because there outputs cannot </a:t>
            </a:r>
            <a:r>
              <a:rPr lang="en-US" sz="1400" dirty="0">
                <a:latin typeface="Times New Roman"/>
                <a:cs typeface="Times New Roman"/>
              </a:rPr>
              <a:t>be </a:t>
            </a:r>
            <a:r>
              <a:rPr lang="en-US" sz="1400" spc="-5" dirty="0">
                <a:latin typeface="Times New Roman"/>
                <a:cs typeface="Times New Roman"/>
              </a:rPr>
              <a:t>defined </a:t>
            </a:r>
            <a:r>
              <a:rPr lang="en-US" sz="1400" spc="-10" dirty="0">
                <a:latin typeface="Times New Roman"/>
                <a:cs typeface="Times New Roman"/>
              </a:rPr>
              <a:t>which </a:t>
            </a:r>
            <a:r>
              <a:rPr lang="en-US" sz="1400" spc="-5" dirty="0">
                <a:latin typeface="Times New Roman"/>
                <a:cs typeface="Times New Roman"/>
              </a:rPr>
              <a:t> </a:t>
            </a:r>
            <a:r>
              <a:rPr lang="en-US" sz="1400" dirty="0">
                <a:latin typeface="Times New Roman"/>
                <a:cs typeface="Times New Roman"/>
              </a:rPr>
              <a:t>comes </a:t>
            </a:r>
            <a:r>
              <a:rPr lang="en-US" sz="1400" spc="-5" dirty="0">
                <a:latin typeface="Times New Roman"/>
                <a:cs typeface="Times New Roman"/>
              </a:rPr>
              <a:t>only after processing with some mathematics formulations and we </a:t>
            </a:r>
            <a:r>
              <a:rPr lang="en-US" sz="1400" dirty="0">
                <a:latin typeface="Times New Roman"/>
                <a:cs typeface="Times New Roman"/>
              </a:rPr>
              <a:t> </a:t>
            </a:r>
            <a:r>
              <a:rPr lang="en-US" sz="1400" spc="-5" dirty="0">
                <a:latin typeface="Times New Roman"/>
                <a:cs typeface="Times New Roman"/>
              </a:rPr>
              <a:t>need </a:t>
            </a:r>
            <a:r>
              <a:rPr lang="en-US" sz="1400" dirty="0">
                <a:latin typeface="Times New Roman"/>
                <a:cs typeface="Times New Roman"/>
              </a:rPr>
              <a:t>it </a:t>
            </a:r>
            <a:r>
              <a:rPr lang="en-US" sz="1400" spc="-5" dirty="0">
                <a:latin typeface="Times New Roman"/>
                <a:cs typeface="Times New Roman"/>
              </a:rPr>
              <a:t>to change in either integer data type </a:t>
            </a:r>
            <a:r>
              <a:rPr lang="en-US" sz="1400" dirty="0">
                <a:latin typeface="Times New Roman"/>
                <a:cs typeface="Times New Roman"/>
              </a:rPr>
              <a:t>of in </a:t>
            </a:r>
            <a:r>
              <a:rPr lang="en-US" sz="1400" spc="-5" dirty="0">
                <a:latin typeface="Times New Roman"/>
                <a:cs typeface="Times New Roman"/>
              </a:rPr>
              <a:t>float data type </a:t>
            </a:r>
            <a:r>
              <a:rPr lang="en-US" sz="1400" dirty="0">
                <a:latin typeface="Times New Roman"/>
                <a:cs typeface="Times New Roman"/>
              </a:rPr>
              <a:t>some </a:t>
            </a:r>
            <a:r>
              <a:rPr lang="en-US" sz="1400" spc="-10" dirty="0">
                <a:latin typeface="Times New Roman"/>
                <a:cs typeface="Times New Roman"/>
              </a:rPr>
              <a:t>time </a:t>
            </a:r>
            <a:r>
              <a:rPr lang="en-US" sz="1400" spc="-5" dirty="0">
                <a:latin typeface="Times New Roman"/>
                <a:cs typeface="Times New Roman"/>
              </a:rPr>
              <a:t> </a:t>
            </a:r>
            <a:r>
              <a:rPr lang="en-US" sz="1400" dirty="0">
                <a:latin typeface="Times New Roman"/>
                <a:cs typeface="Times New Roman"/>
              </a:rPr>
              <a:t>we</a:t>
            </a:r>
            <a:r>
              <a:rPr lang="en-US" sz="1400" spc="55" dirty="0">
                <a:latin typeface="Times New Roman"/>
                <a:cs typeface="Times New Roman"/>
              </a:rPr>
              <a:t> </a:t>
            </a:r>
            <a:r>
              <a:rPr lang="en-US" sz="1400" spc="-5" dirty="0">
                <a:latin typeface="Times New Roman"/>
                <a:cs typeface="Times New Roman"/>
              </a:rPr>
              <a:t>have</a:t>
            </a:r>
            <a:r>
              <a:rPr lang="en-US" sz="1400" spc="75" dirty="0">
                <a:latin typeface="Times New Roman"/>
                <a:cs typeface="Times New Roman"/>
              </a:rPr>
              <a:t> </a:t>
            </a:r>
            <a:r>
              <a:rPr lang="en-US" sz="1400" spc="-5" dirty="0">
                <a:latin typeface="Times New Roman"/>
                <a:cs typeface="Times New Roman"/>
              </a:rPr>
              <a:t>to</a:t>
            </a:r>
            <a:r>
              <a:rPr lang="en-US" sz="1400" spc="70" dirty="0">
                <a:latin typeface="Times New Roman"/>
                <a:cs typeface="Times New Roman"/>
              </a:rPr>
              <a:t> </a:t>
            </a:r>
            <a:r>
              <a:rPr lang="en-US" sz="1400" spc="-5" dirty="0">
                <a:latin typeface="Times New Roman"/>
                <a:cs typeface="Times New Roman"/>
              </a:rPr>
              <a:t>encode</a:t>
            </a:r>
            <a:r>
              <a:rPr lang="en-US" sz="1400" spc="75" dirty="0">
                <a:latin typeface="Times New Roman"/>
                <a:cs typeface="Times New Roman"/>
              </a:rPr>
              <a:t> </a:t>
            </a:r>
            <a:r>
              <a:rPr lang="en-US" sz="1400" spc="-5" dirty="0">
                <a:latin typeface="Times New Roman"/>
                <a:cs typeface="Times New Roman"/>
              </a:rPr>
              <a:t>the</a:t>
            </a:r>
            <a:r>
              <a:rPr lang="en-US" sz="1400" spc="70" dirty="0">
                <a:latin typeface="Times New Roman"/>
                <a:cs typeface="Times New Roman"/>
              </a:rPr>
              <a:t> </a:t>
            </a:r>
            <a:r>
              <a:rPr lang="en-US" sz="1400" spc="-5" dirty="0">
                <a:latin typeface="Times New Roman"/>
                <a:cs typeface="Times New Roman"/>
              </a:rPr>
              <a:t>string</a:t>
            </a:r>
            <a:r>
              <a:rPr lang="en-US" sz="1400" spc="85" dirty="0">
                <a:latin typeface="Times New Roman"/>
                <a:cs typeface="Times New Roman"/>
              </a:rPr>
              <a:t> </a:t>
            </a:r>
            <a:r>
              <a:rPr lang="en-US" sz="1400" spc="-5" dirty="0">
                <a:latin typeface="Times New Roman"/>
                <a:cs typeface="Times New Roman"/>
              </a:rPr>
              <a:t>data</a:t>
            </a:r>
            <a:r>
              <a:rPr lang="en-US" sz="1400" spc="60" dirty="0">
                <a:latin typeface="Times New Roman"/>
                <a:cs typeface="Times New Roman"/>
              </a:rPr>
              <a:t> </a:t>
            </a:r>
            <a:r>
              <a:rPr lang="en-US" sz="1400" spc="-5" dirty="0">
                <a:latin typeface="Times New Roman"/>
                <a:cs typeface="Times New Roman"/>
              </a:rPr>
              <a:t>type</a:t>
            </a:r>
            <a:r>
              <a:rPr lang="en-US" sz="1400" spc="55" dirty="0">
                <a:latin typeface="Times New Roman"/>
                <a:cs typeface="Times New Roman"/>
              </a:rPr>
              <a:t> </a:t>
            </a:r>
            <a:r>
              <a:rPr lang="en-US" sz="1400" spc="-5" dirty="0">
                <a:latin typeface="Times New Roman"/>
                <a:cs typeface="Times New Roman"/>
              </a:rPr>
              <a:t>which</a:t>
            </a:r>
            <a:r>
              <a:rPr lang="en-US" sz="1400" spc="65" dirty="0">
                <a:latin typeface="Times New Roman"/>
                <a:cs typeface="Times New Roman"/>
              </a:rPr>
              <a:t> </a:t>
            </a:r>
            <a:r>
              <a:rPr lang="en-US" sz="1400" spc="-5" dirty="0">
                <a:latin typeface="Times New Roman"/>
                <a:cs typeface="Times New Roman"/>
              </a:rPr>
              <a:t>inputs</a:t>
            </a:r>
            <a:r>
              <a:rPr lang="en-US" sz="1400" spc="70" dirty="0">
                <a:latin typeface="Times New Roman"/>
                <a:cs typeface="Times New Roman"/>
              </a:rPr>
              <a:t> </a:t>
            </a:r>
            <a:r>
              <a:rPr lang="en-US" sz="1400" spc="-5" dirty="0">
                <a:latin typeface="Times New Roman"/>
                <a:cs typeface="Times New Roman"/>
              </a:rPr>
              <a:t>are</a:t>
            </a:r>
            <a:r>
              <a:rPr lang="en-US" sz="1400" spc="70" dirty="0">
                <a:latin typeface="Times New Roman"/>
                <a:cs typeface="Times New Roman"/>
              </a:rPr>
              <a:t> </a:t>
            </a:r>
            <a:r>
              <a:rPr lang="en-US" sz="1400" spc="-5" dirty="0">
                <a:latin typeface="Times New Roman"/>
                <a:cs typeface="Times New Roman"/>
              </a:rPr>
              <a:t>in</a:t>
            </a:r>
            <a:r>
              <a:rPr lang="en-US" sz="1400" spc="65" dirty="0">
                <a:latin typeface="Times New Roman"/>
                <a:cs typeface="Times New Roman"/>
              </a:rPr>
              <a:t> </a:t>
            </a:r>
            <a:r>
              <a:rPr lang="en-US" sz="1400" spc="-5" dirty="0">
                <a:latin typeface="Times New Roman"/>
                <a:cs typeface="Times New Roman"/>
              </a:rPr>
              <a:t>string</a:t>
            </a:r>
            <a:r>
              <a:rPr lang="en-US" sz="1400" spc="70" dirty="0">
                <a:latin typeface="Times New Roman"/>
                <a:cs typeface="Times New Roman"/>
              </a:rPr>
              <a:t> </a:t>
            </a:r>
            <a:r>
              <a:rPr lang="en-US" sz="1400" spc="-5" dirty="0">
                <a:latin typeface="Times New Roman"/>
                <a:cs typeface="Times New Roman"/>
              </a:rPr>
              <a:t>data</a:t>
            </a:r>
            <a:r>
              <a:rPr lang="en-US" sz="1400" spc="60" dirty="0">
                <a:latin typeface="Times New Roman"/>
                <a:cs typeface="Times New Roman"/>
              </a:rPr>
              <a:t> </a:t>
            </a:r>
            <a:r>
              <a:rPr lang="en-US" sz="1400" spc="-5" dirty="0">
                <a:latin typeface="Times New Roman"/>
                <a:cs typeface="Times New Roman"/>
              </a:rPr>
              <a:t>type </a:t>
            </a:r>
            <a:r>
              <a:rPr lang="en-US" sz="1400" spc="-340" dirty="0">
                <a:latin typeface="Times New Roman"/>
                <a:cs typeface="Times New Roman"/>
              </a:rPr>
              <a:t> </a:t>
            </a:r>
            <a:r>
              <a:rPr lang="en-US" sz="1400" dirty="0">
                <a:latin typeface="Times New Roman"/>
                <a:cs typeface="Times New Roman"/>
              </a:rPr>
              <a:t>of</a:t>
            </a:r>
            <a:r>
              <a:rPr lang="en-US" sz="1400" spc="5" dirty="0">
                <a:latin typeface="Times New Roman"/>
                <a:cs typeface="Times New Roman"/>
              </a:rPr>
              <a:t> </a:t>
            </a:r>
            <a:r>
              <a:rPr lang="en-US" sz="1400" spc="-5" dirty="0">
                <a:latin typeface="Times New Roman"/>
                <a:cs typeface="Times New Roman"/>
              </a:rPr>
              <a:t>any</a:t>
            </a:r>
            <a:r>
              <a:rPr lang="en-US" sz="1400" dirty="0">
                <a:latin typeface="Times New Roman"/>
                <a:cs typeface="Times New Roman"/>
              </a:rPr>
              <a:t> </a:t>
            </a:r>
            <a:r>
              <a:rPr lang="en-US" sz="1400" spc="-5" dirty="0">
                <a:latin typeface="Times New Roman"/>
                <a:cs typeface="Times New Roman"/>
              </a:rPr>
              <a:t>English</a:t>
            </a:r>
            <a:r>
              <a:rPr lang="en-US" sz="1400" dirty="0">
                <a:latin typeface="Times New Roman"/>
                <a:cs typeface="Times New Roman"/>
              </a:rPr>
              <a:t> </a:t>
            </a:r>
            <a:r>
              <a:rPr lang="en-US" sz="1400" spc="-5" dirty="0">
                <a:latin typeface="Times New Roman"/>
                <a:cs typeface="Times New Roman"/>
              </a:rPr>
              <a:t>like</a:t>
            </a:r>
            <a:r>
              <a:rPr lang="en-US" sz="1400" dirty="0">
                <a:latin typeface="Times New Roman"/>
                <a:cs typeface="Times New Roman"/>
              </a:rPr>
              <a:t> </a:t>
            </a:r>
            <a:r>
              <a:rPr lang="en-US" sz="1400" spc="-5" dirty="0">
                <a:latin typeface="Times New Roman"/>
                <a:cs typeface="Times New Roman"/>
              </a:rPr>
              <a:t>language</a:t>
            </a:r>
            <a:r>
              <a:rPr lang="en-US" sz="1400" dirty="0">
                <a:latin typeface="Times New Roman"/>
                <a:cs typeface="Times New Roman"/>
              </a:rPr>
              <a:t> </a:t>
            </a:r>
            <a:r>
              <a:rPr lang="en-US" sz="1400" spc="-10" dirty="0">
                <a:latin typeface="Times New Roman"/>
                <a:cs typeface="Times New Roman"/>
              </a:rPr>
              <a:t>and</a:t>
            </a:r>
            <a:r>
              <a:rPr lang="en-US" sz="1400" spc="-5" dirty="0">
                <a:latin typeface="Times New Roman"/>
                <a:cs typeface="Times New Roman"/>
              </a:rPr>
              <a:t> the</a:t>
            </a:r>
            <a:r>
              <a:rPr lang="en-US" sz="1400" dirty="0">
                <a:latin typeface="Times New Roman"/>
                <a:cs typeface="Times New Roman"/>
              </a:rPr>
              <a:t> </a:t>
            </a:r>
            <a:r>
              <a:rPr lang="en-US" sz="1400" spc="-5" dirty="0">
                <a:latin typeface="Times New Roman"/>
                <a:cs typeface="Times New Roman"/>
              </a:rPr>
              <a:t>encoding</a:t>
            </a:r>
            <a:r>
              <a:rPr lang="en-US" sz="1400" dirty="0">
                <a:latin typeface="Times New Roman"/>
                <a:cs typeface="Times New Roman"/>
              </a:rPr>
              <a:t> </a:t>
            </a:r>
            <a:r>
              <a:rPr lang="en-US" sz="1400" spc="-5" dirty="0">
                <a:latin typeface="Times New Roman"/>
                <a:cs typeface="Times New Roman"/>
              </a:rPr>
              <a:t>gives</a:t>
            </a:r>
            <a:r>
              <a:rPr lang="en-US" sz="1400" dirty="0">
                <a:latin typeface="Times New Roman"/>
                <a:cs typeface="Times New Roman"/>
              </a:rPr>
              <a:t> </a:t>
            </a:r>
            <a:r>
              <a:rPr lang="en-US" sz="1400" spc="-5" dirty="0">
                <a:latin typeface="Times New Roman"/>
                <a:cs typeface="Times New Roman"/>
              </a:rPr>
              <a:t>them</a:t>
            </a:r>
            <a:r>
              <a:rPr lang="en-US" sz="1400" dirty="0">
                <a:latin typeface="Times New Roman"/>
                <a:cs typeface="Times New Roman"/>
              </a:rPr>
              <a:t> </a:t>
            </a:r>
            <a:r>
              <a:rPr lang="en-US" sz="1400" spc="-5" dirty="0">
                <a:latin typeface="Times New Roman"/>
                <a:cs typeface="Times New Roman"/>
              </a:rPr>
              <a:t>shape</a:t>
            </a:r>
            <a:r>
              <a:rPr lang="en-US" sz="1400" dirty="0">
                <a:latin typeface="Times New Roman"/>
                <a:cs typeface="Times New Roman"/>
              </a:rPr>
              <a:t> </a:t>
            </a:r>
            <a:r>
              <a:rPr lang="en-US" sz="1400" spc="-5" dirty="0">
                <a:latin typeface="Times New Roman"/>
                <a:cs typeface="Times New Roman"/>
              </a:rPr>
              <a:t>of </a:t>
            </a:r>
            <a:r>
              <a:rPr lang="en-US" sz="1400" dirty="0">
                <a:latin typeface="Times New Roman"/>
                <a:cs typeface="Times New Roman"/>
              </a:rPr>
              <a:t> </a:t>
            </a:r>
            <a:r>
              <a:rPr lang="en-US" sz="1400" spc="-5" dirty="0">
                <a:latin typeface="Times New Roman"/>
                <a:cs typeface="Times New Roman"/>
              </a:rPr>
              <a:t>mathematical language which can </a:t>
            </a:r>
            <a:r>
              <a:rPr lang="en-US" sz="1400" dirty="0">
                <a:latin typeface="Times New Roman"/>
                <a:cs typeface="Times New Roman"/>
              </a:rPr>
              <a:t>be </a:t>
            </a:r>
            <a:r>
              <a:rPr lang="en-US" sz="1400" spc="-5" dirty="0">
                <a:latin typeface="Times New Roman"/>
                <a:cs typeface="Times New Roman"/>
              </a:rPr>
              <a:t>interpreted by the machines in data </a:t>
            </a:r>
            <a:r>
              <a:rPr lang="en-US" sz="1400" dirty="0">
                <a:latin typeface="Times New Roman"/>
                <a:cs typeface="Times New Roman"/>
              </a:rPr>
              <a:t> </a:t>
            </a:r>
            <a:r>
              <a:rPr lang="en-US" sz="1400" spc="-5" dirty="0">
                <a:latin typeface="Times New Roman"/>
                <a:cs typeface="Times New Roman"/>
              </a:rPr>
              <a:t>inputs</a:t>
            </a:r>
            <a:r>
              <a:rPr lang="en-US" sz="1400" spc="-25" dirty="0">
                <a:latin typeface="Times New Roman"/>
                <a:cs typeface="Times New Roman"/>
              </a:rPr>
              <a:t> </a:t>
            </a:r>
            <a:r>
              <a:rPr lang="en-US" sz="1400" spc="-5" dirty="0">
                <a:latin typeface="Times New Roman"/>
                <a:cs typeface="Times New Roman"/>
              </a:rPr>
              <a:t>to</a:t>
            </a:r>
            <a:r>
              <a:rPr lang="en-US" sz="1400" spc="-35" dirty="0">
                <a:latin typeface="Times New Roman"/>
                <a:cs typeface="Times New Roman"/>
              </a:rPr>
              <a:t> </a:t>
            </a:r>
            <a:r>
              <a:rPr lang="en-US" sz="1400" spc="-5" dirty="0">
                <a:latin typeface="Times New Roman"/>
                <a:cs typeface="Times New Roman"/>
              </a:rPr>
              <a:t>get</a:t>
            </a:r>
            <a:r>
              <a:rPr lang="en-US" sz="1400" spc="-20" dirty="0">
                <a:latin typeface="Times New Roman"/>
                <a:cs typeface="Times New Roman"/>
              </a:rPr>
              <a:t> </a:t>
            </a:r>
            <a:r>
              <a:rPr lang="en-US" sz="1400" spc="-5" dirty="0">
                <a:latin typeface="Times New Roman"/>
                <a:cs typeface="Times New Roman"/>
              </a:rPr>
              <a:t>outputs.</a:t>
            </a:r>
            <a:r>
              <a:rPr lang="en-US" sz="1400" spc="-45" dirty="0">
                <a:latin typeface="Times New Roman"/>
                <a:cs typeface="Times New Roman"/>
              </a:rPr>
              <a:t> </a:t>
            </a:r>
            <a:r>
              <a:rPr lang="en-US" sz="1400" spc="-5" dirty="0">
                <a:latin typeface="Times New Roman"/>
                <a:cs typeface="Times New Roman"/>
              </a:rPr>
              <a:t>We</a:t>
            </a:r>
            <a:r>
              <a:rPr lang="en-US" sz="1400" spc="-25" dirty="0">
                <a:latin typeface="Times New Roman"/>
                <a:cs typeface="Times New Roman"/>
              </a:rPr>
              <a:t> </a:t>
            </a:r>
            <a:r>
              <a:rPr lang="en-US" sz="1400" spc="-5" dirty="0">
                <a:latin typeface="Times New Roman"/>
                <a:cs typeface="Times New Roman"/>
              </a:rPr>
              <a:t>have</a:t>
            </a:r>
            <a:r>
              <a:rPr lang="en-US" sz="1400" spc="-40" dirty="0">
                <a:latin typeface="Times New Roman"/>
                <a:cs typeface="Times New Roman"/>
              </a:rPr>
              <a:t> </a:t>
            </a:r>
            <a:r>
              <a:rPr lang="en-US" sz="1400" spc="-5" dirty="0">
                <a:latin typeface="Times New Roman"/>
                <a:cs typeface="Times New Roman"/>
              </a:rPr>
              <a:t>done</a:t>
            </a:r>
            <a:r>
              <a:rPr lang="en-US" sz="1400" spc="-35" dirty="0">
                <a:latin typeface="Times New Roman"/>
                <a:cs typeface="Times New Roman"/>
              </a:rPr>
              <a:t> </a:t>
            </a:r>
            <a:r>
              <a:rPr lang="en-US" sz="1400" spc="-5" dirty="0">
                <a:latin typeface="Times New Roman"/>
                <a:cs typeface="Times New Roman"/>
              </a:rPr>
              <a:t>some</a:t>
            </a:r>
            <a:r>
              <a:rPr lang="en-US" sz="1400" spc="-30" dirty="0">
                <a:latin typeface="Times New Roman"/>
                <a:cs typeface="Times New Roman"/>
              </a:rPr>
              <a:t> </a:t>
            </a:r>
            <a:r>
              <a:rPr lang="en-US" sz="1400" spc="-5" dirty="0">
                <a:latin typeface="Times New Roman"/>
                <a:cs typeface="Times New Roman"/>
              </a:rPr>
              <a:t>statistical</a:t>
            </a:r>
            <a:r>
              <a:rPr lang="en-US" sz="1400" spc="-20" dirty="0">
                <a:latin typeface="Times New Roman"/>
                <a:cs typeface="Times New Roman"/>
              </a:rPr>
              <a:t> </a:t>
            </a:r>
            <a:r>
              <a:rPr lang="en-US" sz="1400" spc="-5" dirty="0">
                <a:latin typeface="Times New Roman"/>
                <a:cs typeface="Times New Roman"/>
              </a:rPr>
              <a:t>modelling</a:t>
            </a:r>
            <a:r>
              <a:rPr lang="en-US" sz="1400" spc="-25" dirty="0">
                <a:latin typeface="Times New Roman"/>
                <a:cs typeface="Times New Roman"/>
              </a:rPr>
              <a:t> </a:t>
            </a:r>
            <a:r>
              <a:rPr lang="en-US" sz="1400" dirty="0">
                <a:latin typeface="Times New Roman"/>
                <a:cs typeface="Times New Roman"/>
              </a:rPr>
              <a:t>of</a:t>
            </a:r>
            <a:r>
              <a:rPr lang="en-US" sz="1400" spc="-35" dirty="0">
                <a:latin typeface="Times New Roman"/>
                <a:cs typeface="Times New Roman"/>
              </a:rPr>
              <a:t> </a:t>
            </a:r>
            <a:r>
              <a:rPr lang="en-US" sz="1400" dirty="0">
                <a:latin typeface="Times New Roman"/>
                <a:cs typeface="Times New Roman"/>
              </a:rPr>
              <a:t>the</a:t>
            </a:r>
            <a:r>
              <a:rPr lang="en-US" sz="1400" spc="-40" dirty="0">
                <a:latin typeface="Times New Roman"/>
                <a:cs typeface="Times New Roman"/>
              </a:rPr>
              <a:t> </a:t>
            </a:r>
            <a:r>
              <a:rPr lang="en-US" sz="1400" spc="5" dirty="0">
                <a:latin typeface="Times New Roman"/>
                <a:cs typeface="Times New Roman"/>
              </a:rPr>
              <a:t>data</a:t>
            </a:r>
            <a:r>
              <a:rPr lang="en-US" sz="1400" spc="-45" dirty="0">
                <a:latin typeface="Times New Roman"/>
                <a:cs typeface="Times New Roman"/>
              </a:rPr>
              <a:t> </a:t>
            </a:r>
            <a:r>
              <a:rPr lang="en-US" sz="1400" spc="-5" dirty="0">
                <a:latin typeface="Times New Roman"/>
                <a:cs typeface="Times New Roman"/>
              </a:rPr>
              <a:t>to </a:t>
            </a:r>
            <a:r>
              <a:rPr lang="en-US" sz="1400" spc="-340" dirty="0">
                <a:latin typeface="Times New Roman"/>
                <a:cs typeface="Times New Roman"/>
              </a:rPr>
              <a:t> </a:t>
            </a:r>
            <a:r>
              <a:rPr lang="en-US" sz="1400" spc="-5" dirty="0">
                <a:latin typeface="Times New Roman"/>
                <a:cs typeface="Times New Roman"/>
              </a:rPr>
              <a:t>understand </a:t>
            </a:r>
            <a:r>
              <a:rPr lang="en-US" sz="1400" dirty="0">
                <a:latin typeface="Times New Roman"/>
                <a:cs typeface="Times New Roman"/>
              </a:rPr>
              <a:t>the </a:t>
            </a:r>
            <a:r>
              <a:rPr lang="en-US" sz="1400" spc="-5" dirty="0">
                <a:latin typeface="Times New Roman"/>
                <a:cs typeface="Times New Roman"/>
              </a:rPr>
              <a:t>distribution </a:t>
            </a:r>
            <a:r>
              <a:rPr lang="en-US" sz="1400" dirty="0">
                <a:latin typeface="Times New Roman"/>
                <a:cs typeface="Times New Roman"/>
              </a:rPr>
              <a:t>of </a:t>
            </a:r>
            <a:r>
              <a:rPr lang="en-US" sz="1400" spc="-5" dirty="0">
                <a:latin typeface="Times New Roman"/>
                <a:cs typeface="Times New Roman"/>
              </a:rPr>
              <a:t>the data, since </a:t>
            </a:r>
            <a:r>
              <a:rPr lang="en-US" sz="1400" dirty="0">
                <a:latin typeface="Times New Roman"/>
                <a:cs typeface="Times New Roman"/>
              </a:rPr>
              <a:t>we </a:t>
            </a:r>
            <a:r>
              <a:rPr lang="en-US" sz="1400" spc="-5" dirty="0">
                <a:latin typeface="Times New Roman"/>
                <a:cs typeface="Times New Roman"/>
              </a:rPr>
              <a:t>used continuous data into </a:t>
            </a:r>
            <a:r>
              <a:rPr lang="en-US" sz="1400" spc="-10" dirty="0">
                <a:latin typeface="Times New Roman"/>
                <a:cs typeface="Times New Roman"/>
              </a:rPr>
              <a:t>it </a:t>
            </a:r>
            <a:r>
              <a:rPr lang="en-US" sz="1400" spc="-335" dirty="0">
                <a:latin typeface="Times New Roman"/>
                <a:cs typeface="Times New Roman"/>
              </a:rPr>
              <a:t> </a:t>
            </a:r>
            <a:r>
              <a:rPr lang="en-US" sz="1400" dirty="0">
                <a:latin typeface="Times New Roman"/>
                <a:cs typeface="Times New Roman"/>
              </a:rPr>
              <a:t>we </a:t>
            </a:r>
            <a:r>
              <a:rPr lang="en-US" sz="1400" spc="-5" dirty="0">
                <a:latin typeface="Times New Roman"/>
                <a:cs typeface="Times New Roman"/>
              </a:rPr>
              <a:t>had to use distribution plot in order to </a:t>
            </a:r>
            <a:r>
              <a:rPr lang="en-US" sz="1400" dirty="0">
                <a:latin typeface="Times New Roman"/>
                <a:cs typeface="Times New Roman"/>
              </a:rPr>
              <a:t>get </a:t>
            </a:r>
            <a:r>
              <a:rPr lang="en-US" sz="1400" spc="-5" dirty="0">
                <a:latin typeface="Times New Roman"/>
                <a:cs typeface="Times New Roman"/>
              </a:rPr>
              <a:t>the desire output. We </a:t>
            </a:r>
            <a:r>
              <a:rPr lang="en-US" sz="1400" dirty="0">
                <a:latin typeface="Times New Roman"/>
                <a:cs typeface="Times New Roman"/>
              </a:rPr>
              <a:t>could </a:t>
            </a:r>
            <a:r>
              <a:rPr lang="en-US" sz="1400" spc="5" dirty="0">
                <a:latin typeface="Times New Roman"/>
                <a:cs typeface="Times New Roman"/>
              </a:rPr>
              <a:t> </a:t>
            </a:r>
            <a:r>
              <a:rPr lang="en-US" sz="1400" spc="-5" dirty="0">
                <a:latin typeface="Times New Roman"/>
                <a:cs typeface="Times New Roman"/>
              </a:rPr>
              <a:t>have used the </a:t>
            </a:r>
            <a:r>
              <a:rPr lang="en-US" sz="1400" spc="-10" dirty="0">
                <a:latin typeface="Times New Roman"/>
                <a:cs typeface="Times New Roman"/>
              </a:rPr>
              <a:t>count </a:t>
            </a:r>
            <a:r>
              <a:rPr lang="en-US" sz="1400" spc="-5" dirty="0">
                <a:latin typeface="Times New Roman"/>
                <a:cs typeface="Times New Roman"/>
              </a:rPr>
              <a:t>plot </a:t>
            </a:r>
            <a:r>
              <a:rPr lang="en-US" sz="1400" dirty="0">
                <a:latin typeface="Times New Roman"/>
                <a:cs typeface="Times New Roman"/>
              </a:rPr>
              <a:t>for the </a:t>
            </a:r>
            <a:r>
              <a:rPr lang="en-US" sz="1400" spc="-5" dirty="0">
                <a:latin typeface="Times New Roman"/>
                <a:cs typeface="Times New Roman"/>
              </a:rPr>
              <a:t>same but it wouldn’t </a:t>
            </a:r>
            <a:r>
              <a:rPr lang="en-US" sz="1400" dirty="0">
                <a:latin typeface="Times New Roman"/>
                <a:cs typeface="Times New Roman"/>
              </a:rPr>
              <a:t>be </a:t>
            </a:r>
            <a:r>
              <a:rPr lang="en-US" sz="1400" spc="-5" dirty="0">
                <a:latin typeface="Times New Roman"/>
                <a:cs typeface="Times New Roman"/>
              </a:rPr>
              <a:t>readable so to </a:t>
            </a:r>
            <a:r>
              <a:rPr lang="en-US" sz="1400" dirty="0">
                <a:latin typeface="Times New Roman"/>
                <a:cs typeface="Times New Roman"/>
              </a:rPr>
              <a:t> </a:t>
            </a:r>
            <a:r>
              <a:rPr lang="en-US" sz="1400" spc="-5" dirty="0">
                <a:latin typeface="Times New Roman"/>
                <a:cs typeface="Times New Roman"/>
              </a:rPr>
              <a:t>understand the data </a:t>
            </a:r>
            <a:r>
              <a:rPr lang="en-US" sz="1400" dirty="0">
                <a:latin typeface="Times New Roman"/>
                <a:cs typeface="Times New Roman"/>
              </a:rPr>
              <a:t>pattern of a </a:t>
            </a:r>
            <a:r>
              <a:rPr lang="en-US" sz="1400" spc="-5" dirty="0">
                <a:latin typeface="Times New Roman"/>
                <a:cs typeface="Times New Roman"/>
              </a:rPr>
              <a:t>continuous data </a:t>
            </a:r>
            <a:r>
              <a:rPr lang="en-US" sz="1400" dirty="0">
                <a:latin typeface="Times New Roman"/>
                <a:cs typeface="Times New Roman"/>
              </a:rPr>
              <a:t>we </a:t>
            </a:r>
            <a:r>
              <a:rPr lang="en-US" sz="1400" spc="-5" dirty="0">
                <a:latin typeface="Times New Roman"/>
                <a:cs typeface="Times New Roman"/>
              </a:rPr>
              <a:t>must </a:t>
            </a:r>
            <a:r>
              <a:rPr lang="en-US" sz="1400" dirty="0">
                <a:latin typeface="Times New Roman"/>
                <a:cs typeface="Times New Roman"/>
              </a:rPr>
              <a:t>use </a:t>
            </a:r>
            <a:r>
              <a:rPr lang="en-US" sz="1400" spc="-5" dirty="0">
                <a:latin typeface="Times New Roman"/>
                <a:cs typeface="Times New Roman"/>
              </a:rPr>
              <a:t>distribution </a:t>
            </a:r>
            <a:r>
              <a:rPr lang="en-US" sz="1400" dirty="0">
                <a:latin typeface="Times New Roman"/>
                <a:cs typeface="Times New Roman"/>
              </a:rPr>
              <a:t> </a:t>
            </a:r>
            <a:r>
              <a:rPr lang="en-US" sz="1400" spc="-5" dirty="0">
                <a:latin typeface="Times New Roman"/>
                <a:cs typeface="Times New Roman"/>
              </a:rPr>
              <a:t>plot not </a:t>
            </a:r>
            <a:r>
              <a:rPr lang="en-US" sz="1400" spc="-10" dirty="0">
                <a:latin typeface="Times New Roman"/>
                <a:cs typeface="Times New Roman"/>
              </a:rPr>
              <a:t>count </a:t>
            </a:r>
            <a:r>
              <a:rPr lang="en-US" sz="1400" spc="-5" dirty="0">
                <a:latin typeface="Times New Roman"/>
                <a:cs typeface="Times New Roman"/>
              </a:rPr>
              <a:t>plot on the other </a:t>
            </a:r>
            <a:r>
              <a:rPr lang="en-US" sz="1400" dirty="0">
                <a:latin typeface="Times New Roman"/>
                <a:cs typeface="Times New Roman"/>
              </a:rPr>
              <a:t>we have </a:t>
            </a:r>
            <a:r>
              <a:rPr lang="en-US" sz="1400" spc="-5" dirty="0">
                <a:latin typeface="Times New Roman"/>
                <a:cs typeface="Times New Roman"/>
              </a:rPr>
              <a:t>used the visualization </a:t>
            </a:r>
            <a:r>
              <a:rPr lang="en-US" sz="1400" dirty="0">
                <a:latin typeface="Times New Roman"/>
                <a:cs typeface="Times New Roman"/>
              </a:rPr>
              <a:t>of </a:t>
            </a:r>
            <a:r>
              <a:rPr lang="en-US" sz="1400" spc="-5" dirty="0">
                <a:latin typeface="Times New Roman"/>
                <a:cs typeface="Times New Roman"/>
              </a:rPr>
              <a:t>some </a:t>
            </a:r>
            <a:r>
              <a:rPr lang="en-US" sz="1400" dirty="0">
                <a:latin typeface="Times New Roman"/>
                <a:cs typeface="Times New Roman"/>
              </a:rPr>
              <a:t> </a:t>
            </a:r>
            <a:r>
              <a:rPr lang="en-US" sz="1400" spc="-5" dirty="0">
                <a:latin typeface="Times New Roman"/>
                <a:cs typeface="Times New Roman"/>
              </a:rPr>
              <a:t>categorical</a:t>
            </a:r>
            <a:r>
              <a:rPr lang="en-US" sz="1400" spc="60" dirty="0">
                <a:latin typeface="Times New Roman"/>
                <a:cs typeface="Times New Roman"/>
              </a:rPr>
              <a:t> </a:t>
            </a:r>
            <a:r>
              <a:rPr lang="en-US" sz="1400" spc="-5" dirty="0">
                <a:latin typeface="Times New Roman"/>
                <a:cs typeface="Times New Roman"/>
              </a:rPr>
              <a:t>data</a:t>
            </a:r>
            <a:r>
              <a:rPr lang="en-US" sz="1400" spc="60" dirty="0">
                <a:latin typeface="Times New Roman"/>
                <a:cs typeface="Times New Roman"/>
              </a:rPr>
              <a:t> </a:t>
            </a:r>
            <a:r>
              <a:rPr lang="en-US" sz="1400" spc="-5" dirty="0">
                <a:latin typeface="Times New Roman"/>
                <a:cs typeface="Times New Roman"/>
              </a:rPr>
              <a:t>too</a:t>
            </a:r>
            <a:r>
              <a:rPr lang="en-US" sz="1400" spc="60" dirty="0">
                <a:latin typeface="Times New Roman"/>
                <a:cs typeface="Times New Roman"/>
              </a:rPr>
              <a:t> </a:t>
            </a:r>
            <a:r>
              <a:rPr lang="en-US" sz="1400" spc="-5" dirty="0">
                <a:latin typeface="Times New Roman"/>
                <a:cs typeface="Times New Roman"/>
              </a:rPr>
              <a:t>with</a:t>
            </a:r>
            <a:r>
              <a:rPr lang="en-US" sz="1400" spc="75" dirty="0">
                <a:latin typeface="Times New Roman"/>
                <a:cs typeface="Times New Roman"/>
              </a:rPr>
              <a:t> </a:t>
            </a:r>
            <a:r>
              <a:rPr lang="en-US" sz="1400" spc="-5" dirty="0">
                <a:latin typeface="Times New Roman"/>
                <a:cs typeface="Times New Roman"/>
              </a:rPr>
              <a:t>string</a:t>
            </a:r>
            <a:r>
              <a:rPr lang="en-US" sz="1400" spc="65" dirty="0">
                <a:latin typeface="Times New Roman"/>
                <a:cs typeface="Times New Roman"/>
              </a:rPr>
              <a:t> </a:t>
            </a:r>
            <a:r>
              <a:rPr lang="en-US" sz="1400" spc="-5" dirty="0">
                <a:latin typeface="Times New Roman"/>
                <a:cs typeface="Times New Roman"/>
              </a:rPr>
              <a:t>data</a:t>
            </a:r>
            <a:r>
              <a:rPr lang="en-US" sz="1400" spc="70" dirty="0">
                <a:latin typeface="Times New Roman"/>
                <a:cs typeface="Times New Roman"/>
              </a:rPr>
              <a:t> </a:t>
            </a:r>
            <a:r>
              <a:rPr lang="en-US" sz="1400" spc="-5" dirty="0">
                <a:latin typeface="Times New Roman"/>
                <a:cs typeface="Times New Roman"/>
              </a:rPr>
              <a:t>format</a:t>
            </a:r>
            <a:r>
              <a:rPr lang="en-US" sz="1400" spc="75" dirty="0">
                <a:latin typeface="Times New Roman"/>
                <a:cs typeface="Times New Roman"/>
              </a:rPr>
              <a:t> </a:t>
            </a:r>
            <a:r>
              <a:rPr lang="en-US" sz="1400" spc="-5" dirty="0">
                <a:latin typeface="Times New Roman"/>
                <a:cs typeface="Times New Roman"/>
              </a:rPr>
              <a:t>and</a:t>
            </a:r>
            <a:r>
              <a:rPr lang="en-US" sz="1400" spc="65" dirty="0">
                <a:latin typeface="Times New Roman"/>
                <a:cs typeface="Times New Roman"/>
              </a:rPr>
              <a:t> </a:t>
            </a:r>
            <a:r>
              <a:rPr lang="en-US" sz="1400" spc="-5" dirty="0">
                <a:latin typeface="Times New Roman"/>
                <a:cs typeface="Times New Roman"/>
              </a:rPr>
              <a:t>to</a:t>
            </a:r>
            <a:r>
              <a:rPr lang="en-US" sz="1400" spc="70" dirty="0">
                <a:latin typeface="Times New Roman"/>
                <a:cs typeface="Times New Roman"/>
              </a:rPr>
              <a:t> </a:t>
            </a:r>
            <a:r>
              <a:rPr lang="en-US" sz="1400" spc="-5" dirty="0">
                <a:latin typeface="Times New Roman"/>
                <a:cs typeface="Times New Roman"/>
              </a:rPr>
              <a:t>see</a:t>
            </a:r>
            <a:r>
              <a:rPr lang="en-US" sz="1400" spc="60" dirty="0">
                <a:latin typeface="Times New Roman"/>
                <a:cs typeface="Times New Roman"/>
              </a:rPr>
              <a:t> </a:t>
            </a:r>
            <a:r>
              <a:rPr lang="en-US" sz="1400" dirty="0">
                <a:latin typeface="Times New Roman"/>
                <a:cs typeface="Times New Roman"/>
              </a:rPr>
              <a:t>the</a:t>
            </a:r>
            <a:r>
              <a:rPr lang="en-US" sz="1400" spc="60" dirty="0">
                <a:latin typeface="Times New Roman"/>
                <a:cs typeface="Times New Roman"/>
              </a:rPr>
              <a:t> </a:t>
            </a:r>
            <a:r>
              <a:rPr lang="en-US" sz="1400" spc="-5" dirty="0">
                <a:latin typeface="Times New Roman"/>
                <a:cs typeface="Times New Roman"/>
              </a:rPr>
              <a:t>data</a:t>
            </a:r>
            <a:r>
              <a:rPr lang="en-US" sz="1400" spc="55" dirty="0">
                <a:latin typeface="Times New Roman"/>
                <a:cs typeface="Times New Roman"/>
              </a:rPr>
              <a:t> </a:t>
            </a:r>
            <a:r>
              <a:rPr lang="en-US" sz="1400" spc="-5" dirty="0">
                <a:latin typeface="Times New Roman"/>
                <a:cs typeface="Times New Roman"/>
              </a:rPr>
              <a:t>distribution </a:t>
            </a:r>
            <a:r>
              <a:rPr lang="en-US" sz="1400" spc="-335" dirty="0">
                <a:latin typeface="Times New Roman"/>
                <a:cs typeface="Times New Roman"/>
              </a:rPr>
              <a:t> </a:t>
            </a:r>
            <a:r>
              <a:rPr lang="en-US" sz="1400" dirty="0">
                <a:latin typeface="Times New Roman"/>
                <a:cs typeface="Times New Roman"/>
              </a:rPr>
              <a:t>in </a:t>
            </a:r>
            <a:r>
              <a:rPr lang="en-US" sz="1400" spc="-5" dirty="0">
                <a:latin typeface="Times New Roman"/>
                <a:cs typeface="Times New Roman"/>
              </a:rPr>
              <a:t>categorical data we had </a:t>
            </a:r>
            <a:r>
              <a:rPr lang="en-US" sz="1400" dirty="0">
                <a:latin typeface="Times New Roman"/>
                <a:cs typeface="Times New Roman"/>
              </a:rPr>
              <a:t>to </a:t>
            </a:r>
            <a:r>
              <a:rPr lang="en-US" sz="1400" spc="-5" dirty="0">
                <a:latin typeface="Times New Roman"/>
                <a:cs typeface="Times New Roman"/>
              </a:rPr>
              <a:t>use </a:t>
            </a:r>
            <a:r>
              <a:rPr lang="en-US" sz="1400" dirty="0">
                <a:latin typeface="Times New Roman"/>
                <a:cs typeface="Times New Roman"/>
              </a:rPr>
              <a:t>the </a:t>
            </a:r>
            <a:r>
              <a:rPr lang="en-US" sz="1400" spc="-5" dirty="0">
                <a:latin typeface="Times New Roman"/>
                <a:cs typeface="Times New Roman"/>
              </a:rPr>
              <a:t>count plot with </a:t>
            </a:r>
            <a:r>
              <a:rPr lang="en-US" sz="1400" spc="5" dirty="0">
                <a:latin typeface="Times New Roman"/>
                <a:cs typeface="Times New Roman"/>
              </a:rPr>
              <a:t>string </a:t>
            </a:r>
            <a:r>
              <a:rPr lang="en-US" sz="1400" spc="-5" dirty="0">
                <a:latin typeface="Times New Roman"/>
                <a:cs typeface="Times New Roman"/>
              </a:rPr>
              <a:t>format in it </a:t>
            </a:r>
            <a:r>
              <a:rPr lang="en-US" sz="1400" spc="-15" dirty="0">
                <a:latin typeface="Times New Roman"/>
                <a:cs typeface="Times New Roman"/>
              </a:rPr>
              <a:t>as </a:t>
            </a:r>
            <a:r>
              <a:rPr lang="en-US" sz="1400" spc="-10" dirty="0">
                <a:latin typeface="Times New Roman"/>
                <a:cs typeface="Times New Roman"/>
              </a:rPr>
              <a:t> </a:t>
            </a:r>
            <a:r>
              <a:rPr lang="en-US" sz="1400" spc="-5" dirty="0">
                <a:latin typeface="Times New Roman"/>
                <a:cs typeface="Times New Roman"/>
              </a:rPr>
              <a:t>distribution</a:t>
            </a:r>
            <a:r>
              <a:rPr lang="en-US" sz="1400" spc="-50" dirty="0">
                <a:latin typeface="Times New Roman"/>
                <a:cs typeface="Times New Roman"/>
              </a:rPr>
              <a:t> </a:t>
            </a:r>
            <a:r>
              <a:rPr lang="en-US" sz="1400" spc="-5" dirty="0">
                <a:latin typeface="Times New Roman"/>
                <a:cs typeface="Times New Roman"/>
              </a:rPr>
              <a:t>plot</a:t>
            </a:r>
            <a:r>
              <a:rPr lang="en-US" sz="1400" spc="-45" dirty="0">
                <a:latin typeface="Times New Roman"/>
                <a:cs typeface="Times New Roman"/>
              </a:rPr>
              <a:t> </a:t>
            </a:r>
            <a:r>
              <a:rPr lang="en-US" sz="1400" spc="-5" dirty="0">
                <a:latin typeface="Times New Roman"/>
                <a:cs typeface="Times New Roman"/>
              </a:rPr>
              <a:t>will</a:t>
            </a:r>
            <a:r>
              <a:rPr lang="en-US" sz="1400" spc="-45" dirty="0">
                <a:latin typeface="Times New Roman"/>
                <a:cs typeface="Times New Roman"/>
              </a:rPr>
              <a:t> </a:t>
            </a:r>
            <a:r>
              <a:rPr lang="en-US" sz="1400" spc="-5" dirty="0">
                <a:latin typeface="Times New Roman"/>
                <a:cs typeface="Times New Roman"/>
              </a:rPr>
              <a:t>not</a:t>
            </a:r>
            <a:r>
              <a:rPr lang="en-US" sz="1400" spc="-50" dirty="0">
                <a:latin typeface="Times New Roman"/>
                <a:cs typeface="Times New Roman"/>
              </a:rPr>
              <a:t> </a:t>
            </a:r>
            <a:r>
              <a:rPr lang="en-US" sz="1400" dirty="0">
                <a:latin typeface="Times New Roman"/>
                <a:cs typeface="Times New Roman"/>
              </a:rPr>
              <a:t>perform</a:t>
            </a:r>
            <a:r>
              <a:rPr lang="en-US" sz="1400" spc="-45" dirty="0">
                <a:latin typeface="Times New Roman"/>
                <a:cs typeface="Times New Roman"/>
              </a:rPr>
              <a:t> </a:t>
            </a:r>
            <a:r>
              <a:rPr lang="en-US" sz="1400" spc="-5" dirty="0">
                <a:latin typeface="Times New Roman"/>
                <a:cs typeface="Times New Roman"/>
              </a:rPr>
              <a:t>the</a:t>
            </a:r>
            <a:r>
              <a:rPr lang="en-US" sz="1400" spc="-45" dirty="0">
                <a:latin typeface="Times New Roman"/>
                <a:cs typeface="Times New Roman"/>
              </a:rPr>
              <a:t> </a:t>
            </a:r>
            <a:r>
              <a:rPr lang="en-US" sz="1400" spc="-5" dirty="0">
                <a:latin typeface="Times New Roman"/>
                <a:cs typeface="Times New Roman"/>
              </a:rPr>
              <a:t>mathematical</a:t>
            </a:r>
            <a:r>
              <a:rPr lang="en-US" sz="1400" spc="-50" dirty="0">
                <a:latin typeface="Times New Roman"/>
                <a:cs typeface="Times New Roman"/>
              </a:rPr>
              <a:t> </a:t>
            </a:r>
            <a:r>
              <a:rPr lang="en-US" sz="1400" spc="-5" dirty="0">
                <a:latin typeface="Times New Roman"/>
                <a:cs typeface="Times New Roman"/>
              </a:rPr>
              <a:t>formulation</a:t>
            </a:r>
            <a:r>
              <a:rPr lang="en-US" sz="1400" spc="-55" dirty="0">
                <a:latin typeface="Times New Roman"/>
                <a:cs typeface="Times New Roman"/>
              </a:rPr>
              <a:t> </a:t>
            </a:r>
            <a:r>
              <a:rPr lang="en-US" sz="1400" dirty="0">
                <a:latin typeface="Times New Roman"/>
                <a:cs typeface="Times New Roman"/>
              </a:rPr>
              <a:t>it</a:t>
            </a:r>
            <a:r>
              <a:rPr lang="en-US" sz="1400" spc="-45" dirty="0">
                <a:latin typeface="Times New Roman"/>
                <a:cs typeface="Times New Roman"/>
              </a:rPr>
              <a:t> </a:t>
            </a:r>
            <a:r>
              <a:rPr lang="en-US" sz="1400" spc="-5" dirty="0">
                <a:latin typeface="Times New Roman"/>
                <a:cs typeface="Times New Roman"/>
              </a:rPr>
              <a:t>requires</a:t>
            </a:r>
            <a:r>
              <a:rPr lang="en-US" sz="1400" spc="-50" dirty="0">
                <a:latin typeface="Times New Roman"/>
                <a:cs typeface="Times New Roman"/>
              </a:rPr>
              <a:t> </a:t>
            </a:r>
            <a:r>
              <a:rPr lang="en-US" sz="1400" spc="-5" dirty="0">
                <a:latin typeface="Times New Roman"/>
                <a:cs typeface="Times New Roman"/>
              </a:rPr>
              <a:t>in order to produce the outputs hence </a:t>
            </a:r>
            <a:r>
              <a:rPr lang="en-US" sz="1400" dirty="0">
                <a:latin typeface="Times New Roman"/>
                <a:cs typeface="Times New Roman"/>
              </a:rPr>
              <a:t>we </a:t>
            </a:r>
            <a:r>
              <a:rPr lang="en-US" sz="1400" spc="-5" dirty="0">
                <a:latin typeface="Times New Roman"/>
                <a:cs typeface="Times New Roman"/>
              </a:rPr>
              <a:t>had </a:t>
            </a:r>
            <a:r>
              <a:rPr lang="en-US" sz="1400" dirty="0">
                <a:latin typeface="Times New Roman"/>
                <a:cs typeface="Times New Roman"/>
              </a:rPr>
              <a:t>to </a:t>
            </a:r>
            <a:r>
              <a:rPr lang="en-US" sz="1400" spc="-5" dirty="0">
                <a:latin typeface="Times New Roman"/>
                <a:cs typeface="Times New Roman"/>
              </a:rPr>
              <a:t>use the </a:t>
            </a:r>
            <a:r>
              <a:rPr lang="en-US" sz="1400" spc="-10" dirty="0">
                <a:latin typeface="Times New Roman"/>
                <a:cs typeface="Times New Roman"/>
              </a:rPr>
              <a:t>count </a:t>
            </a:r>
            <a:r>
              <a:rPr lang="en-US" sz="1400" spc="-5" dirty="0">
                <a:latin typeface="Times New Roman"/>
                <a:cs typeface="Times New Roman"/>
              </a:rPr>
              <a:t>plot, this is how </a:t>
            </a:r>
            <a:r>
              <a:rPr lang="en-US" sz="1400" dirty="0">
                <a:latin typeface="Times New Roman"/>
                <a:cs typeface="Times New Roman"/>
              </a:rPr>
              <a:t> the</a:t>
            </a:r>
            <a:r>
              <a:rPr lang="en-US" sz="1400" spc="-15" dirty="0">
                <a:latin typeface="Times New Roman"/>
                <a:cs typeface="Times New Roman"/>
              </a:rPr>
              <a:t> </a:t>
            </a:r>
            <a:r>
              <a:rPr lang="en-US" sz="1400" spc="-5" dirty="0">
                <a:latin typeface="Times New Roman"/>
                <a:cs typeface="Times New Roman"/>
              </a:rPr>
              <a:t>data</a:t>
            </a:r>
            <a:r>
              <a:rPr lang="en-US" sz="1400" dirty="0">
                <a:latin typeface="Times New Roman"/>
                <a:cs typeface="Times New Roman"/>
              </a:rPr>
              <a:t> </a:t>
            </a:r>
            <a:r>
              <a:rPr lang="en-US" sz="1400" spc="-10" dirty="0">
                <a:latin typeface="Times New Roman"/>
                <a:cs typeface="Times New Roman"/>
              </a:rPr>
              <a:t>inputs</a:t>
            </a:r>
            <a:r>
              <a:rPr lang="en-US" sz="1400" spc="5" dirty="0">
                <a:latin typeface="Times New Roman"/>
                <a:cs typeface="Times New Roman"/>
              </a:rPr>
              <a:t> </a:t>
            </a:r>
            <a:r>
              <a:rPr lang="en-US" sz="1400" spc="-5" dirty="0">
                <a:latin typeface="Times New Roman"/>
                <a:cs typeface="Times New Roman"/>
              </a:rPr>
              <a:t>relations</a:t>
            </a:r>
            <a:r>
              <a:rPr lang="en-US" sz="1400" spc="-10" dirty="0">
                <a:latin typeface="Times New Roman"/>
                <a:cs typeface="Times New Roman"/>
              </a:rPr>
              <a:t> </a:t>
            </a:r>
            <a:r>
              <a:rPr lang="en-US" sz="1400" spc="-5" dirty="0">
                <a:latin typeface="Times New Roman"/>
                <a:cs typeface="Times New Roman"/>
              </a:rPr>
              <a:t>between</a:t>
            </a:r>
            <a:r>
              <a:rPr lang="en-US" sz="1400" spc="-10" dirty="0">
                <a:latin typeface="Times New Roman"/>
                <a:cs typeface="Times New Roman"/>
              </a:rPr>
              <a:t> </a:t>
            </a:r>
            <a:r>
              <a:rPr lang="en-US" sz="1400" spc="-5" dirty="0">
                <a:latin typeface="Times New Roman"/>
                <a:cs typeface="Times New Roman"/>
              </a:rPr>
              <a:t>its</a:t>
            </a:r>
            <a:r>
              <a:rPr lang="en-US" sz="1400" spc="5" dirty="0">
                <a:latin typeface="Times New Roman"/>
                <a:cs typeface="Times New Roman"/>
              </a:rPr>
              <a:t> </a:t>
            </a:r>
            <a:r>
              <a:rPr lang="en-US" sz="1400" spc="-5" dirty="0">
                <a:latin typeface="Times New Roman"/>
                <a:cs typeface="Times New Roman"/>
              </a:rPr>
              <a:t>format</a:t>
            </a:r>
            <a:r>
              <a:rPr lang="en-US" sz="1400" dirty="0">
                <a:latin typeface="Times New Roman"/>
                <a:cs typeface="Times New Roman"/>
              </a:rPr>
              <a:t> affects</a:t>
            </a:r>
            <a:r>
              <a:rPr lang="en-US" sz="1400" spc="5" dirty="0">
                <a:latin typeface="Times New Roman"/>
                <a:cs typeface="Times New Roman"/>
              </a:rPr>
              <a:t> </a:t>
            </a:r>
            <a:r>
              <a:rPr lang="en-US" sz="1400" spc="-5" dirty="0">
                <a:latin typeface="Times New Roman"/>
                <a:cs typeface="Times New Roman"/>
              </a:rPr>
              <a:t>the</a:t>
            </a:r>
            <a:r>
              <a:rPr lang="en-US" sz="1400" spc="-15" dirty="0">
                <a:latin typeface="Times New Roman"/>
                <a:cs typeface="Times New Roman"/>
              </a:rPr>
              <a:t> </a:t>
            </a:r>
            <a:r>
              <a:rPr lang="en-US" sz="1400" spc="-5" dirty="0">
                <a:latin typeface="Times New Roman"/>
                <a:cs typeface="Times New Roman"/>
              </a:rPr>
              <a:t>outputs.</a:t>
            </a:r>
            <a:endParaRPr lang="en-US" sz="1400" dirty="0">
              <a:latin typeface="Times New Roman"/>
              <a:cs typeface="Times New Roman"/>
            </a:endParaRPr>
          </a:p>
          <a:p>
            <a:pPr marL="18415" marR="5715" indent="-6350" algn="just">
              <a:lnSpc>
                <a:spcPct val="143700"/>
              </a:lnSpc>
              <a:spcBef>
                <a:spcPts val="190"/>
              </a:spcBef>
            </a:pPr>
            <a:endParaRPr sz="14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00" y="228600"/>
            <a:ext cx="7391400" cy="8449685"/>
          </a:xfrm>
          <a:prstGeom prst="rect">
            <a:avLst/>
          </a:prstGeom>
        </p:spPr>
        <p:txBody>
          <a:bodyPr vert="horz" wrap="square" lIns="0" tIns="12065" rIns="0" bIns="0" rtlCol="0">
            <a:spAutoFit/>
          </a:bodyPr>
          <a:lstStyle/>
          <a:p>
            <a:pPr marL="233045" marR="244475" algn="just">
              <a:lnSpc>
                <a:spcPct val="143600"/>
              </a:lnSpc>
              <a:spcBef>
                <a:spcPts val="95"/>
              </a:spcBef>
            </a:pPr>
            <a:r>
              <a:rPr sz="2400" b="1" dirty="0">
                <a:latin typeface="+mj-lt"/>
                <a:cs typeface="Times New Roman"/>
              </a:rPr>
              <a:t>Hardware</a:t>
            </a:r>
            <a:r>
              <a:rPr sz="2400" b="1" spc="-10" dirty="0">
                <a:latin typeface="+mj-lt"/>
                <a:cs typeface="Times New Roman"/>
              </a:rPr>
              <a:t> </a:t>
            </a:r>
            <a:r>
              <a:rPr sz="2400" b="1" spc="-5" dirty="0">
                <a:latin typeface="+mj-lt"/>
                <a:cs typeface="Times New Roman"/>
              </a:rPr>
              <a:t>and</a:t>
            </a:r>
            <a:r>
              <a:rPr sz="2400" b="1" spc="5" dirty="0">
                <a:latin typeface="+mj-lt"/>
                <a:cs typeface="Times New Roman"/>
              </a:rPr>
              <a:t> </a:t>
            </a:r>
            <a:r>
              <a:rPr sz="2400" b="1" spc="-5" dirty="0">
                <a:latin typeface="+mj-lt"/>
                <a:cs typeface="Times New Roman"/>
              </a:rPr>
              <a:t>Software Requirements</a:t>
            </a:r>
            <a:r>
              <a:rPr sz="2400" b="1" dirty="0">
                <a:latin typeface="+mj-lt"/>
                <a:cs typeface="Times New Roman"/>
              </a:rPr>
              <a:t> and</a:t>
            </a:r>
            <a:r>
              <a:rPr sz="2400" b="1" spc="-5" dirty="0">
                <a:latin typeface="+mj-lt"/>
                <a:cs typeface="Times New Roman"/>
              </a:rPr>
              <a:t> Tools</a:t>
            </a:r>
            <a:r>
              <a:rPr sz="2400" b="1" spc="5" dirty="0">
                <a:latin typeface="+mj-lt"/>
                <a:cs typeface="Times New Roman"/>
              </a:rPr>
              <a:t> </a:t>
            </a:r>
            <a:r>
              <a:rPr sz="2400" b="1" dirty="0">
                <a:latin typeface="+mj-lt"/>
                <a:cs typeface="Times New Roman"/>
              </a:rPr>
              <a:t>Used</a:t>
            </a:r>
            <a:endParaRPr lang="en-IN" sz="2400" b="1" dirty="0">
              <a:latin typeface="+mj-lt"/>
              <a:cs typeface="Times New Roman"/>
            </a:endParaRPr>
          </a:p>
          <a:p>
            <a:pPr marL="233045" marR="244475" algn="just">
              <a:lnSpc>
                <a:spcPct val="143600"/>
              </a:lnSpc>
              <a:spcBef>
                <a:spcPts val="95"/>
              </a:spcBef>
            </a:pPr>
            <a:endParaRPr lang="en-IN" sz="2400" b="1" dirty="0">
              <a:latin typeface="Times New Roman"/>
              <a:cs typeface="Times New Roman"/>
            </a:endParaRPr>
          </a:p>
          <a:p>
            <a:pPr marL="18415" marR="5080" indent="-6350" algn="just">
              <a:lnSpc>
                <a:spcPct val="143800"/>
              </a:lnSpc>
              <a:spcBef>
                <a:spcPts val="95"/>
              </a:spcBef>
            </a:pPr>
            <a:r>
              <a:rPr lang="en-US" sz="2000" spc="-5" dirty="0">
                <a:latin typeface="Times New Roman"/>
                <a:cs typeface="Times New Roman"/>
              </a:rPr>
              <a:t>The</a:t>
            </a:r>
            <a:r>
              <a:rPr lang="en-US" sz="2000" spc="-85" dirty="0">
                <a:latin typeface="Times New Roman"/>
                <a:cs typeface="Times New Roman"/>
              </a:rPr>
              <a:t> </a:t>
            </a:r>
            <a:r>
              <a:rPr lang="en-US" sz="2000" spc="-5" dirty="0">
                <a:latin typeface="Times New Roman"/>
                <a:cs typeface="Times New Roman"/>
              </a:rPr>
              <a:t>Micro-credit</a:t>
            </a:r>
            <a:r>
              <a:rPr lang="en-US" sz="2000" spc="-90" dirty="0">
                <a:latin typeface="Times New Roman"/>
                <a:cs typeface="Times New Roman"/>
              </a:rPr>
              <a:t> </a:t>
            </a:r>
            <a:r>
              <a:rPr lang="en-US" sz="2000" spc="-5" dirty="0">
                <a:latin typeface="Times New Roman"/>
                <a:cs typeface="Times New Roman"/>
              </a:rPr>
              <a:t>defaulter</a:t>
            </a:r>
            <a:r>
              <a:rPr lang="en-US" sz="2000" spc="-95" dirty="0">
                <a:latin typeface="Times New Roman"/>
                <a:cs typeface="Times New Roman"/>
              </a:rPr>
              <a:t> </a:t>
            </a:r>
            <a:r>
              <a:rPr lang="en-US" sz="2000" spc="-5" dirty="0">
                <a:latin typeface="Times New Roman"/>
                <a:cs typeface="Times New Roman"/>
              </a:rPr>
              <a:t>project</a:t>
            </a:r>
            <a:r>
              <a:rPr lang="en-US" sz="2000" spc="-90" dirty="0">
                <a:latin typeface="Times New Roman"/>
                <a:cs typeface="Times New Roman"/>
              </a:rPr>
              <a:t> </a:t>
            </a:r>
            <a:r>
              <a:rPr lang="en-US" sz="2000" dirty="0">
                <a:latin typeface="Times New Roman"/>
                <a:cs typeface="Times New Roman"/>
              </a:rPr>
              <a:t>is</a:t>
            </a:r>
            <a:r>
              <a:rPr lang="en-US" sz="2000" spc="-90" dirty="0">
                <a:latin typeface="Times New Roman"/>
                <a:cs typeface="Times New Roman"/>
              </a:rPr>
              <a:t> </a:t>
            </a:r>
            <a:r>
              <a:rPr lang="en-US" sz="2000" spc="-5" dirty="0">
                <a:latin typeface="Times New Roman"/>
                <a:cs typeface="Times New Roman"/>
              </a:rPr>
              <a:t>about</a:t>
            </a:r>
            <a:r>
              <a:rPr lang="en-US" sz="2000" spc="-90" dirty="0">
                <a:latin typeface="Times New Roman"/>
                <a:cs typeface="Times New Roman"/>
              </a:rPr>
              <a:t> </a:t>
            </a:r>
            <a:r>
              <a:rPr lang="en-US" sz="2000" spc="-5" dirty="0">
                <a:latin typeface="Times New Roman"/>
                <a:cs typeface="Times New Roman"/>
              </a:rPr>
              <a:t>to</a:t>
            </a:r>
            <a:r>
              <a:rPr lang="en-US" sz="2000" spc="-80" dirty="0">
                <a:latin typeface="Times New Roman"/>
                <a:cs typeface="Times New Roman"/>
              </a:rPr>
              <a:t> </a:t>
            </a:r>
            <a:r>
              <a:rPr lang="en-US" sz="2000" spc="-5" dirty="0">
                <a:latin typeface="Times New Roman"/>
                <a:cs typeface="Times New Roman"/>
              </a:rPr>
              <a:t>build</a:t>
            </a:r>
            <a:r>
              <a:rPr lang="en-US" sz="2000" spc="-75" dirty="0">
                <a:latin typeface="Times New Roman"/>
                <a:cs typeface="Times New Roman"/>
              </a:rPr>
              <a:t> </a:t>
            </a:r>
            <a:r>
              <a:rPr lang="en-US" sz="2000" dirty="0">
                <a:latin typeface="Times New Roman"/>
                <a:cs typeface="Times New Roman"/>
              </a:rPr>
              <a:t>a</a:t>
            </a:r>
            <a:r>
              <a:rPr lang="en-US" sz="2000" spc="-85" dirty="0">
                <a:latin typeface="Times New Roman"/>
                <a:cs typeface="Times New Roman"/>
              </a:rPr>
              <a:t> </a:t>
            </a:r>
            <a:r>
              <a:rPr lang="en-US" sz="2000" spc="-5" dirty="0">
                <a:latin typeface="Times New Roman"/>
                <a:cs typeface="Times New Roman"/>
              </a:rPr>
              <a:t>machine</a:t>
            </a:r>
            <a:r>
              <a:rPr lang="en-US" sz="2000" spc="-85" dirty="0">
                <a:latin typeface="Times New Roman"/>
                <a:cs typeface="Times New Roman"/>
              </a:rPr>
              <a:t> </a:t>
            </a:r>
            <a:r>
              <a:rPr lang="en-US" sz="2000" spc="-5" dirty="0">
                <a:latin typeface="Times New Roman"/>
                <a:cs typeface="Times New Roman"/>
              </a:rPr>
              <a:t>learning</a:t>
            </a:r>
            <a:r>
              <a:rPr lang="en-US" sz="2000" spc="-80" dirty="0">
                <a:latin typeface="Times New Roman"/>
                <a:cs typeface="Times New Roman"/>
              </a:rPr>
              <a:t> </a:t>
            </a:r>
            <a:r>
              <a:rPr lang="en-US" sz="2000" spc="-5" dirty="0">
                <a:latin typeface="Times New Roman"/>
                <a:cs typeface="Times New Roman"/>
              </a:rPr>
              <a:t>model </a:t>
            </a:r>
            <a:r>
              <a:rPr lang="en-US" sz="2000" spc="-340" dirty="0">
                <a:latin typeface="Times New Roman"/>
                <a:cs typeface="Times New Roman"/>
              </a:rPr>
              <a:t> </a:t>
            </a:r>
            <a:r>
              <a:rPr lang="en-US" sz="2000" spc="-5" dirty="0">
                <a:latin typeface="Times New Roman"/>
                <a:cs typeface="Times New Roman"/>
              </a:rPr>
              <a:t>that</a:t>
            </a:r>
            <a:r>
              <a:rPr lang="en-US" sz="2000" spc="-55" dirty="0">
                <a:latin typeface="Times New Roman"/>
                <a:cs typeface="Times New Roman"/>
              </a:rPr>
              <a:t> </a:t>
            </a:r>
            <a:r>
              <a:rPr lang="en-US" sz="2000" spc="-10" dirty="0">
                <a:latin typeface="Times New Roman"/>
                <a:cs typeface="Times New Roman"/>
              </a:rPr>
              <a:t>could</a:t>
            </a:r>
            <a:r>
              <a:rPr lang="en-US" sz="2000" spc="-55" dirty="0">
                <a:latin typeface="Times New Roman"/>
                <a:cs typeface="Times New Roman"/>
              </a:rPr>
              <a:t> </a:t>
            </a:r>
            <a:r>
              <a:rPr lang="en-US" sz="2000" spc="-5" dirty="0">
                <a:latin typeface="Times New Roman"/>
                <a:cs typeface="Times New Roman"/>
              </a:rPr>
              <a:t>predict</a:t>
            </a:r>
            <a:r>
              <a:rPr lang="en-US" sz="2000" spc="-65" dirty="0">
                <a:latin typeface="Times New Roman"/>
                <a:cs typeface="Times New Roman"/>
              </a:rPr>
              <a:t> </a:t>
            </a:r>
            <a:r>
              <a:rPr lang="en-US" sz="2000" spc="-5" dirty="0">
                <a:latin typeface="Times New Roman"/>
                <a:cs typeface="Times New Roman"/>
              </a:rPr>
              <a:t>the</a:t>
            </a:r>
            <a:r>
              <a:rPr lang="en-US" sz="2000" spc="-60" dirty="0">
                <a:latin typeface="Times New Roman"/>
                <a:cs typeface="Times New Roman"/>
              </a:rPr>
              <a:t> </a:t>
            </a:r>
            <a:r>
              <a:rPr lang="en-US" sz="2000" dirty="0">
                <a:latin typeface="Times New Roman"/>
                <a:cs typeface="Times New Roman"/>
              </a:rPr>
              <a:t>default</a:t>
            </a:r>
            <a:r>
              <a:rPr lang="en-US" sz="2000" spc="-55" dirty="0">
                <a:latin typeface="Times New Roman"/>
                <a:cs typeface="Times New Roman"/>
              </a:rPr>
              <a:t> </a:t>
            </a:r>
            <a:r>
              <a:rPr lang="en-US" sz="2000" spc="-5" dirty="0">
                <a:latin typeface="Times New Roman"/>
                <a:cs typeface="Times New Roman"/>
              </a:rPr>
              <a:t>case</a:t>
            </a:r>
            <a:r>
              <a:rPr lang="en-US" sz="2000" spc="-60" dirty="0">
                <a:latin typeface="Times New Roman"/>
                <a:cs typeface="Times New Roman"/>
              </a:rPr>
              <a:t> </a:t>
            </a:r>
            <a:r>
              <a:rPr lang="en-US" sz="2000" spc="-5" dirty="0">
                <a:latin typeface="Times New Roman"/>
                <a:cs typeface="Times New Roman"/>
              </a:rPr>
              <a:t>so</a:t>
            </a:r>
            <a:r>
              <a:rPr lang="en-US" sz="2000" spc="-50" dirty="0">
                <a:latin typeface="Times New Roman"/>
                <a:cs typeface="Times New Roman"/>
              </a:rPr>
              <a:t> </a:t>
            </a:r>
            <a:r>
              <a:rPr lang="en-US" sz="2000" spc="-5" dirty="0">
                <a:latin typeface="Times New Roman"/>
                <a:cs typeface="Times New Roman"/>
              </a:rPr>
              <a:t>that</a:t>
            </a:r>
            <a:r>
              <a:rPr lang="en-US" sz="2000" spc="-55" dirty="0">
                <a:latin typeface="Times New Roman"/>
                <a:cs typeface="Times New Roman"/>
              </a:rPr>
              <a:t> </a:t>
            </a:r>
            <a:r>
              <a:rPr lang="en-US" sz="2000" spc="-5" dirty="0">
                <a:latin typeface="Times New Roman"/>
                <a:cs typeface="Times New Roman"/>
              </a:rPr>
              <a:t>the</a:t>
            </a:r>
            <a:r>
              <a:rPr lang="en-US" sz="2000" spc="-60" dirty="0">
                <a:latin typeface="Times New Roman"/>
                <a:cs typeface="Times New Roman"/>
              </a:rPr>
              <a:t> </a:t>
            </a:r>
            <a:r>
              <a:rPr lang="en-US" sz="2000" spc="-5" dirty="0">
                <a:latin typeface="Times New Roman"/>
                <a:cs typeface="Times New Roman"/>
              </a:rPr>
              <a:t>company</a:t>
            </a:r>
            <a:r>
              <a:rPr lang="en-US" sz="2000" spc="-55" dirty="0">
                <a:latin typeface="Times New Roman"/>
                <a:cs typeface="Times New Roman"/>
              </a:rPr>
              <a:t> </a:t>
            </a:r>
            <a:r>
              <a:rPr lang="en-US" sz="2000" spc="-10" dirty="0">
                <a:latin typeface="Times New Roman"/>
                <a:cs typeface="Times New Roman"/>
              </a:rPr>
              <a:t>could</a:t>
            </a:r>
            <a:r>
              <a:rPr lang="en-US" sz="2000" spc="-55" dirty="0">
                <a:latin typeface="Times New Roman"/>
                <a:cs typeface="Times New Roman"/>
              </a:rPr>
              <a:t> </a:t>
            </a:r>
            <a:r>
              <a:rPr lang="en-US" sz="2000" spc="-5" dirty="0">
                <a:latin typeface="Times New Roman"/>
                <a:cs typeface="Times New Roman"/>
              </a:rPr>
              <a:t>decide</a:t>
            </a:r>
            <a:r>
              <a:rPr lang="en-US" sz="2000" spc="-60" dirty="0">
                <a:latin typeface="Times New Roman"/>
                <a:cs typeface="Times New Roman"/>
              </a:rPr>
              <a:t> </a:t>
            </a:r>
            <a:r>
              <a:rPr lang="en-US" sz="2000" spc="-5" dirty="0">
                <a:latin typeface="Times New Roman"/>
                <a:cs typeface="Times New Roman"/>
              </a:rPr>
              <a:t>to</a:t>
            </a:r>
            <a:r>
              <a:rPr lang="en-US" sz="2000" spc="-50" dirty="0">
                <a:latin typeface="Times New Roman"/>
                <a:cs typeface="Times New Roman"/>
              </a:rPr>
              <a:t> </a:t>
            </a:r>
            <a:r>
              <a:rPr lang="en-US" sz="2000" spc="-10" dirty="0">
                <a:latin typeface="Times New Roman"/>
                <a:cs typeface="Times New Roman"/>
              </a:rPr>
              <a:t>whom </a:t>
            </a:r>
            <a:r>
              <a:rPr lang="en-US" sz="2000" spc="-340" dirty="0">
                <a:latin typeface="Times New Roman"/>
                <a:cs typeface="Times New Roman"/>
              </a:rPr>
              <a:t> </a:t>
            </a:r>
            <a:r>
              <a:rPr lang="en-US" sz="2000" spc="-5" dirty="0">
                <a:latin typeface="Times New Roman"/>
                <a:cs typeface="Times New Roman"/>
              </a:rPr>
              <a:t>they</a:t>
            </a:r>
            <a:r>
              <a:rPr lang="en-US" sz="2000" spc="-35" dirty="0">
                <a:latin typeface="Times New Roman"/>
                <a:cs typeface="Times New Roman"/>
              </a:rPr>
              <a:t> </a:t>
            </a:r>
            <a:r>
              <a:rPr lang="en-US" sz="2000" spc="-5" dirty="0">
                <a:latin typeface="Times New Roman"/>
                <a:cs typeface="Times New Roman"/>
              </a:rPr>
              <a:t>should</a:t>
            </a:r>
            <a:r>
              <a:rPr lang="en-US" sz="2000" spc="-45" dirty="0">
                <a:latin typeface="Times New Roman"/>
                <a:cs typeface="Times New Roman"/>
              </a:rPr>
              <a:t> </a:t>
            </a:r>
            <a:r>
              <a:rPr lang="en-US" sz="2000" spc="-5" dirty="0">
                <a:latin typeface="Times New Roman"/>
                <a:cs typeface="Times New Roman"/>
              </a:rPr>
              <a:t>provide</a:t>
            </a:r>
            <a:r>
              <a:rPr lang="en-US" sz="2000" spc="-40" dirty="0">
                <a:latin typeface="Times New Roman"/>
                <a:cs typeface="Times New Roman"/>
              </a:rPr>
              <a:t> </a:t>
            </a:r>
            <a:r>
              <a:rPr lang="en-US" sz="2000" spc="-5" dirty="0">
                <a:latin typeface="Times New Roman"/>
                <a:cs typeface="Times New Roman"/>
              </a:rPr>
              <a:t>the</a:t>
            </a:r>
            <a:r>
              <a:rPr lang="en-US" sz="2000" spc="-35" dirty="0">
                <a:latin typeface="Times New Roman"/>
                <a:cs typeface="Times New Roman"/>
              </a:rPr>
              <a:t> </a:t>
            </a:r>
            <a:r>
              <a:rPr lang="en-US" sz="2000" spc="-5" dirty="0">
                <a:latin typeface="Times New Roman"/>
                <a:cs typeface="Times New Roman"/>
              </a:rPr>
              <a:t>loan</a:t>
            </a:r>
            <a:r>
              <a:rPr lang="en-US" sz="2000" spc="-30" dirty="0">
                <a:latin typeface="Times New Roman"/>
                <a:cs typeface="Times New Roman"/>
              </a:rPr>
              <a:t> </a:t>
            </a:r>
            <a:r>
              <a:rPr lang="en-US" sz="2000" spc="-5" dirty="0">
                <a:latin typeface="Times New Roman"/>
                <a:cs typeface="Times New Roman"/>
              </a:rPr>
              <a:t>amount</a:t>
            </a:r>
            <a:r>
              <a:rPr lang="en-US" sz="2000" spc="-35" dirty="0">
                <a:latin typeface="Times New Roman"/>
                <a:cs typeface="Times New Roman"/>
              </a:rPr>
              <a:t> </a:t>
            </a:r>
            <a:r>
              <a:rPr lang="en-US" sz="2000" spc="-5" dirty="0">
                <a:latin typeface="Times New Roman"/>
                <a:cs typeface="Times New Roman"/>
              </a:rPr>
              <a:t>and</a:t>
            </a:r>
            <a:r>
              <a:rPr lang="en-US" sz="2000" spc="-30" dirty="0">
                <a:latin typeface="Times New Roman"/>
                <a:cs typeface="Times New Roman"/>
              </a:rPr>
              <a:t> </a:t>
            </a:r>
            <a:r>
              <a:rPr lang="en-US" sz="2000" spc="-5" dirty="0">
                <a:latin typeface="Times New Roman"/>
                <a:cs typeface="Times New Roman"/>
              </a:rPr>
              <a:t>to</a:t>
            </a:r>
            <a:r>
              <a:rPr lang="en-US" sz="2000" spc="-30" dirty="0">
                <a:latin typeface="Times New Roman"/>
                <a:cs typeface="Times New Roman"/>
              </a:rPr>
              <a:t> </a:t>
            </a:r>
            <a:r>
              <a:rPr lang="en-US" sz="2000" spc="-5" dirty="0">
                <a:latin typeface="Times New Roman"/>
                <a:cs typeface="Times New Roman"/>
              </a:rPr>
              <a:t>whom</a:t>
            </a:r>
            <a:r>
              <a:rPr lang="en-US" sz="2000" spc="-40" dirty="0">
                <a:latin typeface="Times New Roman"/>
                <a:cs typeface="Times New Roman"/>
              </a:rPr>
              <a:t> </a:t>
            </a:r>
            <a:r>
              <a:rPr lang="en-US" sz="2000" spc="-5" dirty="0">
                <a:latin typeface="Times New Roman"/>
                <a:cs typeface="Times New Roman"/>
              </a:rPr>
              <a:t>they</a:t>
            </a:r>
            <a:r>
              <a:rPr lang="en-US" sz="2000" spc="-30" dirty="0">
                <a:latin typeface="Times New Roman"/>
                <a:cs typeface="Times New Roman"/>
              </a:rPr>
              <a:t> </a:t>
            </a:r>
            <a:r>
              <a:rPr lang="en-US" sz="2000" spc="-5" dirty="0">
                <a:latin typeface="Times New Roman"/>
                <a:cs typeface="Times New Roman"/>
              </a:rPr>
              <a:t>should</a:t>
            </a:r>
            <a:r>
              <a:rPr lang="en-US" sz="2000" spc="-35" dirty="0">
                <a:latin typeface="Times New Roman"/>
                <a:cs typeface="Times New Roman"/>
              </a:rPr>
              <a:t> </a:t>
            </a:r>
            <a:r>
              <a:rPr lang="en-US" sz="2000" spc="-5" dirty="0">
                <a:latin typeface="Times New Roman"/>
                <a:cs typeface="Times New Roman"/>
              </a:rPr>
              <a:t>not.</a:t>
            </a:r>
            <a:r>
              <a:rPr lang="en-US" sz="2000" spc="-40" dirty="0">
                <a:latin typeface="Times New Roman"/>
                <a:cs typeface="Times New Roman"/>
              </a:rPr>
              <a:t> </a:t>
            </a:r>
            <a:r>
              <a:rPr lang="en-US" sz="2000" spc="-5" dirty="0">
                <a:latin typeface="Times New Roman"/>
                <a:cs typeface="Times New Roman"/>
              </a:rPr>
              <a:t>Hence</a:t>
            </a:r>
            <a:r>
              <a:rPr lang="en-US" sz="2000" spc="-35" dirty="0">
                <a:latin typeface="Times New Roman"/>
                <a:cs typeface="Times New Roman"/>
              </a:rPr>
              <a:t> </a:t>
            </a:r>
            <a:r>
              <a:rPr lang="en-US" sz="2000" spc="-10" dirty="0">
                <a:latin typeface="Times New Roman"/>
                <a:cs typeface="Times New Roman"/>
              </a:rPr>
              <a:t>to </a:t>
            </a:r>
            <a:r>
              <a:rPr lang="en-US" sz="2000" spc="-340" dirty="0">
                <a:latin typeface="Times New Roman"/>
                <a:cs typeface="Times New Roman"/>
              </a:rPr>
              <a:t> </a:t>
            </a:r>
            <a:r>
              <a:rPr lang="en-US" sz="2000" spc="-5" dirty="0">
                <a:latin typeface="Times New Roman"/>
                <a:cs typeface="Times New Roman"/>
              </a:rPr>
              <a:t>build </a:t>
            </a:r>
            <a:r>
              <a:rPr lang="en-US" sz="2000" dirty="0">
                <a:latin typeface="Times New Roman"/>
                <a:cs typeface="Times New Roman"/>
              </a:rPr>
              <a:t>a </a:t>
            </a:r>
            <a:r>
              <a:rPr lang="en-US" sz="2000" spc="-5" dirty="0">
                <a:latin typeface="Times New Roman"/>
                <a:cs typeface="Times New Roman"/>
              </a:rPr>
              <a:t>machine learning model  </a:t>
            </a:r>
            <a:r>
              <a:rPr lang="en-US" sz="2000" dirty="0">
                <a:latin typeface="Times New Roman"/>
                <a:cs typeface="Times New Roman"/>
              </a:rPr>
              <a:t>we </a:t>
            </a:r>
            <a:r>
              <a:rPr lang="en-US" sz="2000" spc="-5" dirty="0">
                <a:latin typeface="Times New Roman"/>
                <a:cs typeface="Times New Roman"/>
              </a:rPr>
              <a:t>used Python programming language to </a:t>
            </a:r>
            <a:r>
              <a:rPr lang="en-US" sz="2000" spc="-10" dirty="0">
                <a:latin typeface="Times New Roman"/>
                <a:cs typeface="Times New Roman"/>
              </a:rPr>
              <a:t>work </a:t>
            </a:r>
            <a:r>
              <a:rPr lang="en-US" sz="2000" spc="-5" dirty="0">
                <a:latin typeface="Times New Roman"/>
                <a:cs typeface="Times New Roman"/>
              </a:rPr>
              <a:t> upon this project. The whole project was performed </a:t>
            </a:r>
            <a:r>
              <a:rPr lang="en-US" sz="2000" dirty="0">
                <a:latin typeface="Times New Roman"/>
                <a:cs typeface="Times New Roman"/>
              </a:rPr>
              <a:t>on a </a:t>
            </a:r>
            <a:r>
              <a:rPr lang="en-US" sz="2000" spc="-5" dirty="0">
                <a:latin typeface="Times New Roman"/>
                <a:cs typeface="Times New Roman"/>
              </a:rPr>
              <a:t>Jupyter notebook </a:t>
            </a:r>
            <a:r>
              <a:rPr lang="en-US" sz="2000" dirty="0">
                <a:latin typeface="Times New Roman"/>
                <a:cs typeface="Times New Roman"/>
              </a:rPr>
              <a:t> </a:t>
            </a:r>
            <a:r>
              <a:rPr lang="en-US" sz="2000" spc="-5" dirty="0">
                <a:latin typeface="Times New Roman"/>
                <a:cs typeface="Times New Roman"/>
              </a:rPr>
              <a:t>which </a:t>
            </a:r>
            <a:r>
              <a:rPr lang="en-US" sz="2000" dirty="0">
                <a:latin typeface="Times New Roman"/>
                <a:cs typeface="Times New Roman"/>
              </a:rPr>
              <a:t>is </a:t>
            </a:r>
            <a:r>
              <a:rPr lang="en-US" sz="2000" spc="-5" dirty="0">
                <a:latin typeface="Times New Roman"/>
                <a:cs typeface="Times New Roman"/>
              </a:rPr>
              <a:t>available on Anaconda software. </a:t>
            </a:r>
            <a:r>
              <a:rPr lang="en-US" sz="2000" dirty="0">
                <a:latin typeface="Times New Roman"/>
                <a:cs typeface="Times New Roman"/>
              </a:rPr>
              <a:t>Some of </a:t>
            </a:r>
            <a:r>
              <a:rPr lang="en-US" sz="2000" spc="-5" dirty="0">
                <a:latin typeface="Times New Roman"/>
                <a:cs typeface="Times New Roman"/>
              </a:rPr>
              <a:t>the task was unable to </a:t>
            </a:r>
            <a:r>
              <a:rPr lang="en-US" sz="2000" dirty="0">
                <a:latin typeface="Times New Roman"/>
                <a:cs typeface="Times New Roman"/>
              </a:rPr>
              <a:t> perform in </a:t>
            </a:r>
            <a:r>
              <a:rPr lang="en-US" sz="2000" spc="-5" dirty="0">
                <a:latin typeface="Times New Roman"/>
                <a:cs typeface="Times New Roman"/>
              </a:rPr>
              <a:t>local system hence </a:t>
            </a:r>
            <a:r>
              <a:rPr lang="en-US" sz="2000" dirty="0">
                <a:latin typeface="Times New Roman"/>
                <a:cs typeface="Times New Roman"/>
              </a:rPr>
              <a:t>we </a:t>
            </a:r>
            <a:r>
              <a:rPr lang="en-US" sz="2000" spc="-5" dirty="0">
                <a:latin typeface="Times New Roman"/>
                <a:cs typeface="Times New Roman"/>
              </a:rPr>
              <a:t>also used Google </a:t>
            </a:r>
            <a:r>
              <a:rPr lang="en-US" sz="2000" spc="-5" dirty="0" err="1">
                <a:latin typeface="Times New Roman"/>
                <a:cs typeface="Times New Roman"/>
              </a:rPr>
              <a:t>Colab</a:t>
            </a:r>
            <a:r>
              <a:rPr lang="en-US" sz="2000" spc="-5" dirty="0">
                <a:latin typeface="Times New Roman"/>
                <a:cs typeface="Times New Roman"/>
              </a:rPr>
              <a:t> </a:t>
            </a:r>
            <a:r>
              <a:rPr lang="en-US" sz="2000" dirty="0">
                <a:latin typeface="Times New Roman"/>
                <a:cs typeface="Times New Roman"/>
              </a:rPr>
              <a:t>to </a:t>
            </a:r>
            <a:r>
              <a:rPr lang="en-US" sz="2000" spc="-5" dirty="0">
                <a:latin typeface="Times New Roman"/>
                <a:cs typeface="Times New Roman"/>
              </a:rPr>
              <a:t>work </a:t>
            </a:r>
            <a:r>
              <a:rPr lang="en-US" sz="2000" dirty="0">
                <a:latin typeface="Times New Roman"/>
                <a:cs typeface="Times New Roman"/>
              </a:rPr>
              <a:t>on </a:t>
            </a:r>
            <a:r>
              <a:rPr lang="en-US" sz="2000" spc="-5" dirty="0">
                <a:latin typeface="Times New Roman"/>
                <a:cs typeface="Times New Roman"/>
              </a:rPr>
              <a:t>this </a:t>
            </a:r>
            <a:r>
              <a:rPr lang="en-US" sz="2000" dirty="0">
                <a:latin typeface="Times New Roman"/>
                <a:cs typeface="Times New Roman"/>
              </a:rPr>
              <a:t> </a:t>
            </a:r>
            <a:r>
              <a:rPr lang="en-US" sz="2000" spc="-5" dirty="0">
                <a:latin typeface="Times New Roman"/>
                <a:cs typeface="Times New Roman"/>
              </a:rPr>
              <a:t>project.</a:t>
            </a:r>
            <a:endParaRPr lang="en-US" sz="2000" dirty="0">
              <a:latin typeface="Times New Roman"/>
              <a:cs typeface="Times New Roman"/>
            </a:endParaRPr>
          </a:p>
          <a:p>
            <a:pPr marL="18415" marR="5080" indent="-6350" algn="just">
              <a:lnSpc>
                <a:spcPct val="143800"/>
              </a:lnSpc>
              <a:spcBef>
                <a:spcPts val="785"/>
              </a:spcBef>
            </a:pPr>
            <a:r>
              <a:rPr lang="en-US" sz="2000" spc="-5" dirty="0">
                <a:latin typeface="Times New Roman"/>
                <a:cs typeface="Times New Roman"/>
              </a:rPr>
              <a:t>We required </a:t>
            </a:r>
            <a:r>
              <a:rPr lang="en-US" sz="2000" dirty="0">
                <a:latin typeface="Times New Roman"/>
                <a:cs typeface="Times New Roman"/>
              </a:rPr>
              <a:t>a </a:t>
            </a:r>
            <a:r>
              <a:rPr lang="en-US" sz="2000" spc="-5" dirty="0">
                <a:latin typeface="Times New Roman"/>
                <a:cs typeface="Times New Roman"/>
              </a:rPr>
              <a:t>lot </a:t>
            </a:r>
            <a:r>
              <a:rPr lang="en-US" sz="2000" dirty="0">
                <a:latin typeface="Times New Roman"/>
                <a:cs typeface="Times New Roman"/>
              </a:rPr>
              <a:t>of </a:t>
            </a:r>
            <a:r>
              <a:rPr lang="en-US" sz="2000" spc="-5" dirty="0">
                <a:latin typeface="Times New Roman"/>
                <a:cs typeface="Times New Roman"/>
              </a:rPr>
              <a:t>libraries and it’s packages to work upon this project. </a:t>
            </a:r>
            <a:r>
              <a:rPr lang="en-US" sz="2000" dirty="0">
                <a:latin typeface="Times New Roman"/>
                <a:cs typeface="Times New Roman"/>
              </a:rPr>
              <a:t> </a:t>
            </a:r>
            <a:r>
              <a:rPr lang="en-US" sz="2000" spc="-5" dirty="0">
                <a:latin typeface="Times New Roman"/>
                <a:cs typeface="Times New Roman"/>
              </a:rPr>
              <a:t>The</a:t>
            </a:r>
            <a:r>
              <a:rPr lang="en-US" sz="2000" spc="-30" dirty="0">
                <a:latin typeface="Times New Roman"/>
                <a:cs typeface="Times New Roman"/>
              </a:rPr>
              <a:t> </a:t>
            </a:r>
            <a:r>
              <a:rPr lang="en-US" sz="2000" spc="-5" dirty="0">
                <a:latin typeface="Times New Roman"/>
                <a:cs typeface="Times New Roman"/>
              </a:rPr>
              <a:t>first</a:t>
            </a:r>
            <a:r>
              <a:rPr lang="en-US" sz="2000" spc="-20" dirty="0">
                <a:latin typeface="Times New Roman"/>
                <a:cs typeface="Times New Roman"/>
              </a:rPr>
              <a:t> </a:t>
            </a:r>
            <a:r>
              <a:rPr lang="en-US" sz="2000" spc="-5" dirty="0">
                <a:latin typeface="Times New Roman"/>
                <a:cs typeface="Times New Roman"/>
              </a:rPr>
              <a:t>and</a:t>
            </a:r>
            <a:r>
              <a:rPr lang="en-US" sz="2000" spc="-30" dirty="0">
                <a:latin typeface="Times New Roman"/>
                <a:cs typeface="Times New Roman"/>
              </a:rPr>
              <a:t> </a:t>
            </a:r>
            <a:r>
              <a:rPr lang="en-US" sz="2000" spc="-5" dirty="0">
                <a:latin typeface="Times New Roman"/>
                <a:cs typeface="Times New Roman"/>
              </a:rPr>
              <a:t>very</a:t>
            </a:r>
            <a:r>
              <a:rPr lang="en-US" sz="2000" spc="-20" dirty="0">
                <a:latin typeface="Times New Roman"/>
                <a:cs typeface="Times New Roman"/>
              </a:rPr>
              <a:t> </a:t>
            </a:r>
            <a:r>
              <a:rPr lang="en-US" sz="2000" spc="-5" dirty="0">
                <a:latin typeface="Times New Roman"/>
                <a:cs typeface="Times New Roman"/>
              </a:rPr>
              <a:t>basic</a:t>
            </a:r>
            <a:r>
              <a:rPr lang="en-US" sz="2000" spc="-25" dirty="0">
                <a:latin typeface="Times New Roman"/>
                <a:cs typeface="Times New Roman"/>
              </a:rPr>
              <a:t> </a:t>
            </a:r>
            <a:r>
              <a:rPr lang="en-US" sz="2000" spc="-5" dirty="0">
                <a:latin typeface="Times New Roman"/>
                <a:cs typeface="Times New Roman"/>
              </a:rPr>
              <a:t>libraries</a:t>
            </a:r>
            <a:r>
              <a:rPr lang="en-US" sz="2000" spc="-30" dirty="0">
                <a:latin typeface="Times New Roman"/>
                <a:cs typeface="Times New Roman"/>
              </a:rPr>
              <a:t> </a:t>
            </a:r>
            <a:r>
              <a:rPr lang="en-US" sz="2000" spc="-5" dirty="0">
                <a:latin typeface="Times New Roman"/>
                <a:cs typeface="Times New Roman"/>
              </a:rPr>
              <a:t>to</a:t>
            </a:r>
            <a:r>
              <a:rPr lang="en-US" sz="2000" spc="-25" dirty="0">
                <a:latin typeface="Times New Roman"/>
                <a:cs typeface="Times New Roman"/>
              </a:rPr>
              <a:t> </a:t>
            </a:r>
            <a:r>
              <a:rPr lang="en-US" sz="2000" spc="-5" dirty="0">
                <a:latin typeface="Times New Roman"/>
                <a:cs typeface="Times New Roman"/>
              </a:rPr>
              <a:t>read</a:t>
            </a:r>
            <a:r>
              <a:rPr lang="en-US" sz="2000" spc="-20" dirty="0">
                <a:latin typeface="Times New Roman"/>
                <a:cs typeface="Times New Roman"/>
              </a:rPr>
              <a:t> </a:t>
            </a:r>
            <a:r>
              <a:rPr lang="en-US" sz="2000" spc="-5" dirty="0">
                <a:latin typeface="Times New Roman"/>
                <a:cs typeface="Times New Roman"/>
              </a:rPr>
              <a:t>the</a:t>
            </a:r>
            <a:r>
              <a:rPr lang="en-US" sz="2000" spc="-35" dirty="0">
                <a:latin typeface="Times New Roman"/>
                <a:cs typeface="Times New Roman"/>
              </a:rPr>
              <a:t> </a:t>
            </a:r>
            <a:r>
              <a:rPr lang="en-US" sz="2000" spc="-5" dirty="0">
                <a:latin typeface="Times New Roman"/>
                <a:cs typeface="Times New Roman"/>
              </a:rPr>
              <a:t>data</a:t>
            </a:r>
            <a:r>
              <a:rPr lang="en-US" sz="2000" spc="-25" dirty="0">
                <a:latin typeface="Times New Roman"/>
                <a:cs typeface="Times New Roman"/>
              </a:rPr>
              <a:t> </a:t>
            </a:r>
            <a:r>
              <a:rPr lang="en-US" sz="2000" spc="-5" dirty="0">
                <a:latin typeface="Times New Roman"/>
                <a:cs typeface="Times New Roman"/>
              </a:rPr>
              <a:t>and</a:t>
            </a:r>
            <a:r>
              <a:rPr lang="en-US" sz="2000" spc="-30" dirty="0">
                <a:latin typeface="Times New Roman"/>
                <a:cs typeface="Times New Roman"/>
              </a:rPr>
              <a:t> </a:t>
            </a:r>
            <a:r>
              <a:rPr lang="en-US" sz="2000" dirty="0">
                <a:latin typeface="Times New Roman"/>
                <a:cs typeface="Times New Roman"/>
              </a:rPr>
              <a:t>to</a:t>
            </a:r>
            <a:r>
              <a:rPr lang="en-US" sz="2000" spc="-30" dirty="0">
                <a:latin typeface="Times New Roman"/>
                <a:cs typeface="Times New Roman"/>
              </a:rPr>
              <a:t> </a:t>
            </a:r>
            <a:r>
              <a:rPr lang="en-US" sz="2000" dirty="0">
                <a:latin typeface="Times New Roman"/>
                <a:cs typeface="Times New Roman"/>
              </a:rPr>
              <a:t>perform</a:t>
            </a:r>
            <a:r>
              <a:rPr lang="en-US" sz="2000" spc="-30" dirty="0">
                <a:latin typeface="Times New Roman"/>
                <a:cs typeface="Times New Roman"/>
              </a:rPr>
              <a:t> </a:t>
            </a:r>
            <a:r>
              <a:rPr lang="en-US" sz="2000" spc="-5" dirty="0">
                <a:latin typeface="Times New Roman"/>
                <a:cs typeface="Times New Roman"/>
              </a:rPr>
              <a:t>all</a:t>
            </a:r>
            <a:r>
              <a:rPr lang="en-US" sz="2000" spc="-30" dirty="0">
                <a:latin typeface="Times New Roman"/>
                <a:cs typeface="Times New Roman"/>
              </a:rPr>
              <a:t> </a:t>
            </a:r>
            <a:r>
              <a:rPr lang="en-US" sz="2000" spc="-5" dirty="0">
                <a:latin typeface="Times New Roman"/>
                <a:cs typeface="Times New Roman"/>
              </a:rPr>
              <a:t>the</a:t>
            </a:r>
            <a:r>
              <a:rPr lang="en-US" sz="2000" spc="-25" dirty="0">
                <a:latin typeface="Times New Roman"/>
                <a:cs typeface="Times New Roman"/>
              </a:rPr>
              <a:t> </a:t>
            </a:r>
            <a:r>
              <a:rPr lang="en-US" sz="2000" spc="-10" dirty="0">
                <a:latin typeface="Times New Roman"/>
                <a:cs typeface="Times New Roman"/>
              </a:rPr>
              <a:t>work </a:t>
            </a:r>
            <a:r>
              <a:rPr lang="en-US" sz="2000" spc="-335" dirty="0">
                <a:latin typeface="Times New Roman"/>
                <a:cs typeface="Times New Roman"/>
              </a:rPr>
              <a:t> </a:t>
            </a:r>
            <a:r>
              <a:rPr lang="en-US" sz="2000" spc="-5" dirty="0">
                <a:latin typeface="Times New Roman"/>
                <a:cs typeface="Times New Roman"/>
              </a:rPr>
              <a:t>upon the data set we used Pandas library and to perform some mathematical </a:t>
            </a:r>
            <a:r>
              <a:rPr lang="en-US" sz="2000" spc="-335" dirty="0">
                <a:latin typeface="Times New Roman"/>
                <a:cs typeface="Times New Roman"/>
              </a:rPr>
              <a:t> </a:t>
            </a:r>
            <a:r>
              <a:rPr lang="en-US" sz="2000" spc="-5" dirty="0">
                <a:latin typeface="Times New Roman"/>
                <a:cs typeface="Times New Roman"/>
              </a:rPr>
              <a:t>operations</a:t>
            </a:r>
            <a:r>
              <a:rPr lang="en-US" sz="2000" spc="5" dirty="0">
                <a:latin typeface="Times New Roman"/>
                <a:cs typeface="Times New Roman"/>
              </a:rPr>
              <a:t> </a:t>
            </a:r>
            <a:r>
              <a:rPr lang="en-US" sz="2000" spc="-5" dirty="0">
                <a:latin typeface="Times New Roman"/>
                <a:cs typeface="Times New Roman"/>
              </a:rPr>
              <a:t>on</a:t>
            </a:r>
            <a:r>
              <a:rPr lang="en-US" sz="2000" spc="-15" dirty="0">
                <a:latin typeface="Times New Roman"/>
                <a:cs typeface="Times New Roman"/>
              </a:rPr>
              <a:t> </a:t>
            </a:r>
            <a:r>
              <a:rPr lang="en-US" sz="2000" dirty="0">
                <a:latin typeface="Times New Roman"/>
                <a:cs typeface="Times New Roman"/>
              </a:rPr>
              <a:t>the</a:t>
            </a:r>
            <a:r>
              <a:rPr lang="en-US" sz="2000" spc="-15" dirty="0">
                <a:latin typeface="Times New Roman"/>
                <a:cs typeface="Times New Roman"/>
              </a:rPr>
              <a:t> </a:t>
            </a:r>
            <a:r>
              <a:rPr lang="en-US" sz="2000" spc="-5" dirty="0">
                <a:latin typeface="Times New Roman"/>
                <a:cs typeface="Times New Roman"/>
              </a:rPr>
              <a:t>data</a:t>
            </a:r>
            <a:r>
              <a:rPr lang="en-US" sz="2000" dirty="0">
                <a:latin typeface="Times New Roman"/>
                <a:cs typeface="Times New Roman"/>
              </a:rPr>
              <a:t> set</a:t>
            </a:r>
            <a:r>
              <a:rPr lang="en-US" sz="2000" spc="-10" dirty="0">
                <a:latin typeface="Times New Roman"/>
                <a:cs typeface="Times New Roman"/>
              </a:rPr>
              <a:t> </a:t>
            </a:r>
            <a:r>
              <a:rPr lang="en-US" sz="2000" dirty="0">
                <a:latin typeface="Times New Roman"/>
                <a:cs typeface="Times New Roman"/>
              </a:rPr>
              <a:t>we</a:t>
            </a:r>
            <a:r>
              <a:rPr lang="en-US" sz="2000" spc="-15" dirty="0">
                <a:latin typeface="Times New Roman"/>
                <a:cs typeface="Times New Roman"/>
              </a:rPr>
              <a:t> </a:t>
            </a:r>
            <a:r>
              <a:rPr lang="en-US" sz="2000" spc="-5" dirty="0">
                <a:latin typeface="Times New Roman"/>
                <a:cs typeface="Times New Roman"/>
              </a:rPr>
              <a:t>used</a:t>
            </a:r>
            <a:r>
              <a:rPr lang="en-US" sz="2000" spc="10" dirty="0">
                <a:latin typeface="Times New Roman"/>
                <a:cs typeface="Times New Roman"/>
              </a:rPr>
              <a:t> </a:t>
            </a:r>
            <a:r>
              <a:rPr lang="en-US" sz="2000" spc="-5" dirty="0" err="1">
                <a:latin typeface="Times New Roman"/>
                <a:cs typeface="Times New Roman"/>
              </a:rPr>
              <a:t>Numpy</a:t>
            </a:r>
            <a:r>
              <a:rPr lang="en-US" sz="2000" spc="-10" dirty="0">
                <a:latin typeface="Times New Roman"/>
                <a:cs typeface="Times New Roman"/>
              </a:rPr>
              <a:t> </a:t>
            </a:r>
            <a:r>
              <a:rPr lang="en-US" sz="2000" spc="-5" dirty="0">
                <a:latin typeface="Times New Roman"/>
                <a:cs typeface="Times New Roman"/>
              </a:rPr>
              <a:t>library.</a:t>
            </a:r>
            <a:endParaRPr lang="en-US" sz="2000" dirty="0">
              <a:latin typeface="Times New Roman"/>
              <a:cs typeface="Times New Roman"/>
            </a:endParaRPr>
          </a:p>
          <a:p>
            <a:pPr marL="18415" marR="5080" indent="-6350" algn="just">
              <a:lnSpc>
                <a:spcPct val="143600"/>
              </a:lnSpc>
              <a:spcBef>
                <a:spcPts val="810"/>
              </a:spcBef>
            </a:pPr>
            <a:r>
              <a:rPr lang="en-US" sz="2000" dirty="0">
                <a:latin typeface="Times New Roman"/>
                <a:cs typeface="Times New Roman"/>
              </a:rPr>
              <a:t>In EDA </a:t>
            </a:r>
            <a:r>
              <a:rPr lang="en-US" sz="2000" spc="-5" dirty="0">
                <a:latin typeface="Times New Roman"/>
                <a:cs typeface="Times New Roman"/>
              </a:rPr>
              <a:t>part </a:t>
            </a:r>
            <a:r>
              <a:rPr lang="en-US" sz="2000" dirty="0">
                <a:latin typeface="Times New Roman"/>
                <a:cs typeface="Times New Roman"/>
              </a:rPr>
              <a:t>of the </a:t>
            </a:r>
            <a:r>
              <a:rPr lang="en-US" sz="2000" spc="-5" dirty="0">
                <a:latin typeface="Times New Roman"/>
                <a:cs typeface="Times New Roman"/>
              </a:rPr>
              <a:t>project to perform data visualization </a:t>
            </a:r>
            <a:r>
              <a:rPr lang="en-US" sz="2000" dirty="0">
                <a:latin typeface="Times New Roman"/>
                <a:cs typeface="Times New Roman"/>
              </a:rPr>
              <a:t>we used </a:t>
            </a:r>
            <a:r>
              <a:rPr lang="en-US" sz="2000" spc="-5" dirty="0">
                <a:latin typeface="Times New Roman"/>
                <a:cs typeface="Times New Roman"/>
              </a:rPr>
              <a:t>Matplotlib </a:t>
            </a:r>
            <a:r>
              <a:rPr lang="en-US" sz="2000" spc="-335" dirty="0">
                <a:latin typeface="Times New Roman"/>
                <a:cs typeface="Times New Roman"/>
              </a:rPr>
              <a:t> </a:t>
            </a:r>
            <a:r>
              <a:rPr lang="en-US" sz="2000" spc="-5" dirty="0">
                <a:latin typeface="Times New Roman"/>
                <a:cs typeface="Times New Roman"/>
              </a:rPr>
              <a:t>library’s</a:t>
            </a:r>
            <a:r>
              <a:rPr lang="en-US" sz="2000" dirty="0">
                <a:latin typeface="Times New Roman"/>
                <a:cs typeface="Times New Roman"/>
              </a:rPr>
              <a:t> </a:t>
            </a:r>
            <a:r>
              <a:rPr lang="en-US" sz="2000" spc="-5" dirty="0">
                <a:latin typeface="Times New Roman"/>
                <a:cs typeface="Times New Roman"/>
              </a:rPr>
              <a:t>Pyplot</a:t>
            </a:r>
            <a:r>
              <a:rPr lang="en-US" sz="2000" spc="5" dirty="0">
                <a:latin typeface="Times New Roman"/>
                <a:cs typeface="Times New Roman"/>
              </a:rPr>
              <a:t> </a:t>
            </a:r>
            <a:r>
              <a:rPr lang="en-US" sz="2000" dirty="0">
                <a:latin typeface="Times New Roman"/>
                <a:cs typeface="Times New Roman"/>
              </a:rPr>
              <a:t>package &amp;</a:t>
            </a:r>
            <a:r>
              <a:rPr lang="en-US" sz="2000" spc="-5" dirty="0">
                <a:latin typeface="Times New Roman"/>
                <a:cs typeface="Times New Roman"/>
              </a:rPr>
              <a:t> Seaborn</a:t>
            </a:r>
            <a:r>
              <a:rPr lang="en-US" sz="2000" spc="5" dirty="0">
                <a:latin typeface="Times New Roman"/>
                <a:cs typeface="Times New Roman"/>
              </a:rPr>
              <a:t> </a:t>
            </a:r>
            <a:r>
              <a:rPr lang="en-US" sz="2000" spc="-5" dirty="0">
                <a:latin typeface="Times New Roman"/>
                <a:cs typeface="Times New Roman"/>
              </a:rPr>
              <a:t>library.</a:t>
            </a:r>
            <a:endParaRPr lang="en-US" sz="2000" dirty="0">
              <a:latin typeface="Times New Roman"/>
              <a:cs typeface="Times New Roman"/>
            </a:endParaRPr>
          </a:p>
          <a:p>
            <a:pPr marL="18415" marR="5080" indent="-6350" algn="just">
              <a:lnSpc>
                <a:spcPct val="144300"/>
              </a:lnSpc>
              <a:spcBef>
                <a:spcPts val="775"/>
              </a:spcBef>
            </a:pPr>
            <a:r>
              <a:rPr lang="en-US" sz="2000" dirty="0">
                <a:latin typeface="Times New Roman"/>
                <a:cs typeface="Times New Roman"/>
              </a:rPr>
              <a:t>For</a:t>
            </a:r>
            <a:r>
              <a:rPr lang="en-US" sz="2000" spc="5" dirty="0">
                <a:latin typeface="Times New Roman"/>
                <a:cs typeface="Times New Roman"/>
              </a:rPr>
              <a:t> </a:t>
            </a:r>
            <a:r>
              <a:rPr lang="en-US" sz="2000" spc="-5" dirty="0">
                <a:latin typeface="Times New Roman"/>
                <a:cs typeface="Times New Roman"/>
              </a:rPr>
              <a:t>Pre-processing,</a:t>
            </a:r>
            <a:r>
              <a:rPr lang="en-US" sz="2000" dirty="0">
                <a:latin typeface="Times New Roman"/>
                <a:cs typeface="Times New Roman"/>
              </a:rPr>
              <a:t> model</a:t>
            </a:r>
            <a:r>
              <a:rPr lang="en-US" sz="2000" spc="5" dirty="0">
                <a:latin typeface="Times New Roman"/>
                <a:cs typeface="Times New Roman"/>
              </a:rPr>
              <a:t> </a:t>
            </a:r>
            <a:r>
              <a:rPr lang="en-US" sz="2000" spc="-5" dirty="0">
                <a:latin typeface="Times New Roman"/>
                <a:cs typeface="Times New Roman"/>
              </a:rPr>
              <a:t>building,</a:t>
            </a:r>
            <a:r>
              <a:rPr lang="en-US" sz="2000" dirty="0">
                <a:latin typeface="Times New Roman"/>
                <a:cs typeface="Times New Roman"/>
              </a:rPr>
              <a:t> model</a:t>
            </a:r>
            <a:r>
              <a:rPr lang="en-US" sz="2000" spc="5" dirty="0">
                <a:latin typeface="Times New Roman"/>
                <a:cs typeface="Times New Roman"/>
              </a:rPr>
              <a:t> </a:t>
            </a:r>
            <a:r>
              <a:rPr lang="en-US" sz="2000" spc="-10" dirty="0">
                <a:latin typeface="Times New Roman"/>
                <a:cs typeface="Times New Roman"/>
              </a:rPr>
              <a:t>evaluations</a:t>
            </a:r>
            <a:r>
              <a:rPr lang="en-US" sz="2000" spc="-5" dirty="0">
                <a:latin typeface="Times New Roman"/>
                <a:cs typeface="Times New Roman"/>
              </a:rPr>
              <a:t> </a:t>
            </a:r>
            <a:r>
              <a:rPr lang="en-US" sz="2000" dirty="0">
                <a:latin typeface="Times New Roman"/>
                <a:cs typeface="Times New Roman"/>
              </a:rPr>
              <a:t>we</a:t>
            </a:r>
            <a:r>
              <a:rPr lang="en-US" sz="2000" spc="5" dirty="0">
                <a:latin typeface="Times New Roman"/>
                <a:cs typeface="Times New Roman"/>
              </a:rPr>
              <a:t> </a:t>
            </a:r>
            <a:r>
              <a:rPr lang="en-US" sz="2000" spc="-5" dirty="0">
                <a:latin typeface="Times New Roman"/>
                <a:cs typeface="Times New Roman"/>
              </a:rPr>
              <a:t>used</a:t>
            </a:r>
            <a:r>
              <a:rPr lang="en-US" sz="2000" dirty="0">
                <a:latin typeface="Times New Roman"/>
                <a:cs typeface="Times New Roman"/>
              </a:rPr>
              <a:t> </a:t>
            </a:r>
            <a:r>
              <a:rPr lang="en-US" sz="2000" spc="-10" dirty="0">
                <a:latin typeface="Times New Roman"/>
                <a:cs typeface="Times New Roman"/>
              </a:rPr>
              <a:t>Scikit </a:t>
            </a:r>
            <a:r>
              <a:rPr lang="en-US" sz="2000" spc="-5" dirty="0">
                <a:latin typeface="Times New Roman"/>
                <a:cs typeface="Times New Roman"/>
              </a:rPr>
              <a:t> library’s</a:t>
            </a:r>
            <a:r>
              <a:rPr lang="en-US" sz="2000" spc="5" dirty="0">
                <a:latin typeface="Times New Roman"/>
                <a:cs typeface="Times New Roman"/>
              </a:rPr>
              <a:t> </a:t>
            </a:r>
            <a:r>
              <a:rPr lang="en-US" sz="2000" spc="-5" dirty="0">
                <a:latin typeface="Times New Roman"/>
                <a:cs typeface="Times New Roman"/>
              </a:rPr>
              <a:t>multiple</a:t>
            </a:r>
            <a:r>
              <a:rPr lang="en-US" sz="2000" dirty="0">
                <a:latin typeface="Times New Roman"/>
                <a:cs typeface="Times New Roman"/>
              </a:rPr>
              <a:t> </a:t>
            </a:r>
            <a:r>
              <a:rPr lang="en-US" sz="2000" spc="-5" dirty="0">
                <a:latin typeface="Times New Roman"/>
                <a:cs typeface="Times New Roman"/>
              </a:rPr>
              <a:t>packages</a:t>
            </a:r>
            <a:r>
              <a:rPr lang="en-US" sz="2000" spc="5" dirty="0">
                <a:latin typeface="Times New Roman"/>
                <a:cs typeface="Times New Roman"/>
              </a:rPr>
              <a:t> </a:t>
            </a:r>
            <a:r>
              <a:rPr lang="en-US" sz="2000" dirty="0">
                <a:latin typeface="Times New Roman"/>
                <a:cs typeface="Times New Roman"/>
              </a:rPr>
              <a:t>&amp; </a:t>
            </a:r>
            <a:r>
              <a:rPr lang="en-US" sz="2000" spc="-5" dirty="0">
                <a:latin typeface="Times New Roman"/>
                <a:cs typeface="Times New Roman"/>
              </a:rPr>
              <a:t>finally</a:t>
            </a:r>
            <a:r>
              <a:rPr lang="en-US" sz="2000" spc="5" dirty="0">
                <a:latin typeface="Times New Roman"/>
                <a:cs typeface="Times New Roman"/>
              </a:rPr>
              <a:t> </a:t>
            </a:r>
            <a:r>
              <a:rPr lang="en-US" sz="2000" spc="-5" dirty="0">
                <a:latin typeface="Times New Roman"/>
                <a:cs typeface="Times New Roman"/>
              </a:rPr>
              <a:t>we</a:t>
            </a:r>
            <a:r>
              <a:rPr lang="en-US" sz="2000" spc="-15" dirty="0">
                <a:latin typeface="Times New Roman"/>
                <a:cs typeface="Times New Roman"/>
              </a:rPr>
              <a:t> </a:t>
            </a:r>
            <a:r>
              <a:rPr lang="en-US" sz="2000" spc="-5" dirty="0">
                <a:latin typeface="Times New Roman"/>
                <a:cs typeface="Times New Roman"/>
              </a:rPr>
              <a:t>used</a:t>
            </a:r>
            <a:r>
              <a:rPr lang="en-US" sz="2000" spc="20" dirty="0">
                <a:latin typeface="Times New Roman"/>
                <a:cs typeface="Times New Roman"/>
              </a:rPr>
              <a:t> </a:t>
            </a:r>
            <a:r>
              <a:rPr lang="en-US" sz="2000" spc="-5" dirty="0">
                <a:latin typeface="Times New Roman"/>
                <a:cs typeface="Times New Roman"/>
              </a:rPr>
              <a:t>Pickle</a:t>
            </a:r>
            <a:r>
              <a:rPr lang="en-US" sz="2000" dirty="0">
                <a:latin typeface="Times New Roman"/>
                <a:cs typeface="Times New Roman"/>
              </a:rPr>
              <a:t> </a:t>
            </a:r>
            <a:r>
              <a:rPr lang="en-US" sz="2000" spc="-5" dirty="0">
                <a:latin typeface="Times New Roman"/>
                <a:cs typeface="Times New Roman"/>
              </a:rPr>
              <a:t>to</a:t>
            </a:r>
            <a:r>
              <a:rPr lang="en-US" sz="2000" spc="-10" dirty="0">
                <a:latin typeface="Times New Roman"/>
                <a:cs typeface="Times New Roman"/>
              </a:rPr>
              <a:t> </a:t>
            </a:r>
            <a:r>
              <a:rPr lang="en-US" sz="2000" spc="-5" dirty="0">
                <a:latin typeface="Times New Roman"/>
                <a:cs typeface="Times New Roman"/>
              </a:rPr>
              <a:t>save</a:t>
            </a:r>
            <a:r>
              <a:rPr lang="en-US" sz="2000" dirty="0">
                <a:latin typeface="Times New Roman"/>
                <a:cs typeface="Times New Roman"/>
              </a:rPr>
              <a:t> </a:t>
            </a:r>
            <a:r>
              <a:rPr lang="en-US" sz="2000" spc="-5" dirty="0">
                <a:latin typeface="Times New Roman"/>
                <a:cs typeface="Times New Roman"/>
              </a:rPr>
              <a:t>the</a:t>
            </a:r>
            <a:r>
              <a:rPr lang="en-US" sz="2000" spc="-15" dirty="0">
                <a:latin typeface="Times New Roman"/>
                <a:cs typeface="Times New Roman"/>
              </a:rPr>
              <a:t> </a:t>
            </a:r>
            <a:r>
              <a:rPr lang="en-US" sz="2000" dirty="0">
                <a:latin typeface="Times New Roman"/>
                <a:cs typeface="Times New Roman"/>
              </a:rPr>
              <a:t>model</a:t>
            </a:r>
            <a:endParaRPr sz="20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138136"/>
            <a:ext cx="7086600" cy="5690982"/>
          </a:xfrm>
          <a:prstGeom prst="rect">
            <a:avLst/>
          </a:prstGeom>
        </p:spPr>
        <p:txBody>
          <a:bodyPr vert="horz" wrap="square" lIns="0" tIns="12065" rIns="0" bIns="0" rtlCol="0">
            <a:spAutoFit/>
          </a:bodyPr>
          <a:lstStyle/>
          <a:p>
            <a:pPr marL="18415" marR="5080" indent="-6350" algn="just">
              <a:lnSpc>
                <a:spcPct val="143800"/>
              </a:lnSpc>
              <a:spcBef>
                <a:spcPts val="95"/>
              </a:spcBef>
            </a:pPr>
            <a:r>
              <a:rPr sz="3200" b="1" spc="-5" dirty="0">
                <a:latin typeface="Times New Roman"/>
                <a:cs typeface="Times New Roman"/>
              </a:rPr>
              <a:t>Model/s</a:t>
            </a:r>
            <a:r>
              <a:rPr sz="3200" b="1" dirty="0">
                <a:latin typeface="Times New Roman"/>
                <a:cs typeface="Times New Roman"/>
              </a:rPr>
              <a:t> </a:t>
            </a:r>
            <a:r>
              <a:rPr sz="3200" b="1" spc="-5" dirty="0">
                <a:latin typeface="Times New Roman"/>
                <a:cs typeface="Times New Roman"/>
              </a:rPr>
              <a:t>Development </a:t>
            </a:r>
            <a:r>
              <a:rPr sz="3200" b="1" dirty="0">
                <a:latin typeface="Times New Roman"/>
                <a:cs typeface="Times New Roman"/>
              </a:rPr>
              <a:t>and</a:t>
            </a:r>
            <a:r>
              <a:rPr sz="3200" b="1" spc="-5" dirty="0">
                <a:latin typeface="Times New Roman"/>
                <a:cs typeface="Times New Roman"/>
              </a:rPr>
              <a:t> Evaluation</a:t>
            </a:r>
            <a:endParaRPr sz="3200" dirty="0">
              <a:latin typeface="Times New Roman"/>
              <a:cs typeface="Times New Roman"/>
            </a:endParaRPr>
          </a:p>
          <a:p>
            <a:pPr>
              <a:lnSpc>
                <a:spcPct val="100000"/>
              </a:lnSpc>
              <a:spcBef>
                <a:spcPts val="45"/>
              </a:spcBef>
            </a:pPr>
            <a:endParaRPr sz="2100" dirty="0">
              <a:latin typeface="Times New Roman"/>
              <a:cs typeface="Times New Roman"/>
            </a:endParaRPr>
          </a:p>
          <a:p>
            <a:pPr marL="17145" marR="464184">
              <a:lnSpc>
                <a:spcPct val="143500"/>
              </a:lnSpc>
            </a:pPr>
            <a:r>
              <a:rPr sz="2400" b="1" spc="-5" dirty="0">
                <a:latin typeface="Times New Roman"/>
                <a:cs typeface="Times New Roman"/>
              </a:rPr>
              <a:t>Identification</a:t>
            </a:r>
            <a:r>
              <a:rPr sz="2400" b="1" spc="15" dirty="0">
                <a:latin typeface="Times New Roman"/>
                <a:cs typeface="Times New Roman"/>
              </a:rPr>
              <a:t> </a:t>
            </a:r>
            <a:r>
              <a:rPr sz="2400" b="1" dirty="0">
                <a:latin typeface="Times New Roman"/>
                <a:cs typeface="Times New Roman"/>
              </a:rPr>
              <a:t>of </a:t>
            </a:r>
            <a:r>
              <a:rPr sz="2400" b="1" spc="-5" dirty="0">
                <a:latin typeface="Times New Roman"/>
                <a:cs typeface="Times New Roman"/>
              </a:rPr>
              <a:t>possible</a:t>
            </a:r>
            <a:r>
              <a:rPr sz="2400" b="1" spc="10" dirty="0">
                <a:latin typeface="Times New Roman"/>
                <a:cs typeface="Times New Roman"/>
              </a:rPr>
              <a:t> </a:t>
            </a:r>
            <a:r>
              <a:rPr sz="2400" b="1" spc="-5" dirty="0">
                <a:latin typeface="Times New Roman"/>
                <a:cs typeface="Times New Roman"/>
              </a:rPr>
              <a:t>problem-solving</a:t>
            </a:r>
            <a:r>
              <a:rPr sz="2400" b="1" spc="15" dirty="0">
                <a:latin typeface="Times New Roman"/>
                <a:cs typeface="Times New Roman"/>
              </a:rPr>
              <a:t> </a:t>
            </a:r>
            <a:r>
              <a:rPr sz="2400" b="1" dirty="0">
                <a:latin typeface="Times New Roman"/>
                <a:cs typeface="Times New Roman"/>
              </a:rPr>
              <a:t>approaches </a:t>
            </a:r>
            <a:r>
              <a:rPr sz="2400" b="1" spc="-409" dirty="0">
                <a:latin typeface="Times New Roman"/>
                <a:cs typeface="Times New Roman"/>
              </a:rPr>
              <a:t> </a:t>
            </a:r>
            <a:r>
              <a:rPr sz="2400" b="1" dirty="0">
                <a:latin typeface="Times New Roman"/>
                <a:cs typeface="Times New Roman"/>
              </a:rPr>
              <a:t>(methods)</a:t>
            </a:r>
            <a:endParaRPr sz="2400" dirty="0">
              <a:latin typeface="Times New Roman"/>
              <a:cs typeface="Times New Roman"/>
            </a:endParaRPr>
          </a:p>
          <a:p>
            <a:pPr marL="18415" marR="10160" indent="-6350" algn="just">
              <a:lnSpc>
                <a:spcPct val="143600"/>
              </a:lnSpc>
              <a:spcBef>
                <a:spcPts val="195"/>
              </a:spcBef>
            </a:pPr>
            <a:r>
              <a:rPr spc="-5" dirty="0">
                <a:latin typeface="Times New Roman"/>
                <a:cs typeface="Times New Roman"/>
              </a:rPr>
              <a:t>During </a:t>
            </a:r>
            <a:r>
              <a:rPr dirty="0">
                <a:latin typeface="Times New Roman"/>
                <a:cs typeface="Times New Roman"/>
              </a:rPr>
              <a:t>the </a:t>
            </a:r>
            <a:r>
              <a:rPr spc="-5" dirty="0">
                <a:latin typeface="Times New Roman"/>
                <a:cs typeface="Times New Roman"/>
              </a:rPr>
              <a:t>statistical analyzation </a:t>
            </a:r>
            <a:r>
              <a:rPr dirty="0">
                <a:latin typeface="Times New Roman"/>
                <a:cs typeface="Times New Roman"/>
              </a:rPr>
              <a:t>of </a:t>
            </a:r>
            <a:r>
              <a:rPr spc="-5" dirty="0">
                <a:latin typeface="Times New Roman"/>
                <a:cs typeface="Times New Roman"/>
              </a:rPr>
              <a:t>the data distribution </a:t>
            </a:r>
            <a:r>
              <a:rPr dirty="0">
                <a:latin typeface="Times New Roman"/>
                <a:cs typeface="Times New Roman"/>
              </a:rPr>
              <a:t>we </a:t>
            </a:r>
            <a:r>
              <a:rPr spc="-5" dirty="0">
                <a:latin typeface="Times New Roman"/>
                <a:cs typeface="Times New Roman"/>
              </a:rPr>
              <a:t>found data </a:t>
            </a:r>
            <a:r>
              <a:rPr spc="-10" dirty="0">
                <a:latin typeface="Times New Roman"/>
                <a:cs typeface="Times New Roman"/>
              </a:rPr>
              <a:t>was </a:t>
            </a:r>
            <a:r>
              <a:rPr spc="-5" dirty="0">
                <a:latin typeface="Times New Roman"/>
                <a:cs typeface="Times New Roman"/>
              </a:rPr>
              <a:t> heavily skewed data and had lots </a:t>
            </a:r>
            <a:r>
              <a:rPr dirty="0">
                <a:latin typeface="Times New Roman"/>
                <a:cs typeface="Times New Roman"/>
              </a:rPr>
              <a:t>of </a:t>
            </a:r>
            <a:r>
              <a:rPr spc="-5" dirty="0">
                <a:latin typeface="Times New Roman"/>
                <a:cs typeface="Times New Roman"/>
              </a:rPr>
              <a:t>outliers and </a:t>
            </a:r>
            <a:r>
              <a:rPr dirty="0">
                <a:latin typeface="Times New Roman"/>
                <a:cs typeface="Times New Roman"/>
              </a:rPr>
              <a:t>we </a:t>
            </a:r>
            <a:r>
              <a:rPr spc="-5" dirty="0">
                <a:latin typeface="Times New Roman"/>
                <a:cs typeface="Times New Roman"/>
              </a:rPr>
              <a:t>solved it by applying </a:t>
            </a:r>
            <a:r>
              <a:rPr dirty="0">
                <a:latin typeface="Times New Roman"/>
                <a:cs typeface="Times New Roman"/>
              </a:rPr>
              <a:t> power</a:t>
            </a:r>
            <a:r>
              <a:rPr spc="200" dirty="0">
                <a:latin typeface="Times New Roman"/>
                <a:cs typeface="Times New Roman"/>
              </a:rPr>
              <a:t> </a:t>
            </a:r>
            <a:r>
              <a:rPr spc="-5" dirty="0">
                <a:latin typeface="Times New Roman"/>
                <a:cs typeface="Times New Roman"/>
              </a:rPr>
              <a:t>transformation</a:t>
            </a:r>
            <a:r>
              <a:rPr spc="220" dirty="0">
                <a:latin typeface="Times New Roman"/>
                <a:cs typeface="Times New Roman"/>
              </a:rPr>
              <a:t> </a:t>
            </a:r>
            <a:r>
              <a:rPr spc="-5" dirty="0">
                <a:latin typeface="Times New Roman"/>
                <a:cs typeface="Times New Roman"/>
              </a:rPr>
              <a:t>technique</a:t>
            </a:r>
            <a:r>
              <a:rPr spc="200" dirty="0">
                <a:latin typeface="Times New Roman"/>
                <a:cs typeface="Times New Roman"/>
              </a:rPr>
              <a:t> </a:t>
            </a:r>
            <a:r>
              <a:rPr dirty="0">
                <a:latin typeface="Times New Roman"/>
                <a:cs typeface="Times New Roman"/>
              </a:rPr>
              <a:t>of</a:t>
            </a:r>
            <a:r>
              <a:rPr spc="215" dirty="0">
                <a:latin typeface="Times New Roman"/>
                <a:cs typeface="Times New Roman"/>
              </a:rPr>
              <a:t> </a:t>
            </a:r>
            <a:r>
              <a:rPr spc="-5" dirty="0">
                <a:latin typeface="Times New Roman"/>
                <a:cs typeface="Times New Roman"/>
              </a:rPr>
              <a:t>Scikit</a:t>
            </a:r>
            <a:r>
              <a:rPr spc="204" dirty="0">
                <a:latin typeface="Times New Roman"/>
                <a:cs typeface="Times New Roman"/>
              </a:rPr>
              <a:t> </a:t>
            </a:r>
            <a:r>
              <a:rPr spc="-5" dirty="0">
                <a:latin typeface="Times New Roman"/>
                <a:cs typeface="Times New Roman"/>
              </a:rPr>
              <a:t>learn</a:t>
            </a:r>
            <a:r>
              <a:rPr spc="204" dirty="0">
                <a:latin typeface="Times New Roman"/>
                <a:cs typeface="Times New Roman"/>
              </a:rPr>
              <a:t> </a:t>
            </a:r>
            <a:r>
              <a:rPr dirty="0">
                <a:latin typeface="Times New Roman"/>
                <a:cs typeface="Times New Roman"/>
              </a:rPr>
              <a:t>on</a:t>
            </a:r>
            <a:r>
              <a:rPr spc="204" dirty="0">
                <a:latin typeface="Times New Roman"/>
                <a:cs typeface="Times New Roman"/>
              </a:rPr>
              <a:t> </a:t>
            </a:r>
            <a:r>
              <a:rPr spc="-5" dirty="0">
                <a:latin typeface="Times New Roman"/>
                <a:cs typeface="Times New Roman"/>
              </a:rPr>
              <a:t>the</a:t>
            </a:r>
            <a:r>
              <a:rPr spc="200" dirty="0">
                <a:latin typeface="Times New Roman"/>
                <a:cs typeface="Times New Roman"/>
              </a:rPr>
              <a:t> </a:t>
            </a:r>
            <a:r>
              <a:rPr spc="-5" dirty="0">
                <a:latin typeface="Times New Roman"/>
                <a:cs typeface="Times New Roman"/>
              </a:rPr>
              <a:t>data</a:t>
            </a:r>
            <a:r>
              <a:rPr spc="215" dirty="0">
                <a:latin typeface="Times New Roman"/>
                <a:cs typeface="Times New Roman"/>
              </a:rPr>
              <a:t> </a:t>
            </a:r>
            <a:r>
              <a:rPr spc="-5" dirty="0">
                <a:latin typeface="Times New Roman"/>
                <a:cs typeface="Times New Roman"/>
              </a:rPr>
              <a:t>and</a:t>
            </a:r>
            <a:r>
              <a:rPr spc="200" dirty="0">
                <a:latin typeface="Times New Roman"/>
                <a:cs typeface="Times New Roman"/>
              </a:rPr>
              <a:t> </a:t>
            </a:r>
            <a:r>
              <a:rPr dirty="0">
                <a:latin typeface="Times New Roman"/>
                <a:cs typeface="Times New Roman"/>
              </a:rPr>
              <a:t>we</a:t>
            </a:r>
            <a:r>
              <a:rPr spc="204" dirty="0">
                <a:latin typeface="Times New Roman"/>
                <a:cs typeface="Times New Roman"/>
              </a:rPr>
              <a:t> </a:t>
            </a:r>
            <a:r>
              <a:rPr spc="-5" dirty="0">
                <a:latin typeface="Times New Roman"/>
                <a:cs typeface="Times New Roman"/>
              </a:rPr>
              <a:t>were</a:t>
            </a:r>
            <a:r>
              <a:rPr lang="en-IN" spc="-5" dirty="0">
                <a:latin typeface="Times New Roman"/>
                <a:cs typeface="Times New Roman"/>
              </a:rPr>
              <a:t> </a:t>
            </a:r>
            <a:r>
              <a:rPr lang="en-US" sz="1800" spc="-5" dirty="0">
                <a:latin typeface="Times New Roman"/>
                <a:cs typeface="Times New Roman"/>
              </a:rPr>
              <a:t>succeeded significantly </a:t>
            </a:r>
            <a:r>
              <a:rPr lang="en-US" sz="1800" dirty="0">
                <a:latin typeface="Times New Roman"/>
                <a:cs typeface="Times New Roman"/>
              </a:rPr>
              <a:t>in </a:t>
            </a:r>
            <a:r>
              <a:rPr lang="en-US" sz="1800" spc="-5" dirty="0">
                <a:latin typeface="Times New Roman"/>
                <a:cs typeface="Times New Roman"/>
              </a:rPr>
              <a:t>doing so. We also found some </a:t>
            </a:r>
            <a:r>
              <a:rPr lang="en-US" sz="1800" dirty="0">
                <a:latin typeface="Times New Roman"/>
                <a:cs typeface="Times New Roman"/>
              </a:rPr>
              <a:t>not </a:t>
            </a:r>
            <a:r>
              <a:rPr lang="en-US" sz="1800" spc="-5" dirty="0">
                <a:latin typeface="Times New Roman"/>
                <a:cs typeface="Times New Roman"/>
              </a:rPr>
              <a:t>useful column </a:t>
            </a:r>
            <a:r>
              <a:rPr lang="en-US" sz="1800" dirty="0">
                <a:latin typeface="Times New Roman"/>
                <a:cs typeface="Times New Roman"/>
              </a:rPr>
              <a:t> in </a:t>
            </a:r>
            <a:r>
              <a:rPr lang="en-US" sz="1800" spc="-5" dirty="0">
                <a:latin typeface="Times New Roman"/>
                <a:cs typeface="Times New Roman"/>
              </a:rPr>
              <a:t>the data set and we removed them with the help </a:t>
            </a:r>
            <a:r>
              <a:rPr lang="en-US" sz="1800" dirty="0">
                <a:latin typeface="Times New Roman"/>
                <a:cs typeface="Times New Roman"/>
              </a:rPr>
              <a:t>of </a:t>
            </a:r>
            <a:r>
              <a:rPr lang="en-US" sz="1800" spc="-5" dirty="0">
                <a:latin typeface="Times New Roman"/>
                <a:cs typeface="Times New Roman"/>
              </a:rPr>
              <a:t>pandas. </a:t>
            </a:r>
            <a:r>
              <a:rPr lang="en-US" sz="1800" spc="-10" dirty="0">
                <a:latin typeface="Times New Roman"/>
                <a:cs typeface="Times New Roman"/>
              </a:rPr>
              <a:t>We </a:t>
            </a:r>
            <a:r>
              <a:rPr lang="en-US" sz="1800" spc="-5" dirty="0">
                <a:latin typeface="Times New Roman"/>
                <a:cs typeface="Times New Roman"/>
              </a:rPr>
              <a:t>had sorted </a:t>
            </a:r>
            <a:r>
              <a:rPr lang="en-US" sz="1800" spc="-335" dirty="0">
                <a:latin typeface="Times New Roman"/>
                <a:cs typeface="Times New Roman"/>
              </a:rPr>
              <a:t> </a:t>
            </a:r>
            <a:r>
              <a:rPr lang="en-US" sz="1800" dirty="0">
                <a:latin typeface="Times New Roman"/>
                <a:cs typeface="Times New Roman"/>
              </a:rPr>
              <a:t>the</a:t>
            </a:r>
            <a:r>
              <a:rPr lang="en-US" sz="1800" spc="-40" dirty="0">
                <a:latin typeface="Times New Roman"/>
                <a:cs typeface="Times New Roman"/>
              </a:rPr>
              <a:t> </a:t>
            </a:r>
            <a:r>
              <a:rPr lang="en-US" sz="1800" spc="-5" dirty="0">
                <a:latin typeface="Times New Roman"/>
                <a:cs typeface="Times New Roman"/>
              </a:rPr>
              <a:t>Date</a:t>
            </a:r>
            <a:r>
              <a:rPr lang="en-US" sz="1800" spc="-40" dirty="0">
                <a:latin typeface="Times New Roman"/>
                <a:cs typeface="Times New Roman"/>
              </a:rPr>
              <a:t> </a:t>
            </a:r>
            <a:r>
              <a:rPr lang="en-US" sz="1800" spc="-5" dirty="0">
                <a:latin typeface="Times New Roman"/>
                <a:cs typeface="Times New Roman"/>
              </a:rPr>
              <a:t>column</a:t>
            </a:r>
            <a:r>
              <a:rPr lang="en-US" sz="1800" spc="-30" dirty="0">
                <a:latin typeface="Times New Roman"/>
                <a:cs typeface="Times New Roman"/>
              </a:rPr>
              <a:t> </a:t>
            </a:r>
            <a:r>
              <a:rPr lang="en-US" sz="1800" spc="-5" dirty="0">
                <a:latin typeface="Times New Roman"/>
                <a:cs typeface="Times New Roman"/>
              </a:rPr>
              <a:t>with</a:t>
            </a:r>
            <a:r>
              <a:rPr lang="en-US" sz="1800" spc="-35" dirty="0">
                <a:latin typeface="Times New Roman"/>
                <a:cs typeface="Times New Roman"/>
              </a:rPr>
              <a:t> </a:t>
            </a:r>
            <a:r>
              <a:rPr lang="en-US" sz="1800" spc="-5" dirty="0">
                <a:latin typeface="Times New Roman"/>
                <a:cs typeface="Times New Roman"/>
              </a:rPr>
              <a:t>the</a:t>
            </a:r>
            <a:r>
              <a:rPr lang="en-US" sz="1800" spc="-30" dirty="0">
                <a:latin typeface="Times New Roman"/>
                <a:cs typeface="Times New Roman"/>
              </a:rPr>
              <a:t> </a:t>
            </a:r>
            <a:r>
              <a:rPr lang="en-US" sz="1800" spc="-5" dirty="0">
                <a:latin typeface="Times New Roman"/>
                <a:cs typeface="Times New Roman"/>
              </a:rPr>
              <a:t>help</a:t>
            </a:r>
            <a:r>
              <a:rPr lang="en-US" sz="1800" spc="-30" dirty="0">
                <a:latin typeface="Times New Roman"/>
                <a:cs typeface="Times New Roman"/>
              </a:rPr>
              <a:t> </a:t>
            </a:r>
            <a:r>
              <a:rPr lang="en-US" sz="1800" dirty="0">
                <a:latin typeface="Times New Roman"/>
                <a:cs typeface="Times New Roman"/>
              </a:rPr>
              <a:t>of</a:t>
            </a:r>
            <a:r>
              <a:rPr lang="en-US" sz="1800" spc="-30" dirty="0">
                <a:latin typeface="Times New Roman"/>
                <a:cs typeface="Times New Roman"/>
              </a:rPr>
              <a:t> </a:t>
            </a:r>
            <a:r>
              <a:rPr lang="en-US" sz="1800" spc="-5" dirty="0">
                <a:latin typeface="Times New Roman"/>
                <a:cs typeface="Times New Roman"/>
              </a:rPr>
              <a:t>pandas.</a:t>
            </a:r>
            <a:r>
              <a:rPr lang="en-US" sz="1800" spc="-45" dirty="0">
                <a:latin typeface="Times New Roman"/>
                <a:cs typeface="Times New Roman"/>
              </a:rPr>
              <a:t> </a:t>
            </a:r>
            <a:r>
              <a:rPr lang="en-US" sz="1800" spc="-5" dirty="0">
                <a:latin typeface="Times New Roman"/>
                <a:cs typeface="Times New Roman"/>
              </a:rPr>
              <a:t>We</a:t>
            </a:r>
            <a:r>
              <a:rPr lang="en-US" sz="1800" spc="-25" dirty="0">
                <a:latin typeface="Times New Roman"/>
                <a:cs typeface="Times New Roman"/>
              </a:rPr>
              <a:t> </a:t>
            </a:r>
            <a:r>
              <a:rPr lang="en-US" sz="1800" spc="-5" dirty="0">
                <a:latin typeface="Times New Roman"/>
                <a:cs typeface="Times New Roman"/>
              </a:rPr>
              <a:t>had</a:t>
            </a:r>
            <a:r>
              <a:rPr lang="en-US" sz="1800" spc="-25" dirty="0">
                <a:latin typeface="Times New Roman"/>
                <a:cs typeface="Times New Roman"/>
              </a:rPr>
              <a:t> </a:t>
            </a:r>
            <a:r>
              <a:rPr lang="en-US" sz="1800" spc="-5" dirty="0">
                <a:latin typeface="Times New Roman"/>
                <a:cs typeface="Times New Roman"/>
              </a:rPr>
              <a:t>used</a:t>
            </a:r>
            <a:r>
              <a:rPr lang="en-US" sz="1800" spc="-20" dirty="0">
                <a:latin typeface="Times New Roman"/>
                <a:cs typeface="Times New Roman"/>
              </a:rPr>
              <a:t> </a:t>
            </a:r>
            <a:r>
              <a:rPr lang="en-US" sz="1800" spc="-5" dirty="0">
                <a:latin typeface="Times New Roman"/>
                <a:cs typeface="Times New Roman"/>
              </a:rPr>
              <a:t>ROC</a:t>
            </a:r>
            <a:r>
              <a:rPr lang="en-US" sz="1800" spc="-40" dirty="0">
                <a:latin typeface="Times New Roman"/>
                <a:cs typeface="Times New Roman"/>
              </a:rPr>
              <a:t> </a:t>
            </a:r>
            <a:r>
              <a:rPr lang="en-US" sz="1800" spc="-5" dirty="0">
                <a:latin typeface="Times New Roman"/>
                <a:cs typeface="Times New Roman"/>
              </a:rPr>
              <a:t>plot</a:t>
            </a:r>
            <a:r>
              <a:rPr lang="en-US" sz="1800" spc="-35" dirty="0">
                <a:latin typeface="Times New Roman"/>
                <a:cs typeface="Times New Roman"/>
              </a:rPr>
              <a:t> </a:t>
            </a:r>
            <a:r>
              <a:rPr lang="en-US" sz="1800" spc="-5" dirty="0">
                <a:latin typeface="Times New Roman"/>
                <a:cs typeface="Times New Roman"/>
              </a:rPr>
              <a:t>to</a:t>
            </a:r>
            <a:r>
              <a:rPr lang="en-US" sz="1800" spc="-20" dirty="0">
                <a:latin typeface="Times New Roman"/>
                <a:cs typeface="Times New Roman"/>
              </a:rPr>
              <a:t> </a:t>
            </a:r>
            <a:r>
              <a:rPr lang="en-US" sz="1800" spc="-5" dirty="0">
                <a:latin typeface="Times New Roman"/>
                <a:cs typeface="Times New Roman"/>
              </a:rPr>
              <a:t>evaluate </a:t>
            </a:r>
            <a:r>
              <a:rPr lang="en-US" sz="1800" spc="-340"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best model and its selection. To Hyper tune the model </a:t>
            </a:r>
            <a:r>
              <a:rPr lang="en-US" sz="1800" dirty="0">
                <a:latin typeface="Times New Roman"/>
                <a:cs typeface="Times New Roman"/>
              </a:rPr>
              <a:t>we </a:t>
            </a:r>
            <a:r>
              <a:rPr lang="en-US" sz="1800" spc="-5" dirty="0">
                <a:latin typeface="Times New Roman"/>
                <a:cs typeface="Times New Roman"/>
              </a:rPr>
              <a:t>used </a:t>
            </a:r>
            <a:r>
              <a:rPr lang="en-US" sz="1800" spc="5" dirty="0">
                <a:latin typeface="Times New Roman"/>
                <a:cs typeface="Times New Roman"/>
              </a:rPr>
              <a:t>scikit </a:t>
            </a:r>
            <a:r>
              <a:rPr lang="en-US" sz="1800" spc="10" dirty="0">
                <a:latin typeface="Times New Roman"/>
                <a:cs typeface="Times New Roman"/>
              </a:rPr>
              <a:t> </a:t>
            </a:r>
            <a:r>
              <a:rPr lang="en-US" sz="1800" spc="-5" dirty="0">
                <a:latin typeface="Times New Roman"/>
                <a:cs typeface="Times New Roman"/>
              </a:rPr>
              <a:t>learn’s</a:t>
            </a:r>
            <a:r>
              <a:rPr lang="en-US" sz="1800" dirty="0">
                <a:latin typeface="Times New Roman"/>
                <a:cs typeface="Times New Roman"/>
              </a:rPr>
              <a:t> </a:t>
            </a:r>
            <a:r>
              <a:rPr lang="en-US" sz="1800" spc="-5" dirty="0">
                <a:latin typeface="Times New Roman"/>
                <a:cs typeface="Times New Roman"/>
              </a:rPr>
              <a:t>Research method.</a:t>
            </a:r>
            <a:endParaRPr lang="en-US" sz="1800" dirty="0">
              <a:latin typeface="Times New Roman"/>
              <a:cs typeface="Times New Roman"/>
            </a:endParaRPr>
          </a:p>
          <a:p>
            <a:pPr marL="18415" marR="10160" indent="-6350" algn="just">
              <a:lnSpc>
                <a:spcPct val="143600"/>
              </a:lnSpc>
              <a:spcBef>
                <a:spcPts val="195"/>
              </a:spcBef>
            </a:pPr>
            <a:endParaRPr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304800"/>
            <a:ext cx="6781800" cy="8234947"/>
          </a:xfrm>
          <a:prstGeom prst="rect">
            <a:avLst/>
          </a:prstGeom>
        </p:spPr>
        <p:txBody>
          <a:bodyPr vert="horz" wrap="square" lIns="0" tIns="12065" rIns="0" bIns="0" rtlCol="0">
            <a:spAutoFit/>
          </a:bodyPr>
          <a:lstStyle/>
          <a:p>
            <a:pPr>
              <a:lnSpc>
                <a:spcPct val="100000"/>
              </a:lnSpc>
              <a:spcBef>
                <a:spcPts val="50"/>
              </a:spcBef>
            </a:pPr>
            <a:endParaRPr sz="1250" dirty="0">
              <a:latin typeface="Times New Roman"/>
              <a:cs typeface="Times New Roman"/>
            </a:endParaRPr>
          </a:p>
          <a:p>
            <a:pPr marL="271145" algn="just">
              <a:lnSpc>
                <a:spcPct val="100000"/>
              </a:lnSpc>
            </a:pPr>
            <a:r>
              <a:rPr sz="2800" b="1" dirty="0">
                <a:latin typeface="Times New Roman"/>
                <a:cs typeface="Times New Roman"/>
              </a:rPr>
              <a:t>Testing</a:t>
            </a:r>
            <a:r>
              <a:rPr sz="2800" b="1" spc="10" dirty="0">
                <a:latin typeface="Times New Roman"/>
                <a:cs typeface="Times New Roman"/>
              </a:rPr>
              <a:t> </a:t>
            </a:r>
            <a:r>
              <a:rPr sz="2800" b="1" dirty="0">
                <a:latin typeface="Times New Roman"/>
                <a:cs typeface="Times New Roman"/>
              </a:rPr>
              <a:t>of</a:t>
            </a:r>
            <a:r>
              <a:rPr sz="2800" b="1" spc="5" dirty="0">
                <a:latin typeface="Times New Roman"/>
                <a:cs typeface="Times New Roman"/>
              </a:rPr>
              <a:t> </a:t>
            </a:r>
            <a:r>
              <a:rPr sz="2800" b="1" spc="-5" dirty="0">
                <a:latin typeface="Times New Roman"/>
                <a:cs typeface="Times New Roman"/>
              </a:rPr>
              <a:t>Identified</a:t>
            </a:r>
            <a:r>
              <a:rPr sz="2800" b="1" spc="10" dirty="0">
                <a:latin typeface="Times New Roman"/>
                <a:cs typeface="Times New Roman"/>
              </a:rPr>
              <a:t> </a:t>
            </a:r>
            <a:r>
              <a:rPr sz="2800" b="1" spc="-5" dirty="0">
                <a:latin typeface="Times New Roman"/>
                <a:cs typeface="Times New Roman"/>
              </a:rPr>
              <a:t>Approaches</a:t>
            </a:r>
            <a:r>
              <a:rPr sz="2800" b="1" spc="5" dirty="0">
                <a:latin typeface="Times New Roman"/>
                <a:cs typeface="Times New Roman"/>
              </a:rPr>
              <a:t> </a:t>
            </a:r>
            <a:r>
              <a:rPr sz="2800" b="1" spc="-5" dirty="0">
                <a:latin typeface="Times New Roman"/>
                <a:cs typeface="Times New Roman"/>
              </a:rPr>
              <a:t>(Algorithms)</a:t>
            </a:r>
            <a:endParaRPr sz="2800" dirty="0">
              <a:latin typeface="Times New Roman"/>
              <a:cs typeface="Times New Roman"/>
            </a:endParaRPr>
          </a:p>
          <a:p>
            <a:pPr>
              <a:lnSpc>
                <a:spcPct val="100000"/>
              </a:lnSpc>
            </a:pPr>
            <a:endParaRPr sz="1900" dirty="0">
              <a:latin typeface="Times New Roman"/>
              <a:cs typeface="Times New Roman"/>
            </a:endParaRPr>
          </a:p>
          <a:p>
            <a:pPr>
              <a:lnSpc>
                <a:spcPct val="100000"/>
              </a:lnSpc>
              <a:spcBef>
                <a:spcPts val="25"/>
              </a:spcBef>
            </a:pPr>
            <a:endParaRPr sz="1500" dirty="0">
              <a:latin typeface="Times New Roman"/>
              <a:cs typeface="Times New Roman"/>
            </a:endParaRPr>
          </a:p>
          <a:p>
            <a:pPr marL="224154" marR="8255" indent="-6350" algn="just">
              <a:lnSpc>
                <a:spcPct val="143600"/>
              </a:lnSpc>
              <a:spcBef>
                <a:spcPts val="5"/>
              </a:spcBef>
            </a:pPr>
            <a:r>
              <a:rPr dirty="0">
                <a:latin typeface="Times New Roman"/>
                <a:cs typeface="Times New Roman"/>
              </a:rPr>
              <a:t>As per </a:t>
            </a:r>
            <a:r>
              <a:rPr spc="-5" dirty="0">
                <a:latin typeface="Times New Roman"/>
                <a:cs typeface="Times New Roman"/>
              </a:rPr>
              <a:t>the Micro Credit default use case demanded the prediction of the </a:t>
            </a:r>
            <a:r>
              <a:rPr dirty="0">
                <a:latin typeface="Times New Roman"/>
                <a:cs typeface="Times New Roman"/>
              </a:rPr>
              <a:t> </a:t>
            </a:r>
            <a:r>
              <a:rPr spc="-5" dirty="0">
                <a:latin typeface="Times New Roman"/>
                <a:cs typeface="Times New Roman"/>
              </a:rPr>
              <a:t>default</a:t>
            </a:r>
            <a:r>
              <a:rPr dirty="0">
                <a:latin typeface="Times New Roman"/>
                <a:cs typeface="Times New Roman"/>
              </a:rPr>
              <a:t> </a:t>
            </a:r>
            <a:r>
              <a:rPr spc="-5" dirty="0">
                <a:latin typeface="Times New Roman"/>
                <a:cs typeface="Times New Roman"/>
              </a:rPr>
              <a:t>case,</a:t>
            </a:r>
            <a:r>
              <a:rPr dirty="0">
                <a:latin typeface="Times New Roman"/>
                <a:cs typeface="Times New Roman"/>
              </a:rPr>
              <a:t> we</a:t>
            </a:r>
            <a:r>
              <a:rPr spc="5" dirty="0">
                <a:latin typeface="Times New Roman"/>
                <a:cs typeface="Times New Roman"/>
              </a:rPr>
              <a:t> </a:t>
            </a:r>
            <a:r>
              <a:rPr spc="-5" dirty="0">
                <a:latin typeface="Times New Roman"/>
                <a:cs typeface="Times New Roman"/>
              </a:rPr>
              <a:t>analysed</a:t>
            </a:r>
            <a:r>
              <a:rPr dirty="0">
                <a:latin typeface="Times New Roman"/>
                <a:cs typeface="Times New Roman"/>
              </a:rPr>
              <a:t> the</a:t>
            </a:r>
            <a:r>
              <a:rPr spc="5" dirty="0">
                <a:latin typeface="Times New Roman"/>
                <a:cs typeface="Times New Roman"/>
              </a:rPr>
              <a:t> </a:t>
            </a:r>
            <a:r>
              <a:rPr spc="-5" dirty="0">
                <a:latin typeface="Times New Roman"/>
                <a:cs typeface="Times New Roman"/>
              </a:rPr>
              <a:t>data</a:t>
            </a:r>
            <a:r>
              <a:rPr dirty="0">
                <a:latin typeface="Times New Roman"/>
                <a:cs typeface="Times New Roman"/>
              </a:rPr>
              <a:t> </a:t>
            </a:r>
            <a:r>
              <a:rPr spc="-5" dirty="0">
                <a:latin typeface="Times New Roman"/>
                <a:cs typeface="Times New Roman"/>
              </a:rPr>
              <a:t>and</a:t>
            </a:r>
            <a:r>
              <a:rPr dirty="0">
                <a:latin typeface="Times New Roman"/>
                <a:cs typeface="Times New Roman"/>
              </a:rPr>
              <a:t> </a:t>
            </a:r>
            <a:r>
              <a:rPr spc="-5" dirty="0">
                <a:latin typeface="Times New Roman"/>
                <a:cs typeface="Times New Roman"/>
              </a:rPr>
              <a:t>found</a:t>
            </a:r>
            <a:r>
              <a:rPr dirty="0">
                <a:latin typeface="Times New Roman"/>
                <a:cs typeface="Times New Roman"/>
              </a:rPr>
              <a:t> </a:t>
            </a:r>
            <a:r>
              <a:rPr spc="-5" dirty="0">
                <a:latin typeface="Times New Roman"/>
                <a:cs typeface="Times New Roman"/>
              </a:rPr>
              <a:t>that</a:t>
            </a:r>
            <a:r>
              <a:rPr dirty="0">
                <a:latin typeface="Times New Roman"/>
                <a:cs typeface="Times New Roman"/>
              </a:rPr>
              <a:t> </a:t>
            </a:r>
            <a:r>
              <a:rPr spc="-5" dirty="0">
                <a:latin typeface="Times New Roman"/>
                <a:cs typeface="Times New Roman"/>
              </a:rPr>
              <a:t>the</a:t>
            </a:r>
            <a:r>
              <a:rPr dirty="0">
                <a:latin typeface="Times New Roman"/>
                <a:cs typeface="Times New Roman"/>
              </a:rPr>
              <a:t> </a:t>
            </a:r>
            <a:r>
              <a:rPr spc="-5" dirty="0">
                <a:latin typeface="Times New Roman"/>
                <a:cs typeface="Times New Roman"/>
              </a:rPr>
              <a:t>problem</a:t>
            </a:r>
            <a:r>
              <a:rPr dirty="0">
                <a:latin typeface="Times New Roman"/>
                <a:cs typeface="Times New Roman"/>
              </a:rPr>
              <a:t> </a:t>
            </a:r>
            <a:r>
              <a:rPr spc="-5" dirty="0">
                <a:latin typeface="Times New Roman"/>
                <a:cs typeface="Times New Roman"/>
              </a:rPr>
              <a:t>is</a:t>
            </a:r>
            <a:r>
              <a:rPr dirty="0">
                <a:latin typeface="Times New Roman"/>
                <a:cs typeface="Times New Roman"/>
              </a:rPr>
              <a:t> </a:t>
            </a:r>
            <a:r>
              <a:rPr spc="-5" dirty="0">
                <a:latin typeface="Times New Roman"/>
                <a:cs typeface="Times New Roman"/>
              </a:rPr>
              <a:t>of </a:t>
            </a:r>
            <a:r>
              <a:rPr dirty="0">
                <a:latin typeface="Times New Roman"/>
                <a:cs typeface="Times New Roman"/>
              </a:rPr>
              <a:t> </a:t>
            </a:r>
            <a:r>
              <a:rPr spc="-5" dirty="0">
                <a:latin typeface="Times New Roman"/>
                <a:cs typeface="Times New Roman"/>
              </a:rPr>
              <a:t>Supervised Machine Learning Classification problem. Hence we decided to </a:t>
            </a:r>
            <a:r>
              <a:rPr spc="-335" dirty="0">
                <a:latin typeface="Times New Roman"/>
                <a:cs typeface="Times New Roman"/>
              </a:rPr>
              <a:t> </a:t>
            </a:r>
            <a:r>
              <a:rPr dirty="0">
                <a:latin typeface="Times New Roman"/>
                <a:cs typeface="Times New Roman"/>
              </a:rPr>
              <a:t>use</a:t>
            </a:r>
            <a:r>
              <a:rPr spc="-20" dirty="0">
                <a:latin typeface="Times New Roman"/>
                <a:cs typeface="Times New Roman"/>
              </a:rPr>
              <a:t> </a:t>
            </a:r>
            <a:r>
              <a:rPr spc="-5" dirty="0">
                <a:latin typeface="Times New Roman"/>
                <a:cs typeface="Times New Roman"/>
              </a:rPr>
              <a:t>the</a:t>
            </a:r>
            <a:r>
              <a:rPr dirty="0">
                <a:latin typeface="Times New Roman"/>
                <a:cs typeface="Times New Roman"/>
              </a:rPr>
              <a:t> </a:t>
            </a:r>
            <a:r>
              <a:rPr spc="-5" dirty="0">
                <a:latin typeface="Times New Roman"/>
                <a:cs typeface="Times New Roman"/>
              </a:rPr>
              <a:t>following</a:t>
            </a:r>
            <a:r>
              <a:rPr spc="5" dirty="0">
                <a:latin typeface="Times New Roman"/>
                <a:cs typeface="Times New Roman"/>
              </a:rPr>
              <a:t> </a:t>
            </a:r>
            <a:r>
              <a:rPr spc="-5" dirty="0">
                <a:latin typeface="Times New Roman"/>
                <a:cs typeface="Times New Roman"/>
              </a:rPr>
              <a:t>algorithms</a:t>
            </a:r>
            <a:r>
              <a:rPr spc="-15" dirty="0">
                <a:latin typeface="Times New Roman"/>
                <a:cs typeface="Times New Roman"/>
              </a:rPr>
              <a:t> </a:t>
            </a:r>
            <a:r>
              <a:rPr spc="-5" dirty="0">
                <a:latin typeface="Times New Roman"/>
                <a:cs typeface="Times New Roman"/>
              </a:rPr>
              <a:t>to</a:t>
            </a:r>
            <a:r>
              <a:rPr spc="5" dirty="0">
                <a:latin typeface="Times New Roman"/>
                <a:cs typeface="Times New Roman"/>
              </a:rPr>
              <a:t> </a:t>
            </a:r>
            <a:r>
              <a:rPr spc="-5" dirty="0">
                <a:latin typeface="Times New Roman"/>
                <a:cs typeface="Times New Roman"/>
              </a:rPr>
              <a:t>build</a:t>
            </a:r>
            <a:r>
              <a:rPr spc="5" dirty="0">
                <a:latin typeface="Times New Roman"/>
                <a:cs typeface="Times New Roman"/>
              </a:rPr>
              <a:t> </a:t>
            </a:r>
            <a:r>
              <a:rPr spc="-5" dirty="0">
                <a:latin typeface="Times New Roman"/>
                <a:cs typeface="Times New Roman"/>
              </a:rPr>
              <a:t>the</a:t>
            </a:r>
            <a:r>
              <a:rPr spc="-15" dirty="0">
                <a:latin typeface="Times New Roman"/>
                <a:cs typeface="Times New Roman"/>
              </a:rPr>
              <a:t> </a:t>
            </a:r>
            <a:r>
              <a:rPr dirty="0">
                <a:latin typeface="Times New Roman"/>
                <a:cs typeface="Times New Roman"/>
              </a:rPr>
              <a:t>model</a:t>
            </a:r>
            <a:r>
              <a:rPr spc="5" dirty="0">
                <a:latin typeface="Times New Roman"/>
                <a:cs typeface="Times New Roman"/>
              </a:rPr>
              <a:t> </a:t>
            </a:r>
            <a:r>
              <a:rPr spc="-5" dirty="0">
                <a:latin typeface="Times New Roman"/>
                <a:cs typeface="Times New Roman"/>
              </a:rPr>
              <a:t>for</a:t>
            </a:r>
            <a:r>
              <a:rPr spc="-15" dirty="0">
                <a:latin typeface="Times New Roman"/>
                <a:cs typeface="Times New Roman"/>
              </a:rPr>
              <a:t> </a:t>
            </a:r>
            <a:r>
              <a:rPr dirty="0">
                <a:latin typeface="Times New Roman"/>
                <a:cs typeface="Times New Roman"/>
              </a:rPr>
              <a:t>the</a:t>
            </a:r>
            <a:r>
              <a:rPr spc="-15" dirty="0">
                <a:latin typeface="Times New Roman"/>
                <a:cs typeface="Times New Roman"/>
              </a:rPr>
              <a:t> </a:t>
            </a:r>
            <a:r>
              <a:rPr spc="-5" dirty="0">
                <a:latin typeface="Times New Roman"/>
                <a:cs typeface="Times New Roman"/>
              </a:rPr>
              <a:t>use</a:t>
            </a:r>
            <a:r>
              <a:rPr dirty="0">
                <a:latin typeface="Times New Roman"/>
                <a:cs typeface="Times New Roman"/>
              </a:rPr>
              <a:t> </a:t>
            </a:r>
            <a:r>
              <a:rPr spc="-5" dirty="0">
                <a:latin typeface="Times New Roman"/>
                <a:cs typeface="Times New Roman"/>
              </a:rPr>
              <a:t>case:</a:t>
            </a:r>
            <a:endParaRPr dirty="0">
              <a:latin typeface="Times New Roman"/>
              <a:cs typeface="Times New Roman"/>
            </a:endParaRPr>
          </a:p>
          <a:p>
            <a:pPr marL="12700">
              <a:lnSpc>
                <a:spcPct val="100000"/>
              </a:lnSpc>
              <a:spcBef>
                <a:spcPts val="1020"/>
              </a:spcBef>
            </a:pPr>
            <a:r>
              <a:rPr dirty="0">
                <a:latin typeface="Wingdings"/>
                <a:cs typeface="Wingdings"/>
              </a:rPr>
              <a:t></a:t>
            </a:r>
            <a:r>
              <a:rPr spc="-105" dirty="0">
                <a:latin typeface="Times New Roman"/>
                <a:cs typeface="Times New Roman"/>
              </a:rPr>
              <a:t> </a:t>
            </a:r>
            <a:r>
              <a:rPr spc="-5" dirty="0">
                <a:latin typeface="Times New Roman"/>
                <a:cs typeface="Times New Roman"/>
              </a:rPr>
              <a:t>Logistic</a:t>
            </a:r>
            <a:r>
              <a:rPr spc="-15" dirty="0">
                <a:latin typeface="Times New Roman"/>
                <a:cs typeface="Times New Roman"/>
              </a:rPr>
              <a:t> </a:t>
            </a:r>
            <a:r>
              <a:rPr spc="-5" dirty="0">
                <a:latin typeface="Times New Roman"/>
                <a:cs typeface="Times New Roman"/>
              </a:rPr>
              <a:t>Regression.</a:t>
            </a:r>
            <a:endParaRPr dirty="0">
              <a:latin typeface="Times New Roman"/>
              <a:cs typeface="Times New Roman"/>
            </a:endParaRPr>
          </a:p>
          <a:p>
            <a:pPr marL="12700">
              <a:lnSpc>
                <a:spcPct val="100000"/>
              </a:lnSpc>
              <a:spcBef>
                <a:spcPts val="994"/>
              </a:spcBef>
            </a:pPr>
            <a:r>
              <a:rPr dirty="0">
                <a:latin typeface="Wingdings"/>
                <a:cs typeface="Wingdings"/>
              </a:rPr>
              <a:t></a:t>
            </a:r>
            <a:r>
              <a:rPr spc="-100" dirty="0">
                <a:latin typeface="Times New Roman"/>
                <a:cs typeface="Times New Roman"/>
              </a:rPr>
              <a:t> </a:t>
            </a:r>
            <a:r>
              <a:rPr spc="-5" dirty="0">
                <a:latin typeface="Times New Roman"/>
                <a:cs typeface="Times New Roman"/>
              </a:rPr>
              <a:t>K-Nearest</a:t>
            </a:r>
            <a:r>
              <a:rPr dirty="0">
                <a:latin typeface="Times New Roman"/>
                <a:cs typeface="Times New Roman"/>
              </a:rPr>
              <a:t> </a:t>
            </a:r>
            <a:r>
              <a:rPr spc="-5" dirty="0">
                <a:latin typeface="Times New Roman"/>
                <a:cs typeface="Times New Roman"/>
              </a:rPr>
              <a:t>Neighbours</a:t>
            </a:r>
            <a:r>
              <a:rPr dirty="0">
                <a:latin typeface="Times New Roman"/>
                <a:cs typeface="Times New Roman"/>
              </a:rPr>
              <a:t> </a:t>
            </a:r>
            <a:r>
              <a:rPr spc="-5" dirty="0">
                <a:latin typeface="Times New Roman"/>
                <a:cs typeface="Times New Roman"/>
              </a:rPr>
              <a:t>Classification.</a:t>
            </a:r>
            <a:endParaRPr dirty="0">
              <a:latin typeface="Times New Roman"/>
              <a:cs typeface="Times New Roman"/>
            </a:endParaRPr>
          </a:p>
          <a:p>
            <a:pPr marL="12700">
              <a:lnSpc>
                <a:spcPct val="100000"/>
              </a:lnSpc>
              <a:spcBef>
                <a:spcPts val="1010"/>
              </a:spcBef>
            </a:pPr>
            <a:r>
              <a:rPr dirty="0">
                <a:latin typeface="Wingdings"/>
                <a:cs typeface="Wingdings"/>
              </a:rPr>
              <a:t></a:t>
            </a:r>
            <a:r>
              <a:rPr spc="-105" dirty="0">
                <a:latin typeface="Times New Roman"/>
                <a:cs typeface="Times New Roman"/>
              </a:rPr>
              <a:t> </a:t>
            </a:r>
            <a:r>
              <a:rPr spc="-5" dirty="0">
                <a:latin typeface="Times New Roman"/>
                <a:cs typeface="Times New Roman"/>
              </a:rPr>
              <a:t>Decision</a:t>
            </a:r>
            <a:r>
              <a:rPr spc="-25" dirty="0">
                <a:latin typeface="Times New Roman"/>
                <a:cs typeface="Times New Roman"/>
              </a:rPr>
              <a:t> </a:t>
            </a:r>
            <a:r>
              <a:rPr dirty="0">
                <a:latin typeface="Times New Roman"/>
                <a:cs typeface="Times New Roman"/>
              </a:rPr>
              <a:t>Tree</a:t>
            </a:r>
            <a:r>
              <a:rPr spc="-15" dirty="0">
                <a:latin typeface="Times New Roman"/>
                <a:cs typeface="Times New Roman"/>
              </a:rPr>
              <a:t> </a:t>
            </a:r>
            <a:r>
              <a:rPr spc="-5" dirty="0">
                <a:latin typeface="Times New Roman"/>
                <a:cs typeface="Times New Roman"/>
              </a:rPr>
              <a:t>Classifier.</a:t>
            </a:r>
            <a:endParaRPr dirty="0">
              <a:latin typeface="Times New Roman"/>
              <a:cs typeface="Times New Roman"/>
            </a:endParaRPr>
          </a:p>
          <a:p>
            <a:pPr marL="12700">
              <a:lnSpc>
                <a:spcPct val="100000"/>
              </a:lnSpc>
              <a:spcBef>
                <a:spcPts val="1005"/>
              </a:spcBef>
            </a:pPr>
            <a:r>
              <a:rPr dirty="0">
                <a:latin typeface="Wingdings"/>
                <a:cs typeface="Wingdings"/>
              </a:rPr>
              <a:t></a:t>
            </a:r>
            <a:r>
              <a:rPr spc="-95" dirty="0">
                <a:latin typeface="Times New Roman"/>
                <a:cs typeface="Times New Roman"/>
              </a:rPr>
              <a:t> </a:t>
            </a:r>
            <a:r>
              <a:rPr spc="-5" dirty="0">
                <a:latin typeface="Times New Roman"/>
                <a:cs typeface="Times New Roman"/>
              </a:rPr>
              <a:t>Random Forest</a:t>
            </a:r>
            <a:r>
              <a:rPr dirty="0">
                <a:latin typeface="Times New Roman"/>
                <a:cs typeface="Times New Roman"/>
              </a:rPr>
              <a:t> </a:t>
            </a:r>
            <a:r>
              <a:rPr spc="-5" dirty="0">
                <a:latin typeface="Times New Roman"/>
                <a:cs typeface="Times New Roman"/>
              </a:rPr>
              <a:t>Classifier.</a:t>
            </a:r>
            <a:endParaRPr dirty="0">
              <a:latin typeface="Times New Roman"/>
              <a:cs typeface="Times New Roman"/>
            </a:endParaRPr>
          </a:p>
          <a:p>
            <a:pPr marL="12700">
              <a:lnSpc>
                <a:spcPct val="100000"/>
              </a:lnSpc>
              <a:spcBef>
                <a:spcPts val="1010"/>
              </a:spcBef>
            </a:pPr>
            <a:r>
              <a:rPr dirty="0">
                <a:latin typeface="Wingdings"/>
                <a:cs typeface="Wingdings"/>
              </a:rPr>
              <a:t></a:t>
            </a:r>
            <a:r>
              <a:rPr spc="-95" dirty="0">
                <a:latin typeface="Times New Roman"/>
                <a:cs typeface="Times New Roman"/>
              </a:rPr>
              <a:t> </a:t>
            </a:r>
            <a:r>
              <a:rPr spc="-5" dirty="0">
                <a:latin typeface="Times New Roman"/>
                <a:cs typeface="Times New Roman"/>
              </a:rPr>
              <a:t>Select</a:t>
            </a:r>
            <a:r>
              <a:rPr spc="5" dirty="0">
                <a:latin typeface="Times New Roman"/>
                <a:cs typeface="Times New Roman"/>
              </a:rPr>
              <a:t> </a:t>
            </a:r>
            <a:r>
              <a:rPr spc="-5" dirty="0">
                <a:latin typeface="Times New Roman"/>
                <a:cs typeface="Times New Roman"/>
              </a:rPr>
              <a:t>Vector</a:t>
            </a:r>
            <a:r>
              <a:rPr dirty="0">
                <a:latin typeface="Times New Roman"/>
                <a:cs typeface="Times New Roman"/>
              </a:rPr>
              <a:t> </a:t>
            </a:r>
            <a:r>
              <a:rPr spc="-5" dirty="0">
                <a:latin typeface="Times New Roman"/>
                <a:cs typeface="Times New Roman"/>
              </a:rPr>
              <a:t>Machine</a:t>
            </a:r>
            <a:r>
              <a:rPr dirty="0">
                <a:latin typeface="Times New Roman"/>
                <a:cs typeface="Times New Roman"/>
              </a:rPr>
              <a:t> </a:t>
            </a:r>
            <a:r>
              <a:rPr spc="-5" dirty="0">
                <a:latin typeface="Times New Roman"/>
                <a:cs typeface="Times New Roman"/>
              </a:rPr>
              <a:t>Classifier.</a:t>
            </a:r>
            <a:endParaRPr dirty="0">
              <a:latin typeface="Times New Roman"/>
              <a:cs typeface="Times New Roman"/>
            </a:endParaRPr>
          </a:p>
          <a:p>
            <a:pPr>
              <a:lnSpc>
                <a:spcPct val="100000"/>
              </a:lnSpc>
              <a:spcBef>
                <a:spcPts val="20"/>
              </a:spcBef>
            </a:pPr>
            <a:endParaRPr dirty="0">
              <a:latin typeface="Times New Roman"/>
              <a:cs typeface="Times New Roman"/>
            </a:endParaRPr>
          </a:p>
          <a:p>
            <a:pPr marL="224154" marR="8255" indent="-6350" algn="just">
              <a:lnSpc>
                <a:spcPct val="143800"/>
              </a:lnSpc>
              <a:spcBef>
                <a:spcPts val="5"/>
              </a:spcBef>
            </a:pPr>
            <a:r>
              <a:rPr spc="-5" dirty="0">
                <a:latin typeface="Times New Roman"/>
                <a:cs typeface="Times New Roman"/>
              </a:rPr>
              <a:t>All the </a:t>
            </a:r>
            <a:r>
              <a:rPr spc="-10" dirty="0">
                <a:latin typeface="Times New Roman"/>
                <a:cs typeface="Times New Roman"/>
              </a:rPr>
              <a:t>above </a:t>
            </a:r>
            <a:r>
              <a:rPr spc="-5" dirty="0">
                <a:latin typeface="Times New Roman"/>
                <a:cs typeface="Times New Roman"/>
              </a:rPr>
              <a:t>mentioned algorithms have been used to train </a:t>
            </a:r>
            <a:r>
              <a:rPr spc="-10" dirty="0">
                <a:latin typeface="Times New Roman"/>
                <a:cs typeface="Times New Roman"/>
              </a:rPr>
              <a:t>and </a:t>
            </a:r>
            <a:r>
              <a:rPr spc="-5" dirty="0">
                <a:latin typeface="Times New Roman"/>
                <a:cs typeface="Times New Roman"/>
              </a:rPr>
              <a:t>test the data </a:t>
            </a:r>
            <a:r>
              <a:rPr spc="-340" dirty="0">
                <a:latin typeface="Times New Roman"/>
                <a:cs typeface="Times New Roman"/>
              </a:rPr>
              <a:t> </a:t>
            </a:r>
            <a:r>
              <a:rPr spc="-5" dirty="0">
                <a:latin typeface="Times New Roman"/>
                <a:cs typeface="Times New Roman"/>
              </a:rPr>
              <a:t>and</a:t>
            </a:r>
            <a:r>
              <a:rPr spc="-35" dirty="0">
                <a:latin typeface="Times New Roman"/>
                <a:cs typeface="Times New Roman"/>
              </a:rPr>
              <a:t> </a:t>
            </a:r>
            <a:r>
              <a:rPr dirty="0">
                <a:latin typeface="Times New Roman"/>
                <a:cs typeface="Times New Roman"/>
              </a:rPr>
              <a:t>we</a:t>
            </a:r>
            <a:r>
              <a:rPr spc="-40" dirty="0">
                <a:latin typeface="Times New Roman"/>
                <a:cs typeface="Times New Roman"/>
              </a:rPr>
              <a:t> </a:t>
            </a:r>
            <a:r>
              <a:rPr spc="-5" dirty="0">
                <a:latin typeface="Times New Roman"/>
                <a:cs typeface="Times New Roman"/>
              </a:rPr>
              <a:t>evaluated</a:t>
            </a:r>
            <a:r>
              <a:rPr spc="-35" dirty="0">
                <a:latin typeface="Times New Roman"/>
                <a:cs typeface="Times New Roman"/>
              </a:rPr>
              <a:t> </a:t>
            </a:r>
            <a:r>
              <a:rPr spc="-10" dirty="0">
                <a:latin typeface="Times New Roman"/>
                <a:cs typeface="Times New Roman"/>
              </a:rPr>
              <a:t>these</a:t>
            </a:r>
            <a:r>
              <a:rPr spc="-35" dirty="0">
                <a:latin typeface="Times New Roman"/>
                <a:cs typeface="Times New Roman"/>
              </a:rPr>
              <a:t> </a:t>
            </a:r>
            <a:r>
              <a:rPr spc="-5" dirty="0">
                <a:latin typeface="Times New Roman"/>
                <a:cs typeface="Times New Roman"/>
              </a:rPr>
              <a:t>models</a:t>
            </a:r>
            <a:r>
              <a:rPr spc="-35" dirty="0">
                <a:latin typeface="Times New Roman"/>
                <a:cs typeface="Times New Roman"/>
              </a:rPr>
              <a:t> </a:t>
            </a:r>
            <a:r>
              <a:rPr spc="-5" dirty="0">
                <a:latin typeface="Times New Roman"/>
                <a:cs typeface="Times New Roman"/>
              </a:rPr>
              <a:t>based</a:t>
            </a:r>
            <a:r>
              <a:rPr spc="-35" dirty="0">
                <a:latin typeface="Times New Roman"/>
                <a:cs typeface="Times New Roman"/>
              </a:rPr>
              <a:t> </a:t>
            </a:r>
            <a:r>
              <a:rPr spc="-5" dirty="0">
                <a:latin typeface="Times New Roman"/>
                <a:cs typeface="Times New Roman"/>
              </a:rPr>
              <a:t>evaluation</a:t>
            </a:r>
            <a:r>
              <a:rPr spc="-30" dirty="0">
                <a:latin typeface="Times New Roman"/>
                <a:cs typeface="Times New Roman"/>
              </a:rPr>
              <a:t> </a:t>
            </a:r>
            <a:r>
              <a:rPr spc="-5" dirty="0">
                <a:latin typeface="Times New Roman"/>
                <a:cs typeface="Times New Roman"/>
              </a:rPr>
              <a:t>metrics</a:t>
            </a:r>
            <a:r>
              <a:rPr spc="-35" dirty="0">
                <a:latin typeface="Times New Roman"/>
                <a:cs typeface="Times New Roman"/>
              </a:rPr>
              <a:t> </a:t>
            </a:r>
            <a:r>
              <a:rPr spc="-5" dirty="0">
                <a:latin typeface="Times New Roman"/>
                <a:cs typeface="Times New Roman"/>
              </a:rPr>
              <a:t>and</a:t>
            </a:r>
            <a:r>
              <a:rPr spc="-35" dirty="0">
                <a:latin typeface="Times New Roman"/>
                <a:cs typeface="Times New Roman"/>
              </a:rPr>
              <a:t> </a:t>
            </a:r>
            <a:r>
              <a:rPr spc="-5" dirty="0">
                <a:latin typeface="Times New Roman"/>
                <a:cs typeface="Times New Roman"/>
              </a:rPr>
              <a:t>found</a:t>
            </a:r>
            <a:r>
              <a:rPr spc="-30" dirty="0">
                <a:latin typeface="Times New Roman"/>
                <a:cs typeface="Times New Roman"/>
              </a:rPr>
              <a:t> </a:t>
            </a:r>
            <a:r>
              <a:rPr spc="-5" dirty="0">
                <a:latin typeface="Times New Roman"/>
                <a:cs typeface="Times New Roman"/>
              </a:rPr>
              <a:t>all</a:t>
            </a:r>
            <a:r>
              <a:rPr spc="-50" dirty="0">
                <a:latin typeface="Times New Roman"/>
                <a:cs typeface="Times New Roman"/>
              </a:rPr>
              <a:t> </a:t>
            </a:r>
            <a:r>
              <a:rPr dirty="0">
                <a:latin typeface="Times New Roman"/>
                <a:cs typeface="Times New Roman"/>
              </a:rPr>
              <a:t>of</a:t>
            </a:r>
            <a:r>
              <a:rPr spc="-40" dirty="0">
                <a:latin typeface="Times New Roman"/>
                <a:cs typeface="Times New Roman"/>
              </a:rPr>
              <a:t> </a:t>
            </a:r>
            <a:r>
              <a:rPr spc="-5" dirty="0">
                <a:latin typeface="Times New Roman"/>
                <a:cs typeface="Times New Roman"/>
              </a:rPr>
              <a:t>the </a:t>
            </a:r>
            <a:r>
              <a:rPr spc="-335" dirty="0">
                <a:latin typeface="Times New Roman"/>
                <a:cs typeface="Times New Roman"/>
              </a:rPr>
              <a:t> </a:t>
            </a:r>
            <a:r>
              <a:rPr spc="-5" dirty="0">
                <a:latin typeface="Times New Roman"/>
                <a:cs typeface="Times New Roman"/>
              </a:rPr>
              <a:t>above</a:t>
            </a:r>
            <a:r>
              <a:rPr spc="-85" dirty="0">
                <a:latin typeface="Times New Roman"/>
                <a:cs typeface="Times New Roman"/>
              </a:rPr>
              <a:t> </a:t>
            </a:r>
            <a:r>
              <a:rPr spc="-5" dirty="0">
                <a:latin typeface="Times New Roman"/>
                <a:cs typeface="Times New Roman"/>
              </a:rPr>
              <a:t>models</a:t>
            </a:r>
            <a:r>
              <a:rPr spc="-80" dirty="0">
                <a:latin typeface="Times New Roman"/>
                <a:cs typeface="Times New Roman"/>
              </a:rPr>
              <a:t> </a:t>
            </a:r>
            <a:r>
              <a:rPr spc="-5" dirty="0">
                <a:latin typeface="Times New Roman"/>
                <a:cs typeface="Times New Roman"/>
              </a:rPr>
              <a:t>have</a:t>
            </a:r>
            <a:r>
              <a:rPr spc="-85" dirty="0">
                <a:latin typeface="Times New Roman"/>
                <a:cs typeface="Times New Roman"/>
              </a:rPr>
              <a:t> </a:t>
            </a:r>
            <a:r>
              <a:rPr spc="-5" dirty="0">
                <a:latin typeface="Times New Roman"/>
                <a:cs typeface="Times New Roman"/>
              </a:rPr>
              <a:t>performed</a:t>
            </a:r>
            <a:r>
              <a:rPr spc="-80" dirty="0">
                <a:latin typeface="Times New Roman"/>
                <a:cs typeface="Times New Roman"/>
              </a:rPr>
              <a:t> </a:t>
            </a:r>
            <a:r>
              <a:rPr spc="-5" dirty="0">
                <a:latin typeface="Times New Roman"/>
                <a:cs typeface="Times New Roman"/>
              </a:rPr>
              <a:t>significantly</a:t>
            </a:r>
            <a:r>
              <a:rPr spc="-90" dirty="0">
                <a:latin typeface="Times New Roman"/>
                <a:cs typeface="Times New Roman"/>
              </a:rPr>
              <a:t> </a:t>
            </a:r>
            <a:r>
              <a:rPr spc="-5" dirty="0">
                <a:latin typeface="Times New Roman"/>
                <a:cs typeface="Times New Roman"/>
              </a:rPr>
              <a:t>well</a:t>
            </a:r>
            <a:r>
              <a:rPr spc="-80" dirty="0">
                <a:latin typeface="Times New Roman"/>
                <a:cs typeface="Times New Roman"/>
              </a:rPr>
              <a:t> </a:t>
            </a:r>
            <a:r>
              <a:rPr spc="-5" dirty="0">
                <a:latin typeface="Times New Roman"/>
                <a:cs typeface="Times New Roman"/>
              </a:rPr>
              <a:t>and</a:t>
            </a:r>
            <a:r>
              <a:rPr spc="-80" dirty="0">
                <a:latin typeface="Times New Roman"/>
                <a:cs typeface="Times New Roman"/>
              </a:rPr>
              <a:t> </a:t>
            </a:r>
            <a:r>
              <a:rPr dirty="0">
                <a:latin typeface="Times New Roman"/>
                <a:cs typeface="Times New Roman"/>
              </a:rPr>
              <a:t>have</a:t>
            </a:r>
            <a:r>
              <a:rPr spc="-95" dirty="0">
                <a:latin typeface="Times New Roman"/>
                <a:cs typeface="Times New Roman"/>
              </a:rPr>
              <a:t> </a:t>
            </a:r>
            <a:r>
              <a:rPr spc="-5" dirty="0">
                <a:latin typeface="Times New Roman"/>
                <a:cs typeface="Times New Roman"/>
              </a:rPr>
              <a:t>given</a:t>
            </a:r>
            <a:r>
              <a:rPr spc="-80" dirty="0">
                <a:latin typeface="Times New Roman"/>
                <a:cs typeface="Times New Roman"/>
              </a:rPr>
              <a:t> </a:t>
            </a:r>
            <a:r>
              <a:rPr spc="-5" dirty="0">
                <a:latin typeface="Times New Roman"/>
                <a:cs typeface="Times New Roman"/>
              </a:rPr>
              <a:t>the</a:t>
            </a:r>
            <a:r>
              <a:rPr spc="-85" dirty="0">
                <a:latin typeface="Times New Roman"/>
                <a:cs typeface="Times New Roman"/>
              </a:rPr>
              <a:t> </a:t>
            </a:r>
            <a:r>
              <a:rPr spc="-5" dirty="0">
                <a:latin typeface="Times New Roman"/>
                <a:cs typeface="Times New Roman"/>
              </a:rPr>
              <a:t>accuracy </a:t>
            </a:r>
            <a:r>
              <a:rPr spc="-335" dirty="0">
                <a:latin typeface="Times New Roman"/>
                <a:cs typeface="Times New Roman"/>
              </a:rPr>
              <a:t> </a:t>
            </a:r>
            <a:r>
              <a:rPr spc="-5" dirty="0">
                <a:latin typeface="Times New Roman"/>
                <a:cs typeface="Times New Roman"/>
              </a:rPr>
              <a:t>very</a:t>
            </a:r>
            <a:r>
              <a:rPr spc="-35" dirty="0">
                <a:latin typeface="Times New Roman"/>
                <a:cs typeface="Times New Roman"/>
              </a:rPr>
              <a:t> </a:t>
            </a:r>
            <a:r>
              <a:rPr spc="-5" dirty="0">
                <a:latin typeface="Times New Roman"/>
                <a:cs typeface="Times New Roman"/>
              </a:rPr>
              <a:t>close</a:t>
            </a:r>
            <a:r>
              <a:rPr spc="-45" dirty="0">
                <a:latin typeface="Times New Roman"/>
                <a:cs typeface="Times New Roman"/>
              </a:rPr>
              <a:t> </a:t>
            </a:r>
            <a:r>
              <a:rPr dirty="0">
                <a:latin typeface="Times New Roman"/>
                <a:cs typeface="Times New Roman"/>
              </a:rPr>
              <a:t>to</a:t>
            </a:r>
            <a:r>
              <a:rPr spc="-30" dirty="0">
                <a:latin typeface="Times New Roman"/>
                <a:cs typeface="Times New Roman"/>
              </a:rPr>
              <a:t> </a:t>
            </a:r>
            <a:r>
              <a:rPr spc="-5" dirty="0">
                <a:latin typeface="Times New Roman"/>
                <a:cs typeface="Times New Roman"/>
              </a:rPr>
              <a:t>each</a:t>
            </a:r>
            <a:r>
              <a:rPr spc="-40" dirty="0">
                <a:latin typeface="Times New Roman"/>
                <a:cs typeface="Times New Roman"/>
              </a:rPr>
              <a:t> </a:t>
            </a:r>
            <a:r>
              <a:rPr dirty="0">
                <a:latin typeface="Times New Roman"/>
                <a:cs typeface="Times New Roman"/>
              </a:rPr>
              <a:t>other,</a:t>
            </a:r>
            <a:r>
              <a:rPr spc="-40" dirty="0">
                <a:latin typeface="Times New Roman"/>
                <a:cs typeface="Times New Roman"/>
              </a:rPr>
              <a:t> </a:t>
            </a:r>
            <a:r>
              <a:rPr dirty="0">
                <a:latin typeface="Times New Roman"/>
                <a:cs typeface="Times New Roman"/>
              </a:rPr>
              <a:t>we</a:t>
            </a:r>
            <a:r>
              <a:rPr spc="-35" dirty="0">
                <a:latin typeface="Times New Roman"/>
                <a:cs typeface="Times New Roman"/>
              </a:rPr>
              <a:t> </a:t>
            </a:r>
            <a:r>
              <a:rPr spc="-5" dirty="0">
                <a:latin typeface="Times New Roman"/>
                <a:cs typeface="Times New Roman"/>
              </a:rPr>
              <a:t>further</a:t>
            </a:r>
            <a:r>
              <a:rPr spc="-35" dirty="0">
                <a:latin typeface="Times New Roman"/>
                <a:cs typeface="Times New Roman"/>
              </a:rPr>
              <a:t> </a:t>
            </a:r>
            <a:r>
              <a:rPr spc="-5" dirty="0">
                <a:latin typeface="Times New Roman"/>
                <a:cs typeface="Times New Roman"/>
              </a:rPr>
              <a:t>evaluated</a:t>
            </a:r>
            <a:r>
              <a:rPr spc="-30" dirty="0">
                <a:latin typeface="Times New Roman"/>
                <a:cs typeface="Times New Roman"/>
              </a:rPr>
              <a:t> </a:t>
            </a:r>
            <a:r>
              <a:rPr spc="-5" dirty="0">
                <a:latin typeface="Times New Roman"/>
                <a:cs typeface="Times New Roman"/>
              </a:rPr>
              <a:t>the</a:t>
            </a:r>
            <a:r>
              <a:rPr spc="-45" dirty="0">
                <a:latin typeface="Times New Roman"/>
                <a:cs typeface="Times New Roman"/>
              </a:rPr>
              <a:t> </a:t>
            </a:r>
            <a:r>
              <a:rPr spc="-5" dirty="0">
                <a:latin typeface="Times New Roman"/>
                <a:cs typeface="Times New Roman"/>
              </a:rPr>
              <a:t>models</a:t>
            </a:r>
            <a:r>
              <a:rPr spc="-50" dirty="0">
                <a:latin typeface="Times New Roman"/>
                <a:cs typeface="Times New Roman"/>
              </a:rPr>
              <a:t> </a:t>
            </a:r>
            <a:r>
              <a:rPr spc="-5" dirty="0">
                <a:latin typeface="Times New Roman"/>
                <a:cs typeface="Times New Roman"/>
              </a:rPr>
              <a:t>by</a:t>
            </a:r>
            <a:r>
              <a:rPr spc="-30" dirty="0">
                <a:latin typeface="Times New Roman"/>
                <a:cs typeface="Times New Roman"/>
              </a:rPr>
              <a:t> </a:t>
            </a:r>
            <a:r>
              <a:rPr spc="-5" dirty="0">
                <a:latin typeface="Times New Roman"/>
                <a:cs typeface="Times New Roman"/>
              </a:rPr>
              <a:t>cross</a:t>
            </a:r>
            <a:r>
              <a:rPr spc="-30" dirty="0">
                <a:latin typeface="Times New Roman"/>
                <a:cs typeface="Times New Roman"/>
              </a:rPr>
              <a:t> </a:t>
            </a:r>
            <a:r>
              <a:rPr spc="-10" dirty="0">
                <a:latin typeface="Times New Roman"/>
                <a:cs typeface="Times New Roman"/>
              </a:rPr>
              <a:t>validation </a:t>
            </a:r>
            <a:r>
              <a:rPr spc="-340" dirty="0">
                <a:latin typeface="Times New Roman"/>
                <a:cs typeface="Times New Roman"/>
              </a:rPr>
              <a:t> </a:t>
            </a:r>
            <a:r>
              <a:rPr spc="-5" dirty="0">
                <a:latin typeface="Times New Roman"/>
                <a:cs typeface="Times New Roman"/>
              </a:rPr>
              <a:t>and</a:t>
            </a:r>
            <a:r>
              <a:rPr dirty="0">
                <a:latin typeface="Times New Roman"/>
                <a:cs typeface="Times New Roman"/>
              </a:rPr>
              <a:t> Roc</a:t>
            </a:r>
            <a:r>
              <a:rPr spc="-15" dirty="0">
                <a:latin typeface="Times New Roman"/>
                <a:cs typeface="Times New Roman"/>
              </a:rPr>
              <a:t> </a:t>
            </a:r>
            <a:r>
              <a:rPr spc="-5" dirty="0">
                <a:latin typeface="Times New Roman"/>
                <a:cs typeface="Times New Roman"/>
              </a:rPr>
              <a:t>plot</a:t>
            </a:r>
            <a:r>
              <a:rPr spc="5" dirty="0">
                <a:latin typeface="Times New Roman"/>
                <a:cs typeface="Times New Roman"/>
              </a:rPr>
              <a:t> </a:t>
            </a:r>
            <a:r>
              <a:rPr spc="-5" dirty="0">
                <a:latin typeface="Times New Roman"/>
                <a:cs typeface="Times New Roman"/>
              </a:rPr>
              <a:t>to</a:t>
            </a:r>
            <a:r>
              <a:rPr spc="5" dirty="0">
                <a:latin typeface="Times New Roman"/>
                <a:cs typeface="Times New Roman"/>
              </a:rPr>
              <a:t> </a:t>
            </a:r>
            <a:r>
              <a:rPr spc="-5" dirty="0">
                <a:latin typeface="Times New Roman"/>
                <a:cs typeface="Times New Roman"/>
              </a:rPr>
              <a:t>choose</a:t>
            </a:r>
            <a:r>
              <a:rPr dirty="0">
                <a:latin typeface="Times New Roman"/>
                <a:cs typeface="Times New Roman"/>
              </a:rPr>
              <a:t> the</a:t>
            </a:r>
            <a:r>
              <a:rPr spc="-5" dirty="0">
                <a:latin typeface="Times New Roman"/>
                <a:cs typeface="Times New Roman"/>
              </a:rPr>
              <a:t> best</a:t>
            </a:r>
            <a:r>
              <a:rPr spc="5" dirty="0">
                <a:latin typeface="Times New Roman"/>
                <a:cs typeface="Times New Roman"/>
              </a:rPr>
              <a:t> </a:t>
            </a:r>
            <a:r>
              <a:rPr spc="-10" dirty="0">
                <a:latin typeface="Times New Roman"/>
                <a:cs typeface="Times New Roman"/>
              </a:rPr>
              <a:t>model</a:t>
            </a:r>
            <a:r>
              <a:rPr spc="5" dirty="0">
                <a:latin typeface="Times New Roman"/>
                <a:cs typeface="Times New Roman"/>
              </a:rPr>
              <a:t> </a:t>
            </a:r>
            <a:r>
              <a:rPr spc="-5" dirty="0">
                <a:latin typeface="Times New Roman"/>
                <a:cs typeface="Times New Roman"/>
              </a:rPr>
              <a:t>from</a:t>
            </a:r>
            <a:r>
              <a:rPr spc="-15" dirty="0">
                <a:latin typeface="Times New Roman"/>
                <a:cs typeface="Times New Roman"/>
              </a:rPr>
              <a:t> </a:t>
            </a:r>
            <a:r>
              <a:rPr dirty="0">
                <a:latin typeface="Times New Roman"/>
                <a:cs typeface="Times New Roman"/>
              </a:rPr>
              <a:t>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304800"/>
            <a:ext cx="6858000" cy="3196837"/>
          </a:xfrm>
          <a:prstGeom prst="rect">
            <a:avLst/>
          </a:prstGeom>
        </p:spPr>
        <p:txBody>
          <a:bodyPr vert="horz" wrap="square" lIns="0" tIns="12700" rIns="0" bIns="0" rtlCol="0">
            <a:spAutoFit/>
          </a:bodyPr>
          <a:lstStyle/>
          <a:p>
            <a:pPr marL="17145" marR="930275" indent="1318260">
              <a:lnSpc>
                <a:spcPct val="143500"/>
              </a:lnSpc>
              <a:spcBef>
                <a:spcPts val="100"/>
              </a:spcBef>
            </a:pPr>
            <a:r>
              <a:rPr b="1" dirty="0">
                <a:latin typeface="Times New Roman"/>
                <a:cs typeface="Times New Roman"/>
              </a:rPr>
              <a:t>Run and </a:t>
            </a:r>
            <a:r>
              <a:rPr b="1" spc="-5" dirty="0">
                <a:latin typeface="Times New Roman"/>
                <a:cs typeface="Times New Roman"/>
              </a:rPr>
              <a:t>Evaluate selected models </a:t>
            </a:r>
            <a:endParaRPr lang="en-IN" b="1" spc="-5" dirty="0">
              <a:latin typeface="Times New Roman"/>
              <a:cs typeface="Times New Roman"/>
            </a:endParaRPr>
          </a:p>
          <a:p>
            <a:pPr marL="17145" marR="930275" indent="1318260">
              <a:lnSpc>
                <a:spcPct val="143500"/>
              </a:lnSpc>
              <a:spcBef>
                <a:spcPts val="100"/>
              </a:spcBef>
            </a:pPr>
            <a:r>
              <a:rPr sz="3600" b="1" spc="-409" dirty="0">
                <a:latin typeface="Times New Roman"/>
                <a:cs typeface="Times New Roman"/>
              </a:rPr>
              <a:t> </a:t>
            </a:r>
            <a:r>
              <a:rPr sz="3600" b="1" spc="-5" dirty="0">
                <a:latin typeface="Times New Roman"/>
                <a:cs typeface="Times New Roman"/>
              </a:rPr>
              <a:t>Logistic Regression</a:t>
            </a:r>
            <a:endParaRPr sz="3600" dirty="0">
              <a:latin typeface="Times New Roman"/>
              <a:cs typeface="Times New Roman"/>
            </a:endParaRPr>
          </a:p>
          <a:p>
            <a:pPr marL="18415" marR="5080" indent="-6350" algn="just">
              <a:lnSpc>
                <a:spcPct val="143700"/>
              </a:lnSpc>
              <a:spcBef>
                <a:spcPts val="190"/>
              </a:spcBef>
            </a:pPr>
            <a:r>
              <a:rPr spc="-5" dirty="0">
                <a:latin typeface="Times New Roman"/>
                <a:cs typeface="Times New Roman"/>
              </a:rPr>
              <a:t>After</a:t>
            </a:r>
            <a:r>
              <a:rPr spc="-75" dirty="0">
                <a:latin typeface="Times New Roman"/>
                <a:cs typeface="Times New Roman"/>
              </a:rPr>
              <a:t> </a:t>
            </a:r>
            <a:r>
              <a:rPr spc="-5" dirty="0">
                <a:latin typeface="Times New Roman"/>
                <a:cs typeface="Times New Roman"/>
              </a:rPr>
              <a:t>identifying</a:t>
            </a:r>
            <a:r>
              <a:rPr spc="-65" dirty="0">
                <a:latin typeface="Times New Roman"/>
                <a:cs typeface="Times New Roman"/>
              </a:rPr>
              <a:t> </a:t>
            </a:r>
            <a:r>
              <a:rPr spc="-5" dirty="0">
                <a:latin typeface="Times New Roman"/>
                <a:cs typeface="Times New Roman"/>
              </a:rPr>
              <a:t>the</a:t>
            </a:r>
            <a:r>
              <a:rPr spc="-85" dirty="0">
                <a:latin typeface="Times New Roman"/>
                <a:cs typeface="Times New Roman"/>
              </a:rPr>
              <a:t> </a:t>
            </a:r>
            <a:r>
              <a:rPr dirty="0">
                <a:latin typeface="Times New Roman"/>
                <a:cs typeface="Times New Roman"/>
              </a:rPr>
              <a:t>use</a:t>
            </a:r>
            <a:r>
              <a:rPr spc="-70" dirty="0">
                <a:latin typeface="Times New Roman"/>
                <a:cs typeface="Times New Roman"/>
              </a:rPr>
              <a:t> </a:t>
            </a:r>
            <a:r>
              <a:rPr spc="-5" dirty="0">
                <a:latin typeface="Times New Roman"/>
                <a:cs typeface="Times New Roman"/>
              </a:rPr>
              <a:t>case</a:t>
            </a:r>
            <a:r>
              <a:rPr spc="-70" dirty="0">
                <a:latin typeface="Times New Roman"/>
                <a:cs typeface="Times New Roman"/>
              </a:rPr>
              <a:t> </a:t>
            </a:r>
            <a:r>
              <a:rPr spc="-5" dirty="0">
                <a:latin typeface="Times New Roman"/>
                <a:cs typeface="Times New Roman"/>
              </a:rPr>
              <a:t>problem</a:t>
            </a:r>
            <a:r>
              <a:rPr spc="-70" dirty="0">
                <a:latin typeface="Times New Roman"/>
                <a:cs typeface="Times New Roman"/>
              </a:rPr>
              <a:t> </a:t>
            </a:r>
            <a:r>
              <a:rPr dirty="0">
                <a:latin typeface="Times New Roman"/>
                <a:cs typeface="Times New Roman"/>
              </a:rPr>
              <a:t>we</a:t>
            </a:r>
            <a:r>
              <a:rPr spc="-70" dirty="0">
                <a:latin typeface="Times New Roman"/>
                <a:cs typeface="Times New Roman"/>
              </a:rPr>
              <a:t> </a:t>
            </a:r>
            <a:r>
              <a:rPr spc="-5" dirty="0">
                <a:latin typeface="Times New Roman"/>
                <a:cs typeface="Times New Roman"/>
              </a:rPr>
              <a:t>identified</a:t>
            </a:r>
            <a:r>
              <a:rPr spc="-65" dirty="0">
                <a:latin typeface="Times New Roman"/>
                <a:cs typeface="Times New Roman"/>
              </a:rPr>
              <a:t> </a:t>
            </a:r>
            <a:r>
              <a:rPr spc="-5" dirty="0">
                <a:latin typeface="Times New Roman"/>
                <a:cs typeface="Times New Roman"/>
              </a:rPr>
              <a:t>that</a:t>
            </a:r>
            <a:r>
              <a:rPr spc="-65" dirty="0">
                <a:latin typeface="Times New Roman"/>
                <a:cs typeface="Times New Roman"/>
              </a:rPr>
              <a:t> </a:t>
            </a:r>
            <a:r>
              <a:rPr spc="-5" dirty="0">
                <a:latin typeface="Times New Roman"/>
                <a:cs typeface="Times New Roman"/>
              </a:rPr>
              <a:t>Logistic</a:t>
            </a:r>
            <a:r>
              <a:rPr spc="-80" dirty="0">
                <a:latin typeface="Times New Roman"/>
                <a:cs typeface="Times New Roman"/>
              </a:rPr>
              <a:t> </a:t>
            </a:r>
            <a:r>
              <a:rPr spc="-5" dirty="0">
                <a:latin typeface="Times New Roman"/>
                <a:cs typeface="Times New Roman"/>
              </a:rPr>
              <a:t>Regression </a:t>
            </a:r>
            <a:r>
              <a:rPr spc="-340" dirty="0">
                <a:latin typeface="Times New Roman"/>
                <a:cs typeface="Times New Roman"/>
              </a:rPr>
              <a:t> </a:t>
            </a:r>
            <a:r>
              <a:rPr spc="-5" dirty="0">
                <a:latin typeface="Times New Roman"/>
                <a:cs typeface="Times New Roman"/>
              </a:rPr>
              <a:t>would </a:t>
            </a:r>
            <a:r>
              <a:rPr dirty="0">
                <a:latin typeface="Times New Roman"/>
                <a:cs typeface="Times New Roman"/>
              </a:rPr>
              <a:t>be </a:t>
            </a:r>
            <a:r>
              <a:rPr spc="-5" dirty="0">
                <a:latin typeface="Times New Roman"/>
                <a:cs typeface="Times New Roman"/>
              </a:rPr>
              <a:t>one </a:t>
            </a:r>
            <a:r>
              <a:rPr dirty="0">
                <a:latin typeface="Times New Roman"/>
                <a:cs typeface="Times New Roman"/>
              </a:rPr>
              <a:t>of </a:t>
            </a:r>
            <a:r>
              <a:rPr spc="-5" dirty="0">
                <a:latin typeface="Times New Roman"/>
                <a:cs typeface="Times New Roman"/>
              </a:rPr>
              <a:t>important algorithm that </a:t>
            </a:r>
            <a:r>
              <a:rPr dirty="0">
                <a:latin typeface="Times New Roman"/>
                <a:cs typeface="Times New Roman"/>
              </a:rPr>
              <a:t>can </a:t>
            </a:r>
            <a:r>
              <a:rPr spc="-5" dirty="0">
                <a:latin typeface="Times New Roman"/>
                <a:cs typeface="Times New Roman"/>
              </a:rPr>
              <a:t>give us </a:t>
            </a:r>
            <a:r>
              <a:rPr dirty="0">
                <a:latin typeface="Times New Roman"/>
                <a:cs typeface="Times New Roman"/>
              </a:rPr>
              <a:t>a </a:t>
            </a:r>
            <a:r>
              <a:rPr spc="-5" dirty="0">
                <a:latin typeface="Times New Roman"/>
                <a:cs typeface="Times New Roman"/>
              </a:rPr>
              <a:t>good model </a:t>
            </a:r>
            <a:r>
              <a:rPr spc="-10" dirty="0">
                <a:latin typeface="Times New Roman"/>
                <a:cs typeface="Times New Roman"/>
              </a:rPr>
              <a:t>having </a:t>
            </a:r>
            <a:r>
              <a:rPr spc="-5" dirty="0">
                <a:latin typeface="Times New Roman"/>
                <a:cs typeface="Times New Roman"/>
              </a:rPr>
              <a:t> good</a:t>
            </a:r>
            <a:r>
              <a:rPr spc="-80" dirty="0">
                <a:latin typeface="Times New Roman"/>
                <a:cs typeface="Times New Roman"/>
              </a:rPr>
              <a:t> </a:t>
            </a:r>
            <a:r>
              <a:rPr spc="-5" dirty="0">
                <a:latin typeface="Times New Roman"/>
                <a:cs typeface="Times New Roman"/>
              </a:rPr>
              <a:t>accuracy</a:t>
            </a:r>
            <a:r>
              <a:rPr spc="-80" dirty="0">
                <a:latin typeface="Times New Roman"/>
                <a:cs typeface="Times New Roman"/>
              </a:rPr>
              <a:t> </a:t>
            </a:r>
            <a:r>
              <a:rPr spc="-5" dirty="0">
                <a:latin typeface="Times New Roman"/>
                <a:cs typeface="Times New Roman"/>
              </a:rPr>
              <a:t>in</a:t>
            </a:r>
            <a:r>
              <a:rPr spc="-80" dirty="0">
                <a:latin typeface="Times New Roman"/>
                <a:cs typeface="Times New Roman"/>
              </a:rPr>
              <a:t> </a:t>
            </a:r>
            <a:r>
              <a:rPr spc="-5" dirty="0">
                <a:latin typeface="Times New Roman"/>
                <a:cs typeface="Times New Roman"/>
              </a:rPr>
              <a:t>binary</a:t>
            </a:r>
            <a:r>
              <a:rPr spc="-80" dirty="0">
                <a:latin typeface="Times New Roman"/>
                <a:cs typeface="Times New Roman"/>
              </a:rPr>
              <a:t> </a:t>
            </a:r>
            <a:r>
              <a:rPr spc="-5" dirty="0">
                <a:latin typeface="Times New Roman"/>
                <a:cs typeface="Times New Roman"/>
              </a:rPr>
              <a:t>classification</a:t>
            </a:r>
            <a:r>
              <a:rPr spc="-80" dirty="0">
                <a:latin typeface="Times New Roman"/>
                <a:cs typeface="Times New Roman"/>
              </a:rPr>
              <a:t> </a:t>
            </a:r>
            <a:r>
              <a:rPr spc="-5" dirty="0">
                <a:latin typeface="Times New Roman"/>
                <a:cs typeface="Times New Roman"/>
              </a:rPr>
              <a:t>problems</a:t>
            </a:r>
            <a:r>
              <a:rPr spc="-80" dirty="0">
                <a:latin typeface="Times New Roman"/>
                <a:cs typeface="Times New Roman"/>
              </a:rPr>
              <a:t> </a:t>
            </a:r>
            <a:r>
              <a:rPr spc="-5" dirty="0">
                <a:latin typeface="Times New Roman"/>
                <a:cs typeface="Times New Roman"/>
              </a:rPr>
              <a:t>because</a:t>
            </a:r>
            <a:r>
              <a:rPr spc="-95" dirty="0">
                <a:latin typeface="Times New Roman"/>
                <a:cs typeface="Times New Roman"/>
              </a:rPr>
              <a:t> </a:t>
            </a:r>
            <a:r>
              <a:rPr spc="-5" dirty="0">
                <a:latin typeface="Times New Roman"/>
                <a:cs typeface="Times New Roman"/>
              </a:rPr>
              <a:t>Logistic</a:t>
            </a:r>
            <a:r>
              <a:rPr spc="-85" dirty="0">
                <a:latin typeface="Times New Roman"/>
                <a:cs typeface="Times New Roman"/>
              </a:rPr>
              <a:t> </a:t>
            </a:r>
            <a:r>
              <a:rPr spc="-5" dirty="0">
                <a:latin typeface="Times New Roman"/>
                <a:cs typeface="Times New Roman"/>
              </a:rPr>
              <a:t>Regression </a:t>
            </a:r>
            <a:r>
              <a:rPr spc="-335" dirty="0">
                <a:latin typeface="Times New Roman"/>
                <a:cs typeface="Times New Roman"/>
              </a:rPr>
              <a:t> </a:t>
            </a:r>
            <a:r>
              <a:rPr spc="-5" dirty="0">
                <a:latin typeface="Times New Roman"/>
                <a:cs typeface="Times New Roman"/>
              </a:rPr>
              <a:t>works very well in binary classification problem, hence </a:t>
            </a:r>
            <a:r>
              <a:rPr dirty="0">
                <a:latin typeface="Times New Roman"/>
                <a:cs typeface="Times New Roman"/>
              </a:rPr>
              <a:t>we </a:t>
            </a:r>
            <a:r>
              <a:rPr spc="-5" dirty="0">
                <a:latin typeface="Times New Roman"/>
                <a:cs typeface="Times New Roman"/>
              </a:rPr>
              <a:t>decided to use </a:t>
            </a:r>
            <a:r>
              <a:rPr dirty="0">
                <a:latin typeface="Times New Roman"/>
                <a:cs typeface="Times New Roman"/>
              </a:rPr>
              <a:t> </a:t>
            </a:r>
            <a:r>
              <a:rPr spc="-5" dirty="0">
                <a:latin typeface="Times New Roman"/>
                <a:cs typeface="Times New Roman"/>
              </a:rPr>
              <a:t>Logistic Regression</a:t>
            </a:r>
            <a:r>
              <a:rPr spc="5" dirty="0">
                <a:latin typeface="Times New Roman"/>
                <a:cs typeface="Times New Roman"/>
              </a:rPr>
              <a:t> </a:t>
            </a:r>
            <a:r>
              <a:rPr spc="-5" dirty="0">
                <a:latin typeface="Times New Roman"/>
                <a:cs typeface="Times New Roman"/>
              </a:rPr>
              <a:t>for</a:t>
            </a:r>
            <a:r>
              <a:rPr dirty="0">
                <a:latin typeface="Times New Roman"/>
                <a:cs typeface="Times New Roman"/>
              </a:rPr>
              <a:t> </a:t>
            </a:r>
            <a:r>
              <a:rPr spc="-5" dirty="0">
                <a:latin typeface="Times New Roman"/>
                <a:cs typeface="Times New Roman"/>
              </a:rPr>
              <a:t>our</a:t>
            </a:r>
            <a:r>
              <a:rPr spc="-15" dirty="0">
                <a:latin typeface="Times New Roman"/>
                <a:cs typeface="Times New Roman"/>
              </a:rPr>
              <a:t> </a:t>
            </a:r>
            <a:r>
              <a:rPr spc="-5" dirty="0">
                <a:latin typeface="Times New Roman"/>
                <a:cs typeface="Times New Roman"/>
              </a:rPr>
              <a:t>project.</a:t>
            </a:r>
            <a:endParaRPr dirty="0">
              <a:latin typeface="Times New Roman"/>
              <a:cs typeface="Times New Roman"/>
            </a:endParaRPr>
          </a:p>
        </p:txBody>
      </p:sp>
      <p:sp>
        <p:nvSpPr>
          <p:cNvPr id="3" name="object 3"/>
          <p:cNvSpPr txBox="1"/>
          <p:nvPr/>
        </p:nvSpPr>
        <p:spPr>
          <a:xfrm>
            <a:off x="457201" y="8216466"/>
            <a:ext cx="6705599" cy="1561518"/>
          </a:xfrm>
          <a:prstGeom prst="rect">
            <a:avLst/>
          </a:prstGeom>
        </p:spPr>
        <p:txBody>
          <a:bodyPr vert="horz" wrap="square" lIns="0" tIns="11430" rIns="0" bIns="0" rtlCol="0">
            <a:spAutoFit/>
          </a:bodyPr>
          <a:lstStyle/>
          <a:p>
            <a:pPr marL="18415" marR="5080" indent="-6350" algn="just">
              <a:lnSpc>
                <a:spcPct val="143900"/>
              </a:lnSpc>
              <a:spcBef>
                <a:spcPts val="90"/>
              </a:spcBef>
            </a:pPr>
            <a:r>
              <a:rPr dirty="0">
                <a:latin typeface="Times New Roman"/>
                <a:cs typeface="Times New Roman"/>
              </a:rPr>
              <a:t>In </a:t>
            </a:r>
            <a:r>
              <a:rPr spc="-5" dirty="0">
                <a:latin typeface="Times New Roman"/>
                <a:cs typeface="Times New Roman"/>
              </a:rPr>
              <a:t>above snapshot of the Logistic Regression you can see that </a:t>
            </a:r>
            <a:r>
              <a:rPr dirty="0">
                <a:latin typeface="Times New Roman"/>
                <a:cs typeface="Times New Roman"/>
              </a:rPr>
              <a:t>we </a:t>
            </a:r>
            <a:r>
              <a:rPr spc="-5" dirty="0">
                <a:latin typeface="Times New Roman"/>
                <a:cs typeface="Times New Roman"/>
              </a:rPr>
              <a:t>have </a:t>
            </a:r>
            <a:r>
              <a:rPr dirty="0">
                <a:latin typeface="Times New Roman"/>
                <a:cs typeface="Times New Roman"/>
              </a:rPr>
              <a:t> </a:t>
            </a:r>
            <a:r>
              <a:rPr spc="-5" dirty="0">
                <a:latin typeface="Times New Roman"/>
                <a:cs typeface="Times New Roman"/>
              </a:rPr>
              <a:t>trained </a:t>
            </a:r>
            <a:r>
              <a:rPr spc="-10" dirty="0">
                <a:latin typeface="Times New Roman"/>
                <a:cs typeface="Times New Roman"/>
              </a:rPr>
              <a:t>and </a:t>
            </a:r>
            <a:r>
              <a:rPr spc="-5" dirty="0">
                <a:latin typeface="Times New Roman"/>
                <a:cs typeface="Times New Roman"/>
              </a:rPr>
              <a:t>tested the dataset in Logistic Regression algorithm and the </a:t>
            </a:r>
            <a:r>
              <a:rPr dirty="0">
                <a:latin typeface="Times New Roman"/>
                <a:cs typeface="Times New Roman"/>
              </a:rPr>
              <a:t> </a:t>
            </a:r>
            <a:r>
              <a:rPr spc="-5" dirty="0">
                <a:latin typeface="Times New Roman"/>
                <a:cs typeface="Times New Roman"/>
              </a:rPr>
              <a:t>algorithm</a:t>
            </a:r>
            <a:r>
              <a:rPr spc="-25" dirty="0">
                <a:latin typeface="Times New Roman"/>
                <a:cs typeface="Times New Roman"/>
              </a:rPr>
              <a:t> </a:t>
            </a:r>
            <a:r>
              <a:rPr spc="-5" dirty="0">
                <a:latin typeface="Times New Roman"/>
                <a:cs typeface="Times New Roman"/>
              </a:rPr>
              <a:t>have</a:t>
            </a:r>
            <a:r>
              <a:rPr spc="-25" dirty="0">
                <a:latin typeface="Times New Roman"/>
                <a:cs typeface="Times New Roman"/>
              </a:rPr>
              <a:t> </a:t>
            </a:r>
            <a:r>
              <a:rPr spc="-5" dirty="0">
                <a:latin typeface="Times New Roman"/>
                <a:cs typeface="Times New Roman"/>
              </a:rPr>
              <a:t>given</a:t>
            </a:r>
            <a:r>
              <a:rPr spc="-20" dirty="0">
                <a:latin typeface="Times New Roman"/>
                <a:cs typeface="Times New Roman"/>
              </a:rPr>
              <a:t> </a:t>
            </a:r>
            <a:r>
              <a:rPr dirty="0">
                <a:latin typeface="Times New Roman"/>
                <a:cs typeface="Times New Roman"/>
              </a:rPr>
              <a:t>a</a:t>
            </a:r>
            <a:r>
              <a:rPr spc="-10" dirty="0">
                <a:latin typeface="Times New Roman"/>
                <a:cs typeface="Times New Roman"/>
              </a:rPr>
              <a:t> </a:t>
            </a:r>
            <a:r>
              <a:rPr lang="en-IN" b="1" spc="-10" dirty="0">
                <a:latin typeface="Times New Roman"/>
                <a:cs typeface="Times New Roman"/>
              </a:rPr>
              <a:t>88.45%</a:t>
            </a:r>
            <a:r>
              <a:rPr spc="-10" dirty="0">
                <a:latin typeface="Times New Roman"/>
                <a:cs typeface="Times New Roman"/>
              </a:rPr>
              <a:t> </a:t>
            </a:r>
            <a:r>
              <a:rPr spc="-5" dirty="0">
                <a:latin typeface="Times New Roman"/>
                <a:cs typeface="Times New Roman"/>
              </a:rPr>
              <a:t>accuracy</a:t>
            </a:r>
            <a:r>
              <a:rPr spc="-15" dirty="0">
                <a:latin typeface="Times New Roman"/>
                <a:cs typeface="Times New Roman"/>
              </a:rPr>
              <a:t> </a:t>
            </a:r>
            <a:r>
              <a:rPr spc="-5" dirty="0">
                <a:latin typeface="Times New Roman"/>
                <a:cs typeface="Times New Roman"/>
              </a:rPr>
              <a:t>score</a:t>
            </a:r>
            <a:r>
              <a:rPr spc="-10" dirty="0">
                <a:latin typeface="Times New Roman"/>
                <a:cs typeface="Times New Roman"/>
              </a:rPr>
              <a:t> </a:t>
            </a:r>
            <a:r>
              <a:rPr spc="-5" dirty="0">
                <a:latin typeface="Times New Roman"/>
                <a:cs typeface="Times New Roman"/>
              </a:rPr>
              <a:t>but</a:t>
            </a:r>
            <a:r>
              <a:rPr spc="-20" dirty="0">
                <a:latin typeface="Times New Roman"/>
                <a:cs typeface="Times New Roman"/>
              </a:rPr>
              <a:t> </a:t>
            </a:r>
            <a:r>
              <a:rPr spc="-5" dirty="0">
                <a:latin typeface="Times New Roman"/>
                <a:cs typeface="Times New Roman"/>
              </a:rPr>
              <a:t>very</a:t>
            </a:r>
            <a:r>
              <a:rPr spc="-10" dirty="0">
                <a:latin typeface="Times New Roman"/>
                <a:cs typeface="Times New Roman"/>
              </a:rPr>
              <a:t> </a:t>
            </a:r>
            <a:r>
              <a:rPr spc="-5" dirty="0">
                <a:latin typeface="Times New Roman"/>
                <a:cs typeface="Times New Roman"/>
              </a:rPr>
              <a:t>poor</a:t>
            </a:r>
            <a:r>
              <a:rPr spc="-10" dirty="0">
                <a:latin typeface="Times New Roman"/>
                <a:cs typeface="Times New Roman"/>
              </a:rPr>
              <a:t> </a:t>
            </a:r>
            <a:r>
              <a:rPr spc="-5" dirty="0">
                <a:latin typeface="Times New Roman"/>
                <a:cs typeface="Times New Roman"/>
              </a:rPr>
              <a:t>recall</a:t>
            </a:r>
            <a:r>
              <a:rPr spc="-20" dirty="0">
                <a:latin typeface="Times New Roman"/>
                <a:cs typeface="Times New Roman"/>
              </a:rPr>
              <a:t> </a:t>
            </a:r>
            <a:r>
              <a:rPr dirty="0">
                <a:latin typeface="Times New Roman"/>
                <a:cs typeface="Times New Roman"/>
              </a:rPr>
              <a:t>&amp;</a:t>
            </a:r>
            <a:r>
              <a:rPr spc="-10" dirty="0">
                <a:latin typeface="Times New Roman"/>
                <a:cs typeface="Times New Roman"/>
              </a:rPr>
              <a:t> </a:t>
            </a:r>
            <a:r>
              <a:rPr dirty="0">
                <a:latin typeface="Times New Roman"/>
                <a:cs typeface="Times New Roman"/>
              </a:rPr>
              <a:t>f1</a:t>
            </a:r>
            <a:r>
              <a:rPr spc="-15" dirty="0">
                <a:latin typeface="Times New Roman"/>
                <a:cs typeface="Times New Roman"/>
              </a:rPr>
              <a:t> </a:t>
            </a:r>
            <a:r>
              <a:rPr spc="-5" dirty="0">
                <a:latin typeface="Times New Roman"/>
                <a:cs typeface="Times New Roman"/>
              </a:rPr>
              <a:t>score.</a:t>
            </a:r>
            <a:endParaRPr dirty="0">
              <a:latin typeface="Times New Roman"/>
              <a:cs typeface="Times New Roman"/>
            </a:endParaRPr>
          </a:p>
        </p:txBody>
      </p:sp>
      <p:pic>
        <p:nvPicPr>
          <p:cNvPr id="7" name="Picture 6">
            <a:extLst>
              <a:ext uri="{FF2B5EF4-FFF2-40B4-BE49-F238E27FC236}">
                <a16:creationId xmlns:a16="http://schemas.microsoft.com/office/drawing/2014/main" id="{6A94508A-D374-43D3-9291-B6BD7AA50D40}"/>
              </a:ext>
            </a:extLst>
          </p:cNvPr>
          <p:cNvPicPr>
            <a:picLocks noChangeAspect="1"/>
          </p:cNvPicPr>
          <p:nvPr/>
        </p:nvPicPr>
        <p:blipFill>
          <a:blip r:embed="rId2"/>
          <a:stretch>
            <a:fillRect/>
          </a:stretch>
        </p:blipFill>
        <p:spPr>
          <a:xfrm>
            <a:off x="1219199" y="3507733"/>
            <a:ext cx="5334001" cy="45482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76200"/>
            <a:ext cx="6953249" cy="2684966"/>
          </a:xfrm>
          <a:prstGeom prst="rect">
            <a:avLst/>
          </a:prstGeom>
        </p:spPr>
        <p:txBody>
          <a:bodyPr vert="horz" wrap="square" lIns="0" tIns="154940" rIns="0" bIns="0" rtlCol="0">
            <a:spAutoFit/>
          </a:bodyPr>
          <a:lstStyle/>
          <a:p>
            <a:pPr marL="17145" algn="just">
              <a:lnSpc>
                <a:spcPct val="100000"/>
              </a:lnSpc>
              <a:spcBef>
                <a:spcPts val="1220"/>
              </a:spcBef>
            </a:pPr>
            <a:r>
              <a:rPr sz="3600" b="1" dirty="0">
                <a:latin typeface="Times New Roman"/>
                <a:cs typeface="Times New Roman"/>
              </a:rPr>
              <a:t>K-Nearest</a:t>
            </a:r>
            <a:r>
              <a:rPr sz="3600" b="1" spc="-25" dirty="0">
                <a:latin typeface="Times New Roman"/>
                <a:cs typeface="Times New Roman"/>
              </a:rPr>
              <a:t> </a:t>
            </a:r>
            <a:r>
              <a:rPr sz="3600" b="1" spc="-5" dirty="0">
                <a:latin typeface="Times New Roman"/>
                <a:cs typeface="Times New Roman"/>
              </a:rPr>
              <a:t>Neighbours</a:t>
            </a:r>
            <a:r>
              <a:rPr sz="3600" b="1" spc="-15" dirty="0">
                <a:latin typeface="Times New Roman"/>
                <a:cs typeface="Times New Roman"/>
              </a:rPr>
              <a:t> </a:t>
            </a:r>
            <a:r>
              <a:rPr sz="3600" b="1" spc="-5" dirty="0">
                <a:latin typeface="Times New Roman"/>
                <a:cs typeface="Times New Roman"/>
              </a:rPr>
              <a:t>Classifier</a:t>
            </a:r>
            <a:endParaRPr sz="3600" dirty="0">
              <a:latin typeface="Times New Roman"/>
              <a:cs typeface="Times New Roman"/>
            </a:endParaRPr>
          </a:p>
          <a:p>
            <a:pPr marL="18415" marR="5080" indent="-6350" algn="just">
              <a:lnSpc>
                <a:spcPct val="143700"/>
              </a:lnSpc>
              <a:spcBef>
                <a:spcPts val="190"/>
              </a:spcBef>
            </a:pPr>
            <a:r>
              <a:rPr spc="-5" dirty="0">
                <a:latin typeface="Times New Roman"/>
                <a:cs typeface="Times New Roman"/>
              </a:rPr>
              <a:t>After</a:t>
            </a:r>
            <a:r>
              <a:rPr dirty="0">
                <a:latin typeface="Times New Roman"/>
                <a:cs typeface="Times New Roman"/>
              </a:rPr>
              <a:t> </a:t>
            </a:r>
            <a:r>
              <a:rPr spc="-5" dirty="0">
                <a:latin typeface="Times New Roman"/>
                <a:cs typeface="Times New Roman"/>
              </a:rPr>
              <a:t>seeing</a:t>
            </a:r>
            <a:r>
              <a:rPr dirty="0">
                <a:latin typeface="Times New Roman"/>
                <a:cs typeface="Times New Roman"/>
              </a:rPr>
              <a:t> </a:t>
            </a:r>
            <a:r>
              <a:rPr spc="-5" dirty="0">
                <a:latin typeface="Times New Roman"/>
                <a:cs typeface="Times New Roman"/>
              </a:rPr>
              <a:t>the</a:t>
            </a:r>
            <a:r>
              <a:rPr dirty="0">
                <a:latin typeface="Times New Roman"/>
                <a:cs typeface="Times New Roman"/>
              </a:rPr>
              <a:t> </a:t>
            </a:r>
            <a:r>
              <a:rPr spc="-5" dirty="0">
                <a:latin typeface="Times New Roman"/>
                <a:cs typeface="Times New Roman"/>
              </a:rPr>
              <a:t>result</a:t>
            </a:r>
            <a:r>
              <a:rPr dirty="0">
                <a:latin typeface="Times New Roman"/>
                <a:cs typeface="Times New Roman"/>
              </a:rPr>
              <a:t> </a:t>
            </a:r>
            <a:r>
              <a:rPr spc="-5" dirty="0">
                <a:latin typeface="Times New Roman"/>
                <a:cs typeface="Times New Roman"/>
              </a:rPr>
              <a:t>of</a:t>
            </a:r>
            <a:r>
              <a:rPr dirty="0">
                <a:latin typeface="Times New Roman"/>
                <a:cs typeface="Times New Roman"/>
              </a:rPr>
              <a:t> </a:t>
            </a:r>
            <a:r>
              <a:rPr spc="-5" dirty="0">
                <a:latin typeface="Times New Roman"/>
                <a:cs typeface="Times New Roman"/>
              </a:rPr>
              <a:t>Logistic</a:t>
            </a:r>
            <a:r>
              <a:rPr dirty="0">
                <a:latin typeface="Times New Roman"/>
                <a:cs typeface="Times New Roman"/>
              </a:rPr>
              <a:t> </a:t>
            </a:r>
            <a:r>
              <a:rPr spc="-5" dirty="0">
                <a:latin typeface="Times New Roman"/>
                <a:cs typeface="Times New Roman"/>
              </a:rPr>
              <a:t>Regression</a:t>
            </a:r>
            <a:r>
              <a:rPr dirty="0">
                <a:latin typeface="Times New Roman"/>
                <a:cs typeface="Times New Roman"/>
              </a:rPr>
              <a:t> we</a:t>
            </a:r>
            <a:r>
              <a:rPr spc="5" dirty="0">
                <a:latin typeface="Times New Roman"/>
                <a:cs typeface="Times New Roman"/>
              </a:rPr>
              <a:t> </a:t>
            </a:r>
            <a:r>
              <a:rPr spc="-5" dirty="0">
                <a:latin typeface="Times New Roman"/>
                <a:cs typeface="Times New Roman"/>
              </a:rPr>
              <a:t>decided</a:t>
            </a:r>
            <a:r>
              <a:rPr dirty="0">
                <a:latin typeface="Times New Roman"/>
                <a:cs typeface="Times New Roman"/>
              </a:rPr>
              <a:t> </a:t>
            </a:r>
            <a:r>
              <a:rPr spc="-5" dirty="0">
                <a:latin typeface="Times New Roman"/>
                <a:cs typeface="Times New Roman"/>
              </a:rPr>
              <a:t>to</a:t>
            </a:r>
            <a:r>
              <a:rPr dirty="0">
                <a:latin typeface="Times New Roman"/>
                <a:cs typeface="Times New Roman"/>
              </a:rPr>
              <a:t> </a:t>
            </a:r>
            <a:r>
              <a:rPr spc="-5" dirty="0">
                <a:latin typeface="Times New Roman"/>
                <a:cs typeface="Times New Roman"/>
              </a:rPr>
              <a:t>use</a:t>
            </a:r>
            <a:r>
              <a:rPr dirty="0">
                <a:latin typeface="Times New Roman"/>
                <a:cs typeface="Times New Roman"/>
              </a:rPr>
              <a:t> </a:t>
            </a:r>
            <a:r>
              <a:rPr spc="-5" dirty="0">
                <a:latin typeface="Times New Roman"/>
                <a:cs typeface="Times New Roman"/>
              </a:rPr>
              <a:t>Knn </a:t>
            </a:r>
            <a:r>
              <a:rPr dirty="0">
                <a:latin typeface="Times New Roman"/>
                <a:cs typeface="Times New Roman"/>
              </a:rPr>
              <a:t> </a:t>
            </a:r>
            <a:r>
              <a:rPr spc="-5" dirty="0">
                <a:latin typeface="Times New Roman"/>
                <a:cs typeface="Times New Roman"/>
              </a:rPr>
              <a:t>algorithm</a:t>
            </a:r>
            <a:r>
              <a:rPr spc="-100" dirty="0">
                <a:latin typeface="Times New Roman"/>
                <a:cs typeface="Times New Roman"/>
              </a:rPr>
              <a:t> </a:t>
            </a:r>
            <a:r>
              <a:rPr dirty="0">
                <a:latin typeface="Times New Roman"/>
                <a:cs typeface="Times New Roman"/>
              </a:rPr>
              <a:t>for</a:t>
            </a:r>
            <a:r>
              <a:rPr spc="-95" dirty="0">
                <a:latin typeface="Times New Roman"/>
                <a:cs typeface="Times New Roman"/>
              </a:rPr>
              <a:t> </a:t>
            </a:r>
            <a:r>
              <a:rPr spc="-5" dirty="0">
                <a:latin typeface="Times New Roman"/>
                <a:cs typeface="Times New Roman"/>
              </a:rPr>
              <a:t>our</a:t>
            </a:r>
            <a:r>
              <a:rPr spc="-95" dirty="0">
                <a:latin typeface="Times New Roman"/>
                <a:cs typeface="Times New Roman"/>
              </a:rPr>
              <a:t> </a:t>
            </a:r>
            <a:r>
              <a:rPr spc="-5" dirty="0">
                <a:latin typeface="Times New Roman"/>
                <a:cs typeface="Times New Roman"/>
              </a:rPr>
              <a:t>next</a:t>
            </a:r>
            <a:r>
              <a:rPr spc="-95" dirty="0">
                <a:latin typeface="Times New Roman"/>
                <a:cs typeface="Times New Roman"/>
              </a:rPr>
              <a:t> </a:t>
            </a:r>
            <a:r>
              <a:rPr dirty="0">
                <a:latin typeface="Times New Roman"/>
                <a:cs typeface="Times New Roman"/>
              </a:rPr>
              <a:t>model</a:t>
            </a:r>
            <a:r>
              <a:rPr spc="-90" dirty="0">
                <a:latin typeface="Times New Roman"/>
                <a:cs typeface="Times New Roman"/>
              </a:rPr>
              <a:t> </a:t>
            </a:r>
            <a:r>
              <a:rPr spc="-5" dirty="0">
                <a:latin typeface="Times New Roman"/>
                <a:cs typeface="Times New Roman"/>
              </a:rPr>
              <a:t>because</a:t>
            </a:r>
            <a:r>
              <a:rPr spc="-95" dirty="0">
                <a:latin typeface="Times New Roman"/>
                <a:cs typeface="Times New Roman"/>
              </a:rPr>
              <a:t> </a:t>
            </a:r>
            <a:r>
              <a:rPr spc="-5" dirty="0">
                <a:latin typeface="Times New Roman"/>
                <a:cs typeface="Times New Roman"/>
              </a:rPr>
              <a:t>Knn</a:t>
            </a:r>
            <a:r>
              <a:rPr spc="-90" dirty="0">
                <a:latin typeface="Times New Roman"/>
                <a:cs typeface="Times New Roman"/>
              </a:rPr>
              <a:t> </a:t>
            </a:r>
            <a:r>
              <a:rPr dirty="0">
                <a:latin typeface="Times New Roman"/>
                <a:cs typeface="Times New Roman"/>
              </a:rPr>
              <a:t>Model</a:t>
            </a:r>
            <a:r>
              <a:rPr spc="-95" dirty="0">
                <a:latin typeface="Times New Roman"/>
                <a:cs typeface="Times New Roman"/>
              </a:rPr>
              <a:t> </a:t>
            </a:r>
            <a:r>
              <a:rPr spc="-5" dirty="0">
                <a:latin typeface="Times New Roman"/>
                <a:cs typeface="Times New Roman"/>
              </a:rPr>
              <a:t>use</a:t>
            </a:r>
            <a:r>
              <a:rPr spc="-95" dirty="0">
                <a:latin typeface="Times New Roman"/>
                <a:cs typeface="Times New Roman"/>
              </a:rPr>
              <a:t> </a:t>
            </a:r>
            <a:r>
              <a:rPr dirty="0">
                <a:latin typeface="Times New Roman"/>
                <a:cs typeface="Times New Roman"/>
              </a:rPr>
              <a:t>to</a:t>
            </a:r>
            <a:r>
              <a:rPr spc="-90" dirty="0">
                <a:latin typeface="Times New Roman"/>
                <a:cs typeface="Times New Roman"/>
              </a:rPr>
              <a:t> </a:t>
            </a:r>
            <a:r>
              <a:rPr spc="-5" dirty="0">
                <a:latin typeface="Times New Roman"/>
                <a:cs typeface="Times New Roman"/>
              </a:rPr>
              <a:t>measure</a:t>
            </a:r>
            <a:r>
              <a:rPr spc="-100" dirty="0">
                <a:latin typeface="Times New Roman"/>
                <a:cs typeface="Times New Roman"/>
              </a:rPr>
              <a:t> </a:t>
            </a:r>
            <a:r>
              <a:rPr spc="-5" dirty="0">
                <a:latin typeface="Times New Roman"/>
                <a:cs typeface="Times New Roman"/>
              </a:rPr>
              <a:t>the</a:t>
            </a:r>
            <a:r>
              <a:rPr spc="-85" dirty="0">
                <a:latin typeface="Times New Roman"/>
                <a:cs typeface="Times New Roman"/>
              </a:rPr>
              <a:t> </a:t>
            </a:r>
            <a:r>
              <a:rPr spc="-5" dirty="0">
                <a:latin typeface="Times New Roman"/>
                <a:cs typeface="Times New Roman"/>
              </a:rPr>
              <a:t>distance </a:t>
            </a:r>
            <a:r>
              <a:rPr spc="-340" dirty="0">
                <a:latin typeface="Times New Roman"/>
                <a:cs typeface="Times New Roman"/>
              </a:rPr>
              <a:t> </a:t>
            </a:r>
            <a:r>
              <a:rPr spc="-5" dirty="0">
                <a:latin typeface="Times New Roman"/>
                <a:cs typeface="Times New Roman"/>
              </a:rPr>
              <a:t>between each data </a:t>
            </a:r>
            <a:r>
              <a:rPr dirty="0">
                <a:latin typeface="Times New Roman"/>
                <a:cs typeface="Times New Roman"/>
              </a:rPr>
              <a:t>points using </a:t>
            </a:r>
            <a:r>
              <a:rPr spc="-5" dirty="0">
                <a:latin typeface="Times New Roman"/>
                <a:cs typeface="Times New Roman"/>
              </a:rPr>
              <a:t>Euclidean </a:t>
            </a:r>
            <a:r>
              <a:rPr dirty="0">
                <a:latin typeface="Times New Roman"/>
                <a:cs typeface="Times New Roman"/>
              </a:rPr>
              <a:t>distance </a:t>
            </a:r>
            <a:r>
              <a:rPr spc="-5" dirty="0">
                <a:latin typeface="Times New Roman"/>
                <a:cs typeface="Times New Roman"/>
              </a:rPr>
              <a:t>and hence it gives better </a:t>
            </a:r>
            <a:r>
              <a:rPr spc="-335" dirty="0">
                <a:latin typeface="Times New Roman"/>
                <a:cs typeface="Times New Roman"/>
              </a:rPr>
              <a:t> </a:t>
            </a:r>
            <a:r>
              <a:rPr spc="-5" dirty="0">
                <a:latin typeface="Times New Roman"/>
                <a:cs typeface="Times New Roman"/>
              </a:rPr>
              <a:t>accuracy</a:t>
            </a:r>
            <a:r>
              <a:rPr dirty="0">
                <a:latin typeface="Times New Roman"/>
                <a:cs typeface="Times New Roman"/>
              </a:rPr>
              <a:t> </a:t>
            </a:r>
            <a:r>
              <a:rPr spc="-5" dirty="0">
                <a:latin typeface="Times New Roman"/>
                <a:cs typeface="Times New Roman"/>
              </a:rPr>
              <a:t>because</a:t>
            </a:r>
            <a:r>
              <a:rPr dirty="0">
                <a:latin typeface="Times New Roman"/>
                <a:cs typeface="Times New Roman"/>
              </a:rPr>
              <a:t> </a:t>
            </a:r>
            <a:r>
              <a:rPr spc="-5" dirty="0">
                <a:latin typeface="Times New Roman"/>
                <a:cs typeface="Times New Roman"/>
              </a:rPr>
              <a:t>it</a:t>
            </a:r>
            <a:r>
              <a:rPr dirty="0">
                <a:latin typeface="Times New Roman"/>
                <a:cs typeface="Times New Roman"/>
              </a:rPr>
              <a:t> </a:t>
            </a:r>
            <a:r>
              <a:rPr spc="-5" dirty="0">
                <a:latin typeface="Times New Roman"/>
                <a:cs typeface="Times New Roman"/>
              </a:rPr>
              <a:t>counts</a:t>
            </a:r>
            <a:r>
              <a:rPr dirty="0">
                <a:latin typeface="Times New Roman"/>
                <a:cs typeface="Times New Roman"/>
              </a:rPr>
              <a:t> </a:t>
            </a:r>
            <a:r>
              <a:rPr spc="-5" dirty="0">
                <a:latin typeface="Times New Roman"/>
                <a:cs typeface="Times New Roman"/>
              </a:rPr>
              <a:t>on</a:t>
            </a:r>
            <a:r>
              <a:rPr dirty="0">
                <a:latin typeface="Times New Roman"/>
                <a:cs typeface="Times New Roman"/>
              </a:rPr>
              <a:t> </a:t>
            </a:r>
            <a:r>
              <a:rPr spc="-5" dirty="0">
                <a:latin typeface="Times New Roman"/>
                <a:cs typeface="Times New Roman"/>
              </a:rPr>
              <a:t>each</a:t>
            </a:r>
            <a:r>
              <a:rPr dirty="0">
                <a:latin typeface="Times New Roman"/>
                <a:cs typeface="Times New Roman"/>
              </a:rPr>
              <a:t> </a:t>
            </a:r>
            <a:r>
              <a:rPr spc="-5" dirty="0">
                <a:latin typeface="Times New Roman"/>
                <a:cs typeface="Times New Roman"/>
              </a:rPr>
              <a:t>data</a:t>
            </a:r>
            <a:r>
              <a:rPr dirty="0">
                <a:latin typeface="Times New Roman"/>
                <a:cs typeface="Times New Roman"/>
              </a:rPr>
              <a:t> </a:t>
            </a:r>
            <a:r>
              <a:rPr spc="-5" dirty="0">
                <a:latin typeface="Times New Roman"/>
                <a:cs typeface="Times New Roman"/>
              </a:rPr>
              <a:t>points</a:t>
            </a:r>
            <a:r>
              <a:rPr dirty="0">
                <a:latin typeface="Times New Roman"/>
                <a:cs typeface="Times New Roman"/>
              </a:rPr>
              <a:t> </a:t>
            </a:r>
            <a:r>
              <a:rPr spc="-5" dirty="0">
                <a:latin typeface="Times New Roman"/>
                <a:cs typeface="Times New Roman"/>
              </a:rPr>
              <a:t>locations</a:t>
            </a:r>
            <a:r>
              <a:rPr dirty="0">
                <a:latin typeface="Times New Roman"/>
                <a:cs typeface="Times New Roman"/>
              </a:rPr>
              <a:t> </a:t>
            </a:r>
            <a:r>
              <a:rPr spc="-5" dirty="0">
                <a:latin typeface="Times New Roman"/>
                <a:cs typeface="Times New Roman"/>
              </a:rPr>
              <a:t>and</a:t>
            </a:r>
            <a:r>
              <a:rPr dirty="0">
                <a:latin typeface="Times New Roman"/>
                <a:cs typeface="Times New Roman"/>
              </a:rPr>
              <a:t> </a:t>
            </a:r>
            <a:r>
              <a:rPr spc="-5" dirty="0">
                <a:latin typeface="Times New Roman"/>
                <a:cs typeface="Times New Roman"/>
              </a:rPr>
              <a:t>predicts </a:t>
            </a:r>
            <a:r>
              <a:rPr dirty="0">
                <a:latin typeface="Times New Roman"/>
                <a:cs typeface="Times New Roman"/>
              </a:rPr>
              <a:t> </a:t>
            </a:r>
            <a:r>
              <a:rPr spc="-5" dirty="0">
                <a:latin typeface="Times New Roman"/>
                <a:cs typeface="Times New Roman"/>
              </a:rPr>
              <a:t>accordingly.</a:t>
            </a:r>
            <a:endParaRPr dirty="0">
              <a:latin typeface="Times New Roman"/>
              <a:cs typeface="Times New Roman"/>
            </a:endParaRPr>
          </a:p>
        </p:txBody>
      </p:sp>
      <p:sp>
        <p:nvSpPr>
          <p:cNvPr id="3" name="object 3"/>
          <p:cNvSpPr txBox="1"/>
          <p:nvPr/>
        </p:nvSpPr>
        <p:spPr>
          <a:xfrm>
            <a:off x="381000" y="7924800"/>
            <a:ext cx="7162800" cy="2159181"/>
          </a:xfrm>
          <a:prstGeom prst="rect">
            <a:avLst/>
          </a:prstGeom>
        </p:spPr>
        <p:txBody>
          <a:bodyPr vert="horz" wrap="square" lIns="0" tIns="12065" rIns="0" bIns="0" rtlCol="0">
            <a:spAutoFit/>
          </a:bodyPr>
          <a:lstStyle/>
          <a:p>
            <a:pPr marL="18415" marR="5080" indent="-6350" algn="just">
              <a:lnSpc>
                <a:spcPct val="143800"/>
              </a:lnSpc>
              <a:spcBef>
                <a:spcPts val="95"/>
              </a:spcBef>
            </a:pPr>
            <a:r>
              <a:rPr dirty="0">
                <a:latin typeface="Times New Roman"/>
                <a:cs typeface="Times New Roman"/>
              </a:rPr>
              <a:t>In </a:t>
            </a:r>
            <a:r>
              <a:rPr spc="-5" dirty="0">
                <a:latin typeface="Times New Roman"/>
                <a:cs typeface="Times New Roman"/>
              </a:rPr>
              <a:t>above snapshot </a:t>
            </a:r>
            <a:r>
              <a:rPr dirty="0">
                <a:latin typeface="Times New Roman"/>
                <a:cs typeface="Times New Roman"/>
              </a:rPr>
              <a:t>of the </a:t>
            </a:r>
            <a:r>
              <a:rPr spc="-5" dirty="0">
                <a:latin typeface="Times New Roman"/>
                <a:cs typeface="Times New Roman"/>
              </a:rPr>
              <a:t>Knn model you </a:t>
            </a:r>
            <a:r>
              <a:rPr dirty="0">
                <a:latin typeface="Times New Roman"/>
                <a:cs typeface="Times New Roman"/>
              </a:rPr>
              <a:t>can </a:t>
            </a:r>
            <a:r>
              <a:rPr spc="-5" dirty="0">
                <a:latin typeface="Times New Roman"/>
                <a:cs typeface="Times New Roman"/>
              </a:rPr>
              <a:t>see that </a:t>
            </a:r>
            <a:r>
              <a:rPr dirty="0">
                <a:latin typeface="Times New Roman"/>
                <a:cs typeface="Times New Roman"/>
              </a:rPr>
              <a:t>we </a:t>
            </a:r>
            <a:r>
              <a:rPr spc="-5" dirty="0">
                <a:latin typeface="Times New Roman"/>
                <a:cs typeface="Times New Roman"/>
              </a:rPr>
              <a:t>have trained </a:t>
            </a:r>
            <a:r>
              <a:rPr dirty="0">
                <a:latin typeface="Times New Roman"/>
                <a:cs typeface="Times New Roman"/>
              </a:rPr>
              <a:t>&amp; </a:t>
            </a:r>
            <a:r>
              <a:rPr spc="5" dirty="0">
                <a:latin typeface="Times New Roman"/>
                <a:cs typeface="Times New Roman"/>
              </a:rPr>
              <a:t> </a:t>
            </a:r>
            <a:r>
              <a:rPr spc="-5" dirty="0">
                <a:latin typeface="Times New Roman"/>
                <a:cs typeface="Times New Roman"/>
              </a:rPr>
              <a:t>tested the data set with Knn </a:t>
            </a:r>
            <a:r>
              <a:rPr spc="-10" dirty="0">
                <a:latin typeface="Times New Roman"/>
                <a:cs typeface="Times New Roman"/>
              </a:rPr>
              <a:t>model </a:t>
            </a:r>
            <a:r>
              <a:rPr spc="-5" dirty="0">
                <a:latin typeface="Times New Roman"/>
                <a:cs typeface="Times New Roman"/>
              </a:rPr>
              <a:t>and got </a:t>
            </a:r>
            <a:r>
              <a:rPr dirty="0">
                <a:latin typeface="Times New Roman"/>
                <a:cs typeface="Times New Roman"/>
              </a:rPr>
              <a:t>the </a:t>
            </a:r>
            <a:r>
              <a:rPr b="1" spc="-5" dirty="0">
                <a:latin typeface="Times New Roman"/>
                <a:cs typeface="Times New Roman"/>
              </a:rPr>
              <a:t>89.98%</a:t>
            </a:r>
            <a:r>
              <a:rPr spc="-5" dirty="0">
                <a:latin typeface="Times New Roman"/>
                <a:cs typeface="Times New Roman"/>
              </a:rPr>
              <a:t> </a:t>
            </a:r>
            <a:r>
              <a:rPr dirty="0">
                <a:latin typeface="Times New Roman"/>
                <a:cs typeface="Times New Roman"/>
              </a:rPr>
              <a:t>of </a:t>
            </a:r>
            <a:r>
              <a:rPr spc="-5" dirty="0">
                <a:latin typeface="Times New Roman"/>
                <a:cs typeface="Times New Roman"/>
              </a:rPr>
              <a:t>accuracy which is </a:t>
            </a:r>
            <a:r>
              <a:rPr spc="-335" dirty="0">
                <a:latin typeface="Times New Roman"/>
                <a:cs typeface="Times New Roman"/>
              </a:rPr>
              <a:t> </a:t>
            </a:r>
            <a:r>
              <a:rPr dirty="0">
                <a:latin typeface="Times New Roman"/>
                <a:cs typeface="Times New Roman"/>
              </a:rPr>
              <a:t>greater </a:t>
            </a:r>
            <a:r>
              <a:rPr spc="-5" dirty="0">
                <a:latin typeface="Times New Roman"/>
                <a:cs typeface="Times New Roman"/>
              </a:rPr>
              <a:t>than Logistic Regression and it recall </a:t>
            </a:r>
            <a:r>
              <a:rPr spc="-10" dirty="0">
                <a:latin typeface="Times New Roman"/>
                <a:cs typeface="Times New Roman"/>
              </a:rPr>
              <a:t>and </a:t>
            </a:r>
            <a:r>
              <a:rPr dirty="0">
                <a:latin typeface="Times New Roman"/>
                <a:cs typeface="Times New Roman"/>
              </a:rPr>
              <a:t>f1 </a:t>
            </a:r>
            <a:r>
              <a:rPr spc="-5" dirty="0">
                <a:latin typeface="Times New Roman"/>
                <a:cs typeface="Times New Roman"/>
              </a:rPr>
              <a:t>score is also </a:t>
            </a:r>
            <a:r>
              <a:rPr dirty="0">
                <a:latin typeface="Times New Roman"/>
                <a:cs typeface="Times New Roman"/>
              </a:rPr>
              <a:t>far </a:t>
            </a:r>
            <a:r>
              <a:rPr spc="-5" dirty="0">
                <a:latin typeface="Times New Roman"/>
                <a:cs typeface="Times New Roman"/>
              </a:rPr>
              <a:t>better </a:t>
            </a:r>
            <a:r>
              <a:rPr dirty="0">
                <a:latin typeface="Times New Roman"/>
                <a:cs typeface="Times New Roman"/>
              </a:rPr>
              <a:t> </a:t>
            </a:r>
            <a:r>
              <a:rPr spc="-5" dirty="0">
                <a:latin typeface="Times New Roman"/>
                <a:cs typeface="Times New Roman"/>
              </a:rPr>
              <a:t>than</a:t>
            </a:r>
            <a:r>
              <a:rPr spc="-20" dirty="0">
                <a:latin typeface="Times New Roman"/>
                <a:cs typeface="Times New Roman"/>
              </a:rPr>
              <a:t> </a:t>
            </a:r>
            <a:r>
              <a:rPr dirty="0">
                <a:latin typeface="Times New Roman"/>
                <a:cs typeface="Times New Roman"/>
              </a:rPr>
              <a:t>the</a:t>
            </a:r>
            <a:r>
              <a:rPr spc="-15" dirty="0">
                <a:latin typeface="Times New Roman"/>
                <a:cs typeface="Times New Roman"/>
              </a:rPr>
              <a:t> </a:t>
            </a:r>
            <a:r>
              <a:rPr spc="-5" dirty="0">
                <a:latin typeface="Times New Roman"/>
                <a:cs typeface="Times New Roman"/>
              </a:rPr>
              <a:t>Logistic</a:t>
            </a:r>
            <a:r>
              <a:rPr dirty="0">
                <a:latin typeface="Times New Roman"/>
                <a:cs typeface="Times New Roman"/>
              </a:rPr>
              <a:t> </a:t>
            </a:r>
            <a:r>
              <a:rPr spc="-5" dirty="0">
                <a:latin typeface="Times New Roman"/>
                <a:cs typeface="Times New Roman"/>
              </a:rPr>
              <a:t>Regression.</a:t>
            </a:r>
            <a:endParaRPr dirty="0">
              <a:latin typeface="Times New Roman"/>
              <a:cs typeface="Times New Roman"/>
            </a:endParaRPr>
          </a:p>
          <a:p>
            <a:pPr>
              <a:lnSpc>
                <a:spcPct val="100000"/>
              </a:lnSpc>
              <a:spcBef>
                <a:spcPts val="50"/>
              </a:spcBef>
            </a:pPr>
            <a:endParaRPr dirty="0">
              <a:latin typeface="Times New Roman"/>
              <a:cs typeface="Times New Roman"/>
            </a:endParaRPr>
          </a:p>
          <a:p>
            <a:pPr marL="17145" algn="just">
              <a:lnSpc>
                <a:spcPct val="100000"/>
              </a:lnSpc>
            </a:pPr>
            <a:endParaRPr sz="1700" dirty="0">
              <a:latin typeface="Times New Roman"/>
              <a:cs typeface="Times New Roman"/>
            </a:endParaRPr>
          </a:p>
        </p:txBody>
      </p:sp>
      <p:pic>
        <p:nvPicPr>
          <p:cNvPr id="5" name="Picture 4">
            <a:extLst>
              <a:ext uri="{FF2B5EF4-FFF2-40B4-BE49-F238E27FC236}">
                <a16:creationId xmlns:a16="http://schemas.microsoft.com/office/drawing/2014/main" id="{D3CA21FD-B1B9-4AC3-8C20-78B585C0BA38}"/>
              </a:ext>
            </a:extLst>
          </p:cNvPr>
          <p:cNvPicPr>
            <a:picLocks noChangeAspect="1"/>
          </p:cNvPicPr>
          <p:nvPr/>
        </p:nvPicPr>
        <p:blipFill>
          <a:blip r:embed="rId3"/>
          <a:stretch>
            <a:fillRect/>
          </a:stretch>
        </p:blipFill>
        <p:spPr>
          <a:xfrm>
            <a:off x="1300256" y="2727638"/>
            <a:ext cx="5710143" cy="5112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400" y="838200"/>
            <a:ext cx="6172200" cy="689932"/>
          </a:xfrm>
          <a:prstGeom prst="rect">
            <a:avLst/>
          </a:prstGeom>
        </p:spPr>
        <p:txBody>
          <a:bodyPr vert="horz" wrap="square" lIns="0" tIns="12700" rIns="0" bIns="0" rtlCol="0">
            <a:spAutoFit/>
          </a:bodyPr>
          <a:lstStyle/>
          <a:p>
            <a:pPr marL="12700">
              <a:lnSpc>
                <a:spcPct val="100000"/>
              </a:lnSpc>
              <a:spcBef>
                <a:spcPts val="100"/>
              </a:spcBef>
            </a:pPr>
            <a:r>
              <a:rPr lang="en-IN" sz="4400" b="1" spc="-5" dirty="0">
                <a:latin typeface="Algerian" panose="04020705040A02060702" pitchFamily="82" charset="0"/>
                <a:cs typeface="Times New Roman"/>
              </a:rPr>
              <a:t>  </a:t>
            </a:r>
            <a:r>
              <a:rPr sz="4400" b="1" spc="-5" dirty="0">
                <a:latin typeface="Algerian" panose="04020705040A02060702" pitchFamily="82" charset="0"/>
                <a:cs typeface="Times New Roman"/>
              </a:rPr>
              <a:t>ACKNOWLEDGMENT</a:t>
            </a:r>
            <a:endParaRPr sz="4400" dirty="0">
              <a:latin typeface="Algerian" panose="04020705040A02060702" pitchFamily="82" charset="0"/>
              <a:cs typeface="Times New Roman"/>
            </a:endParaRPr>
          </a:p>
        </p:txBody>
      </p:sp>
      <p:sp>
        <p:nvSpPr>
          <p:cNvPr id="5" name="TextBox 4">
            <a:extLst>
              <a:ext uri="{FF2B5EF4-FFF2-40B4-BE49-F238E27FC236}">
                <a16:creationId xmlns:a16="http://schemas.microsoft.com/office/drawing/2014/main" id="{6500544C-2BD7-4EFD-A1D3-8ACC4F188EF6}"/>
              </a:ext>
            </a:extLst>
          </p:cNvPr>
          <p:cNvSpPr txBox="1"/>
          <p:nvPr/>
        </p:nvSpPr>
        <p:spPr>
          <a:xfrm>
            <a:off x="304800" y="2493669"/>
            <a:ext cx="7239000" cy="3108543"/>
          </a:xfrm>
          <a:prstGeom prst="rect">
            <a:avLst/>
          </a:prstGeom>
          <a:noFill/>
        </p:spPr>
        <p:txBody>
          <a:bodyPr wrap="square">
            <a:spAutoFit/>
          </a:bodyPr>
          <a:lstStyle/>
          <a:p>
            <a:r>
              <a:rPr lang="en-US" sz="2800" dirty="0">
                <a:latin typeface="+mj-lt"/>
              </a:rPr>
              <a:t>I would like to express my gratitude to my guide Srishti Maan (SME, Flip Robo) for giving me this opportunity. I would like to thank FlipRobo for giving me this opportunity to develop and accomplish this project. I would like to express my special thanks of gratitude to the sources Analytics Vidhya, GreeksofGreeks.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472" y="79306"/>
            <a:ext cx="7029449" cy="2555187"/>
          </a:xfrm>
          <a:prstGeom prst="rect">
            <a:avLst/>
          </a:prstGeom>
        </p:spPr>
        <p:txBody>
          <a:bodyPr vert="horz" wrap="square" lIns="0" tIns="12065" rIns="0" bIns="0" rtlCol="0">
            <a:spAutoFit/>
          </a:bodyPr>
          <a:lstStyle/>
          <a:p>
            <a:pPr marL="18415" marR="5080" indent="-6350" algn="just">
              <a:lnSpc>
                <a:spcPct val="143800"/>
              </a:lnSpc>
              <a:spcBef>
                <a:spcPts val="95"/>
              </a:spcBef>
            </a:pPr>
            <a:r>
              <a:rPr lang="en-IN" sz="3600" b="1" spc="-5" dirty="0">
                <a:latin typeface="Times New Roman"/>
                <a:cs typeface="Times New Roman"/>
              </a:rPr>
              <a:t>Decision Tree Classifier</a:t>
            </a:r>
          </a:p>
          <a:p>
            <a:pPr marL="18415" marR="5080" indent="-6350" algn="just">
              <a:lnSpc>
                <a:spcPct val="143800"/>
              </a:lnSpc>
              <a:spcBef>
                <a:spcPts val="95"/>
              </a:spcBef>
            </a:pPr>
            <a:r>
              <a:rPr sz="1600" spc="-5" dirty="0">
                <a:latin typeface="Times New Roman"/>
                <a:cs typeface="Times New Roman"/>
              </a:rPr>
              <a:t>We also used the Decision </a:t>
            </a:r>
            <a:r>
              <a:rPr sz="1600" dirty="0">
                <a:latin typeface="Times New Roman"/>
                <a:cs typeface="Times New Roman"/>
              </a:rPr>
              <a:t>Tree </a:t>
            </a:r>
            <a:r>
              <a:rPr sz="1600" spc="-5" dirty="0">
                <a:latin typeface="Times New Roman"/>
                <a:cs typeface="Times New Roman"/>
              </a:rPr>
              <a:t>Classifier algorithm for our model because </a:t>
            </a:r>
            <a:r>
              <a:rPr sz="1600" dirty="0">
                <a:latin typeface="Times New Roman"/>
                <a:cs typeface="Times New Roman"/>
              </a:rPr>
              <a:t> </a:t>
            </a:r>
            <a:r>
              <a:rPr sz="1600" spc="-5" dirty="0">
                <a:latin typeface="Times New Roman"/>
                <a:cs typeface="Times New Roman"/>
              </a:rPr>
              <a:t>Decision </a:t>
            </a:r>
            <a:r>
              <a:rPr sz="1600" dirty="0">
                <a:latin typeface="Times New Roman"/>
                <a:cs typeface="Times New Roman"/>
              </a:rPr>
              <a:t>Tree is a </a:t>
            </a:r>
            <a:r>
              <a:rPr sz="1600" spc="-5" dirty="0">
                <a:latin typeface="Times New Roman"/>
                <a:cs typeface="Times New Roman"/>
              </a:rPr>
              <a:t>very good algorithm </a:t>
            </a:r>
            <a:r>
              <a:rPr sz="1600" dirty="0">
                <a:latin typeface="Times New Roman"/>
                <a:cs typeface="Times New Roman"/>
              </a:rPr>
              <a:t>in </a:t>
            </a:r>
            <a:r>
              <a:rPr sz="1600" spc="-5" dirty="0">
                <a:latin typeface="Times New Roman"/>
                <a:cs typeface="Times New Roman"/>
              </a:rPr>
              <a:t>terms </a:t>
            </a:r>
            <a:r>
              <a:rPr sz="1600" dirty="0">
                <a:latin typeface="Times New Roman"/>
                <a:cs typeface="Times New Roman"/>
              </a:rPr>
              <a:t>of </a:t>
            </a:r>
            <a:r>
              <a:rPr sz="1600" spc="-5" dirty="0">
                <a:latin typeface="Times New Roman"/>
                <a:cs typeface="Times New Roman"/>
              </a:rPr>
              <a:t>classification because it </a:t>
            </a:r>
            <a:r>
              <a:rPr sz="1600" dirty="0">
                <a:latin typeface="Times New Roman"/>
                <a:cs typeface="Times New Roman"/>
              </a:rPr>
              <a:t> use </a:t>
            </a:r>
            <a:r>
              <a:rPr sz="1600" spc="-5" dirty="0">
                <a:latin typeface="Times New Roman"/>
                <a:cs typeface="Times New Roman"/>
              </a:rPr>
              <a:t>to split the positive and negative data points into </a:t>
            </a:r>
            <a:r>
              <a:rPr sz="1600" dirty="0">
                <a:latin typeface="Times New Roman"/>
                <a:cs typeface="Times New Roman"/>
              </a:rPr>
              <a:t>a tree by </a:t>
            </a:r>
            <a:r>
              <a:rPr sz="1600" spc="-5" dirty="0">
                <a:latin typeface="Times New Roman"/>
                <a:cs typeface="Times New Roman"/>
              </a:rPr>
              <a:t>making </a:t>
            </a:r>
            <a:r>
              <a:rPr sz="1600" dirty="0">
                <a:latin typeface="Times New Roman"/>
                <a:cs typeface="Times New Roman"/>
              </a:rPr>
              <a:t> </a:t>
            </a:r>
            <a:r>
              <a:rPr sz="1600" spc="-5" dirty="0">
                <a:latin typeface="Times New Roman"/>
                <a:cs typeface="Times New Roman"/>
              </a:rPr>
              <a:t>multiple branches which </a:t>
            </a:r>
            <a:r>
              <a:rPr sz="1600" dirty="0">
                <a:latin typeface="Times New Roman"/>
                <a:cs typeface="Times New Roman"/>
              </a:rPr>
              <a:t>is </a:t>
            </a:r>
            <a:r>
              <a:rPr sz="1600" spc="-5" dirty="0">
                <a:latin typeface="Times New Roman"/>
                <a:cs typeface="Times New Roman"/>
              </a:rPr>
              <a:t>very beneficial </a:t>
            </a:r>
            <a:r>
              <a:rPr sz="1600" dirty="0">
                <a:latin typeface="Times New Roman"/>
                <a:cs typeface="Times New Roman"/>
              </a:rPr>
              <a:t>in </a:t>
            </a:r>
            <a:r>
              <a:rPr sz="1600" spc="-5" dirty="0">
                <a:latin typeface="Times New Roman"/>
                <a:cs typeface="Times New Roman"/>
              </a:rPr>
              <a:t>predicting the similar kind of </a:t>
            </a:r>
            <a:r>
              <a:rPr sz="1600"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points</a:t>
            </a:r>
            <a:r>
              <a:rPr sz="1600" spc="-15" dirty="0">
                <a:latin typeface="Times New Roman"/>
                <a:cs typeface="Times New Roman"/>
              </a:rPr>
              <a:t> </a:t>
            </a:r>
            <a:r>
              <a:rPr sz="1600" dirty="0">
                <a:latin typeface="Times New Roman"/>
                <a:cs typeface="Times New Roman"/>
              </a:rPr>
              <a:t>by</a:t>
            </a:r>
            <a:r>
              <a:rPr sz="1600" spc="-15" dirty="0">
                <a:latin typeface="Times New Roman"/>
                <a:cs typeface="Times New Roman"/>
              </a:rPr>
              <a:t> </a:t>
            </a:r>
            <a:r>
              <a:rPr sz="1600" spc="-5" dirty="0">
                <a:latin typeface="Times New Roman"/>
                <a:cs typeface="Times New Roman"/>
              </a:rPr>
              <a:t>putting </a:t>
            </a:r>
            <a:r>
              <a:rPr sz="1600" dirty="0">
                <a:latin typeface="Times New Roman"/>
                <a:cs typeface="Times New Roman"/>
              </a:rPr>
              <a:t>it</a:t>
            </a:r>
            <a:r>
              <a:rPr sz="1600" spc="5" dirty="0">
                <a:latin typeface="Times New Roman"/>
                <a:cs typeface="Times New Roman"/>
              </a:rPr>
              <a:t> </a:t>
            </a:r>
            <a:r>
              <a:rPr sz="1600" spc="-5" dirty="0">
                <a:latin typeface="Times New Roman"/>
                <a:cs typeface="Times New Roman"/>
              </a:rPr>
              <a:t>into</a:t>
            </a:r>
            <a:r>
              <a:rPr sz="1600" spc="-1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branch</a:t>
            </a:r>
            <a:r>
              <a:rPr sz="1600" spc="5" dirty="0">
                <a:latin typeface="Times New Roman"/>
                <a:cs typeface="Times New Roman"/>
              </a:rPr>
              <a:t> </a:t>
            </a:r>
            <a:r>
              <a:rPr sz="1600" spc="-5" dirty="0">
                <a:latin typeface="Times New Roman"/>
                <a:cs typeface="Times New Roman"/>
              </a:rPr>
              <a:t>it</a:t>
            </a:r>
            <a:r>
              <a:rPr sz="1600" spc="5" dirty="0">
                <a:latin typeface="Times New Roman"/>
                <a:cs typeface="Times New Roman"/>
              </a:rPr>
              <a:t> </a:t>
            </a:r>
            <a:r>
              <a:rPr sz="1600" spc="-5" dirty="0">
                <a:latin typeface="Times New Roman"/>
                <a:cs typeface="Times New Roman"/>
              </a:rPr>
              <a:t>created.</a:t>
            </a:r>
            <a:endParaRPr sz="1600" dirty="0">
              <a:latin typeface="Times New Roman"/>
              <a:cs typeface="Times New Roman"/>
            </a:endParaRPr>
          </a:p>
        </p:txBody>
      </p:sp>
      <p:sp>
        <p:nvSpPr>
          <p:cNvPr id="3" name="object 3"/>
          <p:cNvSpPr txBox="1"/>
          <p:nvPr/>
        </p:nvSpPr>
        <p:spPr>
          <a:xfrm>
            <a:off x="381000" y="7772400"/>
            <a:ext cx="7239000" cy="2206694"/>
          </a:xfrm>
          <a:prstGeom prst="rect">
            <a:avLst/>
          </a:prstGeom>
        </p:spPr>
        <p:txBody>
          <a:bodyPr vert="horz" wrap="square" lIns="0" tIns="12065" rIns="0" bIns="0" rtlCol="0">
            <a:spAutoFit/>
          </a:bodyPr>
          <a:lstStyle/>
          <a:p>
            <a:pPr marL="18415" marR="5080" indent="-6350" algn="just">
              <a:lnSpc>
                <a:spcPct val="143800"/>
              </a:lnSpc>
              <a:spcBef>
                <a:spcPts val="95"/>
              </a:spcBef>
            </a:pPr>
            <a:r>
              <a:rPr dirty="0">
                <a:latin typeface="Times New Roman"/>
                <a:cs typeface="Times New Roman"/>
              </a:rPr>
              <a:t>In</a:t>
            </a:r>
            <a:r>
              <a:rPr spc="-85" dirty="0">
                <a:latin typeface="Times New Roman"/>
                <a:cs typeface="Times New Roman"/>
              </a:rPr>
              <a:t> </a:t>
            </a:r>
            <a:r>
              <a:rPr spc="-5" dirty="0">
                <a:latin typeface="Times New Roman"/>
                <a:cs typeface="Times New Roman"/>
              </a:rPr>
              <a:t>above</a:t>
            </a:r>
            <a:r>
              <a:rPr spc="-100" dirty="0">
                <a:latin typeface="Times New Roman"/>
                <a:cs typeface="Times New Roman"/>
              </a:rPr>
              <a:t> </a:t>
            </a:r>
            <a:r>
              <a:rPr spc="-5" dirty="0">
                <a:latin typeface="Times New Roman"/>
                <a:cs typeface="Times New Roman"/>
              </a:rPr>
              <a:t>snapshot</a:t>
            </a:r>
            <a:r>
              <a:rPr spc="-95" dirty="0">
                <a:latin typeface="Times New Roman"/>
                <a:cs typeface="Times New Roman"/>
              </a:rPr>
              <a:t> </a:t>
            </a:r>
            <a:r>
              <a:rPr spc="-5" dirty="0">
                <a:latin typeface="Times New Roman"/>
                <a:cs typeface="Times New Roman"/>
              </a:rPr>
              <a:t>you</a:t>
            </a:r>
            <a:r>
              <a:rPr spc="-85" dirty="0">
                <a:latin typeface="Times New Roman"/>
                <a:cs typeface="Times New Roman"/>
              </a:rPr>
              <a:t> </a:t>
            </a:r>
            <a:r>
              <a:rPr spc="-5" dirty="0">
                <a:latin typeface="Times New Roman"/>
                <a:cs typeface="Times New Roman"/>
              </a:rPr>
              <a:t>can</a:t>
            </a:r>
            <a:r>
              <a:rPr spc="-95" dirty="0">
                <a:latin typeface="Times New Roman"/>
                <a:cs typeface="Times New Roman"/>
              </a:rPr>
              <a:t> </a:t>
            </a:r>
            <a:r>
              <a:rPr dirty="0">
                <a:latin typeface="Times New Roman"/>
                <a:cs typeface="Times New Roman"/>
              </a:rPr>
              <a:t>see</a:t>
            </a:r>
            <a:r>
              <a:rPr spc="-100" dirty="0">
                <a:latin typeface="Times New Roman"/>
                <a:cs typeface="Times New Roman"/>
              </a:rPr>
              <a:t> </a:t>
            </a:r>
            <a:r>
              <a:rPr dirty="0">
                <a:latin typeface="Times New Roman"/>
                <a:cs typeface="Times New Roman"/>
              </a:rPr>
              <a:t>we</a:t>
            </a:r>
            <a:r>
              <a:rPr spc="-100" dirty="0">
                <a:latin typeface="Times New Roman"/>
                <a:cs typeface="Times New Roman"/>
              </a:rPr>
              <a:t> </a:t>
            </a:r>
            <a:r>
              <a:rPr spc="-5" dirty="0">
                <a:latin typeface="Times New Roman"/>
                <a:cs typeface="Times New Roman"/>
              </a:rPr>
              <a:t>have</a:t>
            </a:r>
            <a:r>
              <a:rPr spc="-100" dirty="0">
                <a:latin typeface="Times New Roman"/>
                <a:cs typeface="Times New Roman"/>
              </a:rPr>
              <a:t> </a:t>
            </a:r>
            <a:r>
              <a:rPr spc="-5" dirty="0">
                <a:latin typeface="Times New Roman"/>
                <a:cs typeface="Times New Roman"/>
              </a:rPr>
              <a:t>trained</a:t>
            </a:r>
            <a:r>
              <a:rPr spc="-85" dirty="0">
                <a:latin typeface="Times New Roman"/>
                <a:cs typeface="Times New Roman"/>
              </a:rPr>
              <a:t> </a:t>
            </a:r>
            <a:r>
              <a:rPr spc="-5" dirty="0">
                <a:latin typeface="Times New Roman"/>
                <a:cs typeface="Times New Roman"/>
              </a:rPr>
              <a:t>and</a:t>
            </a:r>
            <a:r>
              <a:rPr spc="-95" dirty="0">
                <a:latin typeface="Times New Roman"/>
                <a:cs typeface="Times New Roman"/>
              </a:rPr>
              <a:t> </a:t>
            </a:r>
            <a:r>
              <a:rPr spc="-5" dirty="0">
                <a:latin typeface="Times New Roman"/>
                <a:cs typeface="Times New Roman"/>
              </a:rPr>
              <a:t>tested</a:t>
            </a:r>
            <a:r>
              <a:rPr spc="-95" dirty="0">
                <a:latin typeface="Times New Roman"/>
                <a:cs typeface="Times New Roman"/>
              </a:rPr>
              <a:t> </a:t>
            </a:r>
            <a:r>
              <a:rPr spc="-5" dirty="0">
                <a:latin typeface="Times New Roman"/>
                <a:cs typeface="Times New Roman"/>
              </a:rPr>
              <a:t>the</a:t>
            </a:r>
            <a:r>
              <a:rPr spc="-90" dirty="0">
                <a:latin typeface="Times New Roman"/>
                <a:cs typeface="Times New Roman"/>
              </a:rPr>
              <a:t> </a:t>
            </a:r>
            <a:r>
              <a:rPr spc="-5" dirty="0">
                <a:latin typeface="Times New Roman"/>
                <a:cs typeface="Times New Roman"/>
              </a:rPr>
              <a:t>data</a:t>
            </a:r>
            <a:r>
              <a:rPr spc="-90" dirty="0">
                <a:latin typeface="Times New Roman"/>
                <a:cs typeface="Times New Roman"/>
              </a:rPr>
              <a:t> </a:t>
            </a:r>
            <a:r>
              <a:rPr spc="-5" dirty="0">
                <a:latin typeface="Times New Roman"/>
                <a:cs typeface="Times New Roman"/>
              </a:rPr>
              <a:t>in</a:t>
            </a:r>
            <a:r>
              <a:rPr spc="-85" dirty="0">
                <a:latin typeface="Times New Roman"/>
                <a:cs typeface="Times New Roman"/>
              </a:rPr>
              <a:t> </a:t>
            </a:r>
            <a:r>
              <a:rPr spc="-5" dirty="0">
                <a:latin typeface="Times New Roman"/>
                <a:cs typeface="Times New Roman"/>
              </a:rPr>
              <a:t>Decision </a:t>
            </a:r>
            <a:r>
              <a:rPr spc="-335" dirty="0">
                <a:latin typeface="Times New Roman"/>
                <a:cs typeface="Times New Roman"/>
              </a:rPr>
              <a:t> </a:t>
            </a:r>
            <a:r>
              <a:rPr dirty="0">
                <a:latin typeface="Times New Roman"/>
                <a:cs typeface="Times New Roman"/>
              </a:rPr>
              <a:t>tree </a:t>
            </a:r>
            <a:r>
              <a:rPr spc="-5" dirty="0">
                <a:latin typeface="Times New Roman"/>
                <a:cs typeface="Times New Roman"/>
              </a:rPr>
              <a:t>algorithm and </a:t>
            </a:r>
            <a:r>
              <a:rPr dirty="0">
                <a:latin typeface="Times New Roman"/>
                <a:cs typeface="Times New Roman"/>
              </a:rPr>
              <a:t>it has </a:t>
            </a:r>
            <a:r>
              <a:rPr spc="-5" dirty="0">
                <a:latin typeface="Times New Roman"/>
                <a:cs typeface="Times New Roman"/>
              </a:rPr>
              <a:t>given </a:t>
            </a:r>
            <a:r>
              <a:rPr b="1" spc="-5" dirty="0">
                <a:latin typeface="Times New Roman"/>
                <a:cs typeface="Times New Roman"/>
              </a:rPr>
              <a:t>the 88.3</a:t>
            </a:r>
            <a:r>
              <a:rPr lang="en-IN" b="1" spc="-5" dirty="0">
                <a:latin typeface="Times New Roman"/>
                <a:cs typeface="Times New Roman"/>
              </a:rPr>
              <a:t>8</a:t>
            </a:r>
            <a:r>
              <a:rPr b="1" spc="-5" dirty="0">
                <a:latin typeface="Times New Roman"/>
                <a:cs typeface="Times New Roman"/>
              </a:rPr>
              <a:t>% </a:t>
            </a:r>
            <a:r>
              <a:rPr dirty="0">
                <a:latin typeface="Times New Roman"/>
                <a:cs typeface="Times New Roman"/>
              </a:rPr>
              <a:t>of accuracy </a:t>
            </a:r>
            <a:r>
              <a:rPr spc="-5" dirty="0">
                <a:latin typeface="Times New Roman"/>
                <a:cs typeface="Times New Roman"/>
              </a:rPr>
              <a:t>also </a:t>
            </a:r>
            <a:r>
              <a:rPr dirty="0">
                <a:latin typeface="Times New Roman"/>
                <a:cs typeface="Times New Roman"/>
              </a:rPr>
              <a:t>I </a:t>
            </a:r>
            <a:r>
              <a:rPr spc="-5" dirty="0">
                <a:latin typeface="Times New Roman"/>
                <a:cs typeface="Times New Roman"/>
              </a:rPr>
              <a:t>has given the </a:t>
            </a:r>
            <a:r>
              <a:rPr dirty="0">
                <a:latin typeface="Times New Roman"/>
                <a:cs typeface="Times New Roman"/>
              </a:rPr>
              <a:t> </a:t>
            </a:r>
            <a:r>
              <a:rPr spc="-5" dirty="0">
                <a:latin typeface="Times New Roman"/>
                <a:cs typeface="Times New Roman"/>
              </a:rPr>
              <a:t>precision </a:t>
            </a:r>
            <a:r>
              <a:rPr dirty="0">
                <a:latin typeface="Times New Roman"/>
                <a:cs typeface="Times New Roman"/>
              </a:rPr>
              <a:t>of </a:t>
            </a:r>
            <a:r>
              <a:rPr b="1" spc="-5" dirty="0">
                <a:latin typeface="Times New Roman"/>
                <a:cs typeface="Times New Roman"/>
              </a:rPr>
              <a:t>0.52, recall </a:t>
            </a:r>
            <a:r>
              <a:rPr b="1" dirty="0">
                <a:latin typeface="Times New Roman"/>
                <a:cs typeface="Times New Roman"/>
              </a:rPr>
              <a:t>of </a:t>
            </a:r>
            <a:r>
              <a:rPr b="1" spc="-5" dirty="0">
                <a:latin typeface="Times New Roman"/>
                <a:cs typeface="Times New Roman"/>
              </a:rPr>
              <a:t>0.56 </a:t>
            </a:r>
            <a:r>
              <a:rPr b="1" dirty="0">
                <a:latin typeface="Times New Roman"/>
                <a:cs typeface="Times New Roman"/>
              </a:rPr>
              <a:t>&amp; </a:t>
            </a:r>
            <a:r>
              <a:rPr b="1" spc="-10" dirty="0">
                <a:latin typeface="Times New Roman"/>
                <a:cs typeface="Times New Roman"/>
              </a:rPr>
              <a:t>f1 </a:t>
            </a:r>
            <a:r>
              <a:rPr b="1" spc="-5" dirty="0">
                <a:latin typeface="Times New Roman"/>
                <a:cs typeface="Times New Roman"/>
              </a:rPr>
              <a:t>score </a:t>
            </a:r>
            <a:r>
              <a:rPr b="1" dirty="0">
                <a:latin typeface="Times New Roman"/>
                <a:cs typeface="Times New Roman"/>
              </a:rPr>
              <a:t>of </a:t>
            </a:r>
            <a:r>
              <a:rPr b="1" spc="-5" dirty="0">
                <a:latin typeface="Times New Roman"/>
                <a:cs typeface="Times New Roman"/>
              </a:rPr>
              <a:t>0.54</a:t>
            </a:r>
            <a:r>
              <a:rPr spc="-5" dirty="0">
                <a:latin typeface="Times New Roman"/>
                <a:cs typeface="Times New Roman"/>
              </a:rPr>
              <a:t>. Its precision </a:t>
            </a:r>
            <a:r>
              <a:rPr dirty="0">
                <a:latin typeface="Times New Roman"/>
                <a:cs typeface="Times New Roman"/>
              </a:rPr>
              <a:t>is </a:t>
            </a:r>
            <a:r>
              <a:rPr spc="-5" dirty="0">
                <a:latin typeface="Times New Roman"/>
                <a:cs typeface="Times New Roman"/>
              </a:rPr>
              <a:t>very less </a:t>
            </a:r>
            <a:r>
              <a:rPr dirty="0">
                <a:latin typeface="Times New Roman"/>
                <a:cs typeface="Times New Roman"/>
              </a:rPr>
              <a:t> compare to </a:t>
            </a:r>
            <a:r>
              <a:rPr spc="-5" dirty="0">
                <a:latin typeface="Times New Roman"/>
                <a:cs typeface="Times New Roman"/>
              </a:rPr>
              <a:t>Logistic Regression and Knn </a:t>
            </a:r>
            <a:r>
              <a:rPr dirty="0">
                <a:latin typeface="Times New Roman"/>
                <a:cs typeface="Times New Roman"/>
              </a:rPr>
              <a:t>Model </a:t>
            </a:r>
            <a:r>
              <a:rPr spc="-5" dirty="0">
                <a:latin typeface="Times New Roman"/>
                <a:cs typeface="Times New Roman"/>
              </a:rPr>
              <a:t>but recall and </a:t>
            </a:r>
            <a:r>
              <a:rPr dirty="0">
                <a:latin typeface="Times New Roman"/>
                <a:cs typeface="Times New Roman"/>
              </a:rPr>
              <a:t>f1 </a:t>
            </a:r>
            <a:r>
              <a:rPr spc="-5" dirty="0">
                <a:latin typeface="Times New Roman"/>
                <a:cs typeface="Times New Roman"/>
              </a:rPr>
              <a:t>score is </a:t>
            </a:r>
            <a:r>
              <a:rPr dirty="0">
                <a:latin typeface="Times New Roman"/>
                <a:cs typeface="Times New Roman"/>
              </a:rPr>
              <a:t> greater</a:t>
            </a:r>
            <a:r>
              <a:rPr spc="-20" dirty="0">
                <a:latin typeface="Times New Roman"/>
                <a:cs typeface="Times New Roman"/>
              </a:rPr>
              <a:t> </a:t>
            </a:r>
            <a:r>
              <a:rPr spc="-5" dirty="0">
                <a:latin typeface="Times New Roman"/>
                <a:cs typeface="Times New Roman"/>
              </a:rPr>
              <a:t>than</a:t>
            </a:r>
            <a:r>
              <a:rPr spc="-15" dirty="0">
                <a:latin typeface="Times New Roman"/>
                <a:cs typeface="Times New Roman"/>
              </a:rPr>
              <a:t> </a:t>
            </a:r>
            <a:r>
              <a:rPr spc="-5" dirty="0">
                <a:latin typeface="Times New Roman"/>
                <a:cs typeface="Times New Roman"/>
              </a:rPr>
              <a:t>both</a:t>
            </a:r>
            <a:r>
              <a:rPr spc="5" dirty="0">
                <a:latin typeface="Times New Roman"/>
                <a:cs typeface="Times New Roman"/>
              </a:rPr>
              <a:t> </a:t>
            </a:r>
            <a:r>
              <a:rPr dirty="0">
                <a:latin typeface="Times New Roman"/>
                <a:cs typeface="Times New Roman"/>
              </a:rPr>
              <a:t>of </a:t>
            </a:r>
            <a:r>
              <a:rPr spc="-5" dirty="0">
                <a:latin typeface="Times New Roman"/>
                <a:cs typeface="Times New Roman"/>
              </a:rPr>
              <a:t>above</a:t>
            </a:r>
            <a:r>
              <a:rPr dirty="0">
                <a:latin typeface="Times New Roman"/>
                <a:cs typeface="Times New Roman"/>
              </a:rPr>
              <a:t> </a:t>
            </a:r>
            <a:r>
              <a:rPr spc="-5" dirty="0">
                <a:latin typeface="Times New Roman"/>
                <a:cs typeface="Times New Roman"/>
              </a:rPr>
              <a:t>models.</a:t>
            </a:r>
            <a:endParaRPr dirty="0">
              <a:latin typeface="Times New Roman"/>
              <a:cs typeface="Times New Roman"/>
            </a:endParaRPr>
          </a:p>
          <a:p>
            <a:pPr>
              <a:lnSpc>
                <a:spcPct val="100000"/>
              </a:lnSpc>
              <a:spcBef>
                <a:spcPts val="5"/>
              </a:spcBef>
            </a:pPr>
            <a:endParaRPr sz="1300" dirty="0">
              <a:latin typeface="Times New Roman"/>
              <a:cs typeface="Times New Roman"/>
            </a:endParaRPr>
          </a:p>
        </p:txBody>
      </p:sp>
      <p:pic>
        <p:nvPicPr>
          <p:cNvPr id="5" name="Picture 4">
            <a:extLst>
              <a:ext uri="{FF2B5EF4-FFF2-40B4-BE49-F238E27FC236}">
                <a16:creationId xmlns:a16="http://schemas.microsoft.com/office/drawing/2014/main" id="{580A8AA8-A189-46AE-B122-A069BB0FFC2C}"/>
              </a:ext>
            </a:extLst>
          </p:cNvPr>
          <p:cNvPicPr>
            <a:picLocks noChangeAspect="1"/>
          </p:cNvPicPr>
          <p:nvPr/>
        </p:nvPicPr>
        <p:blipFill>
          <a:blip r:embed="rId2"/>
          <a:stretch>
            <a:fillRect/>
          </a:stretch>
        </p:blipFill>
        <p:spPr>
          <a:xfrm>
            <a:off x="1447800" y="2859987"/>
            <a:ext cx="5613723" cy="47705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8151" y="152400"/>
            <a:ext cx="6896098" cy="2138149"/>
          </a:xfrm>
          <a:prstGeom prst="rect">
            <a:avLst/>
          </a:prstGeom>
        </p:spPr>
        <p:txBody>
          <a:bodyPr vert="horz" wrap="square" lIns="0" tIns="12065" rIns="0" bIns="0" rtlCol="0">
            <a:spAutoFit/>
          </a:bodyPr>
          <a:lstStyle/>
          <a:p>
            <a:pPr marL="17145" algn="just">
              <a:lnSpc>
                <a:spcPct val="100000"/>
              </a:lnSpc>
            </a:pPr>
            <a:r>
              <a:rPr lang="en-US" sz="1700" b="1" dirty="0">
                <a:latin typeface="Times New Roman"/>
                <a:cs typeface="Times New Roman"/>
              </a:rPr>
              <a:t>Random</a:t>
            </a:r>
            <a:r>
              <a:rPr lang="en-US" sz="1700" b="1" spc="-25" dirty="0">
                <a:latin typeface="Times New Roman"/>
                <a:cs typeface="Times New Roman"/>
              </a:rPr>
              <a:t> </a:t>
            </a:r>
            <a:r>
              <a:rPr lang="en-US" sz="1700" b="1" dirty="0">
                <a:latin typeface="Times New Roman"/>
                <a:cs typeface="Times New Roman"/>
              </a:rPr>
              <a:t>Forest</a:t>
            </a:r>
            <a:r>
              <a:rPr lang="en-US" sz="1700" b="1" spc="-30" dirty="0">
                <a:latin typeface="Times New Roman"/>
                <a:cs typeface="Times New Roman"/>
              </a:rPr>
              <a:t> </a:t>
            </a:r>
            <a:r>
              <a:rPr lang="en-US" sz="1700" b="1" spc="-5" dirty="0">
                <a:latin typeface="Times New Roman"/>
                <a:cs typeface="Times New Roman"/>
              </a:rPr>
              <a:t>Classifier</a:t>
            </a:r>
            <a:endParaRPr lang="en-US" sz="1700" dirty="0">
              <a:latin typeface="Times New Roman"/>
              <a:cs typeface="Times New Roman"/>
            </a:endParaRPr>
          </a:p>
          <a:p>
            <a:pPr marL="18415" marR="5715" indent="-6350" algn="just">
              <a:lnSpc>
                <a:spcPct val="143600"/>
              </a:lnSpc>
              <a:spcBef>
                <a:spcPts val="190"/>
              </a:spcBef>
            </a:pPr>
            <a:r>
              <a:rPr lang="en-US" sz="1400" spc="-5" dirty="0">
                <a:latin typeface="Times New Roman"/>
                <a:cs typeface="Times New Roman"/>
              </a:rPr>
              <a:t>After </a:t>
            </a:r>
            <a:r>
              <a:rPr lang="en-US" sz="1400" spc="-10" dirty="0">
                <a:latin typeface="Times New Roman"/>
                <a:cs typeface="Times New Roman"/>
              </a:rPr>
              <a:t>applying </a:t>
            </a:r>
            <a:r>
              <a:rPr lang="en-US" sz="1400" dirty="0">
                <a:latin typeface="Times New Roman"/>
                <a:cs typeface="Times New Roman"/>
              </a:rPr>
              <a:t>the </a:t>
            </a:r>
            <a:r>
              <a:rPr lang="en-US" sz="1400" spc="-5" dirty="0">
                <a:latin typeface="Times New Roman"/>
                <a:cs typeface="Times New Roman"/>
              </a:rPr>
              <a:t>Decision Tree algorithm </a:t>
            </a:r>
            <a:r>
              <a:rPr lang="en-US" sz="1400" dirty="0">
                <a:latin typeface="Times New Roman"/>
                <a:cs typeface="Times New Roman"/>
              </a:rPr>
              <a:t>we </a:t>
            </a:r>
            <a:r>
              <a:rPr lang="en-US" sz="1400" spc="-5" dirty="0">
                <a:latin typeface="Times New Roman"/>
                <a:cs typeface="Times New Roman"/>
              </a:rPr>
              <a:t>got good accuracy and </a:t>
            </a:r>
            <a:r>
              <a:rPr lang="en-US" sz="1400" spc="-10" dirty="0">
                <a:latin typeface="Times New Roman"/>
                <a:cs typeface="Times New Roman"/>
              </a:rPr>
              <a:t>also </a:t>
            </a:r>
            <a:r>
              <a:rPr lang="en-US" sz="1400" spc="-5" dirty="0">
                <a:latin typeface="Times New Roman"/>
                <a:cs typeface="Times New Roman"/>
              </a:rPr>
              <a:t> better</a:t>
            </a:r>
            <a:r>
              <a:rPr lang="en-US" sz="1400" spc="-60" dirty="0">
                <a:latin typeface="Times New Roman"/>
                <a:cs typeface="Times New Roman"/>
              </a:rPr>
              <a:t> </a:t>
            </a:r>
            <a:r>
              <a:rPr lang="en-US" sz="1400" spc="-5" dirty="0">
                <a:latin typeface="Times New Roman"/>
                <a:cs typeface="Times New Roman"/>
              </a:rPr>
              <a:t>recall</a:t>
            </a:r>
            <a:r>
              <a:rPr lang="en-US" sz="1400" spc="-55" dirty="0">
                <a:latin typeface="Times New Roman"/>
                <a:cs typeface="Times New Roman"/>
              </a:rPr>
              <a:t> </a:t>
            </a:r>
            <a:r>
              <a:rPr lang="en-US" sz="1400" dirty="0">
                <a:latin typeface="Times New Roman"/>
                <a:cs typeface="Times New Roman"/>
              </a:rPr>
              <a:t>&amp;</a:t>
            </a:r>
            <a:r>
              <a:rPr lang="en-US" sz="1400" spc="-55" dirty="0">
                <a:latin typeface="Times New Roman"/>
                <a:cs typeface="Times New Roman"/>
              </a:rPr>
              <a:t> </a:t>
            </a:r>
            <a:r>
              <a:rPr lang="en-US" sz="1400" spc="-5" dirty="0">
                <a:latin typeface="Times New Roman"/>
                <a:cs typeface="Times New Roman"/>
              </a:rPr>
              <a:t>precision</a:t>
            </a:r>
            <a:r>
              <a:rPr lang="en-US" sz="1400" spc="-55" dirty="0">
                <a:latin typeface="Times New Roman"/>
                <a:cs typeface="Times New Roman"/>
              </a:rPr>
              <a:t> </a:t>
            </a:r>
            <a:r>
              <a:rPr lang="en-US" sz="1400" spc="-5" dirty="0">
                <a:latin typeface="Times New Roman"/>
                <a:cs typeface="Times New Roman"/>
              </a:rPr>
              <a:t>so</a:t>
            </a:r>
            <a:r>
              <a:rPr lang="en-US" sz="1400" spc="-50" dirty="0">
                <a:latin typeface="Times New Roman"/>
                <a:cs typeface="Times New Roman"/>
              </a:rPr>
              <a:t> </a:t>
            </a:r>
            <a:r>
              <a:rPr lang="en-US" sz="1400" dirty="0">
                <a:latin typeface="Times New Roman"/>
                <a:cs typeface="Times New Roman"/>
              </a:rPr>
              <a:t>we</a:t>
            </a:r>
            <a:r>
              <a:rPr lang="en-US" sz="1400" spc="-60" dirty="0">
                <a:latin typeface="Times New Roman"/>
                <a:cs typeface="Times New Roman"/>
              </a:rPr>
              <a:t> </a:t>
            </a:r>
            <a:r>
              <a:rPr lang="en-US" sz="1400" spc="-5" dirty="0">
                <a:latin typeface="Times New Roman"/>
                <a:cs typeface="Times New Roman"/>
              </a:rPr>
              <a:t>decided</a:t>
            </a:r>
            <a:r>
              <a:rPr lang="en-US" sz="1400" spc="-55" dirty="0">
                <a:latin typeface="Times New Roman"/>
                <a:cs typeface="Times New Roman"/>
              </a:rPr>
              <a:t> </a:t>
            </a:r>
            <a:r>
              <a:rPr lang="en-US" sz="1400" dirty="0">
                <a:latin typeface="Times New Roman"/>
                <a:cs typeface="Times New Roman"/>
              </a:rPr>
              <a:t>to</a:t>
            </a:r>
            <a:r>
              <a:rPr lang="en-US" sz="1400" spc="-50" dirty="0">
                <a:latin typeface="Times New Roman"/>
                <a:cs typeface="Times New Roman"/>
              </a:rPr>
              <a:t> </a:t>
            </a:r>
            <a:r>
              <a:rPr lang="en-US" sz="1400" spc="-5" dirty="0">
                <a:latin typeface="Times New Roman"/>
                <a:cs typeface="Times New Roman"/>
              </a:rPr>
              <a:t>use</a:t>
            </a:r>
            <a:r>
              <a:rPr lang="en-US" sz="1400" spc="-60" dirty="0">
                <a:latin typeface="Times New Roman"/>
                <a:cs typeface="Times New Roman"/>
              </a:rPr>
              <a:t> </a:t>
            </a:r>
            <a:r>
              <a:rPr lang="en-US" sz="1400" spc="-5" dirty="0">
                <a:latin typeface="Times New Roman"/>
                <a:cs typeface="Times New Roman"/>
              </a:rPr>
              <a:t>Random</a:t>
            </a:r>
            <a:r>
              <a:rPr lang="en-US" sz="1400" spc="-55" dirty="0">
                <a:latin typeface="Times New Roman"/>
                <a:cs typeface="Times New Roman"/>
              </a:rPr>
              <a:t> </a:t>
            </a:r>
            <a:r>
              <a:rPr lang="en-US" sz="1400" spc="-5" dirty="0">
                <a:latin typeface="Times New Roman"/>
                <a:cs typeface="Times New Roman"/>
              </a:rPr>
              <a:t>Forest</a:t>
            </a:r>
            <a:r>
              <a:rPr lang="en-US" sz="1400" spc="-55" dirty="0">
                <a:latin typeface="Times New Roman"/>
                <a:cs typeface="Times New Roman"/>
              </a:rPr>
              <a:t> </a:t>
            </a:r>
            <a:r>
              <a:rPr lang="en-US" sz="1400" spc="-5" dirty="0">
                <a:latin typeface="Times New Roman"/>
                <a:cs typeface="Times New Roman"/>
              </a:rPr>
              <a:t>model</a:t>
            </a:r>
            <a:r>
              <a:rPr lang="en-US" sz="1400" spc="-55" dirty="0">
                <a:latin typeface="Times New Roman"/>
                <a:cs typeface="Times New Roman"/>
              </a:rPr>
              <a:t> </a:t>
            </a:r>
            <a:r>
              <a:rPr lang="en-US" sz="1400" spc="-5" dirty="0">
                <a:latin typeface="Times New Roman"/>
                <a:cs typeface="Times New Roman"/>
              </a:rPr>
              <a:t>because </a:t>
            </a:r>
            <a:r>
              <a:rPr lang="en-US" sz="1400" spc="-335" dirty="0">
                <a:latin typeface="Times New Roman"/>
                <a:cs typeface="Times New Roman"/>
              </a:rPr>
              <a:t> </a:t>
            </a:r>
            <a:r>
              <a:rPr lang="en-US" sz="1400" spc="-5" dirty="0">
                <a:latin typeface="Times New Roman"/>
                <a:cs typeface="Times New Roman"/>
              </a:rPr>
              <a:t>Random</a:t>
            </a:r>
            <a:r>
              <a:rPr lang="en-US" sz="1400" spc="-60" dirty="0">
                <a:latin typeface="Times New Roman"/>
                <a:cs typeface="Times New Roman"/>
              </a:rPr>
              <a:t> </a:t>
            </a:r>
            <a:r>
              <a:rPr lang="en-US" sz="1400" spc="-5" dirty="0">
                <a:latin typeface="Times New Roman"/>
                <a:cs typeface="Times New Roman"/>
              </a:rPr>
              <a:t>Forest</a:t>
            </a:r>
            <a:r>
              <a:rPr lang="en-US" sz="1400" spc="-55" dirty="0">
                <a:latin typeface="Times New Roman"/>
                <a:cs typeface="Times New Roman"/>
              </a:rPr>
              <a:t> </a:t>
            </a:r>
            <a:r>
              <a:rPr lang="en-US" sz="1400" spc="-5" dirty="0">
                <a:latin typeface="Times New Roman"/>
                <a:cs typeface="Times New Roman"/>
              </a:rPr>
              <a:t>algorithm</a:t>
            </a:r>
            <a:r>
              <a:rPr lang="en-US" sz="1400" spc="-70" dirty="0">
                <a:latin typeface="Times New Roman"/>
                <a:cs typeface="Times New Roman"/>
              </a:rPr>
              <a:t> </a:t>
            </a:r>
            <a:r>
              <a:rPr lang="en-US" sz="1400" spc="-5" dirty="0">
                <a:latin typeface="Times New Roman"/>
                <a:cs typeface="Times New Roman"/>
              </a:rPr>
              <a:t>uses</a:t>
            </a:r>
            <a:r>
              <a:rPr lang="en-US" sz="1400" spc="-55" dirty="0">
                <a:latin typeface="Times New Roman"/>
                <a:cs typeface="Times New Roman"/>
              </a:rPr>
              <a:t> </a:t>
            </a:r>
            <a:r>
              <a:rPr lang="en-US" sz="1400" spc="-5" dirty="0">
                <a:latin typeface="Times New Roman"/>
                <a:cs typeface="Times New Roman"/>
              </a:rPr>
              <a:t>modelling</a:t>
            </a:r>
            <a:r>
              <a:rPr lang="en-US" sz="1400" spc="-65" dirty="0">
                <a:latin typeface="Times New Roman"/>
                <a:cs typeface="Times New Roman"/>
              </a:rPr>
              <a:t> </a:t>
            </a:r>
            <a:r>
              <a:rPr lang="en-US" sz="1400" spc="-5" dirty="0">
                <a:latin typeface="Times New Roman"/>
                <a:cs typeface="Times New Roman"/>
              </a:rPr>
              <a:t>of</a:t>
            </a:r>
            <a:r>
              <a:rPr lang="en-US" sz="1400" spc="-55" dirty="0">
                <a:latin typeface="Times New Roman"/>
                <a:cs typeface="Times New Roman"/>
              </a:rPr>
              <a:t> </a:t>
            </a:r>
            <a:r>
              <a:rPr lang="en-US" sz="1400" spc="-5" dirty="0">
                <a:latin typeface="Times New Roman"/>
                <a:cs typeface="Times New Roman"/>
              </a:rPr>
              <a:t>multiple</a:t>
            </a:r>
            <a:r>
              <a:rPr lang="en-US" sz="1400" spc="-70" dirty="0">
                <a:latin typeface="Times New Roman"/>
                <a:cs typeface="Times New Roman"/>
              </a:rPr>
              <a:t> </a:t>
            </a:r>
            <a:r>
              <a:rPr lang="en-US" sz="1400" spc="-5" dirty="0">
                <a:latin typeface="Times New Roman"/>
                <a:cs typeface="Times New Roman"/>
              </a:rPr>
              <a:t>decision</a:t>
            </a:r>
            <a:r>
              <a:rPr lang="en-US" sz="1400" spc="-65" dirty="0">
                <a:latin typeface="Times New Roman"/>
                <a:cs typeface="Times New Roman"/>
              </a:rPr>
              <a:t> </a:t>
            </a:r>
            <a:r>
              <a:rPr lang="en-US" sz="1400" spc="-5" dirty="0">
                <a:latin typeface="Times New Roman"/>
                <a:cs typeface="Times New Roman"/>
              </a:rPr>
              <a:t>tree</a:t>
            </a:r>
            <a:r>
              <a:rPr lang="en-US" sz="1400" spc="-60" dirty="0">
                <a:latin typeface="Times New Roman"/>
                <a:cs typeface="Times New Roman"/>
              </a:rPr>
              <a:t> </a:t>
            </a:r>
            <a:r>
              <a:rPr lang="en-US" sz="1400" spc="-5" dirty="0">
                <a:latin typeface="Times New Roman"/>
                <a:cs typeface="Times New Roman"/>
              </a:rPr>
              <a:t>algorithm </a:t>
            </a:r>
            <a:r>
              <a:rPr lang="en-US" sz="1400" spc="-340" dirty="0">
                <a:latin typeface="Times New Roman"/>
                <a:cs typeface="Times New Roman"/>
              </a:rPr>
              <a:t> </a:t>
            </a:r>
            <a:r>
              <a:rPr lang="en-US" sz="1400" dirty="0">
                <a:latin typeface="Times New Roman"/>
                <a:cs typeface="Times New Roman"/>
              </a:rPr>
              <a:t>by</a:t>
            </a:r>
            <a:r>
              <a:rPr lang="en-US" sz="1400" spc="-15" dirty="0">
                <a:latin typeface="Times New Roman"/>
                <a:cs typeface="Times New Roman"/>
              </a:rPr>
              <a:t> </a:t>
            </a:r>
            <a:r>
              <a:rPr lang="en-US" sz="1400" spc="-5" dirty="0">
                <a:latin typeface="Times New Roman"/>
                <a:cs typeface="Times New Roman"/>
              </a:rPr>
              <a:t>taking</a:t>
            </a:r>
            <a:r>
              <a:rPr lang="en-US" sz="1400" spc="-10" dirty="0">
                <a:latin typeface="Times New Roman"/>
                <a:cs typeface="Times New Roman"/>
              </a:rPr>
              <a:t> </a:t>
            </a:r>
            <a:r>
              <a:rPr lang="en-US" sz="1400" spc="-5" dirty="0">
                <a:latin typeface="Times New Roman"/>
                <a:cs typeface="Times New Roman"/>
              </a:rPr>
              <a:t>samples </a:t>
            </a:r>
            <a:r>
              <a:rPr lang="en-US" sz="1400" dirty="0">
                <a:latin typeface="Times New Roman"/>
                <a:cs typeface="Times New Roman"/>
              </a:rPr>
              <a:t>of</a:t>
            </a:r>
            <a:r>
              <a:rPr lang="en-US" sz="1400" spc="-10" dirty="0">
                <a:latin typeface="Times New Roman"/>
                <a:cs typeface="Times New Roman"/>
              </a:rPr>
              <a:t> </a:t>
            </a:r>
            <a:r>
              <a:rPr lang="en-US" sz="1400" spc="-5" dirty="0">
                <a:latin typeface="Times New Roman"/>
                <a:cs typeface="Times New Roman"/>
              </a:rPr>
              <a:t>features</a:t>
            </a:r>
            <a:r>
              <a:rPr lang="en-US" sz="1400" spc="10" dirty="0">
                <a:latin typeface="Times New Roman"/>
                <a:cs typeface="Times New Roman"/>
              </a:rPr>
              <a:t> </a:t>
            </a:r>
            <a:r>
              <a:rPr lang="en-US" sz="1400" spc="-5" dirty="0">
                <a:latin typeface="Times New Roman"/>
                <a:cs typeface="Times New Roman"/>
              </a:rPr>
              <a:t>and</a:t>
            </a:r>
            <a:r>
              <a:rPr lang="en-US" sz="1400" spc="5" dirty="0">
                <a:latin typeface="Times New Roman"/>
                <a:cs typeface="Times New Roman"/>
              </a:rPr>
              <a:t> </a:t>
            </a:r>
            <a:r>
              <a:rPr lang="en-US" sz="1400" spc="-5" dirty="0">
                <a:latin typeface="Times New Roman"/>
                <a:cs typeface="Times New Roman"/>
              </a:rPr>
              <a:t>rows</a:t>
            </a:r>
            <a:r>
              <a:rPr lang="en-US" sz="1400" spc="-10" dirty="0">
                <a:latin typeface="Times New Roman"/>
                <a:cs typeface="Times New Roman"/>
              </a:rPr>
              <a:t> </a:t>
            </a:r>
            <a:r>
              <a:rPr lang="en-US" sz="1400" spc="-5" dirty="0">
                <a:latin typeface="Times New Roman"/>
                <a:cs typeface="Times New Roman"/>
              </a:rPr>
              <a:t>with</a:t>
            </a:r>
            <a:r>
              <a:rPr lang="en-US" sz="1400" spc="10" dirty="0">
                <a:latin typeface="Times New Roman"/>
                <a:cs typeface="Times New Roman"/>
              </a:rPr>
              <a:t> </a:t>
            </a:r>
            <a:r>
              <a:rPr lang="en-US" sz="1400" dirty="0">
                <a:latin typeface="Times New Roman"/>
                <a:cs typeface="Times New Roman"/>
              </a:rPr>
              <a:t>replacement</a:t>
            </a:r>
            <a:r>
              <a:rPr lang="en-US" sz="1400" spc="10" dirty="0">
                <a:latin typeface="Times New Roman"/>
                <a:cs typeface="Times New Roman"/>
              </a:rPr>
              <a:t> </a:t>
            </a:r>
            <a:r>
              <a:rPr lang="en-US" sz="1400" spc="-10" dirty="0">
                <a:latin typeface="Times New Roman"/>
                <a:cs typeface="Times New Roman"/>
              </a:rPr>
              <a:t>and</a:t>
            </a:r>
            <a:r>
              <a:rPr lang="en-US" sz="1400" spc="10" dirty="0">
                <a:latin typeface="Times New Roman"/>
                <a:cs typeface="Times New Roman"/>
              </a:rPr>
              <a:t> </a:t>
            </a:r>
            <a:r>
              <a:rPr lang="en-US" sz="1400" spc="-5" dirty="0">
                <a:latin typeface="Times New Roman"/>
                <a:cs typeface="Times New Roman"/>
              </a:rPr>
              <a:t>it</a:t>
            </a:r>
            <a:r>
              <a:rPr lang="en-US" sz="1400" spc="10" dirty="0">
                <a:latin typeface="Times New Roman"/>
                <a:cs typeface="Times New Roman"/>
              </a:rPr>
              <a:t> </a:t>
            </a:r>
            <a:r>
              <a:rPr lang="en-US" sz="1400" spc="-5" dirty="0">
                <a:latin typeface="Times New Roman"/>
                <a:cs typeface="Times New Roman"/>
              </a:rPr>
              <a:t>puts</a:t>
            </a:r>
            <a:r>
              <a:rPr lang="en-US" sz="1400" spc="10" dirty="0">
                <a:latin typeface="Times New Roman"/>
                <a:cs typeface="Times New Roman"/>
              </a:rPr>
              <a:t> </a:t>
            </a:r>
            <a:r>
              <a:rPr lang="en-US" sz="1400" spc="-5" dirty="0">
                <a:latin typeface="Times New Roman"/>
                <a:cs typeface="Times New Roman"/>
              </a:rPr>
              <a:t>the</a:t>
            </a:r>
            <a:r>
              <a:rPr lang="en-US" sz="1400" dirty="0">
                <a:latin typeface="Times New Roman"/>
                <a:cs typeface="Times New Roman"/>
              </a:rPr>
              <a:t> </a:t>
            </a:r>
            <a:r>
              <a:rPr lang="en-US" sz="1400" spc="-5" dirty="0">
                <a:latin typeface="Times New Roman"/>
                <a:cs typeface="Times New Roman"/>
              </a:rPr>
              <a:t>test</a:t>
            </a:r>
            <a:endParaRPr lang="en-US" sz="1400" dirty="0">
              <a:latin typeface="Times New Roman"/>
              <a:cs typeface="Times New Roman"/>
            </a:endParaRPr>
          </a:p>
          <a:p>
            <a:pPr marL="12700" marR="5080" algn="just">
              <a:lnSpc>
                <a:spcPct val="143600"/>
              </a:lnSpc>
              <a:spcBef>
                <a:spcPts val="95"/>
              </a:spcBef>
            </a:pPr>
            <a:r>
              <a:rPr sz="1400" spc="-5" dirty="0">
                <a:latin typeface="Times New Roman"/>
                <a:cs typeface="Times New Roman"/>
              </a:rPr>
              <a:t>data into each model </a:t>
            </a:r>
            <a:r>
              <a:rPr sz="1400" dirty="0">
                <a:latin typeface="Times New Roman"/>
                <a:cs typeface="Times New Roman"/>
              </a:rPr>
              <a:t>and </a:t>
            </a:r>
            <a:r>
              <a:rPr sz="1400" spc="-5" dirty="0">
                <a:latin typeface="Times New Roman"/>
                <a:cs typeface="Times New Roman"/>
              </a:rPr>
              <a:t>gives the output </a:t>
            </a:r>
            <a:r>
              <a:rPr sz="1400" dirty="0">
                <a:latin typeface="Times New Roman"/>
                <a:cs typeface="Times New Roman"/>
              </a:rPr>
              <a:t>as </a:t>
            </a:r>
            <a:r>
              <a:rPr sz="1400" spc="-5" dirty="0">
                <a:latin typeface="Times New Roman"/>
                <a:cs typeface="Times New Roman"/>
              </a:rPr>
              <a:t>most </a:t>
            </a:r>
            <a:r>
              <a:rPr sz="1400" dirty="0">
                <a:latin typeface="Times New Roman"/>
                <a:cs typeface="Times New Roman"/>
              </a:rPr>
              <a:t>of </a:t>
            </a:r>
            <a:r>
              <a:rPr sz="1400" spc="-5" dirty="0">
                <a:latin typeface="Times New Roman"/>
                <a:cs typeface="Times New Roman"/>
              </a:rPr>
              <a:t>the DT models gave </a:t>
            </a:r>
            <a:r>
              <a:rPr sz="1400" dirty="0">
                <a:latin typeface="Times New Roman"/>
                <a:cs typeface="Times New Roman"/>
              </a:rPr>
              <a:t> </a:t>
            </a:r>
            <a:r>
              <a:rPr sz="1400" spc="-5" dirty="0">
                <a:latin typeface="Times New Roman"/>
                <a:cs typeface="Times New Roman"/>
              </a:rPr>
              <a:t>similar</a:t>
            </a:r>
            <a:r>
              <a:rPr sz="1400" dirty="0">
                <a:latin typeface="Times New Roman"/>
                <a:cs typeface="Times New Roman"/>
              </a:rPr>
              <a:t> </a:t>
            </a:r>
            <a:r>
              <a:rPr sz="1400" spc="-5" dirty="0">
                <a:latin typeface="Times New Roman"/>
                <a:cs typeface="Times New Roman"/>
              </a:rPr>
              <a:t>kind</a:t>
            </a:r>
            <a:r>
              <a:rPr sz="1400" dirty="0">
                <a:latin typeface="Times New Roman"/>
                <a:cs typeface="Times New Roman"/>
              </a:rPr>
              <a:t> of </a:t>
            </a:r>
            <a:r>
              <a:rPr sz="1400" spc="-5" dirty="0">
                <a:latin typeface="Times New Roman"/>
                <a:cs typeface="Times New Roman"/>
              </a:rPr>
              <a:t>output</a:t>
            </a:r>
            <a:r>
              <a:rPr sz="1400" dirty="0">
                <a:latin typeface="Times New Roman"/>
                <a:cs typeface="Times New Roman"/>
              </a:rPr>
              <a:t> </a:t>
            </a:r>
            <a:r>
              <a:rPr sz="1400" spc="-5" dirty="0">
                <a:latin typeface="Times New Roman"/>
                <a:cs typeface="Times New Roman"/>
              </a:rPr>
              <a:t>hence</a:t>
            </a:r>
            <a:r>
              <a:rPr sz="1400" dirty="0">
                <a:latin typeface="Times New Roman"/>
                <a:cs typeface="Times New Roman"/>
              </a:rPr>
              <a:t> it</a:t>
            </a:r>
            <a:r>
              <a:rPr sz="1400" spc="5" dirty="0">
                <a:latin typeface="Times New Roman"/>
                <a:cs typeface="Times New Roman"/>
              </a:rPr>
              <a:t> </a:t>
            </a:r>
            <a:r>
              <a:rPr sz="1400" spc="-5" dirty="0">
                <a:latin typeface="Times New Roman"/>
                <a:cs typeface="Times New Roman"/>
              </a:rPr>
              <a:t>is</a:t>
            </a:r>
            <a:r>
              <a:rPr sz="1400" dirty="0">
                <a:latin typeface="Times New Roman"/>
                <a:cs typeface="Times New Roman"/>
              </a:rPr>
              <a:t> </a:t>
            </a:r>
            <a:r>
              <a:rPr sz="1400" spc="-5" dirty="0">
                <a:latin typeface="Times New Roman"/>
                <a:cs typeface="Times New Roman"/>
              </a:rPr>
              <a:t>very effective</a:t>
            </a:r>
            <a:r>
              <a:rPr sz="1400" dirty="0">
                <a:latin typeface="Times New Roman"/>
                <a:cs typeface="Times New Roman"/>
              </a:rPr>
              <a:t> </a:t>
            </a:r>
            <a:r>
              <a:rPr sz="1400" spc="-5" dirty="0">
                <a:latin typeface="Times New Roman"/>
                <a:cs typeface="Times New Roman"/>
              </a:rPr>
              <a:t>algorithm</a:t>
            </a:r>
            <a:r>
              <a:rPr sz="1400" dirty="0">
                <a:latin typeface="Times New Roman"/>
                <a:cs typeface="Times New Roman"/>
              </a:rPr>
              <a:t> </a:t>
            </a:r>
            <a:r>
              <a:rPr sz="1400" spc="-5" dirty="0">
                <a:latin typeface="Times New Roman"/>
                <a:cs typeface="Times New Roman"/>
              </a:rPr>
              <a:t>in</a:t>
            </a:r>
            <a:r>
              <a:rPr sz="1400" dirty="0">
                <a:latin typeface="Times New Roman"/>
                <a:cs typeface="Times New Roman"/>
              </a:rPr>
              <a:t> </a:t>
            </a:r>
            <a:r>
              <a:rPr sz="1400" spc="-5" dirty="0">
                <a:latin typeface="Times New Roman"/>
                <a:cs typeface="Times New Roman"/>
              </a:rPr>
              <a:t>terms</a:t>
            </a:r>
            <a:r>
              <a:rPr sz="1400" dirty="0">
                <a:latin typeface="Times New Roman"/>
                <a:cs typeface="Times New Roman"/>
              </a:rPr>
              <a:t> </a:t>
            </a:r>
            <a:r>
              <a:rPr sz="1400" spc="-5" dirty="0">
                <a:latin typeface="Times New Roman"/>
                <a:cs typeface="Times New Roman"/>
              </a:rPr>
              <a:t>of </a:t>
            </a:r>
            <a:r>
              <a:rPr sz="1400" dirty="0">
                <a:latin typeface="Times New Roman"/>
                <a:cs typeface="Times New Roman"/>
              </a:rPr>
              <a:t> </a:t>
            </a:r>
            <a:r>
              <a:rPr sz="1400" spc="-5" dirty="0">
                <a:latin typeface="Times New Roman"/>
                <a:cs typeface="Times New Roman"/>
              </a:rPr>
              <a:t>predicting</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accurate</a:t>
            </a:r>
            <a:r>
              <a:rPr sz="1400" dirty="0">
                <a:latin typeface="Times New Roman"/>
                <a:cs typeface="Times New Roman"/>
              </a:rPr>
              <a:t> </a:t>
            </a:r>
            <a:r>
              <a:rPr sz="1400" spc="-5" dirty="0">
                <a:latin typeface="Times New Roman"/>
                <a:cs typeface="Times New Roman"/>
              </a:rPr>
              <a:t>result.</a:t>
            </a:r>
            <a:endParaRPr sz="1400" dirty="0">
              <a:latin typeface="Times New Roman"/>
              <a:cs typeface="Times New Roman"/>
            </a:endParaRPr>
          </a:p>
        </p:txBody>
      </p:sp>
      <p:sp>
        <p:nvSpPr>
          <p:cNvPr id="3" name="object 3"/>
          <p:cNvSpPr txBox="1"/>
          <p:nvPr/>
        </p:nvSpPr>
        <p:spPr>
          <a:xfrm>
            <a:off x="228600" y="7772400"/>
            <a:ext cx="7105649" cy="2005357"/>
          </a:xfrm>
          <a:prstGeom prst="rect">
            <a:avLst/>
          </a:prstGeom>
        </p:spPr>
        <p:txBody>
          <a:bodyPr vert="horz" wrap="square" lIns="0" tIns="12065" rIns="0" bIns="0" rtlCol="0">
            <a:spAutoFit/>
          </a:bodyPr>
          <a:lstStyle/>
          <a:p>
            <a:pPr marL="18415" marR="5080" indent="-6350" algn="just">
              <a:lnSpc>
                <a:spcPct val="143800"/>
              </a:lnSpc>
              <a:spcBef>
                <a:spcPts val="95"/>
              </a:spcBef>
            </a:pPr>
            <a:r>
              <a:rPr dirty="0">
                <a:latin typeface="Times New Roman"/>
                <a:cs typeface="Times New Roman"/>
              </a:rPr>
              <a:t>In </a:t>
            </a:r>
            <a:r>
              <a:rPr spc="-5" dirty="0">
                <a:latin typeface="Times New Roman"/>
                <a:cs typeface="Times New Roman"/>
              </a:rPr>
              <a:t>above snapshot you can </a:t>
            </a:r>
            <a:r>
              <a:rPr dirty="0">
                <a:latin typeface="Times New Roman"/>
                <a:cs typeface="Times New Roman"/>
              </a:rPr>
              <a:t>see </a:t>
            </a:r>
            <a:r>
              <a:rPr spc="-5" dirty="0">
                <a:latin typeface="Times New Roman"/>
                <a:cs typeface="Times New Roman"/>
              </a:rPr>
              <a:t>that </a:t>
            </a:r>
            <a:r>
              <a:rPr dirty="0">
                <a:latin typeface="Times New Roman"/>
                <a:cs typeface="Times New Roman"/>
              </a:rPr>
              <a:t>we </a:t>
            </a:r>
            <a:r>
              <a:rPr spc="-5" dirty="0">
                <a:latin typeface="Times New Roman"/>
                <a:cs typeface="Times New Roman"/>
              </a:rPr>
              <a:t>have trained and tested </a:t>
            </a:r>
            <a:r>
              <a:rPr dirty="0">
                <a:latin typeface="Times New Roman"/>
                <a:cs typeface="Times New Roman"/>
              </a:rPr>
              <a:t>the </a:t>
            </a:r>
            <a:r>
              <a:rPr spc="-5" dirty="0">
                <a:latin typeface="Times New Roman"/>
                <a:cs typeface="Times New Roman"/>
              </a:rPr>
              <a:t>data </a:t>
            </a:r>
            <a:r>
              <a:rPr spc="-15" dirty="0">
                <a:latin typeface="Times New Roman"/>
                <a:cs typeface="Times New Roman"/>
              </a:rPr>
              <a:t>set </a:t>
            </a:r>
            <a:r>
              <a:rPr spc="-10" dirty="0">
                <a:latin typeface="Times New Roman"/>
                <a:cs typeface="Times New Roman"/>
              </a:rPr>
              <a:t> </a:t>
            </a:r>
            <a:r>
              <a:rPr spc="-5" dirty="0">
                <a:latin typeface="Times New Roman"/>
                <a:cs typeface="Times New Roman"/>
              </a:rPr>
              <a:t>into</a:t>
            </a:r>
            <a:r>
              <a:rPr spc="-60" dirty="0">
                <a:latin typeface="Times New Roman"/>
                <a:cs typeface="Times New Roman"/>
              </a:rPr>
              <a:t> </a:t>
            </a:r>
            <a:r>
              <a:rPr spc="-5" dirty="0">
                <a:latin typeface="Times New Roman"/>
                <a:cs typeface="Times New Roman"/>
              </a:rPr>
              <a:t>the</a:t>
            </a:r>
            <a:r>
              <a:rPr spc="-45" dirty="0">
                <a:latin typeface="Times New Roman"/>
                <a:cs typeface="Times New Roman"/>
              </a:rPr>
              <a:t> </a:t>
            </a:r>
            <a:r>
              <a:rPr spc="-5" dirty="0">
                <a:latin typeface="Times New Roman"/>
                <a:cs typeface="Times New Roman"/>
              </a:rPr>
              <a:t>Random</a:t>
            </a:r>
            <a:r>
              <a:rPr spc="-55" dirty="0">
                <a:latin typeface="Times New Roman"/>
                <a:cs typeface="Times New Roman"/>
              </a:rPr>
              <a:t> </a:t>
            </a:r>
            <a:r>
              <a:rPr spc="-5" dirty="0">
                <a:latin typeface="Times New Roman"/>
                <a:cs typeface="Times New Roman"/>
              </a:rPr>
              <a:t>Forest</a:t>
            </a:r>
            <a:r>
              <a:rPr spc="-45" dirty="0">
                <a:latin typeface="Times New Roman"/>
                <a:cs typeface="Times New Roman"/>
              </a:rPr>
              <a:t> </a:t>
            </a:r>
            <a:r>
              <a:rPr spc="-5" dirty="0">
                <a:latin typeface="Times New Roman"/>
                <a:cs typeface="Times New Roman"/>
              </a:rPr>
              <a:t>algorithm</a:t>
            </a:r>
            <a:r>
              <a:rPr spc="-55" dirty="0">
                <a:latin typeface="Times New Roman"/>
                <a:cs typeface="Times New Roman"/>
              </a:rPr>
              <a:t> </a:t>
            </a:r>
            <a:r>
              <a:rPr spc="-5" dirty="0">
                <a:latin typeface="Times New Roman"/>
                <a:cs typeface="Times New Roman"/>
              </a:rPr>
              <a:t>and</a:t>
            </a:r>
            <a:r>
              <a:rPr spc="-55" dirty="0">
                <a:latin typeface="Times New Roman"/>
                <a:cs typeface="Times New Roman"/>
              </a:rPr>
              <a:t> </a:t>
            </a:r>
            <a:r>
              <a:rPr spc="-5" dirty="0">
                <a:latin typeface="Times New Roman"/>
                <a:cs typeface="Times New Roman"/>
              </a:rPr>
              <a:t>got</a:t>
            </a:r>
            <a:r>
              <a:rPr spc="-60" dirty="0">
                <a:latin typeface="Times New Roman"/>
                <a:cs typeface="Times New Roman"/>
              </a:rPr>
              <a:t> </a:t>
            </a:r>
            <a:r>
              <a:rPr spc="-5" dirty="0">
                <a:latin typeface="Times New Roman"/>
                <a:cs typeface="Times New Roman"/>
              </a:rPr>
              <a:t>the</a:t>
            </a:r>
            <a:r>
              <a:rPr spc="-60" dirty="0">
                <a:latin typeface="Times New Roman"/>
                <a:cs typeface="Times New Roman"/>
              </a:rPr>
              <a:t> </a:t>
            </a:r>
            <a:r>
              <a:rPr spc="-5" dirty="0">
                <a:latin typeface="Times New Roman"/>
                <a:cs typeface="Times New Roman"/>
              </a:rPr>
              <a:t>very</a:t>
            </a:r>
            <a:r>
              <a:rPr spc="-45" dirty="0">
                <a:latin typeface="Times New Roman"/>
                <a:cs typeface="Times New Roman"/>
              </a:rPr>
              <a:t> </a:t>
            </a:r>
            <a:r>
              <a:rPr spc="-5" dirty="0">
                <a:latin typeface="Times New Roman"/>
                <a:cs typeface="Times New Roman"/>
              </a:rPr>
              <a:t>good</a:t>
            </a:r>
            <a:r>
              <a:rPr spc="-60" dirty="0">
                <a:latin typeface="Times New Roman"/>
                <a:cs typeface="Times New Roman"/>
              </a:rPr>
              <a:t> </a:t>
            </a:r>
            <a:r>
              <a:rPr spc="-5" dirty="0">
                <a:latin typeface="Times New Roman"/>
                <a:cs typeface="Times New Roman"/>
              </a:rPr>
              <a:t>accuracy</a:t>
            </a:r>
            <a:r>
              <a:rPr spc="-45" dirty="0">
                <a:latin typeface="Times New Roman"/>
                <a:cs typeface="Times New Roman"/>
              </a:rPr>
              <a:t> </a:t>
            </a:r>
            <a:r>
              <a:rPr spc="-5" dirty="0">
                <a:latin typeface="Times New Roman"/>
                <a:cs typeface="Times New Roman"/>
              </a:rPr>
              <a:t>of</a:t>
            </a:r>
            <a:r>
              <a:rPr spc="-50" dirty="0">
                <a:latin typeface="Times New Roman"/>
                <a:cs typeface="Times New Roman"/>
              </a:rPr>
              <a:t> </a:t>
            </a:r>
            <a:r>
              <a:rPr sz="2000" b="1" spc="-5" dirty="0">
                <a:latin typeface="Times New Roman"/>
                <a:cs typeface="Times New Roman"/>
              </a:rPr>
              <a:t>92.28%</a:t>
            </a:r>
            <a:r>
              <a:rPr spc="-5" dirty="0">
                <a:latin typeface="Times New Roman"/>
                <a:cs typeface="Times New Roman"/>
              </a:rPr>
              <a:t> </a:t>
            </a:r>
            <a:r>
              <a:rPr spc="-335" dirty="0">
                <a:latin typeface="Times New Roman"/>
                <a:cs typeface="Times New Roman"/>
              </a:rPr>
              <a:t> </a:t>
            </a:r>
            <a:r>
              <a:rPr spc="-5" dirty="0">
                <a:latin typeface="Times New Roman"/>
                <a:cs typeface="Times New Roman"/>
              </a:rPr>
              <a:t>above</a:t>
            </a:r>
            <a:r>
              <a:rPr spc="-60" dirty="0">
                <a:latin typeface="Times New Roman"/>
                <a:cs typeface="Times New Roman"/>
              </a:rPr>
              <a:t> </a:t>
            </a:r>
            <a:r>
              <a:rPr spc="-5" dirty="0">
                <a:latin typeface="Times New Roman"/>
                <a:cs typeface="Times New Roman"/>
              </a:rPr>
              <a:t>all</a:t>
            </a:r>
            <a:r>
              <a:rPr spc="-55" dirty="0">
                <a:latin typeface="Times New Roman"/>
                <a:cs typeface="Times New Roman"/>
              </a:rPr>
              <a:t> </a:t>
            </a:r>
            <a:r>
              <a:rPr spc="-5" dirty="0">
                <a:latin typeface="Times New Roman"/>
                <a:cs typeface="Times New Roman"/>
              </a:rPr>
              <a:t>the</a:t>
            </a:r>
            <a:r>
              <a:rPr spc="-60" dirty="0">
                <a:latin typeface="Times New Roman"/>
                <a:cs typeface="Times New Roman"/>
              </a:rPr>
              <a:t> </a:t>
            </a:r>
            <a:r>
              <a:rPr spc="-5" dirty="0">
                <a:latin typeface="Times New Roman"/>
                <a:cs typeface="Times New Roman"/>
              </a:rPr>
              <a:t>previous</a:t>
            </a:r>
            <a:r>
              <a:rPr spc="-55" dirty="0">
                <a:latin typeface="Times New Roman"/>
                <a:cs typeface="Times New Roman"/>
              </a:rPr>
              <a:t> </a:t>
            </a:r>
            <a:r>
              <a:rPr spc="-5" dirty="0">
                <a:latin typeface="Times New Roman"/>
                <a:cs typeface="Times New Roman"/>
              </a:rPr>
              <a:t>models</a:t>
            </a:r>
            <a:r>
              <a:rPr spc="-55" dirty="0">
                <a:latin typeface="Times New Roman"/>
                <a:cs typeface="Times New Roman"/>
              </a:rPr>
              <a:t> </a:t>
            </a:r>
            <a:r>
              <a:rPr dirty="0">
                <a:latin typeface="Times New Roman"/>
                <a:cs typeface="Times New Roman"/>
              </a:rPr>
              <a:t>we</a:t>
            </a:r>
            <a:r>
              <a:rPr spc="-60" dirty="0">
                <a:latin typeface="Times New Roman"/>
                <a:cs typeface="Times New Roman"/>
              </a:rPr>
              <a:t> </a:t>
            </a:r>
            <a:r>
              <a:rPr dirty="0">
                <a:latin typeface="Times New Roman"/>
                <a:cs typeface="Times New Roman"/>
              </a:rPr>
              <a:t>have</a:t>
            </a:r>
            <a:r>
              <a:rPr spc="-60" dirty="0">
                <a:latin typeface="Times New Roman"/>
                <a:cs typeface="Times New Roman"/>
              </a:rPr>
              <a:t> </a:t>
            </a:r>
            <a:r>
              <a:rPr spc="-10" dirty="0">
                <a:latin typeface="Times New Roman"/>
                <a:cs typeface="Times New Roman"/>
              </a:rPr>
              <a:t>built.</a:t>
            </a:r>
            <a:r>
              <a:rPr spc="-50" dirty="0">
                <a:latin typeface="Times New Roman"/>
                <a:cs typeface="Times New Roman"/>
              </a:rPr>
              <a:t> </a:t>
            </a:r>
            <a:r>
              <a:rPr spc="-5" dirty="0">
                <a:latin typeface="Times New Roman"/>
                <a:cs typeface="Times New Roman"/>
              </a:rPr>
              <a:t>Also</a:t>
            </a:r>
            <a:r>
              <a:rPr spc="-55" dirty="0">
                <a:latin typeface="Times New Roman"/>
                <a:cs typeface="Times New Roman"/>
              </a:rPr>
              <a:t> </a:t>
            </a:r>
            <a:r>
              <a:rPr dirty="0">
                <a:latin typeface="Times New Roman"/>
                <a:cs typeface="Times New Roman"/>
              </a:rPr>
              <a:t>it</a:t>
            </a:r>
            <a:r>
              <a:rPr spc="-55" dirty="0">
                <a:latin typeface="Times New Roman"/>
                <a:cs typeface="Times New Roman"/>
              </a:rPr>
              <a:t> </a:t>
            </a:r>
            <a:r>
              <a:rPr spc="-5" dirty="0">
                <a:latin typeface="Times New Roman"/>
                <a:cs typeface="Times New Roman"/>
              </a:rPr>
              <a:t>has</a:t>
            </a:r>
            <a:r>
              <a:rPr spc="-55" dirty="0">
                <a:latin typeface="Times New Roman"/>
                <a:cs typeface="Times New Roman"/>
              </a:rPr>
              <a:t> </a:t>
            </a:r>
            <a:r>
              <a:rPr spc="-5" dirty="0">
                <a:latin typeface="Times New Roman"/>
                <a:cs typeface="Times New Roman"/>
              </a:rPr>
              <a:t>very</a:t>
            </a:r>
            <a:r>
              <a:rPr spc="-55" dirty="0">
                <a:latin typeface="Times New Roman"/>
                <a:cs typeface="Times New Roman"/>
              </a:rPr>
              <a:t> </a:t>
            </a:r>
            <a:r>
              <a:rPr spc="-5" dirty="0">
                <a:latin typeface="Times New Roman"/>
                <a:cs typeface="Times New Roman"/>
              </a:rPr>
              <a:t>good</a:t>
            </a:r>
            <a:r>
              <a:rPr spc="-55" dirty="0">
                <a:latin typeface="Times New Roman"/>
                <a:cs typeface="Times New Roman"/>
              </a:rPr>
              <a:t> </a:t>
            </a:r>
            <a:r>
              <a:rPr spc="-5" dirty="0">
                <a:latin typeface="Times New Roman"/>
                <a:cs typeface="Times New Roman"/>
              </a:rPr>
              <a:t>precision, </a:t>
            </a:r>
            <a:r>
              <a:rPr spc="-335" dirty="0">
                <a:latin typeface="Times New Roman"/>
                <a:cs typeface="Times New Roman"/>
              </a:rPr>
              <a:t> </a:t>
            </a:r>
            <a:r>
              <a:rPr dirty="0">
                <a:latin typeface="Times New Roman"/>
                <a:cs typeface="Times New Roman"/>
              </a:rPr>
              <a:t>recall &amp; </a:t>
            </a:r>
            <a:r>
              <a:rPr spc="-10" dirty="0">
                <a:latin typeface="Times New Roman"/>
                <a:cs typeface="Times New Roman"/>
              </a:rPr>
              <a:t>f1 </a:t>
            </a:r>
            <a:r>
              <a:rPr spc="-5" dirty="0">
                <a:latin typeface="Times New Roman"/>
                <a:cs typeface="Times New Roman"/>
              </a:rPr>
              <a:t>score </a:t>
            </a:r>
            <a:r>
              <a:rPr spc="-10" dirty="0">
                <a:latin typeface="Times New Roman"/>
                <a:cs typeface="Times New Roman"/>
              </a:rPr>
              <a:t>above all </a:t>
            </a:r>
            <a:r>
              <a:rPr spc="-5" dirty="0">
                <a:latin typeface="Times New Roman"/>
                <a:cs typeface="Times New Roman"/>
              </a:rPr>
              <a:t>previous model only recall was </a:t>
            </a:r>
            <a:r>
              <a:rPr spc="-10" dirty="0">
                <a:latin typeface="Times New Roman"/>
                <a:cs typeface="Times New Roman"/>
              </a:rPr>
              <a:t>little </a:t>
            </a:r>
            <a:r>
              <a:rPr spc="-5" dirty="0">
                <a:latin typeface="Times New Roman"/>
                <a:cs typeface="Times New Roman"/>
              </a:rPr>
              <a:t>less than </a:t>
            </a:r>
            <a:r>
              <a:rPr dirty="0">
                <a:latin typeface="Times New Roman"/>
                <a:cs typeface="Times New Roman"/>
              </a:rPr>
              <a:t> </a:t>
            </a:r>
            <a:r>
              <a:rPr spc="-5" dirty="0">
                <a:latin typeface="Times New Roman"/>
                <a:cs typeface="Times New Roman"/>
              </a:rPr>
              <a:t>Decision</a:t>
            </a:r>
            <a:r>
              <a:rPr spc="-10" dirty="0">
                <a:latin typeface="Times New Roman"/>
                <a:cs typeface="Times New Roman"/>
              </a:rPr>
              <a:t> </a:t>
            </a:r>
            <a:r>
              <a:rPr dirty="0">
                <a:latin typeface="Times New Roman"/>
                <a:cs typeface="Times New Roman"/>
              </a:rPr>
              <a:t>tree</a:t>
            </a:r>
            <a:r>
              <a:rPr spc="-10" dirty="0">
                <a:latin typeface="Times New Roman"/>
                <a:cs typeface="Times New Roman"/>
              </a:rPr>
              <a:t> </a:t>
            </a:r>
            <a:r>
              <a:rPr spc="-5" dirty="0">
                <a:latin typeface="Times New Roman"/>
                <a:cs typeface="Times New Roman"/>
              </a:rPr>
              <a:t>but</a:t>
            </a:r>
            <a:r>
              <a:rPr spc="10" dirty="0">
                <a:latin typeface="Times New Roman"/>
                <a:cs typeface="Times New Roman"/>
              </a:rPr>
              <a:t> </a:t>
            </a:r>
            <a:r>
              <a:rPr spc="-10" dirty="0">
                <a:latin typeface="Times New Roman"/>
                <a:cs typeface="Times New Roman"/>
              </a:rPr>
              <a:t>even</a:t>
            </a:r>
            <a:r>
              <a:rPr spc="10" dirty="0">
                <a:latin typeface="Times New Roman"/>
                <a:cs typeface="Times New Roman"/>
              </a:rPr>
              <a:t> </a:t>
            </a:r>
            <a:r>
              <a:rPr spc="-5" dirty="0">
                <a:latin typeface="Times New Roman"/>
                <a:cs typeface="Times New Roman"/>
              </a:rPr>
              <a:t>though the</a:t>
            </a:r>
            <a:r>
              <a:rPr spc="5" dirty="0">
                <a:latin typeface="Times New Roman"/>
                <a:cs typeface="Times New Roman"/>
              </a:rPr>
              <a:t> </a:t>
            </a:r>
            <a:r>
              <a:rPr spc="-5" dirty="0">
                <a:latin typeface="Times New Roman"/>
                <a:cs typeface="Times New Roman"/>
              </a:rPr>
              <a:t>performance</a:t>
            </a:r>
            <a:r>
              <a:rPr spc="-10" dirty="0">
                <a:latin typeface="Times New Roman"/>
                <a:cs typeface="Times New Roman"/>
              </a:rPr>
              <a:t> </a:t>
            </a:r>
            <a:r>
              <a:rPr spc="-5" dirty="0">
                <a:latin typeface="Times New Roman"/>
                <a:cs typeface="Times New Roman"/>
              </a:rPr>
              <a:t>was</a:t>
            </a:r>
            <a:r>
              <a:rPr spc="10" dirty="0">
                <a:latin typeface="Times New Roman"/>
                <a:cs typeface="Times New Roman"/>
              </a:rPr>
              <a:t> </a:t>
            </a:r>
            <a:r>
              <a:rPr spc="-5" dirty="0">
                <a:latin typeface="Times New Roman"/>
                <a:cs typeface="Times New Roman"/>
              </a:rPr>
              <a:t>very good</a:t>
            </a:r>
            <a:r>
              <a:rPr spc="15" dirty="0">
                <a:latin typeface="Times New Roman"/>
                <a:cs typeface="Times New Roman"/>
              </a:rPr>
              <a:t> </a:t>
            </a:r>
            <a:r>
              <a:rPr spc="-10" dirty="0">
                <a:latin typeface="Times New Roman"/>
                <a:cs typeface="Times New Roman"/>
              </a:rPr>
              <a:t>as</a:t>
            </a:r>
            <a:r>
              <a:rPr spc="10" dirty="0">
                <a:latin typeface="Times New Roman"/>
                <a:cs typeface="Times New Roman"/>
              </a:rPr>
              <a:t> </a:t>
            </a:r>
            <a:r>
              <a:rPr spc="-5" dirty="0">
                <a:latin typeface="Times New Roman"/>
                <a:cs typeface="Times New Roman"/>
              </a:rPr>
              <a:t>expected</a:t>
            </a:r>
            <a:r>
              <a:rPr sz="1400" spc="-5" dirty="0">
                <a:latin typeface="Times New Roman"/>
                <a:cs typeface="Times New Roman"/>
              </a:rPr>
              <a:t>.</a:t>
            </a:r>
            <a:endParaRPr sz="1400" dirty="0">
              <a:latin typeface="Times New Roman"/>
              <a:cs typeface="Times New Roman"/>
            </a:endParaRPr>
          </a:p>
        </p:txBody>
      </p:sp>
      <p:pic>
        <p:nvPicPr>
          <p:cNvPr id="5" name="Picture 4">
            <a:extLst>
              <a:ext uri="{FF2B5EF4-FFF2-40B4-BE49-F238E27FC236}">
                <a16:creationId xmlns:a16="http://schemas.microsoft.com/office/drawing/2014/main" id="{F5F7BBBB-99C5-4C67-9301-51445E042491}"/>
              </a:ext>
            </a:extLst>
          </p:cNvPr>
          <p:cNvPicPr>
            <a:picLocks noChangeAspect="1"/>
          </p:cNvPicPr>
          <p:nvPr/>
        </p:nvPicPr>
        <p:blipFill>
          <a:blip r:embed="rId2"/>
          <a:stretch>
            <a:fillRect/>
          </a:stretch>
        </p:blipFill>
        <p:spPr>
          <a:xfrm>
            <a:off x="810131" y="2539593"/>
            <a:ext cx="5942585" cy="50647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9576" y="18288"/>
            <a:ext cx="6953248" cy="3114186"/>
          </a:xfrm>
          <a:prstGeom prst="rect">
            <a:avLst/>
          </a:prstGeom>
        </p:spPr>
        <p:txBody>
          <a:bodyPr vert="horz" wrap="square" lIns="0" tIns="153035" rIns="0" bIns="0" rtlCol="0">
            <a:spAutoFit/>
          </a:bodyPr>
          <a:lstStyle/>
          <a:p>
            <a:pPr marL="17145" algn="just">
              <a:lnSpc>
                <a:spcPct val="100000"/>
              </a:lnSpc>
              <a:spcBef>
                <a:spcPts val="1205"/>
              </a:spcBef>
            </a:pPr>
            <a:r>
              <a:rPr sz="3200" b="1" dirty="0">
                <a:latin typeface="Times New Roman"/>
                <a:cs typeface="Times New Roman"/>
              </a:rPr>
              <a:t>Support</a:t>
            </a:r>
            <a:r>
              <a:rPr sz="3200" b="1" spc="-15" dirty="0">
                <a:latin typeface="Times New Roman"/>
                <a:cs typeface="Times New Roman"/>
              </a:rPr>
              <a:t> </a:t>
            </a:r>
            <a:r>
              <a:rPr sz="3200" b="1" spc="-5" dirty="0">
                <a:latin typeface="Times New Roman"/>
                <a:cs typeface="Times New Roman"/>
              </a:rPr>
              <a:t>Vector</a:t>
            </a:r>
            <a:r>
              <a:rPr sz="3200" b="1" spc="-10" dirty="0">
                <a:latin typeface="Times New Roman"/>
                <a:cs typeface="Times New Roman"/>
              </a:rPr>
              <a:t> </a:t>
            </a:r>
            <a:r>
              <a:rPr sz="3200" b="1" dirty="0">
                <a:latin typeface="Times New Roman"/>
                <a:cs typeface="Times New Roman"/>
              </a:rPr>
              <a:t>Machine</a:t>
            </a:r>
            <a:r>
              <a:rPr sz="3200" b="1" spc="-15" dirty="0">
                <a:latin typeface="Times New Roman"/>
                <a:cs typeface="Times New Roman"/>
              </a:rPr>
              <a:t> </a:t>
            </a:r>
            <a:r>
              <a:rPr sz="3200" b="1" spc="-5" dirty="0">
                <a:latin typeface="Times New Roman"/>
                <a:cs typeface="Times New Roman"/>
              </a:rPr>
              <a:t>Classification</a:t>
            </a:r>
            <a:r>
              <a:rPr sz="1700" b="1" spc="-5" dirty="0">
                <a:latin typeface="Times New Roman"/>
                <a:cs typeface="Times New Roman"/>
              </a:rPr>
              <a:t>.</a:t>
            </a:r>
            <a:endParaRPr sz="1700" dirty="0">
              <a:latin typeface="Times New Roman"/>
              <a:cs typeface="Times New Roman"/>
            </a:endParaRPr>
          </a:p>
          <a:p>
            <a:pPr marL="18415" marR="5080" indent="-6350" algn="just">
              <a:lnSpc>
                <a:spcPct val="143800"/>
              </a:lnSpc>
              <a:spcBef>
                <a:spcPts val="175"/>
              </a:spcBef>
            </a:pPr>
            <a:r>
              <a:rPr sz="1600" spc="-5" dirty="0">
                <a:latin typeface="Times New Roman"/>
                <a:cs typeface="Times New Roman"/>
              </a:rPr>
              <a:t>We</a:t>
            </a:r>
            <a:r>
              <a:rPr sz="1600" dirty="0">
                <a:latin typeface="Times New Roman"/>
                <a:cs typeface="Times New Roman"/>
              </a:rPr>
              <a:t> </a:t>
            </a:r>
            <a:r>
              <a:rPr sz="1600" spc="-5" dirty="0">
                <a:latin typeface="Times New Roman"/>
                <a:cs typeface="Times New Roman"/>
              </a:rPr>
              <a:t>also</a:t>
            </a:r>
            <a:r>
              <a:rPr sz="1600" dirty="0">
                <a:latin typeface="Times New Roman"/>
                <a:cs typeface="Times New Roman"/>
              </a:rPr>
              <a:t> </a:t>
            </a:r>
            <a:r>
              <a:rPr sz="1600" spc="-5" dirty="0">
                <a:latin typeface="Times New Roman"/>
                <a:cs typeface="Times New Roman"/>
              </a:rPr>
              <a:t>had</a:t>
            </a:r>
            <a:r>
              <a:rPr sz="1600" dirty="0">
                <a:latin typeface="Times New Roman"/>
                <a:cs typeface="Times New Roman"/>
              </a:rPr>
              <a:t> </a:t>
            </a:r>
            <a:r>
              <a:rPr sz="1600" spc="-5" dirty="0">
                <a:latin typeface="Times New Roman"/>
                <a:cs typeface="Times New Roman"/>
              </a:rPr>
              <a:t>trained</a:t>
            </a:r>
            <a:r>
              <a:rPr sz="1600" dirty="0">
                <a:latin typeface="Times New Roman"/>
                <a:cs typeface="Times New Roman"/>
              </a:rPr>
              <a:t> and</a:t>
            </a:r>
            <a:r>
              <a:rPr sz="1600" spc="5" dirty="0">
                <a:latin typeface="Times New Roman"/>
                <a:cs typeface="Times New Roman"/>
              </a:rPr>
              <a:t> </a:t>
            </a:r>
            <a:r>
              <a:rPr sz="1600" spc="-5" dirty="0">
                <a:latin typeface="Times New Roman"/>
                <a:cs typeface="Times New Roman"/>
              </a:rPr>
              <a:t>tested</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into</a:t>
            </a:r>
            <a:r>
              <a:rPr sz="1600" dirty="0">
                <a:latin typeface="Times New Roman"/>
                <a:cs typeface="Times New Roman"/>
              </a:rPr>
              <a:t> </a:t>
            </a:r>
            <a:r>
              <a:rPr sz="1600" spc="-5" dirty="0">
                <a:latin typeface="Times New Roman"/>
                <a:cs typeface="Times New Roman"/>
              </a:rPr>
              <a:t>Support</a:t>
            </a:r>
            <a:r>
              <a:rPr sz="1600" dirty="0">
                <a:latin typeface="Times New Roman"/>
                <a:cs typeface="Times New Roman"/>
              </a:rPr>
              <a:t> </a:t>
            </a:r>
            <a:r>
              <a:rPr sz="1600" spc="-5" dirty="0">
                <a:latin typeface="Times New Roman"/>
                <a:cs typeface="Times New Roman"/>
              </a:rPr>
              <a:t>Vector</a:t>
            </a:r>
            <a:r>
              <a:rPr sz="1600" dirty="0">
                <a:latin typeface="Times New Roman"/>
                <a:cs typeface="Times New Roman"/>
              </a:rPr>
              <a:t> </a:t>
            </a:r>
            <a:r>
              <a:rPr sz="1600" spc="-5" dirty="0">
                <a:latin typeface="Times New Roman"/>
                <a:cs typeface="Times New Roman"/>
              </a:rPr>
              <a:t>Machine </a:t>
            </a:r>
            <a:r>
              <a:rPr sz="1600" spc="-335" dirty="0">
                <a:latin typeface="Times New Roman"/>
                <a:cs typeface="Times New Roman"/>
              </a:rPr>
              <a:t> </a:t>
            </a:r>
            <a:r>
              <a:rPr sz="1600" spc="-5" dirty="0">
                <a:latin typeface="Times New Roman"/>
                <a:cs typeface="Times New Roman"/>
              </a:rPr>
              <a:t>algorithm</a:t>
            </a:r>
            <a:r>
              <a:rPr sz="1600" spc="-75" dirty="0">
                <a:latin typeface="Times New Roman"/>
                <a:cs typeface="Times New Roman"/>
              </a:rPr>
              <a:t> </a:t>
            </a:r>
            <a:r>
              <a:rPr sz="1600" spc="-5" dirty="0">
                <a:latin typeface="Times New Roman"/>
                <a:cs typeface="Times New Roman"/>
              </a:rPr>
              <a:t>because</a:t>
            </a:r>
            <a:r>
              <a:rPr sz="1600" spc="-60" dirty="0">
                <a:latin typeface="Times New Roman"/>
                <a:cs typeface="Times New Roman"/>
              </a:rPr>
              <a:t> </a:t>
            </a:r>
            <a:r>
              <a:rPr sz="1600" spc="-5" dirty="0">
                <a:latin typeface="Times New Roman"/>
                <a:cs typeface="Times New Roman"/>
              </a:rPr>
              <a:t>it</a:t>
            </a:r>
            <a:r>
              <a:rPr sz="1600" spc="-65" dirty="0">
                <a:latin typeface="Times New Roman"/>
                <a:cs typeface="Times New Roman"/>
              </a:rPr>
              <a:t> </a:t>
            </a:r>
            <a:r>
              <a:rPr sz="1600" spc="-5" dirty="0">
                <a:latin typeface="Times New Roman"/>
                <a:cs typeface="Times New Roman"/>
              </a:rPr>
              <a:t>is</a:t>
            </a:r>
            <a:r>
              <a:rPr sz="1600" spc="-40" dirty="0">
                <a:latin typeface="Times New Roman"/>
                <a:cs typeface="Times New Roman"/>
              </a:rPr>
              <a:t> </a:t>
            </a:r>
            <a:r>
              <a:rPr sz="1600" dirty="0">
                <a:latin typeface="Times New Roman"/>
                <a:cs typeface="Times New Roman"/>
              </a:rPr>
              <a:t>a</a:t>
            </a:r>
            <a:r>
              <a:rPr sz="1600" spc="-65" dirty="0">
                <a:latin typeface="Times New Roman"/>
                <a:cs typeface="Times New Roman"/>
              </a:rPr>
              <a:t> </a:t>
            </a:r>
            <a:r>
              <a:rPr sz="1600" spc="-5" dirty="0">
                <a:latin typeface="Times New Roman"/>
                <a:cs typeface="Times New Roman"/>
              </a:rPr>
              <a:t>very</a:t>
            </a:r>
            <a:r>
              <a:rPr sz="1600" spc="-65" dirty="0">
                <a:latin typeface="Times New Roman"/>
                <a:cs typeface="Times New Roman"/>
              </a:rPr>
              <a:t> </a:t>
            </a:r>
            <a:r>
              <a:rPr sz="1600" spc="-5" dirty="0">
                <a:latin typeface="Times New Roman"/>
                <a:cs typeface="Times New Roman"/>
              </a:rPr>
              <a:t>good</a:t>
            </a:r>
            <a:r>
              <a:rPr sz="1600" spc="-55" dirty="0">
                <a:latin typeface="Times New Roman"/>
                <a:cs typeface="Times New Roman"/>
              </a:rPr>
              <a:t> </a:t>
            </a:r>
            <a:r>
              <a:rPr sz="1600" spc="-5" dirty="0">
                <a:latin typeface="Times New Roman"/>
                <a:cs typeface="Times New Roman"/>
              </a:rPr>
              <a:t>algorithm</a:t>
            </a:r>
            <a:r>
              <a:rPr sz="1600" spc="-60" dirty="0">
                <a:latin typeface="Times New Roman"/>
                <a:cs typeface="Times New Roman"/>
              </a:rPr>
              <a:t> </a:t>
            </a:r>
            <a:r>
              <a:rPr sz="1600" dirty="0">
                <a:latin typeface="Times New Roman"/>
                <a:cs typeface="Times New Roman"/>
              </a:rPr>
              <a:t>for</a:t>
            </a:r>
            <a:r>
              <a:rPr sz="1600" spc="-70" dirty="0">
                <a:latin typeface="Times New Roman"/>
                <a:cs typeface="Times New Roman"/>
              </a:rPr>
              <a:t> </a:t>
            </a:r>
            <a:r>
              <a:rPr sz="1600" spc="-5" dirty="0">
                <a:latin typeface="Times New Roman"/>
                <a:cs typeface="Times New Roman"/>
              </a:rPr>
              <a:t>both</a:t>
            </a:r>
            <a:r>
              <a:rPr sz="1600" spc="-60" dirty="0">
                <a:latin typeface="Times New Roman"/>
                <a:cs typeface="Times New Roman"/>
              </a:rPr>
              <a:t> </a:t>
            </a:r>
            <a:r>
              <a:rPr sz="1600" spc="-5" dirty="0">
                <a:latin typeface="Times New Roman"/>
                <a:cs typeface="Times New Roman"/>
              </a:rPr>
              <a:t>linearly</a:t>
            </a:r>
            <a:r>
              <a:rPr sz="1600" spc="-65" dirty="0">
                <a:latin typeface="Times New Roman"/>
                <a:cs typeface="Times New Roman"/>
              </a:rPr>
              <a:t> </a:t>
            </a:r>
            <a:r>
              <a:rPr sz="1600" spc="-5" dirty="0">
                <a:latin typeface="Times New Roman"/>
                <a:cs typeface="Times New Roman"/>
              </a:rPr>
              <a:t>separable</a:t>
            </a:r>
            <a:r>
              <a:rPr sz="1600" spc="-60" dirty="0">
                <a:latin typeface="Times New Roman"/>
                <a:cs typeface="Times New Roman"/>
              </a:rPr>
              <a:t> </a:t>
            </a:r>
            <a:r>
              <a:rPr sz="1600" spc="-5" dirty="0">
                <a:latin typeface="Times New Roman"/>
                <a:cs typeface="Times New Roman"/>
              </a:rPr>
              <a:t>data </a:t>
            </a:r>
            <a:r>
              <a:rPr sz="1600" spc="-340" dirty="0">
                <a:latin typeface="Times New Roman"/>
                <a:cs typeface="Times New Roman"/>
              </a:rPr>
              <a:t> </a:t>
            </a:r>
            <a:r>
              <a:rPr sz="1600" dirty="0">
                <a:latin typeface="Times New Roman"/>
                <a:cs typeface="Times New Roman"/>
              </a:rPr>
              <a:t>&amp;</a:t>
            </a:r>
            <a:r>
              <a:rPr sz="1600" spc="-50" dirty="0">
                <a:latin typeface="Times New Roman"/>
                <a:cs typeface="Times New Roman"/>
              </a:rPr>
              <a:t> </a:t>
            </a:r>
            <a:r>
              <a:rPr sz="1600" spc="-5" dirty="0">
                <a:latin typeface="Times New Roman"/>
                <a:cs typeface="Times New Roman"/>
              </a:rPr>
              <a:t>non-linearly</a:t>
            </a:r>
            <a:r>
              <a:rPr sz="1600" spc="-55" dirty="0">
                <a:latin typeface="Times New Roman"/>
                <a:cs typeface="Times New Roman"/>
              </a:rPr>
              <a:t> </a:t>
            </a:r>
            <a:r>
              <a:rPr sz="1600" spc="-5" dirty="0">
                <a:latin typeface="Times New Roman"/>
                <a:cs typeface="Times New Roman"/>
              </a:rPr>
              <a:t>separable</a:t>
            </a:r>
            <a:r>
              <a:rPr sz="1600" spc="-60" dirty="0">
                <a:latin typeface="Times New Roman"/>
                <a:cs typeface="Times New Roman"/>
              </a:rPr>
              <a:t> </a:t>
            </a:r>
            <a:r>
              <a:rPr sz="1600" spc="-5" dirty="0">
                <a:latin typeface="Times New Roman"/>
                <a:cs typeface="Times New Roman"/>
              </a:rPr>
              <a:t>data,</a:t>
            </a:r>
            <a:r>
              <a:rPr sz="1600" spc="-60" dirty="0">
                <a:latin typeface="Times New Roman"/>
                <a:cs typeface="Times New Roman"/>
              </a:rPr>
              <a:t> </a:t>
            </a:r>
            <a:r>
              <a:rPr sz="1600" spc="-5" dirty="0">
                <a:latin typeface="Times New Roman"/>
                <a:cs typeface="Times New Roman"/>
              </a:rPr>
              <a:t>it</a:t>
            </a:r>
            <a:r>
              <a:rPr sz="1600" spc="-45" dirty="0">
                <a:latin typeface="Times New Roman"/>
                <a:cs typeface="Times New Roman"/>
              </a:rPr>
              <a:t> </a:t>
            </a:r>
            <a:r>
              <a:rPr sz="1600" spc="-5" dirty="0">
                <a:latin typeface="Times New Roman"/>
                <a:cs typeface="Times New Roman"/>
              </a:rPr>
              <a:t>creates</a:t>
            </a:r>
            <a:r>
              <a:rPr sz="1600" spc="-45" dirty="0">
                <a:latin typeface="Times New Roman"/>
                <a:cs typeface="Times New Roman"/>
              </a:rPr>
              <a:t> </a:t>
            </a:r>
            <a:r>
              <a:rPr sz="1600" dirty="0">
                <a:latin typeface="Times New Roman"/>
                <a:cs typeface="Times New Roman"/>
              </a:rPr>
              <a:t>a</a:t>
            </a:r>
            <a:r>
              <a:rPr sz="1600" spc="-55" dirty="0">
                <a:latin typeface="Times New Roman"/>
                <a:cs typeface="Times New Roman"/>
              </a:rPr>
              <a:t> </a:t>
            </a:r>
            <a:r>
              <a:rPr sz="1600" spc="-5" dirty="0">
                <a:latin typeface="Times New Roman"/>
                <a:cs typeface="Times New Roman"/>
              </a:rPr>
              <a:t>hyperplane</a:t>
            </a:r>
            <a:r>
              <a:rPr sz="1600" spc="-60" dirty="0">
                <a:latin typeface="Times New Roman"/>
                <a:cs typeface="Times New Roman"/>
              </a:rPr>
              <a:t> </a:t>
            </a:r>
            <a:r>
              <a:rPr sz="1600" spc="-5" dirty="0">
                <a:latin typeface="Times New Roman"/>
                <a:cs typeface="Times New Roman"/>
              </a:rPr>
              <a:t>with</a:t>
            </a:r>
            <a:r>
              <a:rPr sz="1600" spc="-45" dirty="0">
                <a:latin typeface="Times New Roman"/>
                <a:cs typeface="Times New Roman"/>
              </a:rPr>
              <a:t> </a:t>
            </a:r>
            <a:r>
              <a:rPr sz="1600" spc="-5" dirty="0">
                <a:latin typeface="Times New Roman"/>
                <a:cs typeface="Times New Roman"/>
              </a:rPr>
              <a:t>marginal</a:t>
            </a:r>
            <a:r>
              <a:rPr sz="1600" spc="-55" dirty="0">
                <a:latin typeface="Times New Roman"/>
                <a:cs typeface="Times New Roman"/>
              </a:rPr>
              <a:t> </a:t>
            </a:r>
            <a:r>
              <a:rPr sz="1600" spc="-5" dirty="0">
                <a:latin typeface="Times New Roman"/>
                <a:cs typeface="Times New Roman"/>
              </a:rPr>
              <a:t>distance </a:t>
            </a:r>
            <a:r>
              <a:rPr sz="1600" spc="-340" dirty="0">
                <a:latin typeface="Times New Roman"/>
                <a:cs typeface="Times New Roman"/>
              </a:rPr>
              <a:t> </a:t>
            </a:r>
            <a:r>
              <a:rPr sz="1600" spc="-5" dirty="0">
                <a:latin typeface="Times New Roman"/>
                <a:cs typeface="Times New Roman"/>
              </a:rPr>
              <a:t>between</a:t>
            </a:r>
            <a:r>
              <a:rPr sz="1600" dirty="0">
                <a:latin typeface="Times New Roman"/>
                <a:cs typeface="Times New Roman"/>
              </a:rPr>
              <a:t> </a:t>
            </a:r>
            <a:r>
              <a:rPr sz="1600" spc="-5" dirty="0">
                <a:latin typeface="Times New Roman"/>
                <a:cs typeface="Times New Roman"/>
              </a:rPr>
              <a:t>positive</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negative</a:t>
            </a:r>
            <a:r>
              <a:rPr sz="1600"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points</a:t>
            </a:r>
            <a:r>
              <a:rPr sz="1600" dirty="0">
                <a:latin typeface="Times New Roman"/>
                <a:cs typeface="Times New Roman"/>
              </a:rPr>
              <a:t> </a:t>
            </a:r>
            <a:r>
              <a:rPr sz="1600" spc="-5" dirty="0">
                <a:latin typeface="Times New Roman"/>
                <a:cs typeface="Times New Roman"/>
              </a:rPr>
              <a:t>passing</a:t>
            </a:r>
            <a:r>
              <a:rPr sz="1600" dirty="0">
                <a:latin typeface="Times New Roman"/>
                <a:cs typeface="Times New Roman"/>
              </a:rPr>
              <a:t> </a:t>
            </a:r>
            <a:r>
              <a:rPr sz="1600" spc="-5" dirty="0">
                <a:latin typeface="Times New Roman"/>
                <a:cs typeface="Times New Roman"/>
              </a:rPr>
              <a:t>through</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support </a:t>
            </a:r>
            <a:r>
              <a:rPr sz="1600" dirty="0">
                <a:latin typeface="Times New Roman"/>
                <a:cs typeface="Times New Roman"/>
              </a:rPr>
              <a:t> </a:t>
            </a:r>
            <a:r>
              <a:rPr sz="1600" spc="-5" dirty="0">
                <a:latin typeface="Times New Roman"/>
                <a:cs typeface="Times New Roman"/>
              </a:rPr>
              <a:t>vectors</a:t>
            </a:r>
            <a:r>
              <a:rPr sz="1600" dirty="0">
                <a:latin typeface="Times New Roman"/>
                <a:cs typeface="Times New Roman"/>
              </a:rPr>
              <a:t> it</a:t>
            </a:r>
            <a:r>
              <a:rPr sz="1600" spc="5" dirty="0">
                <a:latin typeface="Times New Roman"/>
                <a:cs typeface="Times New Roman"/>
              </a:rPr>
              <a:t> </a:t>
            </a:r>
            <a:r>
              <a:rPr sz="1600" spc="-5" dirty="0">
                <a:latin typeface="Times New Roman"/>
                <a:cs typeface="Times New Roman"/>
              </a:rPr>
              <a:t>uses</a:t>
            </a:r>
            <a:r>
              <a:rPr sz="1600" dirty="0">
                <a:latin typeface="Times New Roman"/>
                <a:cs typeface="Times New Roman"/>
              </a:rPr>
              <a:t> </a:t>
            </a:r>
            <a:r>
              <a:rPr sz="1600" spc="-10" dirty="0">
                <a:latin typeface="Times New Roman"/>
                <a:cs typeface="Times New Roman"/>
              </a:rPr>
              <a:t>SVM</a:t>
            </a:r>
            <a:r>
              <a:rPr sz="1600" spc="-5" dirty="0">
                <a:latin typeface="Times New Roman"/>
                <a:cs typeface="Times New Roman"/>
              </a:rPr>
              <a:t> kernels</a:t>
            </a:r>
            <a:r>
              <a:rPr sz="160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convert</a:t>
            </a:r>
            <a:r>
              <a:rPr sz="1600" dirty="0">
                <a:latin typeface="Times New Roman"/>
                <a:cs typeface="Times New Roman"/>
              </a:rPr>
              <a:t> </a:t>
            </a:r>
            <a:r>
              <a:rPr sz="1600" spc="-5" dirty="0">
                <a:latin typeface="Times New Roman"/>
                <a:cs typeface="Times New Roman"/>
              </a:rPr>
              <a:t>low</a:t>
            </a:r>
            <a:r>
              <a:rPr sz="1600" dirty="0">
                <a:latin typeface="Times New Roman"/>
                <a:cs typeface="Times New Roman"/>
              </a:rPr>
              <a:t> </a:t>
            </a:r>
            <a:r>
              <a:rPr sz="1600" spc="-5" dirty="0">
                <a:latin typeface="Times New Roman"/>
                <a:cs typeface="Times New Roman"/>
              </a:rPr>
              <a:t>dimension</a:t>
            </a:r>
            <a:r>
              <a:rPr sz="1600"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into</a:t>
            </a:r>
            <a:r>
              <a:rPr sz="1600" dirty="0">
                <a:latin typeface="Times New Roman"/>
                <a:cs typeface="Times New Roman"/>
              </a:rPr>
              <a:t> </a:t>
            </a:r>
            <a:r>
              <a:rPr sz="1600" spc="-10" dirty="0">
                <a:latin typeface="Times New Roman"/>
                <a:cs typeface="Times New Roman"/>
              </a:rPr>
              <a:t>high </a:t>
            </a:r>
            <a:r>
              <a:rPr sz="1600" spc="-5" dirty="0">
                <a:latin typeface="Times New Roman"/>
                <a:cs typeface="Times New Roman"/>
              </a:rPr>
              <a:t> dimension data </a:t>
            </a:r>
            <a:r>
              <a:rPr sz="1600" dirty="0">
                <a:latin typeface="Times New Roman"/>
                <a:cs typeface="Times New Roman"/>
              </a:rPr>
              <a:t>in </a:t>
            </a:r>
            <a:r>
              <a:rPr sz="1600" spc="-5" dirty="0">
                <a:latin typeface="Times New Roman"/>
                <a:cs typeface="Times New Roman"/>
              </a:rPr>
              <a:t>non-linearly separable data and then it puts </a:t>
            </a:r>
            <a:r>
              <a:rPr sz="1600" dirty="0">
                <a:latin typeface="Times New Roman"/>
                <a:cs typeface="Times New Roman"/>
              </a:rPr>
              <a:t>the </a:t>
            </a:r>
            <a:r>
              <a:rPr sz="1600" spc="-5" dirty="0">
                <a:latin typeface="Times New Roman"/>
                <a:cs typeface="Times New Roman"/>
              </a:rPr>
              <a:t>similar </a:t>
            </a:r>
            <a:r>
              <a:rPr sz="1600" dirty="0">
                <a:latin typeface="Times New Roman"/>
                <a:cs typeface="Times New Roman"/>
              </a:rPr>
              <a:t> </a:t>
            </a:r>
            <a:r>
              <a:rPr sz="1600" spc="-5" dirty="0">
                <a:latin typeface="Times New Roman"/>
                <a:cs typeface="Times New Roman"/>
              </a:rPr>
              <a:t>kind </a:t>
            </a:r>
            <a:r>
              <a:rPr sz="1600" dirty="0">
                <a:latin typeface="Times New Roman"/>
                <a:cs typeface="Times New Roman"/>
              </a:rPr>
              <a:t>of </a:t>
            </a:r>
            <a:r>
              <a:rPr sz="1600" spc="-5" dirty="0">
                <a:latin typeface="Times New Roman"/>
                <a:cs typeface="Times New Roman"/>
              </a:rPr>
              <a:t>data into any side </a:t>
            </a:r>
            <a:r>
              <a:rPr sz="1600" dirty="0">
                <a:latin typeface="Times New Roman"/>
                <a:cs typeface="Times New Roman"/>
              </a:rPr>
              <a:t>of </a:t>
            </a:r>
            <a:r>
              <a:rPr sz="1600" spc="-5" dirty="0">
                <a:latin typeface="Times New Roman"/>
                <a:cs typeface="Times New Roman"/>
              </a:rPr>
              <a:t>the hyperplane and predicts accordingly so it’s </a:t>
            </a:r>
            <a:r>
              <a:rPr sz="1600" dirty="0">
                <a:latin typeface="Times New Roman"/>
                <a:cs typeface="Times New Roman"/>
              </a:rPr>
              <a:t> </a:t>
            </a:r>
            <a:r>
              <a:rPr sz="1600" spc="-5" dirty="0">
                <a:latin typeface="Times New Roman"/>
                <a:cs typeface="Times New Roman"/>
              </a:rPr>
              <a:t>very</a:t>
            </a:r>
            <a:r>
              <a:rPr sz="1600" spc="5" dirty="0">
                <a:latin typeface="Times New Roman"/>
                <a:cs typeface="Times New Roman"/>
              </a:rPr>
              <a:t> </a:t>
            </a:r>
            <a:r>
              <a:rPr sz="1600" spc="-5" dirty="0">
                <a:latin typeface="Times New Roman"/>
                <a:cs typeface="Times New Roman"/>
              </a:rPr>
              <a:t>effective</a:t>
            </a:r>
            <a:r>
              <a:rPr sz="1600" spc="-15" dirty="0">
                <a:latin typeface="Times New Roman"/>
                <a:cs typeface="Times New Roman"/>
              </a:rPr>
              <a:t> </a:t>
            </a:r>
            <a:r>
              <a:rPr sz="1600" spc="-5" dirty="0">
                <a:latin typeface="Times New Roman"/>
                <a:cs typeface="Times New Roman"/>
              </a:rPr>
              <a:t>algorithm</a:t>
            </a:r>
            <a:r>
              <a:rPr sz="1600"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spc="-10" dirty="0">
                <a:latin typeface="Times New Roman"/>
                <a:cs typeface="Times New Roman"/>
              </a:rPr>
              <a:t>apply</a:t>
            </a:r>
            <a:r>
              <a:rPr sz="1600" spc="5" dirty="0">
                <a:latin typeface="Times New Roman"/>
                <a:cs typeface="Times New Roman"/>
              </a:rPr>
              <a:t> </a:t>
            </a:r>
            <a:r>
              <a:rPr sz="1600" spc="-5" dirty="0">
                <a:latin typeface="Times New Roman"/>
                <a:cs typeface="Times New Roman"/>
              </a:rPr>
              <a:t>in</a:t>
            </a:r>
            <a:r>
              <a:rPr sz="1600" spc="5" dirty="0">
                <a:latin typeface="Times New Roman"/>
                <a:cs typeface="Times New Roman"/>
              </a:rPr>
              <a:t> </a:t>
            </a:r>
            <a:r>
              <a:rPr sz="1600" spc="-5" dirty="0">
                <a:latin typeface="Times New Roman"/>
                <a:cs typeface="Times New Roman"/>
              </a:rPr>
              <a:t>classification</a:t>
            </a:r>
            <a:r>
              <a:rPr sz="1600" spc="5" dirty="0">
                <a:latin typeface="Times New Roman"/>
                <a:cs typeface="Times New Roman"/>
              </a:rPr>
              <a:t> </a:t>
            </a:r>
            <a:r>
              <a:rPr sz="1600" spc="-5" dirty="0">
                <a:latin typeface="Times New Roman"/>
                <a:cs typeface="Times New Roman"/>
              </a:rPr>
              <a:t>algorithm.</a:t>
            </a:r>
            <a:endParaRPr sz="1600" dirty="0">
              <a:latin typeface="Times New Roman"/>
              <a:cs typeface="Times New Roman"/>
            </a:endParaRPr>
          </a:p>
        </p:txBody>
      </p:sp>
      <p:sp>
        <p:nvSpPr>
          <p:cNvPr id="3" name="object 3"/>
          <p:cNvSpPr txBox="1"/>
          <p:nvPr/>
        </p:nvSpPr>
        <p:spPr>
          <a:xfrm>
            <a:off x="440056" y="8229600"/>
            <a:ext cx="6829424" cy="1696362"/>
          </a:xfrm>
          <a:prstGeom prst="rect">
            <a:avLst/>
          </a:prstGeom>
        </p:spPr>
        <p:txBody>
          <a:bodyPr vert="horz" wrap="square" lIns="0" tIns="13335" rIns="0" bIns="0" rtlCol="0">
            <a:spAutoFit/>
          </a:bodyPr>
          <a:lstStyle/>
          <a:p>
            <a:pPr marL="12700" marR="5080" indent="38100" algn="just">
              <a:lnSpc>
                <a:spcPct val="143900"/>
              </a:lnSpc>
              <a:spcBef>
                <a:spcPts val="105"/>
              </a:spcBef>
            </a:pPr>
            <a:r>
              <a:rPr dirty="0">
                <a:latin typeface="Times New Roman"/>
                <a:cs typeface="Times New Roman"/>
              </a:rPr>
              <a:t>In </a:t>
            </a:r>
            <a:r>
              <a:rPr spc="-5" dirty="0">
                <a:latin typeface="Times New Roman"/>
                <a:cs typeface="Times New Roman"/>
              </a:rPr>
              <a:t>the </a:t>
            </a:r>
            <a:r>
              <a:rPr spc="-10" dirty="0">
                <a:latin typeface="Times New Roman"/>
                <a:cs typeface="Times New Roman"/>
              </a:rPr>
              <a:t>above </a:t>
            </a:r>
            <a:r>
              <a:rPr spc="-5" dirty="0">
                <a:latin typeface="Times New Roman"/>
                <a:cs typeface="Times New Roman"/>
              </a:rPr>
              <a:t>snapshot you </a:t>
            </a:r>
            <a:r>
              <a:rPr dirty="0">
                <a:latin typeface="Times New Roman"/>
                <a:cs typeface="Times New Roman"/>
              </a:rPr>
              <a:t>can </a:t>
            </a:r>
            <a:r>
              <a:rPr spc="-5" dirty="0">
                <a:latin typeface="Times New Roman"/>
                <a:cs typeface="Times New Roman"/>
              </a:rPr>
              <a:t>see that we had trained </a:t>
            </a:r>
            <a:r>
              <a:rPr spc="-10" dirty="0">
                <a:latin typeface="Times New Roman"/>
                <a:cs typeface="Times New Roman"/>
              </a:rPr>
              <a:t>and </a:t>
            </a:r>
            <a:r>
              <a:rPr spc="-5" dirty="0">
                <a:latin typeface="Times New Roman"/>
                <a:cs typeface="Times New Roman"/>
              </a:rPr>
              <a:t>tested </a:t>
            </a:r>
            <a:r>
              <a:rPr dirty="0">
                <a:latin typeface="Times New Roman"/>
                <a:cs typeface="Times New Roman"/>
              </a:rPr>
              <a:t>the </a:t>
            </a:r>
            <a:r>
              <a:rPr spc="-5" dirty="0">
                <a:latin typeface="Times New Roman"/>
                <a:cs typeface="Times New Roman"/>
              </a:rPr>
              <a:t>data </a:t>
            </a:r>
            <a:r>
              <a:rPr dirty="0">
                <a:latin typeface="Times New Roman"/>
                <a:cs typeface="Times New Roman"/>
              </a:rPr>
              <a:t> </a:t>
            </a:r>
            <a:r>
              <a:rPr spc="-5" dirty="0">
                <a:latin typeface="Times New Roman"/>
                <a:cs typeface="Times New Roman"/>
              </a:rPr>
              <a:t>into </a:t>
            </a:r>
            <a:r>
              <a:rPr spc="-10" dirty="0">
                <a:latin typeface="Times New Roman"/>
                <a:cs typeface="Times New Roman"/>
              </a:rPr>
              <a:t>Support </a:t>
            </a:r>
            <a:r>
              <a:rPr spc="-5" dirty="0">
                <a:latin typeface="Times New Roman"/>
                <a:cs typeface="Times New Roman"/>
              </a:rPr>
              <a:t>Vector Classification Model </a:t>
            </a:r>
            <a:r>
              <a:rPr dirty="0">
                <a:latin typeface="Times New Roman"/>
                <a:cs typeface="Times New Roman"/>
              </a:rPr>
              <a:t>&amp; it </a:t>
            </a:r>
            <a:r>
              <a:rPr spc="-5" dirty="0">
                <a:latin typeface="Times New Roman"/>
                <a:cs typeface="Times New Roman"/>
              </a:rPr>
              <a:t>gave the accuracy </a:t>
            </a:r>
            <a:r>
              <a:rPr dirty="0">
                <a:latin typeface="Times New Roman"/>
                <a:cs typeface="Times New Roman"/>
              </a:rPr>
              <a:t>of </a:t>
            </a:r>
            <a:r>
              <a:rPr sz="2400" b="1" spc="-5" dirty="0">
                <a:latin typeface="Times New Roman"/>
                <a:cs typeface="Times New Roman"/>
              </a:rPr>
              <a:t>89.29%</a:t>
            </a:r>
            <a:r>
              <a:rPr spc="-5" dirty="0">
                <a:latin typeface="Times New Roman"/>
                <a:cs typeface="Times New Roman"/>
              </a:rPr>
              <a:t>. </a:t>
            </a:r>
            <a:r>
              <a:rPr spc="-335" dirty="0">
                <a:latin typeface="Times New Roman"/>
                <a:cs typeface="Times New Roman"/>
              </a:rPr>
              <a:t> </a:t>
            </a:r>
            <a:r>
              <a:rPr dirty="0">
                <a:latin typeface="Times New Roman"/>
                <a:cs typeface="Times New Roman"/>
              </a:rPr>
              <a:t>Its</a:t>
            </a:r>
            <a:r>
              <a:rPr spc="-10" dirty="0">
                <a:latin typeface="Times New Roman"/>
                <a:cs typeface="Times New Roman"/>
              </a:rPr>
              <a:t> </a:t>
            </a:r>
            <a:r>
              <a:rPr spc="-5" dirty="0">
                <a:latin typeface="Times New Roman"/>
                <a:cs typeface="Times New Roman"/>
              </a:rPr>
              <a:t>precision</a:t>
            </a:r>
            <a:r>
              <a:rPr spc="-10" dirty="0">
                <a:latin typeface="Times New Roman"/>
                <a:cs typeface="Times New Roman"/>
              </a:rPr>
              <a:t> </a:t>
            </a:r>
            <a:r>
              <a:rPr spc="-5" dirty="0">
                <a:latin typeface="Times New Roman"/>
                <a:cs typeface="Times New Roman"/>
              </a:rPr>
              <a:t>score</a:t>
            </a:r>
            <a:r>
              <a:rPr spc="-10" dirty="0">
                <a:latin typeface="Times New Roman"/>
                <a:cs typeface="Times New Roman"/>
              </a:rPr>
              <a:t> </a:t>
            </a:r>
            <a:r>
              <a:rPr spc="-5" dirty="0">
                <a:latin typeface="Times New Roman"/>
                <a:cs typeface="Times New Roman"/>
              </a:rPr>
              <a:t>was</a:t>
            </a:r>
            <a:r>
              <a:rPr spc="10" dirty="0">
                <a:latin typeface="Times New Roman"/>
                <a:cs typeface="Times New Roman"/>
              </a:rPr>
              <a:t> </a:t>
            </a:r>
            <a:r>
              <a:rPr spc="-5" dirty="0">
                <a:latin typeface="Times New Roman"/>
                <a:cs typeface="Times New Roman"/>
              </a:rPr>
              <a:t>very</a:t>
            </a:r>
            <a:r>
              <a:rPr spc="-10" dirty="0">
                <a:latin typeface="Times New Roman"/>
                <a:cs typeface="Times New Roman"/>
              </a:rPr>
              <a:t> </a:t>
            </a:r>
            <a:r>
              <a:rPr spc="-5" dirty="0">
                <a:latin typeface="Times New Roman"/>
                <a:cs typeface="Times New Roman"/>
              </a:rPr>
              <a:t>good</a:t>
            </a:r>
            <a:r>
              <a:rPr spc="10" dirty="0">
                <a:latin typeface="Times New Roman"/>
                <a:cs typeface="Times New Roman"/>
              </a:rPr>
              <a:t> </a:t>
            </a:r>
            <a:r>
              <a:rPr spc="-5" dirty="0">
                <a:latin typeface="Times New Roman"/>
                <a:cs typeface="Times New Roman"/>
              </a:rPr>
              <a:t>but</a:t>
            </a:r>
            <a:r>
              <a:rPr spc="10" dirty="0">
                <a:latin typeface="Times New Roman"/>
                <a:cs typeface="Times New Roman"/>
              </a:rPr>
              <a:t> </a:t>
            </a:r>
            <a:r>
              <a:rPr spc="-5" dirty="0">
                <a:latin typeface="Times New Roman"/>
                <a:cs typeface="Times New Roman"/>
              </a:rPr>
              <a:t>recall</a:t>
            </a:r>
            <a:r>
              <a:rPr dirty="0">
                <a:latin typeface="Times New Roman"/>
                <a:cs typeface="Times New Roman"/>
              </a:rPr>
              <a:t> &amp; f1</a:t>
            </a:r>
            <a:r>
              <a:rPr spc="10" dirty="0">
                <a:latin typeface="Times New Roman"/>
                <a:cs typeface="Times New Roman"/>
              </a:rPr>
              <a:t> </a:t>
            </a:r>
            <a:r>
              <a:rPr spc="-5" dirty="0">
                <a:latin typeface="Times New Roman"/>
                <a:cs typeface="Times New Roman"/>
              </a:rPr>
              <a:t>score</a:t>
            </a:r>
            <a:r>
              <a:rPr spc="-10" dirty="0">
                <a:latin typeface="Times New Roman"/>
                <a:cs typeface="Times New Roman"/>
              </a:rPr>
              <a:t> </a:t>
            </a:r>
            <a:r>
              <a:rPr spc="-5" dirty="0">
                <a:latin typeface="Times New Roman"/>
                <a:cs typeface="Times New Roman"/>
              </a:rPr>
              <a:t>was</a:t>
            </a:r>
            <a:r>
              <a:rPr spc="10" dirty="0">
                <a:latin typeface="Times New Roman"/>
                <a:cs typeface="Times New Roman"/>
              </a:rPr>
              <a:t> </a:t>
            </a:r>
            <a:r>
              <a:rPr spc="-5" dirty="0">
                <a:latin typeface="Times New Roman"/>
                <a:cs typeface="Times New Roman"/>
              </a:rPr>
              <a:t>not</a:t>
            </a:r>
            <a:r>
              <a:rPr spc="-10" dirty="0">
                <a:latin typeface="Times New Roman"/>
                <a:cs typeface="Times New Roman"/>
              </a:rPr>
              <a:t> </a:t>
            </a:r>
            <a:r>
              <a:rPr spc="-5" dirty="0">
                <a:latin typeface="Times New Roman"/>
                <a:cs typeface="Times New Roman"/>
              </a:rPr>
              <a:t>much</a:t>
            </a:r>
            <a:r>
              <a:rPr spc="10" dirty="0">
                <a:latin typeface="Times New Roman"/>
                <a:cs typeface="Times New Roman"/>
              </a:rPr>
              <a:t> </a:t>
            </a:r>
            <a:r>
              <a:rPr spc="-5" dirty="0">
                <a:latin typeface="Times New Roman"/>
                <a:cs typeface="Times New Roman"/>
              </a:rPr>
              <a:t>good.</a:t>
            </a:r>
            <a:endParaRPr dirty="0">
              <a:latin typeface="Times New Roman"/>
              <a:cs typeface="Times New Roman"/>
            </a:endParaRPr>
          </a:p>
        </p:txBody>
      </p:sp>
      <p:pic>
        <p:nvPicPr>
          <p:cNvPr id="5" name="Picture 4">
            <a:extLst>
              <a:ext uri="{FF2B5EF4-FFF2-40B4-BE49-F238E27FC236}">
                <a16:creationId xmlns:a16="http://schemas.microsoft.com/office/drawing/2014/main" id="{CCE21F3C-6AE0-476A-89C1-6BB1C7E38EAF}"/>
              </a:ext>
            </a:extLst>
          </p:cNvPr>
          <p:cNvPicPr>
            <a:picLocks noChangeAspect="1"/>
          </p:cNvPicPr>
          <p:nvPr/>
        </p:nvPicPr>
        <p:blipFill>
          <a:blip r:embed="rId2"/>
          <a:stretch>
            <a:fillRect/>
          </a:stretch>
        </p:blipFill>
        <p:spPr>
          <a:xfrm>
            <a:off x="800100" y="3198742"/>
            <a:ext cx="6172200" cy="503085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609600"/>
            <a:ext cx="6400800" cy="7030194"/>
          </a:xfrm>
          <a:prstGeom prst="rect">
            <a:avLst/>
          </a:prstGeom>
        </p:spPr>
        <p:txBody>
          <a:bodyPr vert="horz" wrap="square" lIns="0" tIns="12700" rIns="0" bIns="0" rtlCol="0">
            <a:spAutoFit/>
          </a:bodyPr>
          <a:lstStyle/>
          <a:p>
            <a:pPr marL="17145">
              <a:lnSpc>
                <a:spcPct val="100000"/>
              </a:lnSpc>
              <a:spcBef>
                <a:spcPts val="100"/>
              </a:spcBef>
            </a:pPr>
            <a:r>
              <a:rPr sz="4000" b="1" dirty="0">
                <a:latin typeface="Times New Roman"/>
                <a:cs typeface="Times New Roman"/>
              </a:rPr>
              <a:t>Key</a:t>
            </a:r>
            <a:r>
              <a:rPr sz="4000" b="1" spc="-70" dirty="0">
                <a:latin typeface="Times New Roman"/>
                <a:cs typeface="Times New Roman"/>
              </a:rPr>
              <a:t> </a:t>
            </a:r>
            <a:r>
              <a:rPr sz="4000" b="1" dirty="0">
                <a:latin typeface="Times New Roman"/>
                <a:cs typeface="Times New Roman"/>
              </a:rPr>
              <a:t>Metrics</a:t>
            </a:r>
            <a:r>
              <a:rPr sz="4000" b="1" spc="-70" dirty="0">
                <a:latin typeface="Times New Roman"/>
                <a:cs typeface="Times New Roman"/>
              </a:rPr>
              <a:t> </a:t>
            </a:r>
            <a:r>
              <a:rPr sz="4000" b="1" dirty="0">
                <a:latin typeface="Times New Roman"/>
                <a:cs typeface="Times New Roman"/>
              </a:rPr>
              <a:t>for</a:t>
            </a:r>
            <a:r>
              <a:rPr sz="4000" b="1" spc="-90" dirty="0">
                <a:latin typeface="Times New Roman"/>
                <a:cs typeface="Times New Roman"/>
              </a:rPr>
              <a:t> </a:t>
            </a:r>
            <a:r>
              <a:rPr sz="4000" b="1" dirty="0">
                <a:latin typeface="Times New Roman"/>
                <a:cs typeface="Times New Roman"/>
              </a:rPr>
              <a:t>success</a:t>
            </a:r>
            <a:r>
              <a:rPr sz="4000" b="1" spc="-70" dirty="0">
                <a:latin typeface="Times New Roman"/>
                <a:cs typeface="Times New Roman"/>
              </a:rPr>
              <a:t> </a:t>
            </a:r>
            <a:r>
              <a:rPr sz="4000" b="1" spc="-5" dirty="0">
                <a:latin typeface="Times New Roman"/>
                <a:cs typeface="Times New Roman"/>
              </a:rPr>
              <a:t>in</a:t>
            </a:r>
            <a:r>
              <a:rPr sz="4000" b="1" spc="-65" dirty="0">
                <a:latin typeface="Times New Roman"/>
                <a:cs typeface="Times New Roman"/>
              </a:rPr>
              <a:t> </a:t>
            </a:r>
            <a:r>
              <a:rPr sz="4000" b="1" spc="-5" dirty="0">
                <a:latin typeface="Times New Roman"/>
                <a:cs typeface="Times New Roman"/>
              </a:rPr>
              <a:t>solving</a:t>
            </a:r>
            <a:r>
              <a:rPr sz="4000" b="1" spc="-65" dirty="0">
                <a:latin typeface="Times New Roman"/>
                <a:cs typeface="Times New Roman"/>
              </a:rPr>
              <a:t> </a:t>
            </a:r>
            <a:r>
              <a:rPr sz="4000" b="1" dirty="0">
                <a:latin typeface="Times New Roman"/>
                <a:cs typeface="Times New Roman"/>
              </a:rPr>
              <a:t>problem</a:t>
            </a:r>
            <a:r>
              <a:rPr sz="4000" b="1" spc="-85" dirty="0">
                <a:latin typeface="Times New Roman"/>
                <a:cs typeface="Times New Roman"/>
              </a:rPr>
              <a:t> </a:t>
            </a:r>
            <a:r>
              <a:rPr sz="4000" b="1" spc="-5" dirty="0">
                <a:latin typeface="Times New Roman"/>
                <a:cs typeface="Times New Roman"/>
              </a:rPr>
              <a:t>under</a:t>
            </a:r>
            <a:r>
              <a:rPr sz="4000" b="1" spc="-80" dirty="0">
                <a:latin typeface="Times New Roman"/>
                <a:cs typeface="Times New Roman"/>
              </a:rPr>
              <a:t> </a:t>
            </a:r>
            <a:r>
              <a:rPr sz="4000" b="1" spc="-5" dirty="0">
                <a:latin typeface="Times New Roman"/>
                <a:cs typeface="Times New Roman"/>
              </a:rPr>
              <a:t>consideration</a:t>
            </a:r>
            <a:endParaRPr sz="4000" dirty="0">
              <a:latin typeface="Times New Roman"/>
              <a:cs typeface="Times New Roman"/>
            </a:endParaRPr>
          </a:p>
          <a:p>
            <a:pPr>
              <a:lnSpc>
                <a:spcPct val="100000"/>
              </a:lnSpc>
              <a:spcBef>
                <a:spcPts val="15"/>
              </a:spcBef>
            </a:pPr>
            <a:endParaRPr sz="2250" dirty="0">
              <a:latin typeface="Times New Roman"/>
              <a:cs typeface="Times New Roman"/>
            </a:endParaRPr>
          </a:p>
          <a:p>
            <a:pPr marL="18415" marR="393700" indent="-6350" algn="just">
              <a:lnSpc>
                <a:spcPct val="143700"/>
              </a:lnSpc>
            </a:pPr>
            <a:r>
              <a:rPr sz="2000" dirty="0">
                <a:latin typeface="Times New Roman"/>
                <a:cs typeface="Times New Roman"/>
              </a:rPr>
              <a:t>To </a:t>
            </a:r>
            <a:r>
              <a:rPr sz="2000" spc="-5" dirty="0">
                <a:latin typeface="Times New Roman"/>
                <a:cs typeface="Times New Roman"/>
              </a:rPr>
              <a:t>evaluate </a:t>
            </a:r>
            <a:r>
              <a:rPr sz="2000" dirty="0">
                <a:latin typeface="Times New Roman"/>
                <a:cs typeface="Times New Roman"/>
              </a:rPr>
              <a:t>the </a:t>
            </a:r>
            <a:r>
              <a:rPr sz="2000" spc="-5" dirty="0">
                <a:latin typeface="Times New Roman"/>
                <a:cs typeface="Times New Roman"/>
              </a:rPr>
              <a:t>Machine Learning algorithms </a:t>
            </a:r>
            <a:r>
              <a:rPr sz="2000" dirty="0">
                <a:latin typeface="Times New Roman"/>
                <a:cs typeface="Times New Roman"/>
              </a:rPr>
              <a:t>we </a:t>
            </a:r>
            <a:r>
              <a:rPr sz="2000" spc="-5" dirty="0">
                <a:latin typeface="Times New Roman"/>
                <a:cs typeface="Times New Roman"/>
              </a:rPr>
              <a:t>mainly used almost </a:t>
            </a:r>
            <a:r>
              <a:rPr sz="2000" spc="-10" dirty="0">
                <a:latin typeface="Times New Roman"/>
                <a:cs typeface="Times New Roman"/>
              </a:rPr>
              <a:t>all </a:t>
            </a:r>
            <a:r>
              <a:rPr sz="2000" spc="-5" dirty="0">
                <a:latin typeface="Times New Roman"/>
                <a:cs typeface="Times New Roman"/>
              </a:rPr>
              <a:t>the </a:t>
            </a:r>
            <a:r>
              <a:rPr sz="2000" spc="-335" dirty="0">
                <a:latin typeface="Times New Roman"/>
                <a:cs typeface="Times New Roman"/>
              </a:rPr>
              <a:t> </a:t>
            </a:r>
            <a:r>
              <a:rPr sz="2000" spc="-5" dirty="0">
                <a:latin typeface="Times New Roman"/>
                <a:cs typeface="Times New Roman"/>
              </a:rPr>
              <a:t>classification metrics evaluation in this project. </a:t>
            </a:r>
            <a:r>
              <a:rPr sz="2000" dirty="0">
                <a:latin typeface="Times New Roman"/>
                <a:cs typeface="Times New Roman"/>
              </a:rPr>
              <a:t>Our </a:t>
            </a:r>
            <a:r>
              <a:rPr sz="2000" spc="-10" dirty="0">
                <a:latin typeface="Times New Roman"/>
                <a:cs typeface="Times New Roman"/>
              </a:rPr>
              <a:t>focus </a:t>
            </a:r>
            <a:r>
              <a:rPr sz="2000" spc="-5" dirty="0">
                <a:latin typeface="Times New Roman"/>
                <a:cs typeface="Times New Roman"/>
              </a:rPr>
              <a:t>was </a:t>
            </a:r>
            <a:r>
              <a:rPr sz="2000" dirty="0">
                <a:latin typeface="Times New Roman"/>
                <a:cs typeface="Times New Roman"/>
              </a:rPr>
              <a:t>on </a:t>
            </a:r>
            <a:r>
              <a:rPr sz="2000" spc="-5" dirty="0">
                <a:latin typeface="Times New Roman"/>
                <a:cs typeface="Times New Roman"/>
              </a:rPr>
              <a:t>mainly </a:t>
            </a:r>
            <a:r>
              <a:rPr sz="2000" dirty="0">
                <a:latin typeface="Times New Roman"/>
                <a:cs typeface="Times New Roman"/>
              </a:rPr>
              <a:t> </a:t>
            </a:r>
            <a:r>
              <a:rPr sz="2000" spc="-5" dirty="0">
                <a:latin typeface="Times New Roman"/>
                <a:cs typeface="Times New Roman"/>
              </a:rPr>
              <a:t>accuracy score </a:t>
            </a:r>
            <a:r>
              <a:rPr sz="2000" dirty="0">
                <a:latin typeface="Times New Roman"/>
                <a:cs typeface="Times New Roman"/>
              </a:rPr>
              <a:t>of </a:t>
            </a:r>
            <a:r>
              <a:rPr sz="2000" spc="-5" dirty="0">
                <a:latin typeface="Times New Roman"/>
                <a:cs typeface="Times New Roman"/>
              </a:rPr>
              <a:t>the model, precision, </a:t>
            </a:r>
            <a:r>
              <a:rPr sz="2000" dirty="0">
                <a:latin typeface="Times New Roman"/>
                <a:cs typeface="Times New Roman"/>
              </a:rPr>
              <a:t>recall, </a:t>
            </a:r>
            <a:r>
              <a:rPr sz="2000" spc="-10" dirty="0">
                <a:latin typeface="Times New Roman"/>
                <a:cs typeface="Times New Roman"/>
              </a:rPr>
              <a:t>f1 </a:t>
            </a:r>
            <a:r>
              <a:rPr sz="2000" spc="-5" dirty="0">
                <a:latin typeface="Times New Roman"/>
                <a:cs typeface="Times New Roman"/>
              </a:rPr>
              <a:t>score and the Roc-Auc </a:t>
            </a:r>
            <a:r>
              <a:rPr sz="2000" dirty="0">
                <a:latin typeface="Times New Roman"/>
                <a:cs typeface="Times New Roman"/>
              </a:rPr>
              <a:t> </a:t>
            </a:r>
            <a:r>
              <a:rPr sz="2000" spc="-5" dirty="0">
                <a:latin typeface="Times New Roman"/>
                <a:cs typeface="Times New Roman"/>
              </a:rPr>
              <a:t>curve </a:t>
            </a:r>
            <a:r>
              <a:rPr sz="2000" dirty="0">
                <a:latin typeface="Times New Roman"/>
                <a:cs typeface="Times New Roman"/>
              </a:rPr>
              <a:t>of </a:t>
            </a:r>
            <a:r>
              <a:rPr sz="2000" spc="-5" dirty="0">
                <a:latin typeface="Times New Roman"/>
                <a:cs typeface="Times New Roman"/>
              </a:rPr>
              <a:t>the all the models. Mainly </a:t>
            </a:r>
            <a:r>
              <a:rPr sz="2000" spc="-10" dirty="0">
                <a:latin typeface="Times New Roman"/>
                <a:cs typeface="Times New Roman"/>
              </a:rPr>
              <a:t>focus </a:t>
            </a:r>
            <a:r>
              <a:rPr sz="2000" spc="-5" dirty="0">
                <a:latin typeface="Times New Roman"/>
                <a:cs typeface="Times New Roman"/>
              </a:rPr>
              <a:t>was on accuracy </a:t>
            </a:r>
            <a:r>
              <a:rPr sz="2000" dirty="0">
                <a:latin typeface="Times New Roman"/>
                <a:cs typeface="Times New Roman"/>
              </a:rPr>
              <a:t>score </a:t>
            </a:r>
            <a:r>
              <a:rPr sz="2000" spc="-10" dirty="0">
                <a:latin typeface="Times New Roman"/>
                <a:cs typeface="Times New Roman"/>
              </a:rPr>
              <a:t>and </a:t>
            </a:r>
            <a:r>
              <a:rPr sz="2000" dirty="0">
                <a:latin typeface="Times New Roman"/>
                <a:cs typeface="Times New Roman"/>
              </a:rPr>
              <a:t>we </a:t>
            </a:r>
            <a:r>
              <a:rPr sz="2000" spc="5" dirty="0">
                <a:latin typeface="Times New Roman"/>
                <a:cs typeface="Times New Roman"/>
              </a:rPr>
              <a:t> </a:t>
            </a:r>
            <a:r>
              <a:rPr sz="2000" spc="-5" dirty="0">
                <a:latin typeface="Times New Roman"/>
                <a:cs typeface="Times New Roman"/>
              </a:rPr>
              <a:t>compared accuracy </a:t>
            </a:r>
            <a:r>
              <a:rPr sz="2000" dirty="0">
                <a:latin typeface="Times New Roman"/>
                <a:cs typeface="Times New Roman"/>
              </a:rPr>
              <a:t>score </a:t>
            </a:r>
            <a:r>
              <a:rPr sz="2000" spc="-5" dirty="0">
                <a:latin typeface="Times New Roman"/>
                <a:cs typeface="Times New Roman"/>
              </a:rPr>
              <a:t>with </a:t>
            </a:r>
            <a:r>
              <a:rPr sz="2000" dirty="0">
                <a:latin typeface="Times New Roman"/>
                <a:cs typeface="Times New Roman"/>
              </a:rPr>
              <a:t>the </a:t>
            </a:r>
            <a:r>
              <a:rPr sz="2000" spc="-5" dirty="0">
                <a:latin typeface="Times New Roman"/>
                <a:cs typeface="Times New Roman"/>
              </a:rPr>
              <a:t>cross validation score and prioritize the </a:t>
            </a:r>
            <a:r>
              <a:rPr sz="2000" dirty="0">
                <a:latin typeface="Times New Roman"/>
                <a:cs typeface="Times New Roman"/>
              </a:rPr>
              <a:t> </a:t>
            </a:r>
            <a:r>
              <a:rPr sz="2000" spc="-5" dirty="0">
                <a:latin typeface="Times New Roman"/>
                <a:cs typeface="Times New Roman"/>
              </a:rPr>
              <a:t>minimum difference </a:t>
            </a:r>
            <a:r>
              <a:rPr sz="2000" dirty="0">
                <a:latin typeface="Times New Roman"/>
                <a:cs typeface="Times New Roman"/>
              </a:rPr>
              <a:t>model </a:t>
            </a:r>
            <a:r>
              <a:rPr sz="2000" spc="-10" dirty="0">
                <a:latin typeface="Times New Roman"/>
                <a:cs typeface="Times New Roman"/>
              </a:rPr>
              <a:t>as </a:t>
            </a:r>
            <a:r>
              <a:rPr sz="2000" dirty="0">
                <a:latin typeface="Times New Roman"/>
                <a:cs typeface="Times New Roman"/>
              </a:rPr>
              <a:t>a </a:t>
            </a:r>
            <a:r>
              <a:rPr sz="2000" spc="-5" dirty="0">
                <a:latin typeface="Times New Roman"/>
                <a:cs typeface="Times New Roman"/>
              </a:rPr>
              <a:t>best fit </a:t>
            </a:r>
            <a:r>
              <a:rPr sz="2000" dirty="0">
                <a:latin typeface="Times New Roman"/>
                <a:cs typeface="Times New Roman"/>
              </a:rPr>
              <a:t>model </a:t>
            </a:r>
            <a:r>
              <a:rPr sz="2000" spc="-10" dirty="0">
                <a:latin typeface="Times New Roman"/>
                <a:cs typeface="Times New Roman"/>
              </a:rPr>
              <a:t>and </a:t>
            </a:r>
            <a:r>
              <a:rPr sz="2000" spc="-5" dirty="0">
                <a:latin typeface="Times New Roman"/>
                <a:cs typeface="Times New Roman"/>
              </a:rPr>
              <a:t>later we evaluated the </a:t>
            </a:r>
            <a:r>
              <a:rPr sz="2000" dirty="0">
                <a:latin typeface="Times New Roman"/>
                <a:cs typeface="Times New Roman"/>
              </a:rPr>
              <a:t> </a:t>
            </a:r>
            <a:r>
              <a:rPr sz="2000" spc="-5" dirty="0">
                <a:latin typeface="Times New Roman"/>
                <a:cs typeface="Times New Roman"/>
              </a:rPr>
              <a:t>models with ROC Curve and whichever algorithm had </a:t>
            </a:r>
            <a:r>
              <a:rPr sz="2000" dirty="0">
                <a:latin typeface="Times New Roman"/>
                <a:cs typeface="Times New Roman"/>
              </a:rPr>
              <a:t>the </a:t>
            </a:r>
            <a:r>
              <a:rPr sz="2000" spc="-5" dirty="0">
                <a:latin typeface="Times New Roman"/>
                <a:cs typeface="Times New Roman"/>
              </a:rPr>
              <a:t>maximum area </a:t>
            </a:r>
            <a:r>
              <a:rPr sz="2000" dirty="0">
                <a:latin typeface="Times New Roman"/>
                <a:cs typeface="Times New Roman"/>
              </a:rPr>
              <a:t> </a:t>
            </a:r>
            <a:r>
              <a:rPr sz="2000" spc="-5" dirty="0">
                <a:latin typeface="Times New Roman"/>
                <a:cs typeface="Times New Roman"/>
              </a:rPr>
              <a:t>under</a:t>
            </a:r>
            <a:r>
              <a:rPr sz="2000" spc="-15"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curve</a:t>
            </a:r>
            <a:r>
              <a:rPr sz="2000" spc="-15" dirty="0">
                <a:latin typeface="Times New Roman"/>
                <a:cs typeface="Times New Roman"/>
              </a:rPr>
              <a:t> </a:t>
            </a:r>
            <a:r>
              <a:rPr sz="2000" dirty="0">
                <a:latin typeface="Times New Roman"/>
                <a:cs typeface="Times New Roman"/>
              </a:rPr>
              <a:t>we </a:t>
            </a:r>
            <a:r>
              <a:rPr sz="2000" spc="-5" dirty="0">
                <a:latin typeface="Times New Roman"/>
                <a:cs typeface="Times New Roman"/>
              </a:rPr>
              <a:t>finalized</a:t>
            </a:r>
            <a:r>
              <a:rPr sz="2000" spc="-15" dirty="0">
                <a:latin typeface="Times New Roman"/>
                <a:cs typeface="Times New Roman"/>
              </a:rPr>
              <a:t> </a:t>
            </a:r>
            <a:r>
              <a:rPr sz="2000" spc="-5" dirty="0">
                <a:latin typeface="Times New Roman"/>
                <a:cs typeface="Times New Roman"/>
              </a:rPr>
              <a:t>that</a:t>
            </a:r>
            <a:r>
              <a:rPr sz="2000" spc="5" dirty="0">
                <a:latin typeface="Times New Roman"/>
                <a:cs typeface="Times New Roman"/>
              </a:rPr>
              <a:t> </a:t>
            </a:r>
            <a:r>
              <a:rPr sz="2000" spc="-5" dirty="0">
                <a:latin typeface="Times New Roman"/>
                <a:cs typeface="Times New Roman"/>
              </a:rPr>
              <a:t>model</a:t>
            </a:r>
            <a:r>
              <a:rPr sz="2000" spc="10" dirty="0">
                <a:latin typeface="Times New Roman"/>
                <a:cs typeface="Times New Roman"/>
              </a:rPr>
              <a:t> </a:t>
            </a:r>
            <a:r>
              <a:rPr sz="2000" spc="-10" dirty="0">
                <a:latin typeface="Times New Roman"/>
                <a:cs typeface="Times New Roman"/>
              </a:rPr>
              <a:t>for</a:t>
            </a:r>
            <a:r>
              <a:rPr sz="2000" dirty="0">
                <a:latin typeface="Times New Roman"/>
                <a:cs typeface="Times New Roman"/>
              </a:rPr>
              <a:t> our</a:t>
            </a:r>
            <a:r>
              <a:rPr sz="2000" spc="-1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93CC78-201D-4F73-BFBE-A99CBF902DD1}"/>
              </a:ext>
            </a:extLst>
          </p:cNvPr>
          <p:cNvSpPr txBox="1"/>
          <p:nvPr/>
        </p:nvSpPr>
        <p:spPr>
          <a:xfrm>
            <a:off x="884808" y="60960"/>
            <a:ext cx="5943600" cy="646331"/>
          </a:xfrm>
          <a:prstGeom prst="rect">
            <a:avLst/>
          </a:prstGeom>
          <a:noFill/>
        </p:spPr>
        <p:txBody>
          <a:bodyPr wrap="square" rtlCol="0">
            <a:spAutoFit/>
          </a:bodyPr>
          <a:lstStyle/>
          <a:p>
            <a:r>
              <a:rPr lang="en-IN" sz="3600" b="1" dirty="0">
                <a:latin typeface="+mj-lt"/>
              </a:rPr>
              <a:t>Cross validation</a:t>
            </a:r>
          </a:p>
        </p:txBody>
      </p:sp>
      <p:pic>
        <p:nvPicPr>
          <p:cNvPr id="5" name="Picture 4">
            <a:extLst>
              <a:ext uri="{FF2B5EF4-FFF2-40B4-BE49-F238E27FC236}">
                <a16:creationId xmlns:a16="http://schemas.microsoft.com/office/drawing/2014/main" id="{2DB6B404-6040-4E9E-90BF-7F52615129AC}"/>
              </a:ext>
            </a:extLst>
          </p:cNvPr>
          <p:cNvPicPr>
            <a:picLocks noChangeAspect="1"/>
          </p:cNvPicPr>
          <p:nvPr/>
        </p:nvPicPr>
        <p:blipFill>
          <a:blip r:embed="rId2"/>
          <a:stretch>
            <a:fillRect/>
          </a:stretch>
        </p:blipFill>
        <p:spPr>
          <a:xfrm>
            <a:off x="0" y="849332"/>
            <a:ext cx="7772400" cy="4321909"/>
          </a:xfrm>
          <a:prstGeom prst="rect">
            <a:avLst/>
          </a:prstGeom>
        </p:spPr>
      </p:pic>
      <p:pic>
        <p:nvPicPr>
          <p:cNvPr id="6" name="Picture 5">
            <a:extLst>
              <a:ext uri="{FF2B5EF4-FFF2-40B4-BE49-F238E27FC236}">
                <a16:creationId xmlns:a16="http://schemas.microsoft.com/office/drawing/2014/main" id="{01EEFC82-C76C-4BB4-9F2A-870A87294C4A}"/>
              </a:ext>
            </a:extLst>
          </p:cNvPr>
          <p:cNvPicPr>
            <a:picLocks noChangeAspect="1"/>
          </p:cNvPicPr>
          <p:nvPr/>
        </p:nvPicPr>
        <p:blipFill>
          <a:blip r:embed="rId3"/>
          <a:stretch>
            <a:fillRect/>
          </a:stretch>
        </p:blipFill>
        <p:spPr>
          <a:xfrm>
            <a:off x="228600" y="5313282"/>
            <a:ext cx="7315200" cy="42949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457200"/>
            <a:ext cx="6629400" cy="4753865"/>
          </a:xfrm>
          <a:prstGeom prst="rect">
            <a:avLst/>
          </a:prstGeom>
        </p:spPr>
        <p:txBody>
          <a:bodyPr vert="horz" wrap="square" lIns="0" tIns="12065" rIns="0" bIns="0" rtlCol="0">
            <a:spAutoFit/>
          </a:bodyPr>
          <a:lstStyle/>
          <a:p>
            <a:pPr marL="42545">
              <a:lnSpc>
                <a:spcPct val="100000"/>
              </a:lnSpc>
              <a:spcBef>
                <a:spcPts val="1205"/>
              </a:spcBef>
            </a:pPr>
            <a:r>
              <a:rPr lang="en-US" sz="4000" b="1" spc="-5" dirty="0">
                <a:latin typeface="Times New Roman"/>
                <a:cs typeface="Times New Roman"/>
              </a:rPr>
              <a:t>Visualizations</a:t>
            </a:r>
            <a:endParaRPr lang="en-US" sz="4000" dirty="0">
              <a:latin typeface="Times New Roman"/>
              <a:cs typeface="Times New Roman"/>
            </a:endParaRPr>
          </a:p>
          <a:p>
            <a:pPr marL="43815" marR="30480" indent="-6350" algn="just">
              <a:lnSpc>
                <a:spcPct val="143700"/>
              </a:lnSpc>
              <a:spcBef>
                <a:spcPts val="175"/>
              </a:spcBef>
            </a:pPr>
            <a:r>
              <a:rPr lang="en-US" sz="1600" spc="-5" dirty="0">
                <a:latin typeface="Times New Roman"/>
                <a:cs typeface="Times New Roman"/>
              </a:rPr>
              <a:t>We</a:t>
            </a:r>
            <a:r>
              <a:rPr lang="en-US" sz="1600" spc="-65" dirty="0">
                <a:latin typeface="Times New Roman"/>
                <a:cs typeface="Times New Roman"/>
              </a:rPr>
              <a:t> </a:t>
            </a:r>
            <a:r>
              <a:rPr lang="en-US" sz="1600" spc="-5" dirty="0">
                <a:latin typeface="Times New Roman"/>
                <a:cs typeface="Times New Roman"/>
              </a:rPr>
              <a:t>used</a:t>
            </a:r>
            <a:r>
              <a:rPr lang="en-US" sz="1600" spc="-65" dirty="0">
                <a:latin typeface="Times New Roman"/>
                <a:cs typeface="Times New Roman"/>
              </a:rPr>
              <a:t> </a:t>
            </a:r>
            <a:r>
              <a:rPr lang="en-US" sz="1600" spc="-5" dirty="0">
                <a:latin typeface="Times New Roman"/>
                <a:cs typeface="Times New Roman"/>
              </a:rPr>
              <a:t>Matplotlib. Pyplot</a:t>
            </a:r>
            <a:r>
              <a:rPr lang="en-US" sz="1600" spc="-65" dirty="0">
                <a:latin typeface="Times New Roman"/>
                <a:cs typeface="Times New Roman"/>
              </a:rPr>
              <a:t> </a:t>
            </a:r>
            <a:r>
              <a:rPr lang="en-US" sz="1600" spc="-5" dirty="0">
                <a:latin typeface="Times New Roman"/>
                <a:cs typeface="Times New Roman"/>
              </a:rPr>
              <a:t>and</a:t>
            </a:r>
            <a:r>
              <a:rPr lang="en-US" sz="1600" spc="-55" dirty="0">
                <a:latin typeface="Times New Roman"/>
                <a:cs typeface="Times New Roman"/>
              </a:rPr>
              <a:t> </a:t>
            </a:r>
            <a:r>
              <a:rPr lang="en-US" sz="1600" spc="-5" dirty="0">
                <a:latin typeface="Times New Roman"/>
                <a:cs typeface="Times New Roman"/>
              </a:rPr>
              <a:t>Seaborn</a:t>
            </a:r>
            <a:r>
              <a:rPr lang="en-US" sz="1600" spc="-65" dirty="0">
                <a:latin typeface="Times New Roman"/>
                <a:cs typeface="Times New Roman"/>
              </a:rPr>
              <a:t> </a:t>
            </a:r>
            <a:r>
              <a:rPr lang="en-US" sz="1600" dirty="0">
                <a:latin typeface="Times New Roman"/>
                <a:cs typeface="Times New Roman"/>
              </a:rPr>
              <a:t>to</a:t>
            </a:r>
            <a:r>
              <a:rPr lang="en-US" sz="1600" spc="-65" dirty="0">
                <a:latin typeface="Times New Roman"/>
                <a:cs typeface="Times New Roman"/>
              </a:rPr>
              <a:t> </a:t>
            </a:r>
            <a:r>
              <a:rPr lang="en-US" sz="1600" spc="-5" dirty="0">
                <a:latin typeface="Times New Roman"/>
                <a:cs typeface="Times New Roman"/>
              </a:rPr>
              <a:t>visualize</a:t>
            </a:r>
            <a:r>
              <a:rPr lang="en-US" sz="1600" spc="-70" dirty="0">
                <a:latin typeface="Times New Roman"/>
                <a:cs typeface="Times New Roman"/>
              </a:rPr>
              <a:t> </a:t>
            </a:r>
            <a:r>
              <a:rPr lang="en-US" sz="1600" spc="-5" dirty="0">
                <a:latin typeface="Times New Roman"/>
                <a:cs typeface="Times New Roman"/>
              </a:rPr>
              <a:t>the</a:t>
            </a:r>
            <a:r>
              <a:rPr lang="en-US" sz="1600" spc="-60" dirty="0">
                <a:latin typeface="Times New Roman"/>
                <a:cs typeface="Times New Roman"/>
              </a:rPr>
              <a:t> </a:t>
            </a:r>
            <a:r>
              <a:rPr lang="en-US" sz="1600" dirty="0">
                <a:latin typeface="Times New Roman"/>
                <a:cs typeface="Times New Roman"/>
              </a:rPr>
              <a:t>&amp;</a:t>
            </a:r>
            <a:r>
              <a:rPr lang="en-US" sz="1600" spc="-70" dirty="0">
                <a:latin typeface="Times New Roman"/>
                <a:cs typeface="Times New Roman"/>
              </a:rPr>
              <a:t> </a:t>
            </a:r>
            <a:r>
              <a:rPr lang="en-US" sz="1600" spc="-5" dirty="0">
                <a:latin typeface="Times New Roman"/>
                <a:cs typeface="Times New Roman"/>
              </a:rPr>
              <a:t>statistical</a:t>
            </a:r>
            <a:r>
              <a:rPr lang="en-US" sz="1600" spc="-55" dirty="0">
                <a:latin typeface="Times New Roman"/>
                <a:cs typeface="Times New Roman"/>
              </a:rPr>
              <a:t> </a:t>
            </a:r>
            <a:r>
              <a:rPr lang="en-US" sz="1600" spc="-10" dirty="0">
                <a:latin typeface="Times New Roman"/>
                <a:cs typeface="Times New Roman"/>
              </a:rPr>
              <a:t>analysis </a:t>
            </a:r>
            <a:r>
              <a:rPr lang="en-US" sz="1600" spc="-340" dirty="0">
                <a:latin typeface="Times New Roman"/>
                <a:cs typeface="Times New Roman"/>
              </a:rPr>
              <a:t> </a:t>
            </a:r>
            <a:r>
              <a:rPr lang="en-US" sz="1600" dirty="0">
                <a:latin typeface="Times New Roman"/>
                <a:cs typeface="Times New Roman"/>
              </a:rPr>
              <a:t>of </a:t>
            </a:r>
            <a:r>
              <a:rPr lang="en-US" sz="1600" spc="-5" dirty="0">
                <a:latin typeface="Times New Roman"/>
                <a:cs typeface="Times New Roman"/>
              </a:rPr>
              <a:t>the data from these </a:t>
            </a:r>
            <a:r>
              <a:rPr lang="en-US" sz="1600" dirty="0">
                <a:latin typeface="Times New Roman"/>
                <a:cs typeface="Times New Roman"/>
              </a:rPr>
              <a:t>2 </a:t>
            </a:r>
            <a:r>
              <a:rPr lang="en-US" sz="1600" spc="-5" dirty="0">
                <a:latin typeface="Times New Roman"/>
                <a:cs typeface="Times New Roman"/>
              </a:rPr>
              <a:t>library’s </a:t>
            </a:r>
            <a:r>
              <a:rPr lang="en-US" sz="1600" dirty="0">
                <a:latin typeface="Times New Roman"/>
                <a:cs typeface="Times New Roman"/>
              </a:rPr>
              <a:t>we </a:t>
            </a:r>
            <a:r>
              <a:rPr lang="en-US" sz="1600" spc="-5" dirty="0">
                <a:latin typeface="Times New Roman"/>
                <a:cs typeface="Times New Roman"/>
              </a:rPr>
              <a:t>mainly focused </a:t>
            </a:r>
            <a:r>
              <a:rPr lang="en-US" sz="1600" dirty="0">
                <a:latin typeface="Times New Roman"/>
                <a:cs typeface="Times New Roman"/>
              </a:rPr>
              <a:t>on </a:t>
            </a:r>
            <a:r>
              <a:rPr lang="en-US" sz="1600" spc="-5" dirty="0">
                <a:latin typeface="Times New Roman"/>
                <a:cs typeface="Times New Roman"/>
              </a:rPr>
              <a:t>data distribution </a:t>
            </a:r>
            <a:r>
              <a:rPr lang="en-US" sz="1600" spc="-10" dirty="0">
                <a:latin typeface="Times New Roman"/>
                <a:cs typeface="Times New Roman"/>
              </a:rPr>
              <a:t>in </a:t>
            </a:r>
            <a:r>
              <a:rPr lang="en-US" sz="1600" spc="-5" dirty="0">
                <a:latin typeface="Times New Roman"/>
                <a:cs typeface="Times New Roman"/>
              </a:rPr>
              <a:t> </a:t>
            </a:r>
            <a:r>
              <a:rPr lang="en-US" sz="1600" dirty="0">
                <a:latin typeface="Times New Roman"/>
                <a:cs typeface="Times New Roman"/>
              </a:rPr>
              <a:t>the </a:t>
            </a:r>
            <a:r>
              <a:rPr lang="en-US" sz="1600" spc="-5" dirty="0">
                <a:latin typeface="Times New Roman"/>
                <a:cs typeface="Times New Roman"/>
              </a:rPr>
              <a:t>columns </a:t>
            </a:r>
            <a:r>
              <a:rPr lang="en-US" sz="1600" dirty="0">
                <a:latin typeface="Times New Roman"/>
                <a:cs typeface="Times New Roman"/>
              </a:rPr>
              <a:t>to </a:t>
            </a:r>
            <a:r>
              <a:rPr lang="en-US" sz="1600" spc="-5" dirty="0">
                <a:latin typeface="Times New Roman"/>
                <a:cs typeface="Times New Roman"/>
              </a:rPr>
              <a:t>analyze </a:t>
            </a:r>
            <a:r>
              <a:rPr lang="en-US" sz="1600" dirty="0">
                <a:latin typeface="Times New Roman"/>
                <a:cs typeface="Times New Roman"/>
              </a:rPr>
              <a:t>the </a:t>
            </a:r>
            <a:r>
              <a:rPr lang="en-US" sz="1600" spc="-5" dirty="0">
                <a:latin typeface="Times New Roman"/>
                <a:cs typeface="Times New Roman"/>
              </a:rPr>
              <a:t>data and it’s structure </a:t>
            </a:r>
            <a:r>
              <a:rPr lang="en-US" sz="1600" dirty="0">
                <a:latin typeface="Times New Roman"/>
                <a:cs typeface="Times New Roman"/>
              </a:rPr>
              <a:t>for </a:t>
            </a:r>
            <a:r>
              <a:rPr lang="en-US" sz="1600" spc="-5" dirty="0">
                <a:latin typeface="Times New Roman"/>
                <a:cs typeface="Times New Roman"/>
              </a:rPr>
              <a:t>further approaches </a:t>
            </a:r>
            <a:r>
              <a:rPr lang="en-US" sz="1600" spc="-10" dirty="0">
                <a:latin typeface="Times New Roman"/>
                <a:cs typeface="Times New Roman"/>
              </a:rPr>
              <a:t>and </a:t>
            </a:r>
            <a:r>
              <a:rPr lang="en-US" sz="1600" spc="-335" dirty="0">
                <a:latin typeface="Times New Roman"/>
                <a:cs typeface="Times New Roman"/>
              </a:rPr>
              <a:t> </a:t>
            </a:r>
            <a:r>
              <a:rPr lang="en-US" sz="1600" dirty="0">
                <a:latin typeface="Times New Roman"/>
                <a:cs typeface="Times New Roman"/>
              </a:rPr>
              <a:t>to </a:t>
            </a:r>
            <a:r>
              <a:rPr lang="en-US" sz="1600" spc="-5" dirty="0">
                <a:latin typeface="Times New Roman"/>
                <a:cs typeface="Times New Roman"/>
              </a:rPr>
              <a:t>know the data distribution </a:t>
            </a:r>
            <a:r>
              <a:rPr lang="en-US" sz="1600" dirty="0">
                <a:latin typeface="Times New Roman"/>
                <a:cs typeface="Times New Roman"/>
              </a:rPr>
              <a:t>in the </a:t>
            </a:r>
            <a:r>
              <a:rPr lang="en-US" sz="1600" spc="-5" dirty="0">
                <a:latin typeface="Times New Roman"/>
                <a:cs typeface="Times New Roman"/>
              </a:rPr>
              <a:t>columns </a:t>
            </a:r>
            <a:r>
              <a:rPr lang="en-US" sz="1600" dirty="0">
                <a:latin typeface="Times New Roman"/>
                <a:cs typeface="Times New Roman"/>
              </a:rPr>
              <a:t>we </a:t>
            </a:r>
            <a:r>
              <a:rPr lang="en-US" sz="1600" spc="-5" dirty="0">
                <a:latin typeface="Times New Roman"/>
                <a:cs typeface="Times New Roman"/>
              </a:rPr>
              <a:t>have </a:t>
            </a:r>
            <a:r>
              <a:rPr lang="en-US" sz="1600" dirty="0">
                <a:latin typeface="Times New Roman"/>
                <a:cs typeface="Times New Roman"/>
              </a:rPr>
              <a:t>2 </a:t>
            </a:r>
            <a:r>
              <a:rPr lang="en-US" sz="1600" spc="-5" dirty="0">
                <a:latin typeface="Times New Roman"/>
                <a:cs typeface="Times New Roman"/>
              </a:rPr>
              <a:t>approaches to apply </a:t>
            </a:r>
            <a:r>
              <a:rPr lang="en-US" sz="1600" dirty="0">
                <a:latin typeface="Times New Roman"/>
                <a:cs typeface="Times New Roman"/>
              </a:rPr>
              <a:t> 1</a:t>
            </a:r>
            <a:r>
              <a:rPr lang="en-US" sz="1600" spc="35" dirty="0">
                <a:latin typeface="Times New Roman"/>
                <a:cs typeface="Times New Roman"/>
              </a:rPr>
              <a:t> </a:t>
            </a:r>
            <a:r>
              <a:rPr lang="en-US" sz="1600" spc="-5" dirty="0">
                <a:latin typeface="Times New Roman"/>
                <a:cs typeface="Times New Roman"/>
              </a:rPr>
              <a:t>is</a:t>
            </a:r>
            <a:r>
              <a:rPr lang="en-US" sz="1600" spc="40" dirty="0">
                <a:latin typeface="Times New Roman"/>
                <a:cs typeface="Times New Roman"/>
              </a:rPr>
              <a:t> </a:t>
            </a:r>
            <a:r>
              <a:rPr lang="en-US" sz="1600" spc="-10" dirty="0">
                <a:latin typeface="Times New Roman"/>
                <a:cs typeface="Times New Roman"/>
              </a:rPr>
              <a:t>count</a:t>
            </a:r>
            <a:r>
              <a:rPr lang="en-US" sz="1600" spc="35" dirty="0">
                <a:latin typeface="Times New Roman"/>
                <a:cs typeface="Times New Roman"/>
              </a:rPr>
              <a:t> </a:t>
            </a:r>
            <a:r>
              <a:rPr lang="en-US" sz="1600" spc="-5" dirty="0">
                <a:latin typeface="Times New Roman"/>
                <a:cs typeface="Times New Roman"/>
              </a:rPr>
              <a:t>plot</a:t>
            </a:r>
            <a:r>
              <a:rPr lang="en-US" sz="1600" spc="30" dirty="0">
                <a:latin typeface="Times New Roman"/>
                <a:cs typeface="Times New Roman"/>
              </a:rPr>
              <a:t> </a:t>
            </a:r>
            <a:r>
              <a:rPr lang="en-US" sz="1600" spc="-5" dirty="0">
                <a:latin typeface="Times New Roman"/>
                <a:cs typeface="Times New Roman"/>
              </a:rPr>
              <a:t>which</a:t>
            </a:r>
            <a:r>
              <a:rPr lang="en-US" sz="1600" spc="20" dirty="0">
                <a:latin typeface="Times New Roman"/>
                <a:cs typeface="Times New Roman"/>
              </a:rPr>
              <a:t> </a:t>
            </a:r>
            <a:r>
              <a:rPr lang="en-US" sz="1600" dirty="0">
                <a:latin typeface="Times New Roman"/>
                <a:cs typeface="Times New Roman"/>
              </a:rPr>
              <a:t>we</a:t>
            </a:r>
            <a:r>
              <a:rPr lang="en-US" sz="1600" spc="25" dirty="0">
                <a:latin typeface="Times New Roman"/>
                <a:cs typeface="Times New Roman"/>
              </a:rPr>
              <a:t> </a:t>
            </a:r>
            <a:r>
              <a:rPr lang="en-US" sz="1600" dirty="0">
                <a:latin typeface="Times New Roman"/>
                <a:cs typeface="Times New Roman"/>
              </a:rPr>
              <a:t>use</a:t>
            </a:r>
            <a:r>
              <a:rPr lang="en-US" sz="1600" spc="25" dirty="0">
                <a:latin typeface="Times New Roman"/>
                <a:cs typeface="Times New Roman"/>
              </a:rPr>
              <a:t> </a:t>
            </a:r>
            <a:r>
              <a:rPr lang="en-US" sz="1600" spc="-5" dirty="0">
                <a:latin typeface="Times New Roman"/>
                <a:cs typeface="Times New Roman"/>
              </a:rPr>
              <a:t>to</a:t>
            </a:r>
            <a:r>
              <a:rPr lang="en-US" sz="1600" spc="35" dirty="0">
                <a:latin typeface="Times New Roman"/>
                <a:cs typeface="Times New Roman"/>
              </a:rPr>
              <a:t> </a:t>
            </a:r>
            <a:r>
              <a:rPr lang="en-US" sz="1600" spc="-5" dirty="0">
                <a:latin typeface="Times New Roman"/>
                <a:cs typeface="Times New Roman"/>
              </a:rPr>
              <a:t>visualize</a:t>
            </a:r>
            <a:r>
              <a:rPr lang="en-US" sz="1600" spc="25" dirty="0">
                <a:latin typeface="Times New Roman"/>
                <a:cs typeface="Times New Roman"/>
              </a:rPr>
              <a:t> </a:t>
            </a:r>
            <a:r>
              <a:rPr lang="en-US" sz="1600" spc="-5" dirty="0">
                <a:latin typeface="Times New Roman"/>
                <a:cs typeface="Times New Roman"/>
              </a:rPr>
              <a:t>the</a:t>
            </a:r>
            <a:r>
              <a:rPr lang="en-US" sz="1600" spc="30" dirty="0">
                <a:latin typeface="Times New Roman"/>
                <a:cs typeface="Times New Roman"/>
              </a:rPr>
              <a:t> </a:t>
            </a:r>
            <a:r>
              <a:rPr lang="en-US" sz="1600" spc="-5" dirty="0">
                <a:latin typeface="Times New Roman"/>
                <a:cs typeface="Times New Roman"/>
              </a:rPr>
              <a:t>categorical</a:t>
            </a:r>
            <a:r>
              <a:rPr lang="en-US" sz="1600" spc="40" dirty="0">
                <a:latin typeface="Times New Roman"/>
                <a:cs typeface="Times New Roman"/>
              </a:rPr>
              <a:t> </a:t>
            </a:r>
            <a:r>
              <a:rPr lang="en-US" sz="1600" spc="-5" dirty="0">
                <a:latin typeface="Times New Roman"/>
                <a:cs typeface="Times New Roman"/>
              </a:rPr>
              <a:t>columns</a:t>
            </a:r>
            <a:r>
              <a:rPr lang="en-US" sz="1600" spc="25" dirty="0">
                <a:latin typeface="Times New Roman"/>
                <a:cs typeface="Times New Roman"/>
              </a:rPr>
              <a:t> </a:t>
            </a:r>
            <a:r>
              <a:rPr lang="en-US" sz="1600" spc="-5" dirty="0">
                <a:latin typeface="Times New Roman"/>
                <a:cs typeface="Times New Roman"/>
              </a:rPr>
              <a:t>and</a:t>
            </a:r>
            <a:r>
              <a:rPr lang="en-US" sz="1600" spc="40" dirty="0">
                <a:latin typeface="Times New Roman"/>
                <a:cs typeface="Times New Roman"/>
              </a:rPr>
              <a:t> </a:t>
            </a:r>
            <a:r>
              <a:rPr lang="en-US" sz="1600" spc="15" dirty="0">
                <a:latin typeface="Times New Roman"/>
                <a:cs typeface="Times New Roman"/>
              </a:rPr>
              <a:t>2</a:t>
            </a:r>
            <a:r>
              <a:rPr lang="en-US" sz="1600" spc="22" baseline="30864" dirty="0">
                <a:latin typeface="Times New Roman"/>
                <a:cs typeface="Times New Roman"/>
              </a:rPr>
              <a:t>nd</a:t>
            </a:r>
            <a:r>
              <a:rPr lang="en-US" sz="1600" spc="232" baseline="30864" dirty="0">
                <a:latin typeface="Times New Roman"/>
                <a:cs typeface="Times New Roman"/>
              </a:rPr>
              <a:t> </a:t>
            </a:r>
            <a:r>
              <a:rPr lang="en-US" sz="1600" spc="-10" dirty="0">
                <a:latin typeface="Times New Roman"/>
                <a:cs typeface="Times New Roman"/>
              </a:rPr>
              <a:t>is</a:t>
            </a:r>
            <a:r>
              <a:rPr lang="en-US" sz="1600" dirty="0">
                <a:latin typeface="Times New Roman"/>
                <a:cs typeface="Times New Roman"/>
              </a:rPr>
              <a:t> </a:t>
            </a:r>
            <a:r>
              <a:rPr sz="1600" spc="-5" dirty="0">
                <a:latin typeface="Times New Roman"/>
                <a:cs typeface="Times New Roman"/>
              </a:rPr>
              <a:t>distribution</a:t>
            </a:r>
            <a:r>
              <a:rPr sz="1600" dirty="0">
                <a:latin typeface="Times New Roman"/>
                <a:cs typeface="Times New Roman"/>
              </a:rPr>
              <a:t> </a:t>
            </a:r>
            <a:r>
              <a:rPr sz="1600" spc="-5" dirty="0">
                <a:latin typeface="Times New Roman"/>
                <a:cs typeface="Times New Roman"/>
              </a:rPr>
              <a:t>plot</a:t>
            </a:r>
            <a:r>
              <a:rPr sz="1600" dirty="0">
                <a:latin typeface="Times New Roman"/>
                <a:cs typeface="Times New Roman"/>
              </a:rPr>
              <a:t> </a:t>
            </a:r>
            <a:r>
              <a:rPr sz="1600" spc="-5" dirty="0">
                <a:latin typeface="Times New Roman"/>
                <a:cs typeface="Times New Roman"/>
              </a:rPr>
              <a:t>which</a:t>
            </a:r>
            <a:r>
              <a:rPr sz="1600" dirty="0">
                <a:latin typeface="Times New Roman"/>
                <a:cs typeface="Times New Roman"/>
              </a:rPr>
              <a:t> we</a:t>
            </a:r>
            <a:r>
              <a:rPr sz="1600" spc="5" dirty="0">
                <a:latin typeface="Times New Roman"/>
                <a:cs typeface="Times New Roman"/>
              </a:rPr>
              <a:t> </a:t>
            </a:r>
            <a:r>
              <a:rPr sz="1600" spc="-5" dirty="0">
                <a:latin typeface="Times New Roman"/>
                <a:cs typeface="Times New Roman"/>
              </a:rPr>
              <a:t>use</a:t>
            </a:r>
            <a:r>
              <a:rPr sz="160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visualize</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continuous</a:t>
            </a:r>
            <a:r>
              <a:rPr sz="1600" dirty="0">
                <a:latin typeface="Times New Roman"/>
                <a:cs typeface="Times New Roman"/>
              </a:rPr>
              <a:t> data</a:t>
            </a:r>
            <a:r>
              <a:rPr sz="1600" spc="5" dirty="0">
                <a:latin typeface="Times New Roman"/>
                <a:cs typeface="Times New Roman"/>
              </a:rPr>
              <a:t> </a:t>
            </a:r>
            <a:r>
              <a:rPr sz="1600" spc="-10" dirty="0">
                <a:latin typeface="Times New Roman"/>
                <a:cs typeface="Times New Roman"/>
              </a:rPr>
              <a:t>since </a:t>
            </a:r>
            <a:r>
              <a:rPr sz="1600" spc="-5" dirty="0">
                <a:latin typeface="Times New Roman"/>
                <a:cs typeface="Times New Roman"/>
              </a:rPr>
              <a:t> maximum </a:t>
            </a:r>
            <a:r>
              <a:rPr sz="1600" dirty="0">
                <a:latin typeface="Times New Roman"/>
                <a:cs typeface="Times New Roman"/>
              </a:rPr>
              <a:t>of the </a:t>
            </a:r>
            <a:r>
              <a:rPr sz="1600" spc="-5" dirty="0">
                <a:latin typeface="Times New Roman"/>
                <a:cs typeface="Times New Roman"/>
              </a:rPr>
              <a:t>columns </a:t>
            </a:r>
            <a:r>
              <a:rPr sz="1600" dirty="0">
                <a:latin typeface="Times New Roman"/>
                <a:cs typeface="Times New Roman"/>
              </a:rPr>
              <a:t>were </a:t>
            </a:r>
            <a:r>
              <a:rPr sz="1600" spc="-5" dirty="0">
                <a:latin typeface="Times New Roman"/>
                <a:cs typeface="Times New Roman"/>
              </a:rPr>
              <a:t>continuous </a:t>
            </a:r>
            <a:r>
              <a:rPr sz="1600" dirty="0">
                <a:latin typeface="Times New Roman"/>
                <a:cs typeface="Times New Roman"/>
              </a:rPr>
              <a:t>data we </a:t>
            </a:r>
            <a:r>
              <a:rPr sz="1600" spc="-5" dirty="0">
                <a:latin typeface="Times New Roman"/>
                <a:cs typeface="Times New Roman"/>
              </a:rPr>
              <a:t>plotted </a:t>
            </a:r>
            <a:r>
              <a:rPr sz="1600" spc="10" dirty="0">
                <a:latin typeface="Times New Roman"/>
                <a:cs typeface="Times New Roman"/>
              </a:rPr>
              <a:t>the </a:t>
            </a:r>
            <a:r>
              <a:rPr sz="1600" spc="-5" dirty="0">
                <a:latin typeface="Times New Roman"/>
                <a:cs typeface="Times New Roman"/>
              </a:rPr>
              <a:t>distribution </a:t>
            </a:r>
            <a:r>
              <a:rPr sz="1600" dirty="0">
                <a:latin typeface="Times New Roman"/>
                <a:cs typeface="Times New Roman"/>
              </a:rPr>
              <a:t> </a:t>
            </a:r>
            <a:r>
              <a:rPr sz="1600" spc="-5" dirty="0">
                <a:latin typeface="Times New Roman"/>
                <a:cs typeface="Times New Roman"/>
              </a:rPr>
              <a:t>plot for all the continuous columns and we have observed that almost all </a:t>
            </a:r>
            <a:r>
              <a:rPr sz="1600" dirty="0">
                <a:latin typeface="Times New Roman"/>
                <a:cs typeface="Times New Roman"/>
              </a:rPr>
              <a:t>the </a:t>
            </a:r>
            <a:r>
              <a:rPr sz="1600" spc="-335" dirty="0">
                <a:latin typeface="Times New Roman"/>
                <a:cs typeface="Times New Roman"/>
              </a:rPr>
              <a:t> </a:t>
            </a:r>
            <a:r>
              <a:rPr sz="1600" spc="-5" dirty="0">
                <a:latin typeface="Times New Roman"/>
                <a:cs typeface="Times New Roman"/>
              </a:rPr>
              <a:t>columns data distribution were highly </a:t>
            </a:r>
            <a:r>
              <a:rPr sz="1600" dirty="0">
                <a:latin typeface="Times New Roman"/>
                <a:cs typeface="Times New Roman"/>
              </a:rPr>
              <a:t>messed </a:t>
            </a:r>
            <a:r>
              <a:rPr sz="1600" spc="-5" dirty="0">
                <a:latin typeface="Times New Roman"/>
                <a:cs typeface="Times New Roman"/>
              </a:rPr>
              <a:t>up and highly skewed. Later </a:t>
            </a:r>
            <a:r>
              <a:rPr sz="1600" dirty="0">
                <a:latin typeface="Times New Roman"/>
                <a:cs typeface="Times New Roman"/>
              </a:rPr>
              <a:t> we </a:t>
            </a:r>
            <a:r>
              <a:rPr sz="1600" spc="-5" dirty="0">
                <a:latin typeface="Times New Roman"/>
                <a:cs typeface="Times New Roman"/>
              </a:rPr>
              <a:t>plot the boxplot to see the amount </a:t>
            </a:r>
            <a:r>
              <a:rPr sz="1600" dirty="0">
                <a:latin typeface="Times New Roman"/>
                <a:cs typeface="Times New Roman"/>
              </a:rPr>
              <a:t>of </a:t>
            </a:r>
            <a:r>
              <a:rPr sz="1600" spc="-5" dirty="0">
                <a:latin typeface="Times New Roman"/>
                <a:cs typeface="Times New Roman"/>
              </a:rPr>
              <a:t>outliers in the columns </a:t>
            </a:r>
            <a:r>
              <a:rPr sz="1600" dirty="0">
                <a:latin typeface="Times New Roman"/>
                <a:cs typeface="Times New Roman"/>
              </a:rPr>
              <a:t>so </a:t>
            </a:r>
            <a:r>
              <a:rPr sz="1600" spc="-5" dirty="0">
                <a:latin typeface="Times New Roman"/>
                <a:cs typeface="Times New Roman"/>
              </a:rPr>
              <a:t>that we </a:t>
            </a:r>
            <a:r>
              <a:rPr sz="1600" dirty="0">
                <a:latin typeface="Times New Roman"/>
                <a:cs typeface="Times New Roman"/>
              </a:rPr>
              <a:t> can</a:t>
            </a:r>
            <a:r>
              <a:rPr sz="1600" spc="5" dirty="0">
                <a:latin typeface="Times New Roman"/>
                <a:cs typeface="Times New Roman"/>
              </a:rPr>
              <a:t> </a:t>
            </a:r>
            <a:r>
              <a:rPr sz="1600" spc="-5" dirty="0">
                <a:latin typeface="Times New Roman"/>
                <a:cs typeface="Times New Roman"/>
              </a:rPr>
              <a:t>approach</a:t>
            </a:r>
            <a:r>
              <a:rPr sz="1600" spc="-10" dirty="0">
                <a:latin typeface="Times New Roman"/>
                <a:cs typeface="Times New Roman"/>
              </a:rPr>
              <a:t> </a:t>
            </a:r>
            <a:r>
              <a:rPr sz="1600" dirty="0">
                <a:latin typeface="Times New Roman"/>
                <a:cs typeface="Times New Roman"/>
              </a:rPr>
              <a:t>the </a:t>
            </a:r>
            <a:r>
              <a:rPr sz="1600" spc="-5" dirty="0">
                <a:latin typeface="Times New Roman"/>
                <a:cs typeface="Times New Roman"/>
              </a:rPr>
              <a:t>appropriate</a:t>
            </a:r>
            <a:r>
              <a:rPr sz="1600" dirty="0">
                <a:latin typeface="Times New Roman"/>
                <a:cs typeface="Times New Roman"/>
              </a:rPr>
              <a:t> </a:t>
            </a:r>
            <a:r>
              <a:rPr sz="1600" spc="-5" dirty="0">
                <a:latin typeface="Times New Roman"/>
                <a:cs typeface="Times New Roman"/>
              </a:rPr>
              <a:t>method</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resolve</a:t>
            </a:r>
            <a:r>
              <a:rPr sz="1600" dirty="0">
                <a:latin typeface="Times New Roman"/>
                <a:cs typeface="Times New Roman"/>
              </a:rPr>
              <a:t> </a:t>
            </a:r>
            <a:r>
              <a:rPr sz="1600" spc="-5" dirty="0">
                <a:latin typeface="Times New Roman"/>
                <a:cs typeface="Times New Roman"/>
              </a:rPr>
              <a:t>this</a:t>
            </a:r>
            <a:r>
              <a:rPr sz="1600" spc="5" dirty="0">
                <a:latin typeface="Times New Roman"/>
                <a:cs typeface="Times New Roman"/>
              </a:rPr>
              <a:t> </a:t>
            </a:r>
            <a:r>
              <a:rPr sz="1600" spc="-5" dirty="0">
                <a:latin typeface="Times New Roman"/>
                <a:cs typeface="Times New Roman"/>
              </a:rPr>
              <a:t>problem.</a:t>
            </a:r>
            <a:endParaRPr sz="1600" dirty="0">
              <a:latin typeface="Times New Roman"/>
              <a:cs typeface="Times New Roman"/>
            </a:endParaRPr>
          </a:p>
          <a:p>
            <a:pPr>
              <a:lnSpc>
                <a:spcPct val="100000"/>
              </a:lnSpc>
              <a:spcBef>
                <a:spcPts val="30"/>
              </a:spcBef>
            </a:pPr>
            <a:endParaRPr sz="13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81CD5D-22FA-46C3-89B7-EDA749C5AA44}"/>
              </a:ext>
            </a:extLst>
          </p:cNvPr>
          <p:cNvPicPr>
            <a:picLocks noChangeAspect="1"/>
          </p:cNvPicPr>
          <p:nvPr/>
        </p:nvPicPr>
        <p:blipFill>
          <a:blip r:embed="rId2"/>
          <a:stretch>
            <a:fillRect/>
          </a:stretch>
        </p:blipFill>
        <p:spPr>
          <a:xfrm>
            <a:off x="609600" y="1143000"/>
            <a:ext cx="5846571" cy="5096698"/>
          </a:xfrm>
          <a:prstGeom prst="rect">
            <a:avLst/>
          </a:prstGeom>
        </p:spPr>
      </p:pic>
      <p:sp>
        <p:nvSpPr>
          <p:cNvPr id="6" name="TextBox 5">
            <a:extLst>
              <a:ext uri="{FF2B5EF4-FFF2-40B4-BE49-F238E27FC236}">
                <a16:creationId xmlns:a16="http://schemas.microsoft.com/office/drawing/2014/main" id="{A03B4990-8443-4161-B656-16786CFCE1E4}"/>
              </a:ext>
            </a:extLst>
          </p:cNvPr>
          <p:cNvSpPr txBox="1"/>
          <p:nvPr/>
        </p:nvSpPr>
        <p:spPr>
          <a:xfrm>
            <a:off x="533400" y="304800"/>
            <a:ext cx="6629400" cy="646331"/>
          </a:xfrm>
          <a:prstGeom prst="rect">
            <a:avLst/>
          </a:prstGeom>
          <a:noFill/>
        </p:spPr>
        <p:txBody>
          <a:bodyPr wrap="square" rtlCol="0">
            <a:spAutoFit/>
          </a:bodyPr>
          <a:lstStyle/>
          <a:p>
            <a:r>
              <a:rPr lang="en-IN" sz="3600" b="1" dirty="0">
                <a:latin typeface="+mj-lt"/>
              </a:rPr>
              <a:t>Analyzing the Target variable</a:t>
            </a:r>
          </a:p>
        </p:txBody>
      </p:sp>
      <p:pic>
        <p:nvPicPr>
          <p:cNvPr id="7" name="Picture 6">
            <a:extLst>
              <a:ext uri="{FF2B5EF4-FFF2-40B4-BE49-F238E27FC236}">
                <a16:creationId xmlns:a16="http://schemas.microsoft.com/office/drawing/2014/main" id="{522CBB02-1181-4020-AD70-BFEEDD7E146B}"/>
              </a:ext>
            </a:extLst>
          </p:cNvPr>
          <p:cNvPicPr>
            <a:picLocks noChangeAspect="1"/>
          </p:cNvPicPr>
          <p:nvPr/>
        </p:nvPicPr>
        <p:blipFill>
          <a:blip r:embed="rId3"/>
          <a:stretch>
            <a:fillRect/>
          </a:stretch>
        </p:blipFill>
        <p:spPr>
          <a:xfrm>
            <a:off x="1295400" y="6388895"/>
            <a:ext cx="4913802" cy="3264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AD9F5-891B-4452-833C-527F043AD1C2}"/>
              </a:ext>
            </a:extLst>
          </p:cNvPr>
          <p:cNvPicPr>
            <a:picLocks noChangeAspect="1"/>
          </p:cNvPicPr>
          <p:nvPr/>
        </p:nvPicPr>
        <p:blipFill>
          <a:blip r:embed="rId2"/>
          <a:stretch>
            <a:fillRect/>
          </a:stretch>
        </p:blipFill>
        <p:spPr>
          <a:xfrm>
            <a:off x="152400" y="381000"/>
            <a:ext cx="7543800" cy="6934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F34711-DF38-4FDA-B77F-05342F41F078}"/>
              </a:ext>
            </a:extLst>
          </p:cNvPr>
          <p:cNvPicPr>
            <a:picLocks noChangeAspect="1"/>
          </p:cNvPicPr>
          <p:nvPr/>
        </p:nvPicPr>
        <p:blipFill>
          <a:blip r:embed="rId2"/>
          <a:stretch>
            <a:fillRect/>
          </a:stretch>
        </p:blipFill>
        <p:spPr>
          <a:xfrm>
            <a:off x="-76200" y="0"/>
            <a:ext cx="7848600" cy="730009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971587-01A5-471A-84DF-84A0622A2EC8}"/>
              </a:ext>
            </a:extLst>
          </p:cNvPr>
          <p:cNvPicPr>
            <a:picLocks noChangeAspect="1"/>
          </p:cNvPicPr>
          <p:nvPr/>
        </p:nvPicPr>
        <p:blipFill>
          <a:blip r:embed="rId2"/>
          <a:stretch>
            <a:fillRect/>
          </a:stretch>
        </p:blipFill>
        <p:spPr>
          <a:xfrm>
            <a:off x="0" y="2293857"/>
            <a:ext cx="7772400" cy="5470686"/>
          </a:xfrm>
          <a:prstGeom prst="rect">
            <a:avLst/>
          </a:prstGeom>
        </p:spPr>
      </p:pic>
      <p:sp>
        <p:nvSpPr>
          <p:cNvPr id="3" name="TextBox 2">
            <a:extLst>
              <a:ext uri="{FF2B5EF4-FFF2-40B4-BE49-F238E27FC236}">
                <a16:creationId xmlns:a16="http://schemas.microsoft.com/office/drawing/2014/main" id="{CF1B63D9-0DE5-4651-B5FE-B4E45582B523}"/>
              </a:ext>
            </a:extLst>
          </p:cNvPr>
          <p:cNvSpPr txBox="1"/>
          <p:nvPr/>
        </p:nvSpPr>
        <p:spPr>
          <a:xfrm>
            <a:off x="1447800" y="685800"/>
            <a:ext cx="4724400" cy="830997"/>
          </a:xfrm>
          <a:prstGeom prst="rect">
            <a:avLst/>
          </a:prstGeom>
          <a:noFill/>
        </p:spPr>
        <p:txBody>
          <a:bodyPr wrap="square" rtlCol="0">
            <a:spAutoFit/>
          </a:bodyPr>
          <a:lstStyle/>
          <a:p>
            <a:r>
              <a:rPr lang="en-IN" sz="4800" b="1" dirty="0">
                <a:latin typeface="Algerian" panose="04020705040A02060702" pitchFamily="82" charset="0"/>
              </a:rPr>
              <a:t>Correlation</a:t>
            </a:r>
          </a:p>
        </p:txBody>
      </p:sp>
    </p:spTree>
    <p:extLst>
      <p:ext uri="{BB962C8B-B14F-4D97-AF65-F5344CB8AC3E}">
        <p14:creationId xmlns:p14="http://schemas.microsoft.com/office/powerpoint/2010/main" val="351562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76200"/>
            <a:ext cx="7315200" cy="8818696"/>
          </a:xfrm>
          <a:prstGeom prst="rect">
            <a:avLst/>
          </a:prstGeom>
        </p:spPr>
        <p:txBody>
          <a:bodyPr vert="horz" wrap="square" lIns="0" tIns="160020" rIns="0" bIns="0" rtlCol="0">
            <a:spAutoFit/>
          </a:bodyPr>
          <a:lstStyle/>
          <a:p>
            <a:pPr marL="4445" algn="ctr">
              <a:lnSpc>
                <a:spcPct val="100000"/>
              </a:lnSpc>
              <a:spcBef>
                <a:spcPts val="1260"/>
              </a:spcBef>
            </a:pPr>
            <a:r>
              <a:rPr sz="4000" b="1" spc="-5" dirty="0">
                <a:latin typeface="Bell MT" panose="02020503060305020303" pitchFamily="18" charset="0"/>
                <a:cs typeface="Times New Roman"/>
              </a:rPr>
              <a:t>INTRODUCTION</a:t>
            </a:r>
            <a:endParaRPr sz="4000" dirty="0">
              <a:latin typeface="Bell MT" panose="02020503060305020303" pitchFamily="18" charset="0"/>
              <a:cs typeface="Times New Roman"/>
            </a:endParaRPr>
          </a:p>
          <a:p>
            <a:pPr marL="17145" algn="just">
              <a:lnSpc>
                <a:spcPct val="100000"/>
              </a:lnSpc>
              <a:spcBef>
                <a:spcPts val="1055"/>
              </a:spcBef>
            </a:pPr>
            <a:r>
              <a:rPr sz="2800" b="1" dirty="0">
                <a:latin typeface="Times New Roman"/>
                <a:cs typeface="Times New Roman"/>
              </a:rPr>
              <a:t>Business</a:t>
            </a:r>
            <a:r>
              <a:rPr sz="2800" b="1" spc="-15" dirty="0">
                <a:latin typeface="Times New Roman"/>
                <a:cs typeface="Times New Roman"/>
              </a:rPr>
              <a:t> </a:t>
            </a:r>
            <a:r>
              <a:rPr sz="2800" b="1" spc="-5" dirty="0">
                <a:latin typeface="Times New Roman"/>
                <a:cs typeface="Times New Roman"/>
              </a:rPr>
              <a:t>Problem</a:t>
            </a:r>
            <a:r>
              <a:rPr sz="2800" b="1" spc="-15" dirty="0">
                <a:latin typeface="Times New Roman"/>
                <a:cs typeface="Times New Roman"/>
              </a:rPr>
              <a:t> </a:t>
            </a:r>
            <a:r>
              <a:rPr sz="2800" b="1" spc="-5" dirty="0">
                <a:latin typeface="Times New Roman"/>
                <a:cs typeface="Times New Roman"/>
              </a:rPr>
              <a:t>Framing</a:t>
            </a:r>
            <a:endParaRPr sz="2800" dirty="0">
              <a:latin typeface="Times New Roman"/>
              <a:cs typeface="Times New Roman"/>
            </a:endParaRPr>
          </a:p>
          <a:p>
            <a:pPr marL="18415" marR="5080" indent="-6350" algn="just">
              <a:lnSpc>
                <a:spcPct val="143700"/>
              </a:lnSpc>
              <a:spcBef>
                <a:spcPts val="190"/>
              </a:spcBef>
            </a:pPr>
            <a:r>
              <a:rPr sz="1400" dirty="0">
                <a:latin typeface="Times New Roman"/>
                <a:cs typeface="Times New Roman"/>
              </a:rPr>
              <a:t>A </a:t>
            </a:r>
            <a:r>
              <a:rPr sz="1400" spc="-5" dirty="0">
                <a:latin typeface="Times New Roman"/>
                <a:cs typeface="Times New Roman"/>
              </a:rPr>
              <a:t>Microfinance Institution </a:t>
            </a:r>
            <a:r>
              <a:rPr sz="1400" dirty="0">
                <a:latin typeface="Times New Roman"/>
                <a:cs typeface="Times New Roman"/>
              </a:rPr>
              <a:t>(MFI) </a:t>
            </a:r>
            <a:r>
              <a:rPr sz="1400" spc="-5" dirty="0">
                <a:latin typeface="Times New Roman"/>
                <a:cs typeface="Times New Roman"/>
              </a:rPr>
              <a:t>is </a:t>
            </a:r>
            <a:r>
              <a:rPr sz="1400" dirty="0">
                <a:latin typeface="Times New Roman"/>
                <a:cs typeface="Times New Roman"/>
              </a:rPr>
              <a:t>an </a:t>
            </a:r>
            <a:r>
              <a:rPr sz="1400" spc="-5" dirty="0">
                <a:latin typeface="Times New Roman"/>
                <a:cs typeface="Times New Roman"/>
              </a:rPr>
              <a:t>organization that offers financial </a:t>
            </a:r>
            <a:r>
              <a:rPr sz="1400" dirty="0">
                <a:latin typeface="Times New Roman"/>
                <a:cs typeface="Times New Roman"/>
              </a:rPr>
              <a:t> </a:t>
            </a:r>
            <a:r>
              <a:rPr sz="1400" spc="-5" dirty="0">
                <a:latin typeface="Times New Roman"/>
                <a:cs typeface="Times New Roman"/>
              </a:rPr>
              <a:t>services</a:t>
            </a:r>
            <a:r>
              <a:rPr sz="1400" dirty="0">
                <a:latin typeface="Times New Roman"/>
                <a:cs typeface="Times New Roman"/>
              </a:rPr>
              <a:t> </a:t>
            </a:r>
            <a:r>
              <a:rPr sz="1400" spc="-5" dirty="0">
                <a:latin typeface="Times New Roman"/>
                <a:cs typeface="Times New Roman"/>
              </a:rPr>
              <a:t>to</a:t>
            </a:r>
            <a:r>
              <a:rPr sz="1400" dirty="0">
                <a:latin typeface="Times New Roman"/>
                <a:cs typeface="Times New Roman"/>
              </a:rPr>
              <a:t> </a:t>
            </a:r>
            <a:r>
              <a:rPr sz="1400" spc="-5" dirty="0">
                <a:latin typeface="Times New Roman"/>
                <a:cs typeface="Times New Roman"/>
              </a:rPr>
              <a:t>low</a:t>
            </a:r>
            <a:r>
              <a:rPr sz="1400" dirty="0">
                <a:latin typeface="Times New Roman"/>
                <a:cs typeface="Times New Roman"/>
              </a:rPr>
              <a:t> </a:t>
            </a:r>
            <a:r>
              <a:rPr sz="1400" spc="-5" dirty="0">
                <a:latin typeface="Times New Roman"/>
                <a:cs typeface="Times New Roman"/>
              </a:rPr>
              <a:t>income</a:t>
            </a:r>
            <a:r>
              <a:rPr sz="1400" dirty="0">
                <a:latin typeface="Times New Roman"/>
                <a:cs typeface="Times New Roman"/>
              </a:rPr>
              <a:t> </a:t>
            </a:r>
            <a:r>
              <a:rPr sz="1400" spc="-5" dirty="0">
                <a:latin typeface="Times New Roman"/>
                <a:cs typeface="Times New Roman"/>
              </a:rPr>
              <a:t>populations.</a:t>
            </a:r>
            <a:r>
              <a:rPr sz="1400" dirty="0">
                <a:latin typeface="Times New Roman"/>
                <a:cs typeface="Times New Roman"/>
              </a:rPr>
              <a:t> </a:t>
            </a:r>
            <a:r>
              <a:rPr sz="1400" spc="-5" dirty="0">
                <a:latin typeface="Times New Roman"/>
                <a:cs typeface="Times New Roman"/>
              </a:rPr>
              <a:t>MFS</a:t>
            </a:r>
            <a:r>
              <a:rPr sz="1400" dirty="0">
                <a:latin typeface="Times New Roman"/>
                <a:cs typeface="Times New Roman"/>
              </a:rPr>
              <a:t> becomes</a:t>
            </a:r>
            <a:r>
              <a:rPr sz="1400" spc="5" dirty="0">
                <a:latin typeface="Times New Roman"/>
                <a:cs typeface="Times New Roman"/>
              </a:rPr>
              <a:t> </a:t>
            </a:r>
            <a:r>
              <a:rPr sz="1400" spc="-5" dirty="0">
                <a:latin typeface="Times New Roman"/>
                <a:cs typeface="Times New Roman"/>
              </a:rPr>
              <a:t>very</a:t>
            </a:r>
            <a:r>
              <a:rPr sz="1400" dirty="0">
                <a:latin typeface="Times New Roman"/>
                <a:cs typeface="Times New Roman"/>
              </a:rPr>
              <a:t> </a:t>
            </a:r>
            <a:r>
              <a:rPr sz="1400" spc="-5" dirty="0">
                <a:latin typeface="Times New Roman"/>
                <a:cs typeface="Times New Roman"/>
              </a:rPr>
              <a:t>useful</a:t>
            </a:r>
            <a:r>
              <a:rPr sz="1400" dirty="0">
                <a:latin typeface="Times New Roman"/>
                <a:cs typeface="Times New Roman"/>
              </a:rPr>
              <a:t> </a:t>
            </a:r>
            <a:r>
              <a:rPr sz="1400" spc="-5" dirty="0">
                <a:latin typeface="Times New Roman"/>
                <a:cs typeface="Times New Roman"/>
              </a:rPr>
              <a:t>when </a:t>
            </a:r>
            <a:r>
              <a:rPr sz="1400" dirty="0">
                <a:latin typeface="Times New Roman"/>
                <a:cs typeface="Times New Roman"/>
              </a:rPr>
              <a:t> </a:t>
            </a:r>
            <a:r>
              <a:rPr sz="1400" spc="-5" dirty="0">
                <a:latin typeface="Times New Roman"/>
                <a:cs typeface="Times New Roman"/>
              </a:rPr>
              <a:t>targeting especially the unbanked poor families living in remote </a:t>
            </a:r>
            <a:r>
              <a:rPr sz="1400" dirty="0">
                <a:latin typeface="Times New Roman"/>
                <a:cs typeface="Times New Roman"/>
              </a:rPr>
              <a:t>areas </a:t>
            </a:r>
            <a:r>
              <a:rPr sz="1400" spc="-10" dirty="0">
                <a:latin typeface="Times New Roman"/>
                <a:cs typeface="Times New Roman"/>
              </a:rPr>
              <a:t>with </a:t>
            </a:r>
            <a:r>
              <a:rPr sz="1400" spc="-5" dirty="0">
                <a:latin typeface="Times New Roman"/>
                <a:cs typeface="Times New Roman"/>
              </a:rPr>
              <a:t> not </a:t>
            </a:r>
            <a:r>
              <a:rPr sz="1400" spc="-10" dirty="0">
                <a:latin typeface="Times New Roman"/>
                <a:cs typeface="Times New Roman"/>
              </a:rPr>
              <a:t>much </a:t>
            </a:r>
            <a:r>
              <a:rPr sz="1400" spc="-5" dirty="0">
                <a:latin typeface="Times New Roman"/>
                <a:cs typeface="Times New Roman"/>
              </a:rPr>
              <a:t>sources </a:t>
            </a:r>
            <a:r>
              <a:rPr sz="1400" dirty="0">
                <a:latin typeface="Times New Roman"/>
                <a:cs typeface="Times New Roman"/>
              </a:rPr>
              <a:t>of </a:t>
            </a:r>
            <a:r>
              <a:rPr sz="1400" spc="-5" dirty="0">
                <a:latin typeface="Times New Roman"/>
                <a:cs typeface="Times New Roman"/>
              </a:rPr>
              <a:t>income. </a:t>
            </a:r>
            <a:r>
              <a:rPr sz="1400" dirty="0">
                <a:latin typeface="Times New Roman"/>
                <a:cs typeface="Times New Roman"/>
              </a:rPr>
              <a:t>The Microfinance </a:t>
            </a:r>
            <a:r>
              <a:rPr sz="1400" spc="-5" dirty="0">
                <a:latin typeface="Times New Roman"/>
                <a:cs typeface="Times New Roman"/>
              </a:rPr>
              <a:t>services </a:t>
            </a:r>
            <a:r>
              <a:rPr sz="1400" dirty="0">
                <a:latin typeface="Times New Roman"/>
                <a:cs typeface="Times New Roman"/>
              </a:rPr>
              <a:t>(MFS) </a:t>
            </a:r>
            <a:r>
              <a:rPr sz="1400" spc="-5" dirty="0">
                <a:latin typeface="Times New Roman"/>
                <a:cs typeface="Times New Roman"/>
              </a:rPr>
              <a:t>provided </a:t>
            </a:r>
            <a:r>
              <a:rPr sz="1400" spc="-10" dirty="0">
                <a:latin typeface="Times New Roman"/>
                <a:cs typeface="Times New Roman"/>
              </a:rPr>
              <a:t>by </a:t>
            </a:r>
            <a:r>
              <a:rPr sz="1400" spc="-335" dirty="0">
                <a:latin typeface="Times New Roman"/>
                <a:cs typeface="Times New Roman"/>
              </a:rPr>
              <a:t> </a:t>
            </a:r>
            <a:r>
              <a:rPr sz="1400" dirty="0">
                <a:latin typeface="Times New Roman"/>
                <a:cs typeface="Times New Roman"/>
              </a:rPr>
              <a:t>MFI are </a:t>
            </a:r>
            <a:r>
              <a:rPr sz="1400" spc="-5" dirty="0">
                <a:latin typeface="Times New Roman"/>
                <a:cs typeface="Times New Roman"/>
              </a:rPr>
              <a:t>Group Loans,</a:t>
            </a:r>
            <a:r>
              <a:rPr sz="1400" dirty="0">
                <a:latin typeface="Times New Roman"/>
                <a:cs typeface="Times New Roman"/>
              </a:rPr>
              <a:t> </a:t>
            </a:r>
            <a:r>
              <a:rPr sz="1400" spc="-5" dirty="0">
                <a:latin typeface="Times New Roman"/>
                <a:cs typeface="Times New Roman"/>
              </a:rPr>
              <a:t>Agricultural Loans,</a:t>
            </a:r>
            <a:r>
              <a:rPr sz="1400" dirty="0">
                <a:latin typeface="Times New Roman"/>
                <a:cs typeface="Times New Roman"/>
              </a:rPr>
              <a:t> </a:t>
            </a:r>
            <a:r>
              <a:rPr sz="1400" spc="-5" dirty="0">
                <a:latin typeface="Times New Roman"/>
                <a:cs typeface="Times New Roman"/>
              </a:rPr>
              <a:t>Individual Business Loans</a:t>
            </a:r>
            <a:r>
              <a:rPr sz="1400" spc="340" dirty="0">
                <a:latin typeface="Times New Roman"/>
                <a:cs typeface="Times New Roman"/>
              </a:rPr>
              <a:t> </a:t>
            </a:r>
            <a:r>
              <a:rPr sz="1400" spc="-10" dirty="0">
                <a:latin typeface="Times New Roman"/>
                <a:cs typeface="Times New Roman"/>
              </a:rPr>
              <a:t>and </a:t>
            </a:r>
            <a:r>
              <a:rPr sz="1400" spc="-335" dirty="0">
                <a:latin typeface="Times New Roman"/>
                <a:cs typeface="Times New Roman"/>
              </a:rPr>
              <a:t> </a:t>
            </a:r>
            <a:r>
              <a:rPr sz="1400" dirty="0">
                <a:latin typeface="Times New Roman"/>
                <a:cs typeface="Times New Roman"/>
              </a:rPr>
              <a:t>so</a:t>
            </a:r>
            <a:r>
              <a:rPr sz="1400" spc="5" dirty="0">
                <a:latin typeface="Times New Roman"/>
                <a:cs typeface="Times New Roman"/>
              </a:rPr>
              <a:t> </a:t>
            </a:r>
            <a:r>
              <a:rPr sz="1400" spc="-5" dirty="0">
                <a:latin typeface="Times New Roman"/>
                <a:cs typeface="Times New Roman"/>
              </a:rPr>
              <a:t>on.</a:t>
            </a:r>
            <a:r>
              <a:rPr sz="1400" dirty="0">
                <a:latin typeface="Times New Roman"/>
                <a:cs typeface="Times New Roman"/>
              </a:rPr>
              <a:t> </a:t>
            </a:r>
            <a:r>
              <a:rPr sz="1400" spc="-5" dirty="0">
                <a:latin typeface="Times New Roman"/>
                <a:cs typeface="Times New Roman"/>
              </a:rPr>
              <a:t>Many</a:t>
            </a:r>
            <a:r>
              <a:rPr sz="1400" dirty="0">
                <a:latin typeface="Times New Roman"/>
                <a:cs typeface="Times New Roman"/>
              </a:rPr>
              <a:t> </a:t>
            </a:r>
            <a:r>
              <a:rPr sz="1400" spc="-5" dirty="0">
                <a:latin typeface="Times New Roman"/>
                <a:cs typeface="Times New Roman"/>
              </a:rPr>
              <a:t>microfinance</a:t>
            </a:r>
            <a:r>
              <a:rPr sz="1400" dirty="0">
                <a:latin typeface="Times New Roman"/>
                <a:cs typeface="Times New Roman"/>
              </a:rPr>
              <a:t> </a:t>
            </a:r>
            <a:r>
              <a:rPr sz="1400" spc="-5" dirty="0">
                <a:latin typeface="Times New Roman"/>
                <a:cs typeface="Times New Roman"/>
              </a:rPr>
              <a:t>institutions</a:t>
            </a:r>
            <a:r>
              <a:rPr sz="1400" dirty="0">
                <a:latin typeface="Times New Roman"/>
                <a:cs typeface="Times New Roman"/>
              </a:rPr>
              <a:t> (MFI),</a:t>
            </a:r>
            <a:r>
              <a:rPr sz="1400" spc="5" dirty="0">
                <a:latin typeface="Times New Roman"/>
                <a:cs typeface="Times New Roman"/>
              </a:rPr>
              <a:t> </a:t>
            </a:r>
            <a:r>
              <a:rPr sz="1400" spc="-5" dirty="0">
                <a:latin typeface="Times New Roman"/>
                <a:cs typeface="Times New Roman"/>
              </a:rPr>
              <a:t>experts</a:t>
            </a:r>
            <a:r>
              <a:rPr sz="1400" dirty="0">
                <a:latin typeface="Times New Roman"/>
                <a:cs typeface="Times New Roman"/>
              </a:rPr>
              <a:t> </a:t>
            </a:r>
            <a:r>
              <a:rPr sz="1400" spc="-5" dirty="0">
                <a:latin typeface="Times New Roman"/>
                <a:cs typeface="Times New Roman"/>
              </a:rPr>
              <a:t>and</a:t>
            </a:r>
            <a:r>
              <a:rPr sz="1400" dirty="0">
                <a:latin typeface="Times New Roman"/>
                <a:cs typeface="Times New Roman"/>
              </a:rPr>
              <a:t> </a:t>
            </a:r>
            <a:r>
              <a:rPr sz="1400" spc="-5" dirty="0">
                <a:latin typeface="Times New Roman"/>
                <a:cs typeface="Times New Roman"/>
              </a:rPr>
              <a:t>donors</a:t>
            </a:r>
            <a:r>
              <a:rPr sz="1400" dirty="0">
                <a:latin typeface="Times New Roman"/>
                <a:cs typeface="Times New Roman"/>
              </a:rPr>
              <a:t> </a:t>
            </a:r>
            <a:r>
              <a:rPr sz="1400" spc="-5" dirty="0">
                <a:latin typeface="Times New Roman"/>
                <a:cs typeface="Times New Roman"/>
              </a:rPr>
              <a:t>are </a:t>
            </a:r>
            <a:r>
              <a:rPr sz="1400" dirty="0">
                <a:latin typeface="Times New Roman"/>
                <a:cs typeface="Times New Roman"/>
              </a:rPr>
              <a:t> </a:t>
            </a:r>
            <a:r>
              <a:rPr sz="1400" spc="-5" dirty="0">
                <a:latin typeface="Times New Roman"/>
                <a:cs typeface="Times New Roman"/>
              </a:rPr>
              <a:t>supporting</a:t>
            </a:r>
            <a:r>
              <a:rPr sz="1400" spc="-60" dirty="0">
                <a:latin typeface="Times New Roman"/>
                <a:cs typeface="Times New Roman"/>
              </a:rPr>
              <a:t> </a:t>
            </a:r>
            <a:r>
              <a:rPr sz="1400" spc="-5" dirty="0">
                <a:latin typeface="Times New Roman"/>
                <a:cs typeface="Times New Roman"/>
              </a:rPr>
              <a:t>the</a:t>
            </a:r>
            <a:r>
              <a:rPr sz="1400" spc="-60" dirty="0">
                <a:latin typeface="Times New Roman"/>
                <a:cs typeface="Times New Roman"/>
              </a:rPr>
              <a:t> </a:t>
            </a:r>
            <a:r>
              <a:rPr sz="1400" spc="-5" dirty="0">
                <a:latin typeface="Times New Roman"/>
                <a:cs typeface="Times New Roman"/>
              </a:rPr>
              <a:t>idea</a:t>
            </a:r>
            <a:r>
              <a:rPr sz="1400" spc="-60" dirty="0">
                <a:latin typeface="Times New Roman"/>
                <a:cs typeface="Times New Roman"/>
              </a:rPr>
              <a:t> </a:t>
            </a:r>
            <a:r>
              <a:rPr sz="1400" dirty="0">
                <a:latin typeface="Times New Roman"/>
                <a:cs typeface="Times New Roman"/>
              </a:rPr>
              <a:t>of</a:t>
            </a:r>
            <a:r>
              <a:rPr sz="1400" spc="-70" dirty="0">
                <a:latin typeface="Times New Roman"/>
                <a:cs typeface="Times New Roman"/>
              </a:rPr>
              <a:t> </a:t>
            </a:r>
            <a:r>
              <a:rPr sz="1400" spc="-5" dirty="0">
                <a:latin typeface="Times New Roman"/>
                <a:cs typeface="Times New Roman"/>
              </a:rPr>
              <a:t>using</a:t>
            </a:r>
            <a:r>
              <a:rPr sz="1400" spc="-55" dirty="0">
                <a:latin typeface="Times New Roman"/>
                <a:cs typeface="Times New Roman"/>
              </a:rPr>
              <a:t> </a:t>
            </a:r>
            <a:r>
              <a:rPr sz="1400" spc="-5" dirty="0">
                <a:latin typeface="Times New Roman"/>
                <a:cs typeface="Times New Roman"/>
              </a:rPr>
              <a:t>mobile</a:t>
            </a:r>
            <a:r>
              <a:rPr sz="1400" spc="-60" dirty="0">
                <a:latin typeface="Times New Roman"/>
                <a:cs typeface="Times New Roman"/>
              </a:rPr>
              <a:t> </a:t>
            </a:r>
            <a:r>
              <a:rPr sz="1400" spc="-5" dirty="0">
                <a:latin typeface="Times New Roman"/>
                <a:cs typeface="Times New Roman"/>
              </a:rPr>
              <a:t>financial</a:t>
            </a:r>
            <a:r>
              <a:rPr sz="1400" spc="-55" dirty="0">
                <a:latin typeface="Times New Roman"/>
                <a:cs typeface="Times New Roman"/>
              </a:rPr>
              <a:t> </a:t>
            </a:r>
            <a:r>
              <a:rPr sz="1400" spc="-5" dirty="0">
                <a:latin typeface="Times New Roman"/>
                <a:cs typeface="Times New Roman"/>
              </a:rPr>
              <a:t>services</a:t>
            </a:r>
            <a:r>
              <a:rPr sz="1400" spc="-55" dirty="0">
                <a:latin typeface="Times New Roman"/>
                <a:cs typeface="Times New Roman"/>
              </a:rPr>
              <a:t> </a:t>
            </a:r>
            <a:r>
              <a:rPr sz="1400" dirty="0">
                <a:latin typeface="Times New Roman"/>
                <a:cs typeface="Times New Roman"/>
              </a:rPr>
              <a:t>(MFS)</a:t>
            </a:r>
            <a:r>
              <a:rPr sz="1400" spc="-60" dirty="0">
                <a:latin typeface="Times New Roman"/>
                <a:cs typeface="Times New Roman"/>
              </a:rPr>
              <a:t> </a:t>
            </a:r>
            <a:r>
              <a:rPr sz="1400" spc="-5" dirty="0">
                <a:latin typeface="Times New Roman"/>
                <a:cs typeface="Times New Roman"/>
              </a:rPr>
              <a:t>which</a:t>
            </a:r>
            <a:r>
              <a:rPr sz="1400" spc="-55" dirty="0">
                <a:latin typeface="Times New Roman"/>
                <a:cs typeface="Times New Roman"/>
              </a:rPr>
              <a:t> </a:t>
            </a:r>
            <a:r>
              <a:rPr sz="1400" spc="-5" dirty="0">
                <a:latin typeface="Times New Roman"/>
                <a:cs typeface="Times New Roman"/>
              </a:rPr>
              <a:t>they</a:t>
            </a:r>
            <a:r>
              <a:rPr sz="1400" spc="-55" dirty="0">
                <a:latin typeface="Times New Roman"/>
                <a:cs typeface="Times New Roman"/>
              </a:rPr>
              <a:t> </a:t>
            </a:r>
            <a:r>
              <a:rPr sz="1400" spc="-10" dirty="0">
                <a:latin typeface="Times New Roman"/>
                <a:cs typeface="Times New Roman"/>
              </a:rPr>
              <a:t>feel </a:t>
            </a:r>
            <a:r>
              <a:rPr sz="1400" spc="-340" dirty="0">
                <a:latin typeface="Times New Roman"/>
                <a:cs typeface="Times New Roman"/>
              </a:rPr>
              <a:t> </a:t>
            </a:r>
            <a:r>
              <a:rPr sz="1400" dirty="0">
                <a:latin typeface="Times New Roman"/>
                <a:cs typeface="Times New Roman"/>
              </a:rPr>
              <a:t>are</a:t>
            </a:r>
            <a:r>
              <a:rPr sz="1400" spc="-25" dirty="0">
                <a:latin typeface="Times New Roman"/>
                <a:cs typeface="Times New Roman"/>
              </a:rPr>
              <a:t> </a:t>
            </a:r>
            <a:r>
              <a:rPr sz="1400" spc="-5" dirty="0">
                <a:latin typeface="Times New Roman"/>
                <a:cs typeface="Times New Roman"/>
              </a:rPr>
              <a:t>more</a:t>
            </a:r>
            <a:r>
              <a:rPr sz="1400" spc="-20" dirty="0">
                <a:latin typeface="Times New Roman"/>
                <a:cs typeface="Times New Roman"/>
              </a:rPr>
              <a:t> </a:t>
            </a:r>
            <a:r>
              <a:rPr sz="1400" spc="-5" dirty="0">
                <a:latin typeface="Times New Roman"/>
                <a:cs typeface="Times New Roman"/>
              </a:rPr>
              <a:t>convenient</a:t>
            </a:r>
            <a:r>
              <a:rPr sz="1400" spc="-30" dirty="0">
                <a:latin typeface="Times New Roman"/>
                <a:cs typeface="Times New Roman"/>
              </a:rPr>
              <a:t> </a:t>
            </a:r>
            <a:r>
              <a:rPr sz="1400" spc="-5" dirty="0">
                <a:latin typeface="Times New Roman"/>
                <a:cs typeface="Times New Roman"/>
              </a:rPr>
              <a:t>and</a:t>
            </a:r>
            <a:r>
              <a:rPr sz="1400" spc="-25" dirty="0">
                <a:latin typeface="Times New Roman"/>
                <a:cs typeface="Times New Roman"/>
              </a:rPr>
              <a:t> </a:t>
            </a:r>
            <a:r>
              <a:rPr sz="1400" spc="-5" dirty="0">
                <a:latin typeface="Times New Roman"/>
                <a:cs typeface="Times New Roman"/>
              </a:rPr>
              <a:t>efficient,</a:t>
            </a:r>
            <a:r>
              <a:rPr sz="1400" spc="-25" dirty="0">
                <a:latin typeface="Times New Roman"/>
                <a:cs typeface="Times New Roman"/>
              </a:rPr>
              <a:t> </a:t>
            </a:r>
            <a:r>
              <a:rPr sz="1400" spc="-5" dirty="0">
                <a:latin typeface="Times New Roman"/>
                <a:cs typeface="Times New Roman"/>
              </a:rPr>
              <a:t>and</a:t>
            </a:r>
            <a:r>
              <a:rPr sz="1400" spc="-30" dirty="0">
                <a:latin typeface="Times New Roman"/>
                <a:cs typeface="Times New Roman"/>
              </a:rPr>
              <a:t> </a:t>
            </a:r>
            <a:r>
              <a:rPr sz="1400" spc="-5" dirty="0">
                <a:latin typeface="Times New Roman"/>
                <a:cs typeface="Times New Roman"/>
              </a:rPr>
              <a:t>cost</a:t>
            </a:r>
            <a:r>
              <a:rPr sz="1400" spc="-35" dirty="0">
                <a:latin typeface="Times New Roman"/>
                <a:cs typeface="Times New Roman"/>
              </a:rPr>
              <a:t> </a:t>
            </a:r>
            <a:r>
              <a:rPr sz="1400" spc="-5" dirty="0">
                <a:latin typeface="Times New Roman"/>
                <a:cs typeface="Times New Roman"/>
              </a:rPr>
              <a:t>saving,</a:t>
            </a:r>
            <a:r>
              <a:rPr sz="1400" spc="-40" dirty="0">
                <a:latin typeface="Times New Roman"/>
                <a:cs typeface="Times New Roman"/>
              </a:rPr>
              <a:t> </a:t>
            </a:r>
            <a:r>
              <a:rPr sz="1400" spc="-5" dirty="0">
                <a:latin typeface="Times New Roman"/>
                <a:cs typeface="Times New Roman"/>
              </a:rPr>
              <a:t>than</a:t>
            </a:r>
            <a:r>
              <a:rPr sz="1400" spc="-20" dirty="0">
                <a:latin typeface="Times New Roman"/>
                <a:cs typeface="Times New Roman"/>
              </a:rPr>
              <a:t> </a:t>
            </a:r>
            <a:r>
              <a:rPr sz="1400" spc="-5" dirty="0">
                <a:latin typeface="Times New Roman"/>
                <a:cs typeface="Times New Roman"/>
              </a:rPr>
              <a:t>the</a:t>
            </a:r>
            <a:r>
              <a:rPr sz="1400" spc="-40" dirty="0">
                <a:latin typeface="Times New Roman"/>
                <a:cs typeface="Times New Roman"/>
              </a:rPr>
              <a:t> </a:t>
            </a:r>
            <a:r>
              <a:rPr sz="1400" spc="-5" dirty="0">
                <a:latin typeface="Times New Roman"/>
                <a:cs typeface="Times New Roman"/>
              </a:rPr>
              <a:t>traditional</a:t>
            </a:r>
            <a:r>
              <a:rPr sz="1400" spc="-30" dirty="0">
                <a:latin typeface="Times New Roman"/>
                <a:cs typeface="Times New Roman"/>
              </a:rPr>
              <a:t> </a:t>
            </a:r>
            <a:r>
              <a:rPr sz="1400" spc="5" dirty="0">
                <a:latin typeface="Times New Roman"/>
                <a:cs typeface="Times New Roman"/>
              </a:rPr>
              <a:t>high- </a:t>
            </a:r>
            <a:r>
              <a:rPr sz="1400" spc="-335" dirty="0">
                <a:latin typeface="Times New Roman"/>
                <a:cs typeface="Times New Roman"/>
              </a:rPr>
              <a:t> </a:t>
            </a:r>
            <a:r>
              <a:rPr sz="1400" spc="-5" dirty="0">
                <a:latin typeface="Times New Roman"/>
                <a:cs typeface="Times New Roman"/>
              </a:rPr>
              <a:t>touch model used since long for the </a:t>
            </a:r>
            <a:r>
              <a:rPr sz="1400" dirty="0">
                <a:latin typeface="Times New Roman"/>
                <a:cs typeface="Times New Roman"/>
              </a:rPr>
              <a:t>purpose of </a:t>
            </a:r>
            <a:r>
              <a:rPr sz="1400" spc="-5" dirty="0">
                <a:latin typeface="Times New Roman"/>
                <a:cs typeface="Times New Roman"/>
              </a:rPr>
              <a:t>delivering microfinance </a:t>
            </a:r>
            <a:r>
              <a:rPr sz="1400" dirty="0">
                <a:latin typeface="Times New Roman"/>
                <a:cs typeface="Times New Roman"/>
              </a:rPr>
              <a:t> </a:t>
            </a:r>
            <a:r>
              <a:rPr sz="1400" spc="-5" dirty="0">
                <a:latin typeface="Times New Roman"/>
                <a:cs typeface="Times New Roman"/>
              </a:rPr>
              <a:t>services. Though, the </a:t>
            </a:r>
            <a:r>
              <a:rPr sz="1400" dirty="0">
                <a:latin typeface="Times New Roman"/>
                <a:cs typeface="Times New Roman"/>
              </a:rPr>
              <a:t>MFI </a:t>
            </a:r>
            <a:r>
              <a:rPr sz="1400" spc="-5" dirty="0">
                <a:latin typeface="Times New Roman"/>
                <a:cs typeface="Times New Roman"/>
              </a:rPr>
              <a:t>industry </a:t>
            </a:r>
            <a:r>
              <a:rPr sz="1400" dirty="0">
                <a:latin typeface="Times New Roman"/>
                <a:cs typeface="Times New Roman"/>
              </a:rPr>
              <a:t>is </a:t>
            </a:r>
            <a:r>
              <a:rPr sz="1400" spc="-5" dirty="0">
                <a:latin typeface="Times New Roman"/>
                <a:cs typeface="Times New Roman"/>
              </a:rPr>
              <a:t>primarily focusing on low income </a:t>
            </a:r>
            <a:r>
              <a:rPr sz="1400" dirty="0">
                <a:latin typeface="Times New Roman"/>
                <a:cs typeface="Times New Roman"/>
              </a:rPr>
              <a:t> </a:t>
            </a:r>
            <a:r>
              <a:rPr sz="1400" spc="-5" dirty="0">
                <a:latin typeface="Times New Roman"/>
                <a:cs typeface="Times New Roman"/>
              </a:rPr>
              <a:t>families </a:t>
            </a:r>
            <a:r>
              <a:rPr sz="1400" spc="-10" dirty="0">
                <a:latin typeface="Times New Roman"/>
                <a:cs typeface="Times New Roman"/>
              </a:rPr>
              <a:t>and </a:t>
            </a:r>
            <a:r>
              <a:rPr sz="1400" dirty="0">
                <a:latin typeface="Times New Roman"/>
                <a:cs typeface="Times New Roman"/>
              </a:rPr>
              <a:t>are </a:t>
            </a:r>
            <a:r>
              <a:rPr sz="1400" spc="-5" dirty="0">
                <a:latin typeface="Times New Roman"/>
                <a:cs typeface="Times New Roman"/>
              </a:rPr>
              <a:t>very useful in such areas, </a:t>
            </a:r>
            <a:r>
              <a:rPr sz="1400" dirty="0">
                <a:latin typeface="Times New Roman"/>
                <a:cs typeface="Times New Roman"/>
              </a:rPr>
              <a:t>the </a:t>
            </a:r>
            <a:r>
              <a:rPr sz="1400" spc="-5" dirty="0">
                <a:latin typeface="Times New Roman"/>
                <a:cs typeface="Times New Roman"/>
              </a:rPr>
              <a:t>implementation </a:t>
            </a:r>
            <a:r>
              <a:rPr sz="1400" dirty="0">
                <a:latin typeface="Times New Roman"/>
                <a:cs typeface="Times New Roman"/>
              </a:rPr>
              <a:t>of MFS </a:t>
            </a:r>
            <a:r>
              <a:rPr sz="1400" spc="-5" dirty="0">
                <a:latin typeface="Times New Roman"/>
                <a:cs typeface="Times New Roman"/>
              </a:rPr>
              <a:t>has </a:t>
            </a:r>
            <a:r>
              <a:rPr sz="1400" dirty="0">
                <a:latin typeface="Times New Roman"/>
                <a:cs typeface="Times New Roman"/>
              </a:rPr>
              <a:t> </a:t>
            </a:r>
            <a:r>
              <a:rPr sz="1400" spc="-5" dirty="0">
                <a:latin typeface="Times New Roman"/>
                <a:cs typeface="Times New Roman"/>
              </a:rPr>
              <a:t>been</a:t>
            </a:r>
            <a:r>
              <a:rPr sz="1400" dirty="0">
                <a:latin typeface="Times New Roman"/>
                <a:cs typeface="Times New Roman"/>
              </a:rPr>
              <a:t> </a:t>
            </a:r>
            <a:r>
              <a:rPr sz="1400" spc="-5" dirty="0">
                <a:latin typeface="Times New Roman"/>
                <a:cs typeface="Times New Roman"/>
              </a:rPr>
              <a:t>uneven</a:t>
            </a:r>
            <a:r>
              <a:rPr sz="1400" dirty="0">
                <a:latin typeface="Times New Roman"/>
                <a:cs typeface="Times New Roman"/>
              </a:rPr>
              <a:t> </a:t>
            </a:r>
            <a:r>
              <a:rPr sz="1400" spc="-5" dirty="0">
                <a:latin typeface="Times New Roman"/>
                <a:cs typeface="Times New Roman"/>
              </a:rPr>
              <a:t>with</a:t>
            </a:r>
            <a:r>
              <a:rPr sz="1400" dirty="0">
                <a:latin typeface="Times New Roman"/>
                <a:cs typeface="Times New Roman"/>
              </a:rPr>
              <a:t> </a:t>
            </a:r>
            <a:r>
              <a:rPr sz="1400" spc="-5" dirty="0">
                <a:latin typeface="Times New Roman"/>
                <a:cs typeface="Times New Roman"/>
              </a:rPr>
              <a:t>both</a:t>
            </a:r>
            <a:r>
              <a:rPr sz="1400" dirty="0">
                <a:latin typeface="Times New Roman"/>
                <a:cs typeface="Times New Roman"/>
              </a:rPr>
              <a:t> </a:t>
            </a:r>
            <a:r>
              <a:rPr sz="1400" spc="-5" dirty="0">
                <a:latin typeface="Times New Roman"/>
                <a:cs typeface="Times New Roman"/>
              </a:rPr>
              <a:t>significant</a:t>
            </a:r>
            <a:r>
              <a:rPr sz="1400" dirty="0">
                <a:latin typeface="Times New Roman"/>
                <a:cs typeface="Times New Roman"/>
              </a:rPr>
              <a:t> </a:t>
            </a:r>
            <a:r>
              <a:rPr sz="1400" spc="-5" dirty="0">
                <a:latin typeface="Times New Roman"/>
                <a:cs typeface="Times New Roman"/>
              </a:rPr>
              <a:t>challenges</a:t>
            </a:r>
            <a:r>
              <a:rPr sz="1400" dirty="0">
                <a:latin typeface="Times New Roman"/>
                <a:cs typeface="Times New Roman"/>
              </a:rPr>
              <a:t> </a:t>
            </a:r>
            <a:r>
              <a:rPr sz="1400" spc="-5" dirty="0">
                <a:latin typeface="Times New Roman"/>
                <a:cs typeface="Times New Roman"/>
              </a:rPr>
              <a:t>and</a:t>
            </a:r>
            <a:r>
              <a:rPr sz="1400" dirty="0">
                <a:latin typeface="Times New Roman"/>
                <a:cs typeface="Times New Roman"/>
              </a:rPr>
              <a:t> </a:t>
            </a:r>
            <a:r>
              <a:rPr sz="1400" spc="-5" dirty="0">
                <a:latin typeface="Times New Roman"/>
                <a:cs typeface="Times New Roman"/>
              </a:rPr>
              <a:t>successes.</a:t>
            </a:r>
            <a:r>
              <a:rPr sz="1400" dirty="0">
                <a:latin typeface="Times New Roman"/>
                <a:cs typeface="Times New Roman"/>
              </a:rPr>
              <a:t> </a:t>
            </a:r>
            <a:r>
              <a:rPr sz="1400" spc="-5" dirty="0">
                <a:latin typeface="Times New Roman"/>
                <a:cs typeface="Times New Roman"/>
              </a:rPr>
              <a:t>Today, </a:t>
            </a:r>
            <a:r>
              <a:rPr sz="1400" dirty="0">
                <a:latin typeface="Times New Roman"/>
                <a:cs typeface="Times New Roman"/>
              </a:rPr>
              <a:t> </a:t>
            </a:r>
            <a:r>
              <a:rPr sz="1400" spc="-5" dirty="0">
                <a:latin typeface="Times New Roman"/>
                <a:cs typeface="Times New Roman"/>
              </a:rPr>
              <a:t>microfinance</a:t>
            </a:r>
            <a:r>
              <a:rPr sz="1400" spc="180" dirty="0">
                <a:latin typeface="Times New Roman"/>
                <a:cs typeface="Times New Roman"/>
              </a:rPr>
              <a:t> </a:t>
            </a:r>
            <a:r>
              <a:rPr sz="1400" spc="-5" dirty="0">
                <a:latin typeface="Times New Roman"/>
                <a:cs typeface="Times New Roman"/>
              </a:rPr>
              <a:t>is</a:t>
            </a:r>
            <a:r>
              <a:rPr sz="1400" spc="170" dirty="0">
                <a:latin typeface="Times New Roman"/>
                <a:cs typeface="Times New Roman"/>
              </a:rPr>
              <a:t> </a:t>
            </a:r>
            <a:r>
              <a:rPr sz="1400" spc="-5" dirty="0">
                <a:latin typeface="Times New Roman"/>
                <a:cs typeface="Times New Roman"/>
              </a:rPr>
              <a:t>widely</a:t>
            </a:r>
            <a:r>
              <a:rPr sz="1400" spc="175" dirty="0">
                <a:latin typeface="Times New Roman"/>
                <a:cs typeface="Times New Roman"/>
              </a:rPr>
              <a:t> </a:t>
            </a:r>
            <a:r>
              <a:rPr sz="1400" spc="-5" dirty="0">
                <a:latin typeface="Times New Roman"/>
                <a:cs typeface="Times New Roman"/>
              </a:rPr>
              <a:t>accepted</a:t>
            </a:r>
            <a:r>
              <a:rPr sz="1400" spc="170" dirty="0">
                <a:latin typeface="Times New Roman"/>
                <a:cs typeface="Times New Roman"/>
              </a:rPr>
              <a:t> </a:t>
            </a:r>
            <a:r>
              <a:rPr sz="1400" spc="-10" dirty="0">
                <a:latin typeface="Times New Roman"/>
                <a:cs typeface="Times New Roman"/>
              </a:rPr>
              <a:t>as</a:t>
            </a:r>
            <a:r>
              <a:rPr sz="1400" spc="170" dirty="0">
                <a:latin typeface="Times New Roman"/>
                <a:cs typeface="Times New Roman"/>
              </a:rPr>
              <a:t> </a:t>
            </a:r>
            <a:r>
              <a:rPr sz="1400" dirty="0">
                <a:latin typeface="Times New Roman"/>
                <a:cs typeface="Times New Roman"/>
              </a:rPr>
              <a:t>a</a:t>
            </a:r>
            <a:r>
              <a:rPr sz="1400" spc="160" dirty="0">
                <a:latin typeface="Times New Roman"/>
                <a:cs typeface="Times New Roman"/>
              </a:rPr>
              <a:t> </a:t>
            </a:r>
            <a:r>
              <a:rPr sz="1400" spc="-5" dirty="0">
                <a:latin typeface="Times New Roman"/>
                <a:cs typeface="Times New Roman"/>
              </a:rPr>
              <a:t>poverty-reduction</a:t>
            </a:r>
            <a:r>
              <a:rPr sz="1400" spc="160" dirty="0">
                <a:latin typeface="Times New Roman"/>
                <a:cs typeface="Times New Roman"/>
              </a:rPr>
              <a:t> </a:t>
            </a:r>
            <a:r>
              <a:rPr sz="1400" spc="-5" dirty="0">
                <a:latin typeface="Times New Roman"/>
                <a:cs typeface="Times New Roman"/>
              </a:rPr>
              <a:t>tool,</a:t>
            </a:r>
            <a:r>
              <a:rPr sz="1400" spc="165" dirty="0">
                <a:latin typeface="Times New Roman"/>
                <a:cs typeface="Times New Roman"/>
              </a:rPr>
              <a:t> </a:t>
            </a:r>
            <a:r>
              <a:rPr sz="1400" spc="-5" dirty="0">
                <a:latin typeface="Times New Roman"/>
                <a:cs typeface="Times New Roman"/>
              </a:rPr>
              <a:t>representing</a:t>
            </a:r>
            <a:endParaRPr sz="1400" dirty="0">
              <a:latin typeface="Times New Roman"/>
              <a:cs typeface="Times New Roman"/>
            </a:endParaRPr>
          </a:p>
          <a:p>
            <a:pPr marL="12700" indent="5715" algn="just">
              <a:lnSpc>
                <a:spcPct val="100000"/>
              </a:lnSpc>
              <a:spcBef>
                <a:spcPts val="740"/>
              </a:spcBef>
            </a:pPr>
            <a:r>
              <a:rPr sz="1400" spc="-5" dirty="0">
                <a:latin typeface="Times New Roman"/>
                <a:cs typeface="Times New Roman"/>
              </a:rPr>
              <a:t>$70</a:t>
            </a:r>
            <a:r>
              <a:rPr sz="1400" spc="-35" dirty="0">
                <a:latin typeface="Times New Roman"/>
                <a:cs typeface="Times New Roman"/>
              </a:rPr>
              <a:t> </a:t>
            </a:r>
            <a:r>
              <a:rPr sz="1400" spc="-5" dirty="0">
                <a:latin typeface="Times New Roman"/>
                <a:cs typeface="Times New Roman"/>
              </a:rPr>
              <a:t>billion</a:t>
            </a:r>
            <a:r>
              <a:rPr sz="1400" spc="-35" dirty="0">
                <a:latin typeface="Times New Roman"/>
                <a:cs typeface="Times New Roman"/>
              </a:rPr>
              <a:t> </a:t>
            </a:r>
            <a:r>
              <a:rPr sz="1400" spc="-5" dirty="0">
                <a:latin typeface="Times New Roman"/>
                <a:cs typeface="Times New Roman"/>
              </a:rPr>
              <a:t>in</a:t>
            </a:r>
            <a:r>
              <a:rPr sz="1400" spc="-35" dirty="0">
                <a:latin typeface="Times New Roman"/>
                <a:cs typeface="Times New Roman"/>
              </a:rPr>
              <a:t> </a:t>
            </a:r>
            <a:r>
              <a:rPr sz="1400" spc="-5" dirty="0">
                <a:latin typeface="Times New Roman"/>
                <a:cs typeface="Times New Roman"/>
              </a:rPr>
              <a:t>outstanding</a:t>
            </a:r>
            <a:r>
              <a:rPr sz="1400" spc="-30" dirty="0">
                <a:latin typeface="Times New Roman"/>
                <a:cs typeface="Times New Roman"/>
              </a:rPr>
              <a:t> </a:t>
            </a:r>
            <a:r>
              <a:rPr sz="1400" spc="-5" dirty="0">
                <a:latin typeface="Times New Roman"/>
                <a:cs typeface="Times New Roman"/>
              </a:rPr>
              <a:t>loans</a:t>
            </a:r>
            <a:r>
              <a:rPr sz="1400" spc="-35" dirty="0">
                <a:latin typeface="Times New Roman"/>
                <a:cs typeface="Times New Roman"/>
              </a:rPr>
              <a:t> </a:t>
            </a:r>
            <a:r>
              <a:rPr sz="1400" spc="-5" dirty="0">
                <a:latin typeface="Times New Roman"/>
                <a:cs typeface="Times New Roman"/>
              </a:rPr>
              <a:t>and</a:t>
            </a:r>
            <a:r>
              <a:rPr sz="1400" spc="-35" dirty="0">
                <a:latin typeface="Times New Roman"/>
                <a:cs typeface="Times New Roman"/>
              </a:rPr>
              <a:t> </a:t>
            </a:r>
            <a:r>
              <a:rPr sz="1400" dirty="0">
                <a:latin typeface="Times New Roman"/>
                <a:cs typeface="Times New Roman"/>
              </a:rPr>
              <a:t>a</a:t>
            </a:r>
            <a:r>
              <a:rPr sz="1400" spc="-40" dirty="0">
                <a:latin typeface="Times New Roman"/>
                <a:cs typeface="Times New Roman"/>
              </a:rPr>
              <a:t> </a:t>
            </a:r>
            <a:r>
              <a:rPr sz="1400" spc="-5" dirty="0">
                <a:latin typeface="Times New Roman"/>
                <a:cs typeface="Times New Roman"/>
              </a:rPr>
              <a:t>global</a:t>
            </a:r>
            <a:r>
              <a:rPr sz="1400" spc="-30" dirty="0">
                <a:latin typeface="Times New Roman"/>
                <a:cs typeface="Times New Roman"/>
              </a:rPr>
              <a:t> </a:t>
            </a:r>
            <a:r>
              <a:rPr sz="1400" spc="-5" dirty="0">
                <a:latin typeface="Times New Roman"/>
                <a:cs typeface="Times New Roman"/>
              </a:rPr>
              <a:t>outreach</a:t>
            </a:r>
            <a:r>
              <a:rPr sz="1400" spc="-35" dirty="0">
                <a:latin typeface="Times New Roman"/>
                <a:cs typeface="Times New Roman"/>
              </a:rPr>
              <a:t> </a:t>
            </a:r>
            <a:r>
              <a:rPr sz="1400" dirty="0">
                <a:latin typeface="Times New Roman"/>
                <a:cs typeface="Times New Roman"/>
              </a:rPr>
              <a:t>of</a:t>
            </a:r>
            <a:r>
              <a:rPr sz="1400" spc="-40" dirty="0">
                <a:latin typeface="Times New Roman"/>
                <a:cs typeface="Times New Roman"/>
              </a:rPr>
              <a:t> </a:t>
            </a:r>
            <a:r>
              <a:rPr sz="1400" spc="-5" dirty="0">
                <a:latin typeface="Times New Roman"/>
                <a:cs typeface="Times New Roman"/>
              </a:rPr>
              <a:t>200</a:t>
            </a:r>
            <a:r>
              <a:rPr sz="1400" spc="-35" dirty="0">
                <a:latin typeface="Times New Roman"/>
                <a:cs typeface="Times New Roman"/>
              </a:rPr>
              <a:t> </a:t>
            </a:r>
            <a:r>
              <a:rPr sz="1400" spc="-5" dirty="0">
                <a:latin typeface="Times New Roman"/>
                <a:cs typeface="Times New Roman"/>
              </a:rPr>
              <a:t>million</a:t>
            </a:r>
            <a:r>
              <a:rPr sz="1400" spc="-30" dirty="0">
                <a:latin typeface="Times New Roman"/>
                <a:cs typeface="Times New Roman"/>
              </a:rPr>
              <a:t> </a:t>
            </a:r>
            <a:r>
              <a:rPr sz="1400" spc="-5" dirty="0">
                <a:latin typeface="Times New Roman"/>
                <a:cs typeface="Times New Roman"/>
              </a:rPr>
              <a:t>clients.</a:t>
            </a:r>
            <a:endParaRPr sz="1400" dirty="0">
              <a:latin typeface="Times New Roman"/>
              <a:cs typeface="Times New Roman"/>
            </a:endParaRPr>
          </a:p>
          <a:p>
            <a:pPr marL="18415" marR="63500" indent="-6350" algn="just">
              <a:lnSpc>
                <a:spcPct val="143800"/>
              </a:lnSpc>
              <a:spcBef>
                <a:spcPts val="45"/>
              </a:spcBef>
            </a:pPr>
            <a:r>
              <a:rPr sz="1400" spc="-5" dirty="0">
                <a:latin typeface="Times New Roman"/>
                <a:cs typeface="Times New Roman"/>
              </a:rPr>
              <a:t>We</a:t>
            </a:r>
            <a:r>
              <a:rPr sz="1400" spc="20" dirty="0">
                <a:latin typeface="Times New Roman"/>
                <a:cs typeface="Times New Roman"/>
              </a:rPr>
              <a:t> </a:t>
            </a:r>
            <a:r>
              <a:rPr sz="1400" dirty="0">
                <a:latin typeface="Times New Roman"/>
                <a:cs typeface="Times New Roman"/>
              </a:rPr>
              <a:t>are</a:t>
            </a:r>
            <a:r>
              <a:rPr sz="1400" spc="20" dirty="0">
                <a:latin typeface="Times New Roman"/>
                <a:cs typeface="Times New Roman"/>
              </a:rPr>
              <a:t> </a:t>
            </a:r>
            <a:r>
              <a:rPr sz="1400" spc="-5" dirty="0">
                <a:latin typeface="Times New Roman"/>
                <a:cs typeface="Times New Roman"/>
              </a:rPr>
              <a:t>working</a:t>
            </a:r>
            <a:r>
              <a:rPr sz="1400" spc="20" dirty="0">
                <a:latin typeface="Times New Roman"/>
                <a:cs typeface="Times New Roman"/>
              </a:rPr>
              <a:t> </a:t>
            </a:r>
            <a:r>
              <a:rPr sz="1400" spc="-5" dirty="0">
                <a:latin typeface="Times New Roman"/>
                <a:cs typeface="Times New Roman"/>
              </a:rPr>
              <a:t>with</a:t>
            </a:r>
            <a:r>
              <a:rPr sz="1400" spc="20" dirty="0">
                <a:latin typeface="Times New Roman"/>
                <a:cs typeface="Times New Roman"/>
              </a:rPr>
              <a:t> </a:t>
            </a:r>
            <a:r>
              <a:rPr sz="1400" dirty="0">
                <a:latin typeface="Times New Roman"/>
                <a:cs typeface="Times New Roman"/>
              </a:rPr>
              <a:t>one</a:t>
            </a:r>
            <a:r>
              <a:rPr sz="1400" spc="20" dirty="0">
                <a:latin typeface="Times New Roman"/>
                <a:cs typeface="Times New Roman"/>
              </a:rPr>
              <a:t> </a:t>
            </a:r>
            <a:r>
              <a:rPr sz="1400" spc="-5" dirty="0">
                <a:latin typeface="Times New Roman"/>
                <a:cs typeface="Times New Roman"/>
              </a:rPr>
              <a:t>such</a:t>
            </a:r>
            <a:r>
              <a:rPr sz="1400" spc="20" dirty="0">
                <a:latin typeface="Times New Roman"/>
                <a:cs typeface="Times New Roman"/>
              </a:rPr>
              <a:t> </a:t>
            </a:r>
            <a:r>
              <a:rPr sz="1400" spc="-5" dirty="0">
                <a:latin typeface="Times New Roman"/>
                <a:cs typeface="Times New Roman"/>
              </a:rPr>
              <a:t>client</a:t>
            </a:r>
            <a:r>
              <a:rPr sz="1400" spc="30" dirty="0">
                <a:latin typeface="Times New Roman"/>
                <a:cs typeface="Times New Roman"/>
              </a:rPr>
              <a:t> </a:t>
            </a:r>
            <a:r>
              <a:rPr sz="1400" spc="-5" dirty="0">
                <a:latin typeface="Times New Roman"/>
                <a:cs typeface="Times New Roman"/>
              </a:rPr>
              <a:t>that</a:t>
            </a:r>
            <a:r>
              <a:rPr sz="1400" spc="25" dirty="0">
                <a:latin typeface="Times New Roman"/>
                <a:cs typeface="Times New Roman"/>
              </a:rPr>
              <a:t> </a:t>
            </a:r>
            <a:r>
              <a:rPr sz="1400" spc="-5" dirty="0">
                <a:latin typeface="Times New Roman"/>
                <a:cs typeface="Times New Roman"/>
              </a:rPr>
              <a:t>is</a:t>
            </a:r>
            <a:r>
              <a:rPr sz="1400" spc="20" dirty="0">
                <a:latin typeface="Times New Roman"/>
                <a:cs typeface="Times New Roman"/>
              </a:rPr>
              <a:t> </a:t>
            </a:r>
            <a:r>
              <a:rPr sz="1400" dirty="0">
                <a:latin typeface="Times New Roman"/>
                <a:cs typeface="Times New Roman"/>
              </a:rPr>
              <a:t>in</a:t>
            </a:r>
            <a:r>
              <a:rPr sz="1400" spc="10" dirty="0">
                <a:latin typeface="Times New Roman"/>
                <a:cs typeface="Times New Roman"/>
              </a:rPr>
              <a:t> </a:t>
            </a:r>
            <a:r>
              <a:rPr sz="1400" spc="-5" dirty="0">
                <a:latin typeface="Times New Roman"/>
                <a:cs typeface="Times New Roman"/>
              </a:rPr>
              <a:t>Telecom</a:t>
            </a:r>
            <a:r>
              <a:rPr sz="1400" spc="25" dirty="0">
                <a:latin typeface="Times New Roman"/>
                <a:cs typeface="Times New Roman"/>
              </a:rPr>
              <a:t> </a:t>
            </a:r>
            <a:r>
              <a:rPr sz="1400" spc="-5" dirty="0">
                <a:latin typeface="Times New Roman"/>
                <a:cs typeface="Times New Roman"/>
              </a:rPr>
              <a:t>Industry.</a:t>
            </a:r>
            <a:r>
              <a:rPr sz="1400" spc="15" dirty="0">
                <a:latin typeface="Times New Roman"/>
                <a:cs typeface="Times New Roman"/>
              </a:rPr>
              <a:t> </a:t>
            </a:r>
            <a:r>
              <a:rPr sz="1400" spc="-5" dirty="0">
                <a:latin typeface="Times New Roman"/>
                <a:cs typeface="Times New Roman"/>
              </a:rPr>
              <a:t>They</a:t>
            </a:r>
            <a:r>
              <a:rPr sz="1400" spc="25" dirty="0">
                <a:latin typeface="Times New Roman"/>
                <a:cs typeface="Times New Roman"/>
              </a:rPr>
              <a:t> </a:t>
            </a:r>
            <a:r>
              <a:rPr sz="1400" dirty="0">
                <a:latin typeface="Times New Roman"/>
                <a:cs typeface="Times New Roman"/>
              </a:rPr>
              <a:t>are </a:t>
            </a:r>
            <a:r>
              <a:rPr sz="1400" spc="-335" dirty="0">
                <a:latin typeface="Times New Roman"/>
                <a:cs typeface="Times New Roman"/>
              </a:rPr>
              <a:t> </a:t>
            </a:r>
            <a:r>
              <a:rPr sz="1400" dirty="0">
                <a:latin typeface="Times New Roman"/>
                <a:cs typeface="Times New Roman"/>
              </a:rPr>
              <a:t>a</a:t>
            </a:r>
            <a:r>
              <a:rPr sz="1400" spc="-45" dirty="0">
                <a:latin typeface="Times New Roman"/>
                <a:cs typeface="Times New Roman"/>
              </a:rPr>
              <a:t> </a:t>
            </a:r>
            <a:r>
              <a:rPr sz="1400" spc="-5" dirty="0">
                <a:latin typeface="Times New Roman"/>
                <a:cs typeface="Times New Roman"/>
              </a:rPr>
              <a:t>fixed</a:t>
            </a:r>
            <a:r>
              <a:rPr sz="1400" spc="-55" dirty="0">
                <a:latin typeface="Times New Roman"/>
                <a:cs typeface="Times New Roman"/>
              </a:rPr>
              <a:t> </a:t>
            </a:r>
            <a:r>
              <a:rPr sz="1400" spc="-5" dirty="0">
                <a:latin typeface="Times New Roman"/>
                <a:cs typeface="Times New Roman"/>
              </a:rPr>
              <a:t>wireless</a:t>
            </a:r>
            <a:r>
              <a:rPr sz="1400" spc="-55" dirty="0">
                <a:latin typeface="Times New Roman"/>
                <a:cs typeface="Times New Roman"/>
              </a:rPr>
              <a:t> </a:t>
            </a:r>
            <a:r>
              <a:rPr sz="1400" spc="-5" dirty="0">
                <a:latin typeface="Times New Roman"/>
                <a:cs typeface="Times New Roman"/>
              </a:rPr>
              <a:t>telecommunications</a:t>
            </a:r>
            <a:r>
              <a:rPr sz="1400" spc="-55" dirty="0">
                <a:latin typeface="Times New Roman"/>
                <a:cs typeface="Times New Roman"/>
              </a:rPr>
              <a:t> </a:t>
            </a:r>
            <a:r>
              <a:rPr sz="1400" dirty="0">
                <a:latin typeface="Times New Roman"/>
                <a:cs typeface="Times New Roman"/>
              </a:rPr>
              <a:t>network</a:t>
            </a:r>
            <a:r>
              <a:rPr sz="1400" spc="-55" dirty="0">
                <a:latin typeface="Times New Roman"/>
                <a:cs typeface="Times New Roman"/>
              </a:rPr>
              <a:t> </a:t>
            </a:r>
            <a:r>
              <a:rPr sz="1400" spc="-5" dirty="0">
                <a:latin typeface="Times New Roman"/>
                <a:cs typeface="Times New Roman"/>
              </a:rPr>
              <a:t>provider.</a:t>
            </a:r>
            <a:r>
              <a:rPr sz="1400" spc="-60" dirty="0">
                <a:latin typeface="Times New Roman"/>
                <a:cs typeface="Times New Roman"/>
              </a:rPr>
              <a:t> </a:t>
            </a:r>
            <a:r>
              <a:rPr sz="1400" spc="-5" dirty="0">
                <a:latin typeface="Times New Roman"/>
                <a:cs typeface="Times New Roman"/>
              </a:rPr>
              <a:t>They</a:t>
            </a:r>
            <a:r>
              <a:rPr sz="1400" spc="-55" dirty="0">
                <a:latin typeface="Times New Roman"/>
                <a:cs typeface="Times New Roman"/>
              </a:rPr>
              <a:t> </a:t>
            </a:r>
            <a:r>
              <a:rPr sz="1400" spc="-5" dirty="0">
                <a:latin typeface="Times New Roman"/>
                <a:cs typeface="Times New Roman"/>
              </a:rPr>
              <a:t>have</a:t>
            </a:r>
            <a:r>
              <a:rPr sz="1400" spc="-60" dirty="0">
                <a:latin typeface="Times New Roman"/>
                <a:cs typeface="Times New Roman"/>
              </a:rPr>
              <a:t> </a:t>
            </a:r>
            <a:r>
              <a:rPr sz="1400" spc="-5" dirty="0">
                <a:latin typeface="Times New Roman"/>
                <a:cs typeface="Times New Roman"/>
              </a:rPr>
              <a:t>launched </a:t>
            </a:r>
            <a:r>
              <a:rPr sz="1400" spc="-335" dirty="0">
                <a:latin typeface="Times New Roman"/>
                <a:cs typeface="Times New Roman"/>
              </a:rPr>
              <a:t> </a:t>
            </a:r>
            <a:r>
              <a:rPr sz="1400" spc="-5" dirty="0">
                <a:latin typeface="Times New Roman"/>
                <a:cs typeface="Times New Roman"/>
              </a:rPr>
              <a:t>various</a:t>
            </a:r>
            <a:r>
              <a:rPr sz="1400" spc="-60" dirty="0">
                <a:latin typeface="Times New Roman"/>
                <a:cs typeface="Times New Roman"/>
              </a:rPr>
              <a:t> </a:t>
            </a:r>
            <a:r>
              <a:rPr sz="1400" spc="-5" dirty="0">
                <a:latin typeface="Times New Roman"/>
                <a:cs typeface="Times New Roman"/>
              </a:rPr>
              <a:t>products</a:t>
            </a:r>
            <a:r>
              <a:rPr sz="1400" spc="-60" dirty="0">
                <a:latin typeface="Times New Roman"/>
                <a:cs typeface="Times New Roman"/>
              </a:rPr>
              <a:t> </a:t>
            </a:r>
            <a:r>
              <a:rPr sz="1400" spc="-5" dirty="0">
                <a:latin typeface="Times New Roman"/>
                <a:cs typeface="Times New Roman"/>
              </a:rPr>
              <a:t>and</a:t>
            </a:r>
            <a:r>
              <a:rPr sz="1400" spc="-60" dirty="0">
                <a:latin typeface="Times New Roman"/>
                <a:cs typeface="Times New Roman"/>
              </a:rPr>
              <a:t> </a:t>
            </a:r>
            <a:r>
              <a:rPr sz="1400" spc="-5" dirty="0">
                <a:latin typeface="Times New Roman"/>
                <a:cs typeface="Times New Roman"/>
              </a:rPr>
              <a:t>have</a:t>
            </a:r>
            <a:r>
              <a:rPr sz="1400" spc="-60" dirty="0">
                <a:latin typeface="Times New Roman"/>
                <a:cs typeface="Times New Roman"/>
              </a:rPr>
              <a:t> </a:t>
            </a:r>
            <a:r>
              <a:rPr sz="1400" spc="-5" dirty="0">
                <a:latin typeface="Times New Roman"/>
                <a:cs typeface="Times New Roman"/>
              </a:rPr>
              <a:t>developed</a:t>
            </a:r>
            <a:r>
              <a:rPr sz="1400" spc="-60" dirty="0">
                <a:latin typeface="Times New Roman"/>
                <a:cs typeface="Times New Roman"/>
              </a:rPr>
              <a:t> </a:t>
            </a:r>
            <a:r>
              <a:rPr sz="1400" spc="-5" dirty="0">
                <a:latin typeface="Times New Roman"/>
                <a:cs typeface="Times New Roman"/>
              </a:rPr>
              <a:t>its</a:t>
            </a:r>
            <a:r>
              <a:rPr sz="1400" spc="-60" dirty="0">
                <a:latin typeface="Times New Roman"/>
                <a:cs typeface="Times New Roman"/>
              </a:rPr>
              <a:t> </a:t>
            </a:r>
            <a:r>
              <a:rPr sz="1400" spc="-5" dirty="0">
                <a:latin typeface="Times New Roman"/>
                <a:cs typeface="Times New Roman"/>
              </a:rPr>
              <a:t>business</a:t>
            </a:r>
            <a:r>
              <a:rPr sz="1400" spc="-60" dirty="0">
                <a:latin typeface="Times New Roman"/>
                <a:cs typeface="Times New Roman"/>
              </a:rPr>
              <a:t> </a:t>
            </a:r>
            <a:r>
              <a:rPr sz="1400" spc="-5" dirty="0">
                <a:latin typeface="Times New Roman"/>
                <a:cs typeface="Times New Roman"/>
              </a:rPr>
              <a:t>and</a:t>
            </a:r>
            <a:r>
              <a:rPr sz="1400" spc="-55" dirty="0">
                <a:latin typeface="Times New Roman"/>
                <a:cs typeface="Times New Roman"/>
              </a:rPr>
              <a:t> </a:t>
            </a:r>
            <a:r>
              <a:rPr sz="1400" spc="-5" dirty="0">
                <a:latin typeface="Times New Roman"/>
                <a:cs typeface="Times New Roman"/>
              </a:rPr>
              <a:t>organization</a:t>
            </a:r>
            <a:r>
              <a:rPr sz="1400" spc="-60" dirty="0">
                <a:latin typeface="Times New Roman"/>
                <a:cs typeface="Times New Roman"/>
              </a:rPr>
              <a:t> </a:t>
            </a:r>
            <a:r>
              <a:rPr sz="1400" spc="-5" dirty="0">
                <a:latin typeface="Times New Roman"/>
                <a:cs typeface="Times New Roman"/>
              </a:rPr>
              <a:t>based</a:t>
            </a:r>
            <a:r>
              <a:rPr sz="1400" spc="-60" dirty="0">
                <a:latin typeface="Times New Roman"/>
                <a:cs typeface="Times New Roman"/>
              </a:rPr>
              <a:t> </a:t>
            </a:r>
            <a:r>
              <a:rPr sz="1400" spc="-5" dirty="0">
                <a:latin typeface="Times New Roman"/>
                <a:cs typeface="Times New Roman"/>
              </a:rPr>
              <a:t>on </a:t>
            </a:r>
            <a:r>
              <a:rPr sz="1400" spc="-335" dirty="0">
                <a:latin typeface="Times New Roman"/>
                <a:cs typeface="Times New Roman"/>
              </a:rPr>
              <a:t> </a:t>
            </a:r>
            <a:r>
              <a:rPr sz="1400" dirty="0">
                <a:latin typeface="Times New Roman"/>
                <a:cs typeface="Times New Roman"/>
              </a:rPr>
              <a:t>the </a:t>
            </a:r>
            <a:r>
              <a:rPr sz="1400" spc="-5" dirty="0">
                <a:latin typeface="Times New Roman"/>
                <a:cs typeface="Times New Roman"/>
              </a:rPr>
              <a:t>budget operator </a:t>
            </a:r>
            <a:r>
              <a:rPr sz="1400" dirty="0">
                <a:latin typeface="Times New Roman"/>
                <a:cs typeface="Times New Roman"/>
              </a:rPr>
              <a:t>model, </a:t>
            </a:r>
            <a:r>
              <a:rPr sz="1400" spc="-5" dirty="0">
                <a:latin typeface="Times New Roman"/>
                <a:cs typeface="Times New Roman"/>
              </a:rPr>
              <a:t>offering better products </a:t>
            </a:r>
            <a:r>
              <a:rPr sz="1400" dirty="0">
                <a:latin typeface="Times New Roman"/>
                <a:cs typeface="Times New Roman"/>
              </a:rPr>
              <a:t>at </a:t>
            </a:r>
            <a:r>
              <a:rPr sz="1400" spc="-5" dirty="0">
                <a:latin typeface="Times New Roman"/>
                <a:cs typeface="Times New Roman"/>
              </a:rPr>
              <a:t>Lower Prices </a:t>
            </a:r>
            <a:r>
              <a:rPr sz="1400" dirty="0">
                <a:latin typeface="Times New Roman"/>
                <a:cs typeface="Times New Roman"/>
              </a:rPr>
              <a:t>to </a:t>
            </a:r>
            <a:r>
              <a:rPr sz="1400" spc="-5" dirty="0">
                <a:latin typeface="Times New Roman"/>
                <a:cs typeface="Times New Roman"/>
              </a:rPr>
              <a:t>all </a:t>
            </a:r>
            <a:r>
              <a:rPr sz="1400" dirty="0">
                <a:latin typeface="Times New Roman"/>
                <a:cs typeface="Times New Roman"/>
              </a:rPr>
              <a:t> </a:t>
            </a:r>
            <a:r>
              <a:rPr sz="1400" spc="-5" dirty="0">
                <a:latin typeface="Times New Roman"/>
                <a:cs typeface="Times New Roman"/>
              </a:rPr>
              <a:t>value conscious customers through </a:t>
            </a:r>
            <a:r>
              <a:rPr sz="1400" dirty="0">
                <a:latin typeface="Times New Roman"/>
                <a:cs typeface="Times New Roman"/>
              </a:rPr>
              <a:t>a </a:t>
            </a:r>
            <a:r>
              <a:rPr sz="1400" spc="-5" dirty="0">
                <a:latin typeface="Times New Roman"/>
                <a:cs typeface="Times New Roman"/>
              </a:rPr>
              <a:t>strategy </a:t>
            </a:r>
            <a:r>
              <a:rPr sz="1400" dirty="0">
                <a:latin typeface="Times New Roman"/>
                <a:cs typeface="Times New Roman"/>
              </a:rPr>
              <a:t>of </a:t>
            </a:r>
            <a:r>
              <a:rPr sz="1400" spc="-5" dirty="0">
                <a:latin typeface="Times New Roman"/>
                <a:cs typeface="Times New Roman"/>
              </a:rPr>
              <a:t>disruptive innovation that </a:t>
            </a:r>
            <a:r>
              <a:rPr sz="1400" dirty="0">
                <a:latin typeface="Times New Roman"/>
                <a:cs typeface="Times New Roman"/>
              </a:rPr>
              <a:t> </a:t>
            </a:r>
            <a:r>
              <a:rPr sz="1400" spc="-5" dirty="0">
                <a:latin typeface="Times New Roman"/>
                <a:cs typeface="Times New Roman"/>
              </a:rPr>
              <a:t>focuses</a:t>
            </a:r>
            <a:r>
              <a:rPr sz="1400" dirty="0">
                <a:latin typeface="Times New Roman"/>
                <a:cs typeface="Times New Roman"/>
              </a:rPr>
              <a:t> on</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subscriber.</a:t>
            </a:r>
            <a:r>
              <a:rPr sz="1400" dirty="0">
                <a:latin typeface="Times New Roman"/>
                <a:cs typeface="Times New Roman"/>
              </a:rPr>
              <a:t> </a:t>
            </a:r>
            <a:r>
              <a:rPr sz="1400" spc="-5" dirty="0">
                <a:latin typeface="Times New Roman"/>
                <a:cs typeface="Times New Roman"/>
              </a:rPr>
              <a:t>They</a:t>
            </a:r>
            <a:r>
              <a:rPr sz="1400" dirty="0">
                <a:latin typeface="Times New Roman"/>
                <a:cs typeface="Times New Roman"/>
              </a:rPr>
              <a:t> </a:t>
            </a:r>
            <a:r>
              <a:rPr sz="1400" spc="-5" dirty="0">
                <a:latin typeface="Times New Roman"/>
                <a:cs typeface="Times New Roman"/>
              </a:rPr>
              <a:t>understand</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importance</a:t>
            </a:r>
            <a:r>
              <a:rPr sz="1400" dirty="0">
                <a:latin typeface="Times New Roman"/>
                <a:cs typeface="Times New Roman"/>
              </a:rPr>
              <a:t> of </a:t>
            </a:r>
            <a:r>
              <a:rPr sz="1400" spc="5" dirty="0">
                <a:latin typeface="Times New Roman"/>
                <a:cs typeface="Times New Roman"/>
              </a:rPr>
              <a:t> </a:t>
            </a:r>
            <a:r>
              <a:rPr sz="1400" spc="-5" dirty="0">
                <a:latin typeface="Times New Roman"/>
                <a:cs typeface="Times New Roman"/>
              </a:rPr>
              <a:t>communication</a:t>
            </a:r>
            <a:r>
              <a:rPr sz="1400" dirty="0">
                <a:latin typeface="Times New Roman"/>
                <a:cs typeface="Times New Roman"/>
              </a:rPr>
              <a:t> </a:t>
            </a:r>
            <a:r>
              <a:rPr sz="1400" spc="-5" dirty="0">
                <a:latin typeface="Times New Roman"/>
                <a:cs typeface="Times New Roman"/>
              </a:rPr>
              <a:t>and</a:t>
            </a:r>
            <a:r>
              <a:rPr sz="1400" dirty="0">
                <a:latin typeface="Times New Roman"/>
                <a:cs typeface="Times New Roman"/>
              </a:rPr>
              <a:t> </a:t>
            </a:r>
            <a:r>
              <a:rPr sz="1400" spc="-5" dirty="0">
                <a:latin typeface="Times New Roman"/>
                <a:cs typeface="Times New Roman"/>
              </a:rPr>
              <a:t>how</a:t>
            </a:r>
            <a:r>
              <a:rPr sz="1400" dirty="0">
                <a:latin typeface="Times New Roman"/>
                <a:cs typeface="Times New Roman"/>
              </a:rPr>
              <a:t> it</a:t>
            </a:r>
            <a:r>
              <a:rPr sz="1400" spc="5" dirty="0">
                <a:latin typeface="Times New Roman"/>
                <a:cs typeface="Times New Roman"/>
              </a:rPr>
              <a:t> </a:t>
            </a:r>
            <a:r>
              <a:rPr sz="1400" spc="-5" dirty="0">
                <a:latin typeface="Times New Roman"/>
                <a:cs typeface="Times New Roman"/>
              </a:rPr>
              <a:t>affects</a:t>
            </a:r>
            <a:r>
              <a:rPr sz="1400" dirty="0">
                <a:latin typeface="Times New Roman"/>
                <a:cs typeface="Times New Roman"/>
              </a:rPr>
              <a:t> a</a:t>
            </a:r>
            <a:r>
              <a:rPr sz="1400" spc="5" dirty="0">
                <a:latin typeface="Times New Roman"/>
                <a:cs typeface="Times New Roman"/>
              </a:rPr>
              <a:t> </a:t>
            </a:r>
            <a:r>
              <a:rPr sz="1400" spc="-5" dirty="0">
                <a:latin typeface="Times New Roman"/>
                <a:cs typeface="Times New Roman"/>
              </a:rPr>
              <a:t>person’s</a:t>
            </a:r>
            <a:r>
              <a:rPr sz="1400" dirty="0">
                <a:latin typeface="Times New Roman"/>
                <a:cs typeface="Times New Roman"/>
              </a:rPr>
              <a:t> </a:t>
            </a:r>
            <a:r>
              <a:rPr sz="1400" spc="-5" dirty="0">
                <a:latin typeface="Times New Roman"/>
                <a:cs typeface="Times New Roman"/>
              </a:rPr>
              <a:t>life,</a:t>
            </a:r>
            <a:r>
              <a:rPr sz="1400" dirty="0">
                <a:latin typeface="Times New Roman"/>
                <a:cs typeface="Times New Roman"/>
              </a:rPr>
              <a:t> </a:t>
            </a:r>
            <a:r>
              <a:rPr sz="1400" spc="-5" dirty="0">
                <a:latin typeface="Times New Roman"/>
                <a:cs typeface="Times New Roman"/>
              </a:rPr>
              <a:t>thus,</a:t>
            </a:r>
            <a:r>
              <a:rPr sz="1400" dirty="0">
                <a:latin typeface="Times New Roman"/>
                <a:cs typeface="Times New Roman"/>
              </a:rPr>
              <a:t> </a:t>
            </a:r>
            <a:r>
              <a:rPr sz="1400" spc="-5" dirty="0">
                <a:latin typeface="Times New Roman"/>
                <a:cs typeface="Times New Roman"/>
              </a:rPr>
              <a:t>focusing</a:t>
            </a:r>
            <a:r>
              <a:rPr sz="1400" dirty="0">
                <a:latin typeface="Times New Roman"/>
                <a:cs typeface="Times New Roman"/>
              </a:rPr>
              <a:t> </a:t>
            </a:r>
            <a:r>
              <a:rPr sz="1400" spc="-5" dirty="0">
                <a:latin typeface="Times New Roman"/>
                <a:cs typeface="Times New Roman"/>
              </a:rPr>
              <a:t>on </a:t>
            </a:r>
            <a:r>
              <a:rPr sz="1400" dirty="0">
                <a:latin typeface="Times New Roman"/>
                <a:cs typeface="Times New Roman"/>
              </a:rPr>
              <a:t> </a:t>
            </a:r>
            <a:r>
              <a:rPr sz="1400" spc="-5" dirty="0">
                <a:latin typeface="Times New Roman"/>
                <a:cs typeface="Times New Roman"/>
              </a:rPr>
              <a:t>providing their services </a:t>
            </a:r>
            <a:r>
              <a:rPr sz="1400" spc="-10" dirty="0">
                <a:latin typeface="Times New Roman"/>
                <a:cs typeface="Times New Roman"/>
              </a:rPr>
              <a:t>and </a:t>
            </a:r>
            <a:r>
              <a:rPr sz="1400" spc="-5" dirty="0">
                <a:latin typeface="Times New Roman"/>
                <a:cs typeface="Times New Roman"/>
              </a:rPr>
              <a:t>products to low income families and poor </a:t>
            </a:r>
            <a:r>
              <a:rPr sz="1400" dirty="0">
                <a:latin typeface="Times New Roman"/>
                <a:cs typeface="Times New Roman"/>
              </a:rPr>
              <a:t> </a:t>
            </a:r>
            <a:r>
              <a:rPr sz="1400" spc="-5" dirty="0">
                <a:latin typeface="Times New Roman"/>
                <a:cs typeface="Times New Roman"/>
              </a:rPr>
              <a:t>customers</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can</a:t>
            </a:r>
            <a:r>
              <a:rPr sz="1400" spc="5" dirty="0">
                <a:latin typeface="Times New Roman"/>
                <a:cs typeface="Times New Roman"/>
              </a:rPr>
              <a:t> </a:t>
            </a:r>
            <a:r>
              <a:rPr sz="1400" spc="-5" dirty="0">
                <a:latin typeface="Times New Roman"/>
                <a:cs typeface="Times New Roman"/>
              </a:rPr>
              <a:t>help</a:t>
            </a:r>
            <a:r>
              <a:rPr sz="1400" spc="-15" dirty="0">
                <a:latin typeface="Times New Roman"/>
                <a:cs typeface="Times New Roman"/>
              </a:rPr>
              <a:t> </a:t>
            </a:r>
            <a:r>
              <a:rPr sz="1400" spc="-5" dirty="0">
                <a:latin typeface="Times New Roman"/>
                <a:cs typeface="Times New Roman"/>
              </a:rPr>
              <a:t>them</a:t>
            </a:r>
            <a:r>
              <a:rPr sz="1400" dirty="0">
                <a:latin typeface="Times New Roman"/>
                <a:cs typeface="Times New Roman"/>
              </a:rPr>
              <a:t> </a:t>
            </a:r>
            <a:r>
              <a:rPr sz="1400" spc="-5" dirty="0">
                <a:latin typeface="Times New Roman"/>
                <a:cs typeface="Times New Roman"/>
              </a:rPr>
              <a:t>in</a:t>
            </a:r>
            <a:r>
              <a:rPr sz="1400" spc="5"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need</a:t>
            </a:r>
            <a:r>
              <a:rPr sz="1400" spc="5" dirty="0">
                <a:latin typeface="Times New Roman"/>
                <a:cs typeface="Times New Roman"/>
              </a:rPr>
              <a:t> </a:t>
            </a:r>
            <a:r>
              <a:rPr sz="1400" dirty="0">
                <a:latin typeface="Times New Roman"/>
                <a:cs typeface="Times New Roman"/>
              </a:rPr>
              <a:t>of</a:t>
            </a:r>
            <a:r>
              <a:rPr sz="1400" spc="-10" dirty="0">
                <a:latin typeface="Times New Roman"/>
                <a:cs typeface="Times New Roman"/>
              </a:rPr>
              <a:t> </a:t>
            </a:r>
            <a:r>
              <a:rPr sz="1400" dirty="0">
                <a:latin typeface="Times New Roman"/>
                <a:cs typeface="Times New Roman"/>
              </a:rPr>
              <a:t>hour.</a:t>
            </a:r>
            <a:r>
              <a:rPr lang="en-US" sz="1400" spc="-5" dirty="0">
                <a:latin typeface="Times New Roman"/>
                <a:cs typeface="Times New Roman"/>
              </a:rPr>
              <a:t> They</a:t>
            </a:r>
            <a:r>
              <a:rPr lang="en-US" sz="1400" dirty="0">
                <a:latin typeface="Times New Roman"/>
                <a:cs typeface="Times New Roman"/>
              </a:rPr>
              <a:t> </a:t>
            </a:r>
            <a:r>
              <a:rPr lang="en-US" sz="1400" spc="-5" dirty="0">
                <a:latin typeface="Times New Roman"/>
                <a:cs typeface="Times New Roman"/>
              </a:rPr>
              <a:t>are collaborating with </a:t>
            </a:r>
            <a:r>
              <a:rPr lang="en-US" sz="1400" dirty="0">
                <a:latin typeface="Times New Roman"/>
                <a:cs typeface="Times New Roman"/>
              </a:rPr>
              <a:t>an </a:t>
            </a:r>
            <a:r>
              <a:rPr lang="en-US" sz="1400" spc="-5" dirty="0">
                <a:latin typeface="Times New Roman"/>
                <a:cs typeface="Times New Roman"/>
              </a:rPr>
              <a:t>MFI </a:t>
            </a:r>
            <a:r>
              <a:rPr lang="en-US" sz="1400" dirty="0">
                <a:latin typeface="Times New Roman"/>
                <a:cs typeface="Times New Roman"/>
              </a:rPr>
              <a:t>to </a:t>
            </a:r>
            <a:r>
              <a:rPr lang="en-US" sz="1400" spc="-5" dirty="0">
                <a:latin typeface="Times New Roman"/>
                <a:cs typeface="Times New Roman"/>
              </a:rPr>
              <a:t>provide </a:t>
            </a:r>
            <a:r>
              <a:rPr lang="en-US" sz="1400" dirty="0">
                <a:latin typeface="Times New Roman"/>
                <a:cs typeface="Times New Roman"/>
              </a:rPr>
              <a:t>micro-credit on </a:t>
            </a:r>
            <a:r>
              <a:rPr lang="en-US" sz="1400" spc="-10" dirty="0">
                <a:latin typeface="Times New Roman"/>
                <a:cs typeface="Times New Roman"/>
              </a:rPr>
              <a:t>mobile </a:t>
            </a:r>
            <a:r>
              <a:rPr lang="en-US" sz="1400" spc="-5" dirty="0">
                <a:latin typeface="Times New Roman"/>
                <a:cs typeface="Times New Roman"/>
              </a:rPr>
              <a:t> balances</a:t>
            </a:r>
            <a:r>
              <a:rPr lang="en-US" sz="1400" spc="-35" dirty="0">
                <a:latin typeface="Times New Roman"/>
                <a:cs typeface="Times New Roman"/>
              </a:rPr>
              <a:t> </a:t>
            </a:r>
            <a:r>
              <a:rPr lang="en-US" sz="1400" spc="-5" dirty="0">
                <a:latin typeface="Times New Roman"/>
                <a:cs typeface="Times New Roman"/>
              </a:rPr>
              <a:t>to</a:t>
            </a:r>
            <a:r>
              <a:rPr lang="en-US" sz="1400" spc="-30" dirty="0">
                <a:latin typeface="Times New Roman"/>
                <a:cs typeface="Times New Roman"/>
              </a:rPr>
              <a:t> </a:t>
            </a:r>
            <a:r>
              <a:rPr lang="en-US" sz="1400" spc="-5" dirty="0">
                <a:latin typeface="Times New Roman"/>
                <a:cs typeface="Times New Roman"/>
              </a:rPr>
              <a:t>be</a:t>
            </a:r>
            <a:r>
              <a:rPr lang="en-US" sz="1400" spc="-35" dirty="0">
                <a:latin typeface="Times New Roman"/>
                <a:cs typeface="Times New Roman"/>
              </a:rPr>
              <a:t> </a:t>
            </a:r>
            <a:r>
              <a:rPr lang="en-US" sz="1400" spc="-5" dirty="0">
                <a:latin typeface="Times New Roman"/>
                <a:cs typeface="Times New Roman"/>
              </a:rPr>
              <a:t>paid</a:t>
            </a:r>
            <a:r>
              <a:rPr lang="en-US" sz="1400" spc="-30" dirty="0">
                <a:latin typeface="Times New Roman"/>
                <a:cs typeface="Times New Roman"/>
              </a:rPr>
              <a:t> </a:t>
            </a:r>
            <a:r>
              <a:rPr lang="en-US" sz="1400" spc="-5" dirty="0">
                <a:latin typeface="Times New Roman"/>
                <a:cs typeface="Times New Roman"/>
              </a:rPr>
              <a:t>back</a:t>
            </a:r>
            <a:r>
              <a:rPr lang="en-US" sz="1400" spc="-30" dirty="0">
                <a:latin typeface="Times New Roman"/>
                <a:cs typeface="Times New Roman"/>
              </a:rPr>
              <a:t> </a:t>
            </a:r>
            <a:r>
              <a:rPr lang="en-US" sz="1400" spc="-5" dirty="0">
                <a:latin typeface="Times New Roman"/>
                <a:cs typeface="Times New Roman"/>
              </a:rPr>
              <a:t>in</a:t>
            </a:r>
            <a:r>
              <a:rPr lang="en-US" sz="1400" spc="-30" dirty="0">
                <a:latin typeface="Times New Roman"/>
                <a:cs typeface="Times New Roman"/>
              </a:rPr>
              <a:t> </a:t>
            </a:r>
            <a:r>
              <a:rPr lang="en-US" sz="1400" dirty="0">
                <a:latin typeface="Times New Roman"/>
                <a:cs typeface="Times New Roman"/>
              </a:rPr>
              <a:t>5</a:t>
            </a:r>
            <a:r>
              <a:rPr lang="en-US" sz="1400" spc="-35" dirty="0">
                <a:latin typeface="Times New Roman"/>
                <a:cs typeface="Times New Roman"/>
              </a:rPr>
              <a:t> </a:t>
            </a:r>
            <a:r>
              <a:rPr lang="en-US" sz="1400" spc="-5" dirty="0">
                <a:latin typeface="Times New Roman"/>
                <a:cs typeface="Times New Roman"/>
              </a:rPr>
              <a:t>days.</a:t>
            </a:r>
            <a:r>
              <a:rPr lang="en-US" sz="1400" spc="-40" dirty="0">
                <a:latin typeface="Times New Roman"/>
                <a:cs typeface="Times New Roman"/>
              </a:rPr>
              <a:t> </a:t>
            </a:r>
            <a:r>
              <a:rPr lang="en-US" sz="1400" spc="-5" dirty="0">
                <a:latin typeface="Times New Roman"/>
                <a:cs typeface="Times New Roman"/>
              </a:rPr>
              <a:t>The</a:t>
            </a:r>
            <a:r>
              <a:rPr lang="en-US" sz="1400" spc="-35" dirty="0">
                <a:latin typeface="Times New Roman"/>
                <a:cs typeface="Times New Roman"/>
              </a:rPr>
              <a:t> </a:t>
            </a:r>
            <a:r>
              <a:rPr lang="en-US" sz="1400" spc="-5" dirty="0">
                <a:latin typeface="Times New Roman"/>
                <a:cs typeface="Times New Roman"/>
              </a:rPr>
              <a:t>Consumer</a:t>
            </a:r>
            <a:r>
              <a:rPr lang="en-US" sz="1400" spc="-35" dirty="0">
                <a:latin typeface="Times New Roman"/>
                <a:cs typeface="Times New Roman"/>
              </a:rPr>
              <a:t> </a:t>
            </a:r>
            <a:r>
              <a:rPr lang="en-US" sz="1400" spc="-5" dirty="0">
                <a:latin typeface="Times New Roman"/>
                <a:cs typeface="Times New Roman"/>
              </a:rPr>
              <a:t>is</a:t>
            </a:r>
            <a:r>
              <a:rPr lang="en-US" sz="1400" spc="-30" dirty="0">
                <a:latin typeface="Times New Roman"/>
                <a:cs typeface="Times New Roman"/>
              </a:rPr>
              <a:t> </a:t>
            </a:r>
            <a:r>
              <a:rPr lang="en-US" sz="1400" spc="-5" dirty="0">
                <a:latin typeface="Times New Roman"/>
                <a:cs typeface="Times New Roman"/>
              </a:rPr>
              <a:t>believed</a:t>
            </a:r>
            <a:r>
              <a:rPr lang="en-US" sz="1400" spc="-30" dirty="0">
                <a:latin typeface="Times New Roman"/>
                <a:cs typeface="Times New Roman"/>
              </a:rPr>
              <a:t> </a:t>
            </a:r>
            <a:r>
              <a:rPr lang="en-US" sz="1400" spc="-5" dirty="0">
                <a:latin typeface="Times New Roman"/>
                <a:cs typeface="Times New Roman"/>
              </a:rPr>
              <a:t>to</a:t>
            </a:r>
            <a:r>
              <a:rPr lang="en-US" sz="1400" spc="-30" dirty="0">
                <a:latin typeface="Times New Roman"/>
                <a:cs typeface="Times New Roman"/>
              </a:rPr>
              <a:t> </a:t>
            </a:r>
            <a:r>
              <a:rPr lang="en-US" sz="1400" spc="-5" dirty="0">
                <a:latin typeface="Times New Roman"/>
                <a:cs typeface="Times New Roman"/>
              </a:rPr>
              <a:t>be</a:t>
            </a:r>
            <a:r>
              <a:rPr lang="en-US" sz="1400" spc="-40" dirty="0">
                <a:latin typeface="Times New Roman"/>
                <a:cs typeface="Times New Roman"/>
              </a:rPr>
              <a:t> </a:t>
            </a:r>
            <a:r>
              <a:rPr lang="en-US" sz="1400" spc="-5" dirty="0">
                <a:latin typeface="Times New Roman"/>
                <a:cs typeface="Times New Roman"/>
              </a:rPr>
              <a:t>defaulter </a:t>
            </a:r>
            <a:r>
              <a:rPr lang="en-US" sz="1400" spc="-335" dirty="0">
                <a:latin typeface="Times New Roman"/>
                <a:cs typeface="Times New Roman"/>
              </a:rPr>
              <a:t> </a:t>
            </a:r>
            <a:r>
              <a:rPr lang="en-US" sz="1400" dirty="0">
                <a:latin typeface="Times New Roman"/>
                <a:cs typeface="Times New Roman"/>
              </a:rPr>
              <a:t>if he </a:t>
            </a:r>
            <a:r>
              <a:rPr lang="en-US" sz="1400" spc="-5" dirty="0">
                <a:latin typeface="Times New Roman"/>
                <a:cs typeface="Times New Roman"/>
              </a:rPr>
              <a:t>deviates from the path </a:t>
            </a:r>
            <a:r>
              <a:rPr lang="en-US" sz="1400" dirty="0">
                <a:latin typeface="Times New Roman"/>
                <a:cs typeface="Times New Roman"/>
              </a:rPr>
              <a:t>of </a:t>
            </a:r>
            <a:r>
              <a:rPr lang="en-US" sz="1400" spc="-5" dirty="0">
                <a:latin typeface="Times New Roman"/>
                <a:cs typeface="Times New Roman"/>
              </a:rPr>
              <a:t>paying back the loaned amount within the </a:t>
            </a:r>
            <a:r>
              <a:rPr lang="en-US" sz="1400" dirty="0">
                <a:latin typeface="Times New Roman"/>
                <a:cs typeface="Times New Roman"/>
              </a:rPr>
              <a:t> </a:t>
            </a:r>
            <a:r>
              <a:rPr lang="en-US" sz="1400" spc="-5" dirty="0">
                <a:latin typeface="Times New Roman"/>
                <a:cs typeface="Times New Roman"/>
              </a:rPr>
              <a:t>time duration </a:t>
            </a:r>
            <a:r>
              <a:rPr lang="en-US" sz="1400" dirty="0">
                <a:latin typeface="Times New Roman"/>
                <a:cs typeface="Times New Roman"/>
              </a:rPr>
              <a:t>of 5 </a:t>
            </a:r>
            <a:r>
              <a:rPr lang="en-US" sz="1400" spc="-5" dirty="0">
                <a:latin typeface="Times New Roman"/>
                <a:cs typeface="Times New Roman"/>
              </a:rPr>
              <a:t>days. For the loan </a:t>
            </a:r>
            <a:r>
              <a:rPr lang="en-US" sz="1400" dirty="0">
                <a:latin typeface="Times New Roman"/>
                <a:cs typeface="Times New Roman"/>
              </a:rPr>
              <a:t>amount </a:t>
            </a:r>
            <a:r>
              <a:rPr lang="en-US" sz="1400" spc="-5" dirty="0">
                <a:latin typeface="Times New Roman"/>
                <a:cs typeface="Times New Roman"/>
              </a:rPr>
              <a:t>of </a:t>
            </a:r>
            <a:r>
              <a:rPr lang="en-US" sz="1400" dirty="0">
                <a:latin typeface="Times New Roman"/>
                <a:cs typeface="Times New Roman"/>
              </a:rPr>
              <a:t>5 </a:t>
            </a:r>
            <a:r>
              <a:rPr lang="en-US" sz="1400" spc="-5" dirty="0">
                <a:latin typeface="Times New Roman"/>
                <a:cs typeface="Times New Roman"/>
              </a:rPr>
              <a:t>(in Indonesian </a:t>
            </a:r>
            <a:r>
              <a:rPr lang="en-US" sz="1400" spc="-10" dirty="0">
                <a:latin typeface="Times New Roman"/>
                <a:cs typeface="Times New Roman"/>
              </a:rPr>
              <a:t>Rupiah), </a:t>
            </a:r>
            <a:r>
              <a:rPr lang="en-US" sz="1400" spc="-5" dirty="0">
                <a:latin typeface="Times New Roman"/>
                <a:cs typeface="Times New Roman"/>
              </a:rPr>
              <a:t> payback amount should </a:t>
            </a:r>
            <a:r>
              <a:rPr lang="en-US" sz="1400" dirty="0">
                <a:latin typeface="Times New Roman"/>
                <a:cs typeface="Times New Roman"/>
              </a:rPr>
              <a:t>be 6 </a:t>
            </a:r>
            <a:r>
              <a:rPr lang="en-US" sz="1400" spc="-10" dirty="0">
                <a:latin typeface="Times New Roman"/>
                <a:cs typeface="Times New Roman"/>
              </a:rPr>
              <a:t>(in </a:t>
            </a:r>
            <a:r>
              <a:rPr lang="en-US" sz="1400" spc="-5" dirty="0">
                <a:latin typeface="Times New Roman"/>
                <a:cs typeface="Times New Roman"/>
              </a:rPr>
              <a:t>Indonesian Rupiah), while, for the loan </a:t>
            </a:r>
            <a:r>
              <a:rPr lang="en-US" sz="1400" dirty="0">
                <a:latin typeface="Times New Roman"/>
                <a:cs typeface="Times New Roman"/>
              </a:rPr>
              <a:t> </a:t>
            </a:r>
            <a:r>
              <a:rPr lang="en-US" sz="1400" spc="-5" dirty="0">
                <a:latin typeface="Times New Roman"/>
                <a:cs typeface="Times New Roman"/>
              </a:rPr>
              <a:t>amount </a:t>
            </a:r>
            <a:r>
              <a:rPr lang="en-US" sz="1400" dirty="0">
                <a:latin typeface="Times New Roman"/>
                <a:cs typeface="Times New Roman"/>
              </a:rPr>
              <a:t>of 10 </a:t>
            </a:r>
            <a:r>
              <a:rPr lang="en-US" sz="1400" spc="-5" dirty="0">
                <a:latin typeface="Times New Roman"/>
                <a:cs typeface="Times New Roman"/>
              </a:rPr>
              <a:t>(in </a:t>
            </a:r>
            <a:r>
              <a:rPr lang="en-US" sz="1400" spc="-10" dirty="0">
                <a:latin typeface="Times New Roman"/>
                <a:cs typeface="Times New Roman"/>
              </a:rPr>
              <a:t>Indonesian </a:t>
            </a:r>
            <a:r>
              <a:rPr lang="en-US" sz="1400" spc="-5" dirty="0">
                <a:latin typeface="Times New Roman"/>
                <a:cs typeface="Times New Roman"/>
              </a:rPr>
              <a:t>Rupiah), the payback amount should </a:t>
            </a:r>
            <a:r>
              <a:rPr lang="en-US" sz="1400" dirty="0">
                <a:latin typeface="Times New Roman"/>
                <a:cs typeface="Times New Roman"/>
              </a:rPr>
              <a:t>be </a:t>
            </a:r>
            <a:r>
              <a:rPr lang="en-US" sz="1400" spc="-5" dirty="0">
                <a:latin typeface="Times New Roman"/>
                <a:cs typeface="Times New Roman"/>
              </a:rPr>
              <a:t>12 (in </a:t>
            </a:r>
            <a:r>
              <a:rPr lang="en-US" sz="1400" dirty="0">
                <a:latin typeface="Times New Roman"/>
                <a:cs typeface="Times New Roman"/>
              </a:rPr>
              <a:t> </a:t>
            </a:r>
            <a:r>
              <a:rPr lang="en-US" sz="1400" spc="-5" dirty="0">
                <a:latin typeface="Times New Roman"/>
                <a:cs typeface="Times New Roman"/>
              </a:rPr>
              <a:t>Indonesian</a:t>
            </a:r>
            <a:r>
              <a:rPr lang="en-US" sz="1400" dirty="0">
                <a:latin typeface="Times New Roman"/>
                <a:cs typeface="Times New Roman"/>
              </a:rPr>
              <a:t> </a:t>
            </a:r>
            <a:r>
              <a:rPr lang="en-US" sz="1400" spc="-5" dirty="0">
                <a:latin typeface="Times New Roman"/>
                <a:cs typeface="Times New Roman"/>
              </a:rPr>
              <a:t>Rupiah).</a:t>
            </a:r>
            <a:endParaRPr lang="en-US" sz="1400" dirty="0">
              <a:latin typeface="Times New Roman"/>
              <a:cs typeface="Times New Roman"/>
            </a:endParaRPr>
          </a:p>
          <a:p>
            <a:pPr marL="18415" marR="63500" indent="-6350" algn="just">
              <a:lnSpc>
                <a:spcPct val="143800"/>
              </a:lnSpc>
              <a:spcBef>
                <a:spcPts val="45"/>
              </a:spcBef>
            </a:pPr>
            <a:endParaRPr sz="16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B6E67-0854-49E1-9B6B-C1E0039CD81B}"/>
              </a:ext>
            </a:extLst>
          </p:cNvPr>
          <p:cNvSpPr txBox="1"/>
          <p:nvPr/>
        </p:nvSpPr>
        <p:spPr>
          <a:xfrm>
            <a:off x="457200" y="609600"/>
            <a:ext cx="7010400" cy="769441"/>
          </a:xfrm>
          <a:prstGeom prst="rect">
            <a:avLst/>
          </a:prstGeom>
          <a:noFill/>
        </p:spPr>
        <p:txBody>
          <a:bodyPr wrap="square" rtlCol="0">
            <a:spAutoFit/>
          </a:bodyPr>
          <a:lstStyle/>
          <a:p>
            <a:r>
              <a:rPr lang="en-IN" sz="4400" dirty="0">
                <a:latin typeface="+mj-lt"/>
              </a:rPr>
              <a:t>Principle Component Analysis</a:t>
            </a:r>
          </a:p>
        </p:txBody>
      </p:sp>
      <p:pic>
        <p:nvPicPr>
          <p:cNvPr id="3" name="Picture 2">
            <a:extLst>
              <a:ext uri="{FF2B5EF4-FFF2-40B4-BE49-F238E27FC236}">
                <a16:creationId xmlns:a16="http://schemas.microsoft.com/office/drawing/2014/main" id="{59DAD88F-AFC9-46B8-B969-C78F0F29B930}"/>
              </a:ext>
            </a:extLst>
          </p:cNvPr>
          <p:cNvPicPr>
            <a:picLocks noChangeAspect="1"/>
          </p:cNvPicPr>
          <p:nvPr/>
        </p:nvPicPr>
        <p:blipFill>
          <a:blip r:embed="rId2"/>
          <a:stretch>
            <a:fillRect/>
          </a:stretch>
        </p:blipFill>
        <p:spPr>
          <a:xfrm>
            <a:off x="152400" y="1828800"/>
            <a:ext cx="7149694" cy="5857043"/>
          </a:xfrm>
          <a:prstGeom prst="rect">
            <a:avLst/>
          </a:prstGeom>
        </p:spPr>
      </p:pic>
    </p:spTree>
    <p:extLst>
      <p:ext uri="{BB962C8B-B14F-4D97-AF65-F5344CB8AC3E}">
        <p14:creationId xmlns:p14="http://schemas.microsoft.com/office/powerpoint/2010/main" val="1397808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228600"/>
            <a:ext cx="7162800" cy="8518229"/>
          </a:xfrm>
          <a:prstGeom prst="rect">
            <a:avLst/>
          </a:prstGeom>
        </p:spPr>
        <p:txBody>
          <a:bodyPr vert="horz" wrap="square" lIns="0" tIns="12700" rIns="0" bIns="0" rtlCol="0">
            <a:spAutoFit/>
          </a:bodyPr>
          <a:lstStyle/>
          <a:p>
            <a:pPr marL="12700">
              <a:lnSpc>
                <a:spcPct val="100000"/>
              </a:lnSpc>
              <a:spcBef>
                <a:spcPts val="100"/>
              </a:spcBef>
            </a:pPr>
            <a:r>
              <a:rPr sz="4400" b="1" spc="-5" dirty="0">
                <a:latin typeface="Times New Roman"/>
                <a:cs typeface="Times New Roman"/>
              </a:rPr>
              <a:t>Interpretation </a:t>
            </a:r>
            <a:r>
              <a:rPr sz="4400" b="1" dirty="0">
                <a:latin typeface="Times New Roman"/>
                <a:cs typeface="Times New Roman"/>
              </a:rPr>
              <a:t>of</a:t>
            </a:r>
            <a:r>
              <a:rPr sz="4400" b="1" spc="-15" dirty="0">
                <a:latin typeface="Times New Roman"/>
                <a:cs typeface="Times New Roman"/>
              </a:rPr>
              <a:t> </a:t>
            </a:r>
            <a:r>
              <a:rPr sz="4400" b="1" dirty="0">
                <a:latin typeface="Times New Roman"/>
                <a:cs typeface="Times New Roman"/>
              </a:rPr>
              <a:t>the</a:t>
            </a:r>
            <a:r>
              <a:rPr sz="4400" b="1" spc="-15" dirty="0">
                <a:latin typeface="Times New Roman"/>
                <a:cs typeface="Times New Roman"/>
              </a:rPr>
              <a:t> </a:t>
            </a:r>
            <a:r>
              <a:rPr sz="4400" b="1" dirty="0">
                <a:latin typeface="Times New Roman"/>
                <a:cs typeface="Times New Roman"/>
              </a:rPr>
              <a:t>Results</a:t>
            </a:r>
            <a:endParaRPr sz="4400" dirty="0">
              <a:latin typeface="Times New Roman"/>
              <a:cs typeface="Times New Roman"/>
            </a:endParaRPr>
          </a:p>
          <a:p>
            <a:pPr marL="233045" marR="5080" indent="-6350" algn="just">
              <a:lnSpc>
                <a:spcPct val="143700"/>
              </a:lnSpc>
              <a:spcBef>
                <a:spcPts val="730"/>
              </a:spcBef>
            </a:pPr>
            <a:r>
              <a:rPr dirty="0">
                <a:latin typeface="Times New Roman"/>
                <a:cs typeface="Times New Roman"/>
              </a:rPr>
              <a:t>From </a:t>
            </a:r>
            <a:r>
              <a:rPr spc="-5" dirty="0">
                <a:latin typeface="Times New Roman"/>
                <a:cs typeface="Times New Roman"/>
              </a:rPr>
              <a:t>the Visualization </a:t>
            </a:r>
            <a:r>
              <a:rPr dirty="0">
                <a:latin typeface="Times New Roman"/>
                <a:cs typeface="Times New Roman"/>
              </a:rPr>
              <a:t>of </a:t>
            </a:r>
            <a:r>
              <a:rPr spc="-5" dirty="0">
                <a:latin typeface="Times New Roman"/>
                <a:cs typeface="Times New Roman"/>
              </a:rPr>
              <a:t>the data the results were interpreted that pcircle </a:t>
            </a:r>
            <a:r>
              <a:rPr dirty="0">
                <a:latin typeface="Times New Roman"/>
                <a:cs typeface="Times New Roman"/>
              </a:rPr>
              <a:t> </a:t>
            </a:r>
            <a:r>
              <a:rPr spc="-5" dirty="0">
                <a:latin typeface="Times New Roman"/>
                <a:cs typeface="Times New Roman"/>
              </a:rPr>
              <a:t>column has only </a:t>
            </a:r>
            <a:r>
              <a:rPr dirty="0">
                <a:latin typeface="Times New Roman"/>
                <a:cs typeface="Times New Roman"/>
              </a:rPr>
              <a:t>1 </a:t>
            </a:r>
            <a:r>
              <a:rPr spc="-5" dirty="0">
                <a:latin typeface="Times New Roman"/>
                <a:cs typeface="Times New Roman"/>
              </a:rPr>
              <a:t>type </a:t>
            </a:r>
            <a:r>
              <a:rPr dirty="0">
                <a:latin typeface="Times New Roman"/>
                <a:cs typeface="Times New Roman"/>
              </a:rPr>
              <a:t>of </a:t>
            </a:r>
            <a:r>
              <a:rPr spc="-5" dirty="0">
                <a:latin typeface="Times New Roman"/>
                <a:cs typeface="Times New Roman"/>
              </a:rPr>
              <a:t>data </a:t>
            </a:r>
            <a:r>
              <a:rPr dirty="0">
                <a:latin typeface="Times New Roman"/>
                <a:cs typeface="Times New Roman"/>
              </a:rPr>
              <a:t>so we </a:t>
            </a:r>
            <a:r>
              <a:rPr spc="-5" dirty="0">
                <a:latin typeface="Times New Roman"/>
                <a:cs typeface="Times New Roman"/>
              </a:rPr>
              <a:t>interpreted no use of </a:t>
            </a:r>
            <a:r>
              <a:rPr dirty="0">
                <a:latin typeface="Times New Roman"/>
                <a:cs typeface="Times New Roman"/>
              </a:rPr>
              <a:t>the </a:t>
            </a:r>
            <a:r>
              <a:rPr spc="-5" dirty="0">
                <a:latin typeface="Times New Roman"/>
                <a:cs typeface="Times New Roman"/>
              </a:rPr>
              <a:t>neutral </a:t>
            </a:r>
            <a:r>
              <a:rPr dirty="0">
                <a:latin typeface="Times New Roman"/>
                <a:cs typeface="Times New Roman"/>
              </a:rPr>
              <a:t> </a:t>
            </a:r>
            <a:r>
              <a:rPr spc="-5" dirty="0">
                <a:latin typeface="Times New Roman"/>
                <a:cs typeface="Times New Roman"/>
              </a:rPr>
              <a:t>column, we interpreted that the Label column label</a:t>
            </a:r>
            <a:r>
              <a:rPr dirty="0">
                <a:latin typeface="Times New Roman"/>
                <a:cs typeface="Times New Roman"/>
              </a:rPr>
              <a:t> </a:t>
            </a:r>
            <a:r>
              <a:rPr spc="-5" dirty="0">
                <a:latin typeface="Times New Roman"/>
                <a:cs typeface="Times New Roman"/>
              </a:rPr>
              <a:t>was class imbalanced </a:t>
            </a:r>
            <a:r>
              <a:rPr dirty="0">
                <a:latin typeface="Times New Roman"/>
                <a:cs typeface="Times New Roman"/>
              </a:rPr>
              <a:t> </a:t>
            </a:r>
            <a:r>
              <a:rPr spc="-5" dirty="0">
                <a:latin typeface="Times New Roman"/>
                <a:cs typeface="Times New Roman"/>
              </a:rPr>
              <a:t>data, data distribution </a:t>
            </a:r>
            <a:r>
              <a:rPr dirty="0">
                <a:latin typeface="Times New Roman"/>
                <a:cs typeface="Times New Roman"/>
              </a:rPr>
              <a:t>in </a:t>
            </a:r>
            <a:r>
              <a:rPr spc="-5" dirty="0">
                <a:latin typeface="Times New Roman"/>
                <a:cs typeface="Times New Roman"/>
              </a:rPr>
              <a:t>all </a:t>
            </a:r>
            <a:r>
              <a:rPr dirty="0">
                <a:latin typeface="Times New Roman"/>
                <a:cs typeface="Times New Roman"/>
              </a:rPr>
              <a:t>the </a:t>
            </a:r>
            <a:r>
              <a:rPr spc="-5" dirty="0">
                <a:latin typeface="Times New Roman"/>
                <a:cs typeface="Times New Roman"/>
              </a:rPr>
              <a:t>continuous </a:t>
            </a:r>
            <a:r>
              <a:rPr dirty="0">
                <a:latin typeface="Times New Roman"/>
                <a:cs typeface="Times New Roman"/>
              </a:rPr>
              <a:t>column </a:t>
            </a:r>
            <a:r>
              <a:rPr spc="-5" dirty="0">
                <a:latin typeface="Times New Roman"/>
                <a:cs typeface="Times New Roman"/>
              </a:rPr>
              <a:t>were highly skewed </a:t>
            </a:r>
            <a:r>
              <a:rPr spc="-10" dirty="0">
                <a:latin typeface="Times New Roman"/>
                <a:cs typeface="Times New Roman"/>
              </a:rPr>
              <a:t>and </a:t>
            </a:r>
            <a:r>
              <a:rPr spc="-335" dirty="0">
                <a:latin typeface="Times New Roman"/>
                <a:cs typeface="Times New Roman"/>
              </a:rPr>
              <a:t> </a:t>
            </a:r>
            <a:r>
              <a:rPr spc="-5" dirty="0">
                <a:latin typeface="Times New Roman"/>
                <a:cs typeface="Times New Roman"/>
              </a:rPr>
              <a:t>have lots</a:t>
            </a:r>
            <a:r>
              <a:rPr spc="5" dirty="0">
                <a:latin typeface="Times New Roman"/>
                <a:cs typeface="Times New Roman"/>
              </a:rPr>
              <a:t> </a:t>
            </a:r>
            <a:r>
              <a:rPr spc="-5" dirty="0">
                <a:latin typeface="Times New Roman"/>
                <a:cs typeface="Times New Roman"/>
              </a:rPr>
              <a:t>of</a:t>
            </a:r>
            <a:r>
              <a:rPr dirty="0">
                <a:latin typeface="Times New Roman"/>
                <a:cs typeface="Times New Roman"/>
              </a:rPr>
              <a:t> </a:t>
            </a:r>
            <a:r>
              <a:rPr spc="-5" dirty="0">
                <a:latin typeface="Times New Roman"/>
                <a:cs typeface="Times New Roman"/>
              </a:rPr>
              <a:t>outliers.</a:t>
            </a:r>
            <a:endParaRPr dirty="0">
              <a:latin typeface="Times New Roman"/>
              <a:cs typeface="Times New Roman"/>
            </a:endParaRPr>
          </a:p>
          <a:p>
            <a:pPr marL="233045" marR="5080" indent="-6350" algn="just">
              <a:lnSpc>
                <a:spcPct val="143600"/>
              </a:lnSpc>
              <a:spcBef>
                <a:spcPts val="810"/>
              </a:spcBef>
            </a:pPr>
            <a:r>
              <a:rPr dirty="0">
                <a:latin typeface="Times New Roman"/>
                <a:cs typeface="Times New Roman"/>
              </a:rPr>
              <a:t>In the </a:t>
            </a:r>
            <a:r>
              <a:rPr spc="-5" dirty="0">
                <a:latin typeface="Times New Roman"/>
                <a:cs typeface="Times New Roman"/>
              </a:rPr>
              <a:t>pre-processing the skewness in the data set was detected and we </a:t>
            </a:r>
            <a:r>
              <a:rPr dirty="0">
                <a:latin typeface="Times New Roman"/>
                <a:cs typeface="Times New Roman"/>
              </a:rPr>
              <a:t> </a:t>
            </a:r>
            <a:r>
              <a:rPr spc="-5" dirty="0">
                <a:latin typeface="Times New Roman"/>
                <a:cs typeface="Times New Roman"/>
              </a:rPr>
              <a:t>interpreted that removing of outliers would lead to heavy data loss so we </a:t>
            </a:r>
            <a:r>
              <a:rPr dirty="0">
                <a:latin typeface="Times New Roman"/>
                <a:cs typeface="Times New Roman"/>
              </a:rPr>
              <a:t> </a:t>
            </a:r>
            <a:r>
              <a:rPr spc="-5" dirty="0">
                <a:latin typeface="Times New Roman"/>
                <a:cs typeface="Times New Roman"/>
              </a:rPr>
              <a:t>resolved</a:t>
            </a:r>
            <a:r>
              <a:rPr dirty="0">
                <a:latin typeface="Times New Roman"/>
                <a:cs typeface="Times New Roman"/>
              </a:rPr>
              <a:t> it</a:t>
            </a:r>
            <a:r>
              <a:rPr spc="5" dirty="0">
                <a:latin typeface="Times New Roman"/>
                <a:cs typeface="Times New Roman"/>
              </a:rPr>
              <a:t> </a:t>
            </a:r>
            <a:r>
              <a:rPr spc="-5" dirty="0">
                <a:latin typeface="Times New Roman"/>
                <a:cs typeface="Times New Roman"/>
              </a:rPr>
              <a:t>by</a:t>
            </a:r>
            <a:r>
              <a:rPr dirty="0">
                <a:latin typeface="Times New Roman"/>
                <a:cs typeface="Times New Roman"/>
              </a:rPr>
              <a:t> </a:t>
            </a:r>
            <a:r>
              <a:rPr spc="-5" dirty="0">
                <a:latin typeface="Times New Roman"/>
                <a:cs typeface="Times New Roman"/>
              </a:rPr>
              <a:t>the</a:t>
            </a:r>
            <a:r>
              <a:rPr dirty="0">
                <a:latin typeface="Times New Roman"/>
                <a:cs typeface="Times New Roman"/>
              </a:rPr>
              <a:t> </a:t>
            </a:r>
            <a:r>
              <a:rPr spc="-5" dirty="0">
                <a:latin typeface="Times New Roman"/>
                <a:cs typeface="Times New Roman"/>
              </a:rPr>
              <a:t>power</a:t>
            </a:r>
            <a:r>
              <a:rPr dirty="0">
                <a:latin typeface="Times New Roman"/>
                <a:cs typeface="Times New Roman"/>
              </a:rPr>
              <a:t> </a:t>
            </a:r>
            <a:r>
              <a:rPr spc="-5" dirty="0">
                <a:latin typeface="Times New Roman"/>
                <a:cs typeface="Times New Roman"/>
              </a:rPr>
              <a:t>transformation</a:t>
            </a:r>
            <a:r>
              <a:rPr dirty="0">
                <a:latin typeface="Times New Roman"/>
                <a:cs typeface="Times New Roman"/>
              </a:rPr>
              <a:t> method,</a:t>
            </a:r>
            <a:r>
              <a:rPr spc="5" dirty="0">
                <a:latin typeface="Times New Roman"/>
                <a:cs typeface="Times New Roman"/>
              </a:rPr>
              <a:t> </a:t>
            </a:r>
            <a:r>
              <a:rPr dirty="0">
                <a:latin typeface="Times New Roman"/>
                <a:cs typeface="Times New Roman"/>
              </a:rPr>
              <a:t>we</a:t>
            </a:r>
            <a:r>
              <a:rPr spc="5" dirty="0">
                <a:latin typeface="Times New Roman"/>
                <a:cs typeface="Times New Roman"/>
              </a:rPr>
              <a:t> </a:t>
            </a:r>
            <a:r>
              <a:rPr spc="-5" dirty="0">
                <a:latin typeface="Times New Roman"/>
                <a:cs typeface="Times New Roman"/>
              </a:rPr>
              <a:t>used</a:t>
            </a:r>
            <a:r>
              <a:rPr dirty="0">
                <a:latin typeface="Times New Roman"/>
                <a:cs typeface="Times New Roman"/>
              </a:rPr>
              <a:t> </a:t>
            </a:r>
            <a:r>
              <a:rPr spc="-5" dirty="0">
                <a:latin typeface="Times New Roman"/>
                <a:cs typeface="Times New Roman"/>
              </a:rPr>
              <a:t>yeo-Johnson </a:t>
            </a:r>
            <a:r>
              <a:rPr spc="-335" dirty="0">
                <a:latin typeface="Times New Roman"/>
                <a:cs typeface="Times New Roman"/>
              </a:rPr>
              <a:t> </a:t>
            </a:r>
            <a:r>
              <a:rPr spc="-5" dirty="0">
                <a:latin typeface="Times New Roman"/>
                <a:cs typeface="Times New Roman"/>
              </a:rPr>
              <a:t>method because during the pre-processing </a:t>
            </a:r>
            <a:r>
              <a:rPr dirty="0">
                <a:latin typeface="Times New Roman"/>
                <a:cs typeface="Times New Roman"/>
              </a:rPr>
              <a:t>the 0 </a:t>
            </a:r>
            <a:r>
              <a:rPr spc="-5" dirty="0">
                <a:latin typeface="Times New Roman"/>
                <a:cs typeface="Times New Roman"/>
              </a:rPr>
              <a:t>was detected in </a:t>
            </a:r>
            <a:r>
              <a:rPr dirty="0">
                <a:latin typeface="Times New Roman"/>
                <a:cs typeface="Times New Roman"/>
              </a:rPr>
              <a:t>most of </a:t>
            </a:r>
            <a:r>
              <a:rPr spc="-5" dirty="0">
                <a:latin typeface="Times New Roman"/>
                <a:cs typeface="Times New Roman"/>
              </a:rPr>
              <a:t>the </a:t>
            </a:r>
            <a:r>
              <a:rPr spc="-335" dirty="0">
                <a:latin typeface="Times New Roman"/>
                <a:cs typeface="Times New Roman"/>
              </a:rPr>
              <a:t> </a:t>
            </a:r>
            <a:r>
              <a:rPr spc="-5" dirty="0">
                <a:latin typeface="Times New Roman"/>
                <a:cs typeface="Times New Roman"/>
              </a:rPr>
              <a:t>continuous</a:t>
            </a:r>
            <a:r>
              <a:rPr dirty="0">
                <a:latin typeface="Times New Roman"/>
                <a:cs typeface="Times New Roman"/>
              </a:rPr>
              <a:t> </a:t>
            </a:r>
            <a:r>
              <a:rPr spc="-5" dirty="0">
                <a:latin typeface="Times New Roman"/>
                <a:cs typeface="Times New Roman"/>
              </a:rPr>
              <a:t>column.</a:t>
            </a:r>
            <a:endParaRPr dirty="0">
              <a:latin typeface="Times New Roman"/>
              <a:cs typeface="Times New Roman"/>
            </a:endParaRPr>
          </a:p>
          <a:p>
            <a:pPr marL="233045" marR="5715" indent="-6350" algn="just">
              <a:lnSpc>
                <a:spcPct val="143800"/>
              </a:lnSpc>
              <a:spcBef>
                <a:spcPts val="800"/>
              </a:spcBef>
            </a:pPr>
            <a:r>
              <a:rPr dirty="0">
                <a:latin typeface="Times New Roman"/>
                <a:cs typeface="Times New Roman"/>
              </a:rPr>
              <a:t>5 </a:t>
            </a:r>
            <a:r>
              <a:rPr spc="-5" dirty="0">
                <a:latin typeface="Times New Roman"/>
                <a:cs typeface="Times New Roman"/>
              </a:rPr>
              <a:t>Algorithms were chosen based on the data analysis </a:t>
            </a:r>
            <a:r>
              <a:rPr dirty="0">
                <a:latin typeface="Times New Roman"/>
                <a:cs typeface="Times New Roman"/>
              </a:rPr>
              <a:t>of </a:t>
            </a:r>
            <a:r>
              <a:rPr spc="-5" dirty="0">
                <a:latin typeface="Times New Roman"/>
                <a:cs typeface="Times New Roman"/>
              </a:rPr>
              <a:t>the data </a:t>
            </a:r>
            <a:r>
              <a:rPr dirty="0">
                <a:latin typeface="Times New Roman"/>
                <a:cs typeface="Times New Roman"/>
              </a:rPr>
              <a:t>to </a:t>
            </a:r>
            <a:r>
              <a:rPr spc="-5" dirty="0">
                <a:latin typeface="Times New Roman"/>
                <a:cs typeface="Times New Roman"/>
              </a:rPr>
              <a:t>build </a:t>
            </a:r>
            <a:r>
              <a:rPr spc="-10" dirty="0">
                <a:latin typeface="Times New Roman"/>
                <a:cs typeface="Times New Roman"/>
              </a:rPr>
              <a:t>the </a:t>
            </a:r>
            <a:r>
              <a:rPr spc="-335" dirty="0">
                <a:latin typeface="Times New Roman"/>
                <a:cs typeface="Times New Roman"/>
              </a:rPr>
              <a:t> </a:t>
            </a:r>
            <a:r>
              <a:rPr spc="-5" dirty="0">
                <a:latin typeface="Times New Roman"/>
                <a:cs typeface="Times New Roman"/>
              </a:rPr>
              <a:t>Machine Learning models based </a:t>
            </a:r>
            <a:r>
              <a:rPr dirty="0">
                <a:latin typeface="Times New Roman"/>
                <a:cs typeface="Times New Roman"/>
              </a:rPr>
              <a:t>on </a:t>
            </a:r>
            <a:r>
              <a:rPr spc="-5" dirty="0">
                <a:latin typeface="Times New Roman"/>
                <a:cs typeface="Times New Roman"/>
              </a:rPr>
              <a:t>the data structure and the nature of data </a:t>
            </a:r>
            <a:r>
              <a:rPr spc="-335" dirty="0">
                <a:latin typeface="Times New Roman"/>
                <a:cs typeface="Times New Roman"/>
              </a:rPr>
              <a:t> </a:t>
            </a:r>
            <a:r>
              <a:rPr spc="-5" dirty="0">
                <a:latin typeface="Times New Roman"/>
                <a:cs typeface="Times New Roman"/>
              </a:rPr>
              <a:t>distribution in the feature columns. After evaluating the models </a:t>
            </a:r>
            <a:r>
              <a:rPr dirty="0">
                <a:latin typeface="Times New Roman"/>
                <a:cs typeface="Times New Roman"/>
              </a:rPr>
              <a:t>by </a:t>
            </a:r>
            <a:r>
              <a:rPr spc="-5" dirty="0">
                <a:latin typeface="Times New Roman"/>
                <a:cs typeface="Times New Roman"/>
              </a:rPr>
              <a:t>metrics </a:t>
            </a:r>
            <a:r>
              <a:rPr dirty="0">
                <a:latin typeface="Times New Roman"/>
                <a:cs typeface="Times New Roman"/>
              </a:rPr>
              <a:t> </a:t>
            </a:r>
            <a:r>
              <a:rPr spc="-5" dirty="0">
                <a:latin typeface="Times New Roman"/>
                <a:cs typeface="Times New Roman"/>
              </a:rPr>
              <a:t>evaluators </a:t>
            </a:r>
            <a:r>
              <a:rPr dirty="0">
                <a:latin typeface="Times New Roman"/>
                <a:cs typeface="Times New Roman"/>
              </a:rPr>
              <a:t>we </a:t>
            </a:r>
            <a:r>
              <a:rPr spc="-5" dirty="0">
                <a:latin typeface="Times New Roman"/>
                <a:cs typeface="Times New Roman"/>
              </a:rPr>
              <a:t>interpreted </a:t>
            </a:r>
            <a:r>
              <a:rPr dirty="0">
                <a:latin typeface="Times New Roman"/>
                <a:cs typeface="Times New Roman"/>
              </a:rPr>
              <a:t>all </a:t>
            </a:r>
            <a:r>
              <a:rPr spc="-5" dirty="0">
                <a:latin typeface="Times New Roman"/>
                <a:cs typeface="Times New Roman"/>
              </a:rPr>
              <a:t>the model </a:t>
            </a:r>
            <a:r>
              <a:rPr spc="-10" dirty="0">
                <a:latin typeface="Times New Roman"/>
                <a:cs typeface="Times New Roman"/>
              </a:rPr>
              <a:t>as </a:t>
            </a:r>
            <a:r>
              <a:rPr spc="-5" dirty="0">
                <a:latin typeface="Times New Roman"/>
                <a:cs typeface="Times New Roman"/>
              </a:rPr>
              <a:t>very good hence </a:t>
            </a:r>
            <a:r>
              <a:rPr dirty="0">
                <a:latin typeface="Times New Roman"/>
                <a:cs typeface="Times New Roman"/>
              </a:rPr>
              <a:t>we </a:t>
            </a:r>
            <a:r>
              <a:rPr spc="-5" dirty="0">
                <a:latin typeface="Times New Roman"/>
                <a:cs typeface="Times New Roman"/>
              </a:rPr>
              <a:t>decided </a:t>
            </a:r>
            <a:r>
              <a:rPr spc="-10" dirty="0">
                <a:latin typeface="Times New Roman"/>
                <a:cs typeface="Times New Roman"/>
              </a:rPr>
              <a:t>to </a:t>
            </a:r>
            <a:r>
              <a:rPr spc="-5" dirty="0">
                <a:latin typeface="Times New Roman"/>
                <a:cs typeface="Times New Roman"/>
              </a:rPr>
              <a:t> choose the best model based on the minimum difference between </a:t>
            </a:r>
            <a:r>
              <a:rPr spc="-10" dirty="0">
                <a:latin typeface="Times New Roman"/>
                <a:cs typeface="Times New Roman"/>
              </a:rPr>
              <a:t>model </a:t>
            </a:r>
            <a:r>
              <a:rPr spc="-5" dirty="0">
                <a:latin typeface="Times New Roman"/>
                <a:cs typeface="Times New Roman"/>
              </a:rPr>
              <a:t> accuracy and the cross validation </a:t>
            </a:r>
            <a:r>
              <a:rPr dirty="0">
                <a:latin typeface="Times New Roman"/>
                <a:cs typeface="Times New Roman"/>
              </a:rPr>
              <a:t>accuracy, but </a:t>
            </a:r>
            <a:r>
              <a:rPr spc="-5" dirty="0">
                <a:latin typeface="Times New Roman"/>
                <a:cs typeface="Times New Roman"/>
              </a:rPr>
              <a:t>later </a:t>
            </a:r>
            <a:r>
              <a:rPr dirty="0">
                <a:latin typeface="Times New Roman"/>
                <a:cs typeface="Times New Roman"/>
              </a:rPr>
              <a:t>we </a:t>
            </a:r>
            <a:r>
              <a:rPr spc="-10" dirty="0">
                <a:latin typeface="Times New Roman"/>
                <a:cs typeface="Times New Roman"/>
              </a:rPr>
              <a:t>found </a:t>
            </a:r>
            <a:r>
              <a:rPr dirty="0">
                <a:latin typeface="Times New Roman"/>
                <a:cs typeface="Times New Roman"/>
              </a:rPr>
              <a:t>a </a:t>
            </a:r>
            <a:r>
              <a:rPr spc="-5" dirty="0">
                <a:latin typeface="Times New Roman"/>
                <a:cs typeface="Times New Roman"/>
              </a:rPr>
              <a:t>very much </a:t>
            </a:r>
            <a:r>
              <a:rPr dirty="0">
                <a:latin typeface="Times New Roman"/>
                <a:cs typeface="Times New Roman"/>
              </a:rPr>
              <a:t> </a:t>
            </a:r>
            <a:r>
              <a:rPr spc="-5" dirty="0">
                <a:latin typeface="Times New Roman"/>
                <a:cs typeface="Times New Roman"/>
              </a:rPr>
              <a:t>fluctuation </a:t>
            </a:r>
            <a:r>
              <a:rPr dirty="0">
                <a:latin typeface="Times New Roman"/>
                <a:cs typeface="Times New Roman"/>
              </a:rPr>
              <a:t>in </a:t>
            </a:r>
            <a:r>
              <a:rPr spc="-5" dirty="0">
                <a:latin typeface="Times New Roman"/>
                <a:cs typeface="Times New Roman"/>
              </a:rPr>
              <a:t>the precision, recall </a:t>
            </a:r>
            <a:r>
              <a:rPr dirty="0">
                <a:latin typeface="Times New Roman"/>
                <a:cs typeface="Times New Roman"/>
              </a:rPr>
              <a:t>&amp; f1 </a:t>
            </a:r>
            <a:r>
              <a:rPr spc="-5" dirty="0">
                <a:latin typeface="Times New Roman"/>
                <a:cs typeface="Times New Roman"/>
              </a:rPr>
              <a:t>score so </a:t>
            </a:r>
            <a:r>
              <a:rPr dirty="0">
                <a:latin typeface="Times New Roman"/>
                <a:cs typeface="Times New Roman"/>
              </a:rPr>
              <a:t>we </a:t>
            </a:r>
            <a:r>
              <a:rPr spc="-5" dirty="0">
                <a:latin typeface="Times New Roman"/>
                <a:cs typeface="Times New Roman"/>
              </a:rPr>
              <a:t>decided </a:t>
            </a:r>
            <a:r>
              <a:rPr dirty="0">
                <a:latin typeface="Times New Roman"/>
                <a:cs typeface="Times New Roman"/>
              </a:rPr>
              <a:t>to use </a:t>
            </a:r>
            <a:r>
              <a:rPr spc="-5" dirty="0">
                <a:latin typeface="Times New Roman"/>
                <a:cs typeface="Times New Roman"/>
              </a:rPr>
              <a:t>Roc </a:t>
            </a:r>
            <a:r>
              <a:rPr spc="-10" dirty="0">
                <a:latin typeface="Times New Roman"/>
                <a:cs typeface="Times New Roman"/>
              </a:rPr>
              <a:t>plot </a:t>
            </a:r>
            <a:r>
              <a:rPr spc="-5" dirty="0">
                <a:latin typeface="Times New Roman"/>
                <a:cs typeface="Times New Roman"/>
              </a:rPr>
              <a:t> </a:t>
            </a:r>
            <a:r>
              <a:rPr dirty="0">
                <a:latin typeface="Times New Roman"/>
                <a:cs typeface="Times New Roman"/>
              </a:rPr>
              <a:t>to </a:t>
            </a:r>
            <a:r>
              <a:rPr spc="-5" dirty="0">
                <a:latin typeface="Times New Roman"/>
                <a:cs typeface="Times New Roman"/>
              </a:rPr>
              <a:t>find out the which </a:t>
            </a:r>
            <a:r>
              <a:rPr dirty="0">
                <a:latin typeface="Times New Roman"/>
                <a:cs typeface="Times New Roman"/>
              </a:rPr>
              <a:t>model </a:t>
            </a:r>
            <a:r>
              <a:rPr spc="-5" dirty="0">
                <a:latin typeface="Times New Roman"/>
                <a:cs typeface="Times New Roman"/>
              </a:rPr>
              <a:t>has maximum </a:t>
            </a:r>
            <a:r>
              <a:rPr dirty="0">
                <a:latin typeface="Times New Roman"/>
                <a:cs typeface="Times New Roman"/>
              </a:rPr>
              <a:t>area </a:t>
            </a:r>
            <a:r>
              <a:rPr spc="-5" dirty="0">
                <a:latin typeface="Times New Roman"/>
                <a:cs typeface="Times New Roman"/>
              </a:rPr>
              <a:t>under the curve and </a:t>
            </a:r>
            <a:r>
              <a:rPr dirty="0">
                <a:latin typeface="Times New Roman"/>
                <a:cs typeface="Times New Roman"/>
              </a:rPr>
              <a:t>we </a:t>
            </a:r>
            <a:r>
              <a:rPr spc="-5" dirty="0">
                <a:latin typeface="Times New Roman"/>
                <a:cs typeface="Times New Roman"/>
              </a:rPr>
              <a:t>got </a:t>
            </a:r>
            <a:r>
              <a:rPr dirty="0">
                <a:latin typeface="Times New Roman"/>
                <a:cs typeface="Times New Roman"/>
              </a:rPr>
              <a:t> </a:t>
            </a:r>
            <a:r>
              <a:rPr spc="-5" dirty="0">
                <a:latin typeface="Times New Roman"/>
                <a:cs typeface="Times New Roman"/>
              </a:rPr>
              <a:t>Random</a:t>
            </a:r>
            <a:r>
              <a:rPr dirty="0">
                <a:latin typeface="Times New Roman"/>
                <a:cs typeface="Times New Roman"/>
              </a:rPr>
              <a:t> </a:t>
            </a:r>
            <a:r>
              <a:rPr spc="-5" dirty="0">
                <a:latin typeface="Times New Roman"/>
                <a:cs typeface="Times New Roman"/>
              </a:rPr>
              <a:t>Forest</a:t>
            </a:r>
            <a:r>
              <a:rPr spc="5" dirty="0">
                <a:latin typeface="Times New Roman"/>
                <a:cs typeface="Times New Roman"/>
              </a:rPr>
              <a:t> </a:t>
            </a:r>
            <a:r>
              <a:rPr spc="-5" dirty="0">
                <a:latin typeface="Times New Roman"/>
                <a:cs typeface="Times New Roman"/>
              </a:rPr>
              <a:t>Model</a:t>
            </a:r>
            <a:r>
              <a:rPr spc="5" dirty="0">
                <a:latin typeface="Times New Roman"/>
                <a:cs typeface="Times New Roman"/>
              </a:rPr>
              <a:t> </a:t>
            </a:r>
            <a:r>
              <a:rPr dirty="0">
                <a:latin typeface="Times New Roman"/>
                <a:cs typeface="Times New Roman"/>
              </a:rPr>
              <a:t>as</a:t>
            </a:r>
            <a:r>
              <a:rPr spc="-15" dirty="0">
                <a:latin typeface="Times New Roman"/>
                <a:cs typeface="Times New Roman"/>
              </a:rPr>
              <a:t> </a:t>
            </a:r>
            <a:r>
              <a:rPr spc="-5" dirty="0">
                <a:latin typeface="Times New Roman"/>
                <a:cs typeface="Times New Roman"/>
              </a:rPr>
              <a:t>our</a:t>
            </a:r>
            <a:r>
              <a:rPr dirty="0">
                <a:latin typeface="Times New Roman"/>
                <a:cs typeface="Times New Roman"/>
              </a:rPr>
              <a:t> </a:t>
            </a:r>
            <a:r>
              <a:rPr spc="-5" dirty="0">
                <a:latin typeface="Times New Roman"/>
                <a:cs typeface="Times New Roman"/>
              </a:rPr>
              <a:t>best</a:t>
            </a:r>
            <a:r>
              <a:rPr spc="5" dirty="0">
                <a:latin typeface="Times New Roman"/>
                <a:cs typeface="Times New Roman"/>
              </a:rPr>
              <a:t> </a:t>
            </a:r>
            <a:r>
              <a:rPr spc="-10" dirty="0">
                <a:latin typeface="Times New Roman"/>
                <a:cs typeface="Times New Roman"/>
              </a:rPr>
              <a:t>model.</a:t>
            </a:r>
            <a:endParaRPr dirty="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F2A65-B0EE-4E98-A533-EADC032B8A3E}"/>
              </a:ext>
            </a:extLst>
          </p:cNvPr>
          <p:cNvSpPr txBox="1"/>
          <p:nvPr/>
        </p:nvSpPr>
        <p:spPr>
          <a:xfrm>
            <a:off x="304800" y="457200"/>
            <a:ext cx="7315200" cy="923330"/>
          </a:xfrm>
          <a:prstGeom prst="rect">
            <a:avLst/>
          </a:prstGeom>
          <a:noFill/>
        </p:spPr>
        <p:txBody>
          <a:bodyPr wrap="square" rtlCol="0">
            <a:spAutoFit/>
          </a:bodyPr>
          <a:lstStyle/>
          <a:p>
            <a:r>
              <a:rPr lang="en-IN" sz="5400" b="1" dirty="0">
                <a:latin typeface="+mj-lt"/>
              </a:rPr>
              <a:t>Hyper Parameter Tuning</a:t>
            </a:r>
          </a:p>
        </p:txBody>
      </p:sp>
      <p:pic>
        <p:nvPicPr>
          <p:cNvPr id="4" name="Picture 3">
            <a:extLst>
              <a:ext uri="{FF2B5EF4-FFF2-40B4-BE49-F238E27FC236}">
                <a16:creationId xmlns:a16="http://schemas.microsoft.com/office/drawing/2014/main" id="{36D02FAE-6D2E-49ED-AAB6-BF159EDB8D86}"/>
              </a:ext>
            </a:extLst>
          </p:cNvPr>
          <p:cNvPicPr>
            <a:picLocks noChangeAspect="1"/>
          </p:cNvPicPr>
          <p:nvPr/>
        </p:nvPicPr>
        <p:blipFill>
          <a:blip r:embed="rId2"/>
          <a:stretch>
            <a:fillRect/>
          </a:stretch>
        </p:blipFill>
        <p:spPr>
          <a:xfrm>
            <a:off x="419100" y="1752600"/>
            <a:ext cx="6934200" cy="3604154"/>
          </a:xfrm>
          <a:prstGeom prst="rect">
            <a:avLst/>
          </a:prstGeom>
        </p:spPr>
      </p:pic>
      <p:pic>
        <p:nvPicPr>
          <p:cNvPr id="5" name="Picture 4">
            <a:extLst>
              <a:ext uri="{FF2B5EF4-FFF2-40B4-BE49-F238E27FC236}">
                <a16:creationId xmlns:a16="http://schemas.microsoft.com/office/drawing/2014/main" id="{B6A63629-D7AF-452F-B489-DF34C58AE4CF}"/>
              </a:ext>
            </a:extLst>
          </p:cNvPr>
          <p:cNvPicPr>
            <a:picLocks noChangeAspect="1"/>
          </p:cNvPicPr>
          <p:nvPr/>
        </p:nvPicPr>
        <p:blipFill>
          <a:blip r:embed="rId3"/>
          <a:stretch>
            <a:fillRect/>
          </a:stretch>
        </p:blipFill>
        <p:spPr>
          <a:xfrm>
            <a:off x="285863" y="5673628"/>
            <a:ext cx="7334137" cy="378585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33528"/>
            <a:ext cx="6629400" cy="9559348"/>
          </a:xfrm>
          <a:prstGeom prst="rect">
            <a:avLst/>
          </a:prstGeom>
        </p:spPr>
        <p:txBody>
          <a:bodyPr vert="horz" wrap="square" lIns="0" tIns="125730" rIns="0" bIns="0" rtlCol="0">
            <a:spAutoFit/>
          </a:bodyPr>
          <a:lstStyle/>
          <a:p>
            <a:pPr marL="396875" algn="ctr">
              <a:lnSpc>
                <a:spcPct val="100000"/>
              </a:lnSpc>
              <a:spcBef>
                <a:spcPts val="990"/>
              </a:spcBef>
            </a:pPr>
            <a:r>
              <a:rPr sz="4400" spc="-5" dirty="0">
                <a:latin typeface="+mj-lt"/>
                <a:cs typeface="Times New Roman"/>
              </a:rPr>
              <a:t>CONCLUSION</a:t>
            </a:r>
            <a:endParaRPr sz="4400" dirty="0">
              <a:latin typeface="+mj-lt"/>
              <a:cs typeface="Times New Roman"/>
            </a:endParaRPr>
          </a:p>
          <a:p>
            <a:pPr marL="17145">
              <a:lnSpc>
                <a:spcPct val="100000"/>
              </a:lnSpc>
              <a:spcBef>
                <a:spcPts val="890"/>
              </a:spcBef>
            </a:pPr>
            <a:r>
              <a:rPr sz="2400" dirty="0">
                <a:latin typeface="+mj-lt"/>
                <a:cs typeface="Times New Roman"/>
              </a:rPr>
              <a:t>Key</a:t>
            </a:r>
            <a:r>
              <a:rPr sz="2400" spc="-5" dirty="0">
                <a:latin typeface="+mj-lt"/>
                <a:cs typeface="Times New Roman"/>
              </a:rPr>
              <a:t> </a:t>
            </a:r>
            <a:r>
              <a:rPr sz="2400" dirty="0">
                <a:latin typeface="+mj-lt"/>
                <a:cs typeface="Times New Roman"/>
              </a:rPr>
              <a:t>Findings</a:t>
            </a:r>
            <a:r>
              <a:rPr sz="2400" spc="-15" dirty="0">
                <a:latin typeface="+mj-lt"/>
                <a:cs typeface="Times New Roman"/>
              </a:rPr>
              <a:t> </a:t>
            </a:r>
            <a:r>
              <a:rPr sz="2400" spc="-5" dirty="0">
                <a:latin typeface="+mj-lt"/>
                <a:cs typeface="Times New Roman"/>
              </a:rPr>
              <a:t>and</a:t>
            </a:r>
            <a:r>
              <a:rPr sz="2400" dirty="0">
                <a:latin typeface="+mj-lt"/>
                <a:cs typeface="Times New Roman"/>
              </a:rPr>
              <a:t> </a:t>
            </a:r>
            <a:r>
              <a:rPr sz="2400" spc="-5" dirty="0">
                <a:latin typeface="+mj-lt"/>
                <a:cs typeface="Times New Roman"/>
              </a:rPr>
              <a:t>Conclusions</a:t>
            </a:r>
            <a:r>
              <a:rPr sz="2400" dirty="0">
                <a:latin typeface="+mj-lt"/>
                <a:cs typeface="Times New Roman"/>
              </a:rPr>
              <a:t> of</a:t>
            </a:r>
            <a:r>
              <a:rPr sz="2400" spc="-15" dirty="0">
                <a:latin typeface="+mj-lt"/>
                <a:cs typeface="Times New Roman"/>
              </a:rPr>
              <a:t> </a:t>
            </a:r>
            <a:r>
              <a:rPr sz="2400" dirty="0">
                <a:latin typeface="+mj-lt"/>
                <a:cs typeface="Times New Roman"/>
              </a:rPr>
              <a:t>the</a:t>
            </a:r>
            <a:r>
              <a:rPr sz="2400" spc="-15" dirty="0">
                <a:latin typeface="+mj-lt"/>
                <a:cs typeface="Times New Roman"/>
              </a:rPr>
              <a:t> </a:t>
            </a:r>
            <a:r>
              <a:rPr sz="2400" dirty="0">
                <a:latin typeface="+mj-lt"/>
                <a:cs typeface="Times New Roman"/>
              </a:rPr>
              <a:t>Study</a:t>
            </a:r>
          </a:p>
          <a:p>
            <a:pPr marL="18415" marR="5715" indent="-6350">
              <a:lnSpc>
                <a:spcPct val="143600"/>
              </a:lnSpc>
              <a:spcBef>
                <a:spcPts val="190"/>
              </a:spcBef>
            </a:pPr>
            <a:r>
              <a:rPr sz="1400" dirty="0">
                <a:latin typeface="Times New Roman"/>
                <a:cs typeface="Times New Roman"/>
              </a:rPr>
              <a:t>From the </a:t>
            </a:r>
            <a:r>
              <a:rPr sz="1400" spc="-5" dirty="0">
                <a:latin typeface="Times New Roman"/>
                <a:cs typeface="Times New Roman"/>
              </a:rPr>
              <a:t>whole problems of Micro Credit Defaulter data set the key finding </a:t>
            </a:r>
            <a:r>
              <a:rPr sz="1400" spc="-335" dirty="0">
                <a:latin typeface="Times New Roman"/>
                <a:cs typeface="Times New Roman"/>
              </a:rPr>
              <a:t> </a:t>
            </a:r>
            <a:r>
              <a:rPr sz="1400" dirty="0">
                <a:latin typeface="Times New Roman"/>
                <a:cs typeface="Times New Roman"/>
              </a:rPr>
              <a:t>were</a:t>
            </a:r>
            <a:r>
              <a:rPr sz="1400" spc="-5" dirty="0">
                <a:latin typeface="Times New Roman"/>
                <a:cs typeface="Times New Roman"/>
              </a:rPr>
              <a:t> </a:t>
            </a:r>
            <a:r>
              <a:rPr sz="1400" spc="-10" dirty="0">
                <a:latin typeface="Times New Roman"/>
                <a:cs typeface="Times New Roman"/>
              </a:rPr>
              <a:t>as</a:t>
            </a:r>
            <a:r>
              <a:rPr sz="1400" spc="5" dirty="0">
                <a:latin typeface="Times New Roman"/>
                <a:cs typeface="Times New Roman"/>
              </a:rPr>
              <a:t> </a:t>
            </a:r>
            <a:r>
              <a:rPr sz="1400" spc="-5" dirty="0">
                <a:latin typeface="Times New Roman"/>
                <a:cs typeface="Times New Roman"/>
              </a:rPr>
              <a:t>follows:</a:t>
            </a:r>
            <a:endParaRPr sz="1400" dirty="0">
              <a:latin typeface="Times New Roman"/>
              <a:cs typeface="Times New Roman"/>
            </a:endParaRPr>
          </a:p>
          <a:p>
            <a:pPr marL="227329" marR="5080" indent="-215265">
              <a:lnSpc>
                <a:spcPct val="144300"/>
              </a:lnSpc>
              <a:spcBef>
                <a:spcPts val="780"/>
              </a:spcBef>
            </a:pPr>
            <a:r>
              <a:rPr sz="1600" dirty="0">
                <a:latin typeface="Times New Roman"/>
                <a:cs typeface="Times New Roman"/>
              </a:rPr>
              <a:t>1.</a:t>
            </a:r>
            <a:r>
              <a:rPr sz="1600" spc="280" dirty="0">
                <a:latin typeface="Times New Roman"/>
                <a:cs typeface="Times New Roman"/>
              </a:rPr>
              <a:t> </a:t>
            </a:r>
            <a:r>
              <a:rPr sz="1600" spc="-5" dirty="0">
                <a:latin typeface="Times New Roman"/>
                <a:cs typeface="Times New Roman"/>
              </a:rPr>
              <a:t>Data</a:t>
            </a:r>
            <a:r>
              <a:rPr sz="1600" spc="-85" dirty="0">
                <a:latin typeface="Times New Roman"/>
                <a:cs typeface="Times New Roman"/>
              </a:rPr>
              <a:t> </a:t>
            </a:r>
            <a:r>
              <a:rPr sz="1600" dirty="0">
                <a:latin typeface="Times New Roman"/>
                <a:cs typeface="Times New Roman"/>
              </a:rPr>
              <a:t>set</a:t>
            </a:r>
            <a:r>
              <a:rPr sz="1600" spc="-80" dirty="0">
                <a:latin typeface="Times New Roman"/>
                <a:cs typeface="Times New Roman"/>
              </a:rPr>
              <a:t> </a:t>
            </a:r>
            <a:r>
              <a:rPr sz="1600" spc="-5" dirty="0">
                <a:latin typeface="Times New Roman"/>
                <a:cs typeface="Times New Roman"/>
              </a:rPr>
              <a:t>had</a:t>
            </a:r>
            <a:r>
              <a:rPr sz="1600" spc="-75" dirty="0">
                <a:latin typeface="Times New Roman"/>
                <a:cs typeface="Times New Roman"/>
              </a:rPr>
              <a:t> </a:t>
            </a:r>
            <a:r>
              <a:rPr sz="1600" spc="-5" dirty="0">
                <a:latin typeface="Times New Roman"/>
                <a:cs typeface="Times New Roman"/>
              </a:rPr>
              <a:t>209590</a:t>
            </a:r>
            <a:r>
              <a:rPr sz="1600" spc="-70" dirty="0">
                <a:latin typeface="Times New Roman"/>
                <a:cs typeface="Times New Roman"/>
              </a:rPr>
              <a:t> </a:t>
            </a:r>
            <a:r>
              <a:rPr sz="1600" spc="-5" dirty="0">
                <a:latin typeface="Times New Roman"/>
                <a:cs typeface="Times New Roman"/>
              </a:rPr>
              <a:t>records</a:t>
            </a:r>
            <a:r>
              <a:rPr sz="1600" spc="-80" dirty="0">
                <a:latin typeface="Times New Roman"/>
                <a:cs typeface="Times New Roman"/>
              </a:rPr>
              <a:t> </a:t>
            </a:r>
            <a:r>
              <a:rPr sz="1600" spc="-5" dirty="0">
                <a:latin typeface="Times New Roman"/>
                <a:cs typeface="Times New Roman"/>
              </a:rPr>
              <a:t>of</a:t>
            </a:r>
            <a:r>
              <a:rPr sz="1600" spc="-70" dirty="0">
                <a:latin typeface="Times New Roman"/>
                <a:cs typeface="Times New Roman"/>
              </a:rPr>
              <a:t> </a:t>
            </a:r>
            <a:r>
              <a:rPr sz="1600" spc="-5" dirty="0">
                <a:latin typeface="Times New Roman"/>
                <a:cs typeface="Times New Roman"/>
              </a:rPr>
              <a:t>telecom</a:t>
            </a:r>
            <a:r>
              <a:rPr sz="1600" spc="-90" dirty="0">
                <a:latin typeface="Times New Roman"/>
                <a:cs typeface="Times New Roman"/>
              </a:rPr>
              <a:t> </a:t>
            </a:r>
            <a:r>
              <a:rPr sz="1600" spc="-5" dirty="0">
                <a:latin typeface="Times New Roman"/>
                <a:cs typeface="Times New Roman"/>
              </a:rPr>
              <a:t>users</a:t>
            </a:r>
            <a:r>
              <a:rPr sz="1600" spc="-80" dirty="0">
                <a:latin typeface="Times New Roman"/>
                <a:cs typeface="Times New Roman"/>
              </a:rPr>
              <a:t> </a:t>
            </a:r>
            <a:r>
              <a:rPr sz="1600" spc="-5" dirty="0">
                <a:latin typeface="Times New Roman"/>
                <a:cs typeface="Times New Roman"/>
              </a:rPr>
              <a:t>with</a:t>
            </a:r>
            <a:r>
              <a:rPr sz="1600" spc="-85" dirty="0">
                <a:latin typeface="Times New Roman"/>
                <a:cs typeface="Times New Roman"/>
              </a:rPr>
              <a:t> </a:t>
            </a:r>
            <a:r>
              <a:rPr sz="1600" dirty="0">
                <a:latin typeface="Times New Roman"/>
                <a:cs typeface="Times New Roman"/>
              </a:rPr>
              <a:t>36</a:t>
            </a:r>
            <a:r>
              <a:rPr sz="1600" spc="-80" dirty="0">
                <a:latin typeface="Times New Roman"/>
                <a:cs typeface="Times New Roman"/>
              </a:rPr>
              <a:t> </a:t>
            </a:r>
            <a:r>
              <a:rPr sz="1600" spc="-5" dirty="0">
                <a:latin typeface="Times New Roman"/>
                <a:cs typeface="Times New Roman"/>
              </a:rPr>
              <a:t>types</a:t>
            </a:r>
            <a:r>
              <a:rPr sz="1600" spc="-75" dirty="0">
                <a:latin typeface="Times New Roman"/>
                <a:cs typeface="Times New Roman"/>
              </a:rPr>
              <a:t> </a:t>
            </a:r>
            <a:r>
              <a:rPr sz="1600" dirty="0">
                <a:latin typeface="Times New Roman"/>
                <a:cs typeface="Times New Roman"/>
              </a:rPr>
              <a:t>of</a:t>
            </a:r>
            <a:r>
              <a:rPr sz="1600" spc="-85" dirty="0">
                <a:latin typeface="Times New Roman"/>
                <a:cs typeface="Times New Roman"/>
              </a:rPr>
              <a:t> </a:t>
            </a:r>
            <a:r>
              <a:rPr sz="1600" spc="-5" dirty="0">
                <a:latin typeface="Times New Roman"/>
                <a:cs typeface="Times New Roman"/>
              </a:rPr>
              <a:t>the</a:t>
            </a:r>
            <a:r>
              <a:rPr sz="1600" spc="-80" dirty="0">
                <a:latin typeface="Times New Roman"/>
                <a:cs typeface="Times New Roman"/>
              </a:rPr>
              <a:t> </a:t>
            </a:r>
            <a:r>
              <a:rPr sz="1600" spc="-5" dirty="0">
                <a:latin typeface="Times New Roman"/>
                <a:cs typeface="Times New Roman"/>
              </a:rPr>
              <a:t>services </a:t>
            </a:r>
            <a:r>
              <a:rPr sz="1600" spc="-335" dirty="0">
                <a:latin typeface="Times New Roman"/>
                <a:cs typeface="Times New Roman"/>
              </a:rPr>
              <a:t> </a:t>
            </a:r>
            <a:r>
              <a:rPr sz="1600" spc="-5" dirty="0">
                <a:latin typeface="Times New Roman"/>
                <a:cs typeface="Times New Roman"/>
              </a:rPr>
              <a:t>related</a:t>
            </a:r>
            <a:r>
              <a:rPr sz="1600" spc="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dirty="0">
                <a:latin typeface="Times New Roman"/>
                <a:cs typeface="Times New Roman"/>
              </a:rPr>
              <a:t>were</a:t>
            </a:r>
            <a:r>
              <a:rPr sz="1600" spc="-15" dirty="0">
                <a:latin typeface="Times New Roman"/>
                <a:cs typeface="Times New Roman"/>
              </a:rPr>
              <a:t> </a:t>
            </a:r>
            <a:r>
              <a:rPr sz="1600" spc="-5" dirty="0">
                <a:latin typeface="Times New Roman"/>
                <a:cs typeface="Times New Roman"/>
              </a:rPr>
              <a:t>present</a:t>
            </a:r>
            <a:r>
              <a:rPr sz="1600" spc="-15" dirty="0">
                <a:latin typeface="Times New Roman"/>
                <a:cs typeface="Times New Roman"/>
              </a:rPr>
              <a:t> </a:t>
            </a:r>
            <a:r>
              <a:rPr sz="1600" spc="-5" dirty="0">
                <a:latin typeface="Times New Roman"/>
                <a:cs typeface="Times New Roman"/>
              </a:rPr>
              <a:t>in</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data.</a:t>
            </a:r>
            <a:endParaRPr lang="en-IN" sz="1600" spc="-5" dirty="0">
              <a:latin typeface="Times New Roman"/>
              <a:cs typeface="Times New Roman"/>
            </a:endParaRPr>
          </a:p>
          <a:p>
            <a:pPr marL="227329" marR="400685" indent="-215265">
              <a:lnSpc>
                <a:spcPct val="143600"/>
              </a:lnSpc>
              <a:spcBef>
                <a:spcPts val="95"/>
              </a:spcBef>
            </a:pPr>
            <a:r>
              <a:rPr lang="en-US" sz="1600" dirty="0">
                <a:latin typeface="Times New Roman"/>
                <a:cs typeface="Times New Roman"/>
              </a:rPr>
              <a:t>2.</a:t>
            </a:r>
            <a:r>
              <a:rPr lang="en-US" sz="1600" spc="285" dirty="0">
                <a:latin typeface="Times New Roman"/>
                <a:cs typeface="Times New Roman"/>
              </a:rPr>
              <a:t> </a:t>
            </a:r>
            <a:r>
              <a:rPr lang="en-US" sz="1600" spc="-5" dirty="0">
                <a:latin typeface="Times New Roman"/>
                <a:cs typeface="Times New Roman"/>
              </a:rPr>
              <a:t>Dataset</a:t>
            </a:r>
            <a:r>
              <a:rPr lang="en-US" sz="1600" spc="40" dirty="0">
                <a:latin typeface="Times New Roman"/>
                <a:cs typeface="Times New Roman"/>
              </a:rPr>
              <a:t> </a:t>
            </a:r>
            <a:r>
              <a:rPr lang="en-US" sz="1600" spc="-5" dirty="0">
                <a:latin typeface="Times New Roman"/>
                <a:cs typeface="Times New Roman"/>
              </a:rPr>
              <a:t>had</a:t>
            </a:r>
            <a:r>
              <a:rPr lang="en-US" sz="1600" spc="50" dirty="0">
                <a:latin typeface="Times New Roman"/>
                <a:cs typeface="Times New Roman"/>
              </a:rPr>
              <a:t> </a:t>
            </a:r>
            <a:r>
              <a:rPr lang="en-US" sz="1600" dirty="0">
                <a:latin typeface="Times New Roman"/>
                <a:cs typeface="Times New Roman"/>
              </a:rPr>
              <a:t>3</a:t>
            </a:r>
            <a:r>
              <a:rPr lang="en-US" sz="1600" spc="40" dirty="0">
                <a:latin typeface="Times New Roman"/>
                <a:cs typeface="Times New Roman"/>
              </a:rPr>
              <a:t> </a:t>
            </a:r>
            <a:r>
              <a:rPr lang="en-US" sz="1600" spc="-5" dirty="0">
                <a:latin typeface="Times New Roman"/>
                <a:cs typeface="Times New Roman"/>
              </a:rPr>
              <a:t>object</a:t>
            </a:r>
            <a:r>
              <a:rPr lang="en-US" sz="1600" spc="40" dirty="0">
                <a:latin typeface="Times New Roman"/>
                <a:cs typeface="Times New Roman"/>
              </a:rPr>
              <a:t> </a:t>
            </a:r>
            <a:r>
              <a:rPr lang="en-US" sz="1600" spc="-5" dirty="0">
                <a:latin typeface="Times New Roman"/>
                <a:cs typeface="Times New Roman"/>
              </a:rPr>
              <a:t>data</a:t>
            </a:r>
            <a:r>
              <a:rPr lang="en-US" sz="1600" spc="50" dirty="0">
                <a:latin typeface="Times New Roman"/>
                <a:cs typeface="Times New Roman"/>
              </a:rPr>
              <a:t> </a:t>
            </a:r>
            <a:r>
              <a:rPr lang="en-US" sz="1600" spc="-5" dirty="0">
                <a:latin typeface="Times New Roman"/>
                <a:cs typeface="Times New Roman"/>
              </a:rPr>
              <a:t>type</a:t>
            </a:r>
            <a:r>
              <a:rPr lang="en-US" sz="1600" spc="45" dirty="0">
                <a:latin typeface="Times New Roman"/>
                <a:cs typeface="Times New Roman"/>
              </a:rPr>
              <a:t> </a:t>
            </a:r>
            <a:r>
              <a:rPr lang="en-US" sz="1600" spc="-5" dirty="0">
                <a:latin typeface="Times New Roman"/>
                <a:cs typeface="Times New Roman"/>
              </a:rPr>
              <a:t>columns,</a:t>
            </a:r>
            <a:r>
              <a:rPr lang="en-US" sz="1600" spc="30" dirty="0">
                <a:latin typeface="Times New Roman"/>
                <a:cs typeface="Times New Roman"/>
              </a:rPr>
              <a:t> </a:t>
            </a:r>
            <a:r>
              <a:rPr lang="en-US" sz="1600" spc="-5" dirty="0">
                <a:latin typeface="Times New Roman"/>
                <a:cs typeface="Times New Roman"/>
              </a:rPr>
              <a:t>12</a:t>
            </a:r>
            <a:r>
              <a:rPr lang="en-US" sz="1600" spc="50" dirty="0">
                <a:latin typeface="Times New Roman"/>
                <a:cs typeface="Times New Roman"/>
              </a:rPr>
              <a:t> </a:t>
            </a:r>
            <a:r>
              <a:rPr lang="en-US" sz="1600" spc="-5" dirty="0">
                <a:latin typeface="Times New Roman"/>
                <a:cs typeface="Times New Roman"/>
              </a:rPr>
              <a:t>integer</a:t>
            </a:r>
            <a:r>
              <a:rPr lang="en-US" sz="1600" spc="50" dirty="0">
                <a:latin typeface="Times New Roman"/>
                <a:cs typeface="Times New Roman"/>
              </a:rPr>
              <a:t> </a:t>
            </a:r>
            <a:r>
              <a:rPr lang="en-US" sz="1600" spc="-5" dirty="0">
                <a:latin typeface="Times New Roman"/>
                <a:cs typeface="Times New Roman"/>
              </a:rPr>
              <a:t>data</a:t>
            </a:r>
            <a:r>
              <a:rPr lang="en-US" sz="1600" spc="35" dirty="0">
                <a:latin typeface="Times New Roman"/>
                <a:cs typeface="Times New Roman"/>
              </a:rPr>
              <a:t> </a:t>
            </a:r>
            <a:r>
              <a:rPr lang="en-US" sz="1600" spc="-5" dirty="0">
                <a:latin typeface="Times New Roman"/>
                <a:cs typeface="Times New Roman"/>
              </a:rPr>
              <a:t>type</a:t>
            </a:r>
            <a:r>
              <a:rPr lang="en-US" sz="1600" spc="45" dirty="0">
                <a:latin typeface="Times New Roman"/>
                <a:cs typeface="Times New Roman"/>
              </a:rPr>
              <a:t> </a:t>
            </a:r>
            <a:r>
              <a:rPr lang="en-US" sz="1600" spc="-10" dirty="0">
                <a:latin typeface="Times New Roman"/>
                <a:cs typeface="Times New Roman"/>
              </a:rPr>
              <a:t>columns</a:t>
            </a:r>
            <a:r>
              <a:rPr lang="en-US" sz="1600" spc="40" dirty="0">
                <a:latin typeface="Times New Roman"/>
                <a:cs typeface="Times New Roman"/>
              </a:rPr>
              <a:t> </a:t>
            </a:r>
            <a:r>
              <a:rPr lang="en-US" sz="1600" dirty="0">
                <a:latin typeface="Times New Roman"/>
                <a:cs typeface="Times New Roman"/>
              </a:rPr>
              <a:t>&amp; </a:t>
            </a:r>
            <a:r>
              <a:rPr lang="en-US" sz="1600" spc="-335" dirty="0">
                <a:latin typeface="Times New Roman"/>
                <a:cs typeface="Times New Roman"/>
              </a:rPr>
              <a:t> </a:t>
            </a:r>
            <a:r>
              <a:rPr lang="en-US" sz="1600" dirty="0">
                <a:latin typeface="Times New Roman"/>
                <a:cs typeface="Times New Roman"/>
              </a:rPr>
              <a:t>21 </a:t>
            </a:r>
            <a:r>
              <a:rPr lang="en-US" sz="1600" spc="-5" dirty="0">
                <a:latin typeface="Times New Roman"/>
                <a:cs typeface="Times New Roman"/>
              </a:rPr>
              <a:t>float</a:t>
            </a:r>
            <a:r>
              <a:rPr lang="en-US" sz="1600" spc="-15" dirty="0">
                <a:latin typeface="Times New Roman"/>
                <a:cs typeface="Times New Roman"/>
              </a:rPr>
              <a:t> </a:t>
            </a:r>
            <a:r>
              <a:rPr lang="en-US" sz="1600" spc="-5" dirty="0">
                <a:latin typeface="Times New Roman"/>
                <a:cs typeface="Times New Roman"/>
              </a:rPr>
              <a:t>data</a:t>
            </a:r>
            <a:r>
              <a:rPr lang="en-US" sz="1600" dirty="0">
                <a:latin typeface="Times New Roman"/>
                <a:cs typeface="Times New Roman"/>
              </a:rPr>
              <a:t> </a:t>
            </a:r>
            <a:r>
              <a:rPr lang="en-US" sz="1600" spc="-5" dirty="0">
                <a:latin typeface="Times New Roman"/>
                <a:cs typeface="Times New Roman"/>
              </a:rPr>
              <a:t>type</a:t>
            </a:r>
            <a:r>
              <a:rPr lang="en-US" sz="1600" dirty="0">
                <a:latin typeface="Times New Roman"/>
                <a:cs typeface="Times New Roman"/>
              </a:rPr>
              <a:t> </a:t>
            </a:r>
            <a:r>
              <a:rPr lang="en-US" sz="1600" spc="-5" dirty="0">
                <a:latin typeface="Times New Roman"/>
                <a:cs typeface="Times New Roman"/>
              </a:rPr>
              <a:t>columns.</a:t>
            </a:r>
            <a:endParaRPr lang="en-US" sz="1600" dirty="0">
              <a:latin typeface="Times New Roman"/>
              <a:cs typeface="Times New Roman"/>
            </a:endParaRPr>
          </a:p>
          <a:p>
            <a:pPr marL="12700">
              <a:lnSpc>
                <a:spcPct val="100000"/>
              </a:lnSpc>
              <a:spcBef>
                <a:spcPts val="795"/>
              </a:spcBef>
            </a:pPr>
            <a:r>
              <a:rPr lang="en-US" sz="1600" dirty="0">
                <a:latin typeface="Times New Roman"/>
                <a:cs typeface="Times New Roman"/>
              </a:rPr>
              <a:t>3.</a:t>
            </a:r>
            <a:r>
              <a:rPr lang="en-US" sz="1600" spc="280" dirty="0">
                <a:latin typeface="Times New Roman"/>
                <a:cs typeface="Times New Roman"/>
              </a:rPr>
              <a:t> </a:t>
            </a:r>
            <a:r>
              <a:rPr lang="en-US" sz="1600" dirty="0">
                <a:latin typeface="Times New Roman"/>
                <a:cs typeface="Times New Roman"/>
              </a:rPr>
              <a:t>No</a:t>
            </a:r>
            <a:r>
              <a:rPr lang="en-US" sz="1600" spc="5" dirty="0">
                <a:latin typeface="Times New Roman"/>
                <a:cs typeface="Times New Roman"/>
              </a:rPr>
              <a:t> </a:t>
            </a:r>
            <a:r>
              <a:rPr lang="en-US" sz="1600" spc="-10" dirty="0">
                <a:latin typeface="Times New Roman"/>
                <a:cs typeface="Times New Roman"/>
              </a:rPr>
              <a:t>missing </a:t>
            </a:r>
            <a:r>
              <a:rPr lang="en-US" sz="1600" spc="-5" dirty="0">
                <a:latin typeface="Times New Roman"/>
                <a:cs typeface="Times New Roman"/>
              </a:rPr>
              <a:t>values</a:t>
            </a:r>
            <a:r>
              <a:rPr lang="en-US" sz="1600" spc="5" dirty="0">
                <a:latin typeface="Times New Roman"/>
                <a:cs typeface="Times New Roman"/>
              </a:rPr>
              <a:t> </a:t>
            </a:r>
            <a:r>
              <a:rPr lang="en-US" sz="1600" spc="-5" dirty="0">
                <a:latin typeface="Times New Roman"/>
                <a:cs typeface="Times New Roman"/>
              </a:rPr>
              <a:t>were</a:t>
            </a:r>
            <a:r>
              <a:rPr lang="en-US" sz="1600" dirty="0">
                <a:latin typeface="Times New Roman"/>
                <a:cs typeface="Times New Roman"/>
              </a:rPr>
              <a:t> </a:t>
            </a:r>
            <a:r>
              <a:rPr lang="en-US" sz="1600" spc="-5" dirty="0">
                <a:latin typeface="Times New Roman"/>
                <a:cs typeface="Times New Roman"/>
              </a:rPr>
              <a:t>in</a:t>
            </a:r>
            <a:r>
              <a:rPr lang="en-US" sz="1600" spc="5" dirty="0">
                <a:latin typeface="Times New Roman"/>
                <a:cs typeface="Times New Roman"/>
              </a:rPr>
              <a:t> </a:t>
            </a:r>
            <a:r>
              <a:rPr lang="en-US" sz="1600" spc="-5" dirty="0">
                <a:latin typeface="Times New Roman"/>
                <a:cs typeface="Times New Roman"/>
              </a:rPr>
              <a:t>the</a:t>
            </a:r>
            <a:r>
              <a:rPr lang="en-US" sz="1600" spc="5" dirty="0">
                <a:latin typeface="Times New Roman"/>
                <a:cs typeface="Times New Roman"/>
              </a:rPr>
              <a:t> </a:t>
            </a:r>
            <a:r>
              <a:rPr lang="en-US" sz="1600" spc="-5" dirty="0">
                <a:latin typeface="Times New Roman"/>
                <a:cs typeface="Times New Roman"/>
              </a:rPr>
              <a:t>data.</a:t>
            </a:r>
            <a:endParaRPr lang="en-US" sz="1600" dirty="0">
              <a:latin typeface="Times New Roman"/>
              <a:cs typeface="Times New Roman"/>
            </a:endParaRPr>
          </a:p>
          <a:p>
            <a:pPr marL="227329" marR="401955" indent="-215265">
              <a:lnSpc>
                <a:spcPct val="143600"/>
              </a:lnSpc>
              <a:spcBef>
                <a:spcPts val="45"/>
              </a:spcBef>
            </a:pPr>
            <a:r>
              <a:rPr lang="en-US" sz="1600" dirty="0">
                <a:latin typeface="Times New Roman"/>
                <a:cs typeface="Times New Roman"/>
              </a:rPr>
              <a:t>4.</a:t>
            </a:r>
            <a:r>
              <a:rPr lang="en-US" sz="1600" spc="280" dirty="0">
                <a:latin typeface="Times New Roman"/>
                <a:cs typeface="Times New Roman"/>
              </a:rPr>
              <a:t> </a:t>
            </a:r>
            <a:r>
              <a:rPr lang="en-US" sz="1600" spc="-5" dirty="0">
                <a:latin typeface="Times New Roman"/>
                <a:cs typeface="Times New Roman"/>
              </a:rPr>
              <a:t>Mathematical</a:t>
            </a:r>
            <a:r>
              <a:rPr lang="en-US" sz="1600" spc="100" dirty="0">
                <a:latin typeface="Times New Roman"/>
                <a:cs typeface="Times New Roman"/>
              </a:rPr>
              <a:t> </a:t>
            </a:r>
            <a:r>
              <a:rPr lang="en-US" sz="1600" spc="-5" dirty="0">
                <a:latin typeface="Times New Roman"/>
                <a:cs typeface="Times New Roman"/>
              </a:rPr>
              <a:t>description</a:t>
            </a:r>
            <a:r>
              <a:rPr lang="en-US" sz="1600" spc="90" dirty="0">
                <a:latin typeface="Times New Roman"/>
                <a:cs typeface="Times New Roman"/>
              </a:rPr>
              <a:t> </a:t>
            </a:r>
            <a:r>
              <a:rPr lang="en-US" sz="1600" dirty="0">
                <a:latin typeface="Times New Roman"/>
                <a:cs typeface="Times New Roman"/>
              </a:rPr>
              <a:t>of</a:t>
            </a:r>
            <a:r>
              <a:rPr lang="en-US" sz="1600" spc="90" dirty="0">
                <a:latin typeface="Times New Roman"/>
                <a:cs typeface="Times New Roman"/>
              </a:rPr>
              <a:t> </a:t>
            </a:r>
            <a:r>
              <a:rPr lang="en-US" sz="1600" spc="-5" dirty="0">
                <a:latin typeface="Times New Roman"/>
                <a:cs typeface="Times New Roman"/>
              </a:rPr>
              <a:t>the</a:t>
            </a:r>
            <a:r>
              <a:rPr lang="en-US" sz="1600" spc="85" dirty="0">
                <a:latin typeface="Times New Roman"/>
                <a:cs typeface="Times New Roman"/>
              </a:rPr>
              <a:t> </a:t>
            </a:r>
            <a:r>
              <a:rPr lang="en-US" sz="1600" spc="-5" dirty="0">
                <a:latin typeface="Times New Roman"/>
                <a:cs typeface="Times New Roman"/>
              </a:rPr>
              <a:t>data</a:t>
            </a:r>
            <a:r>
              <a:rPr lang="en-US" sz="1600" spc="90" dirty="0">
                <a:latin typeface="Times New Roman"/>
                <a:cs typeface="Times New Roman"/>
              </a:rPr>
              <a:t> </a:t>
            </a:r>
            <a:r>
              <a:rPr lang="en-US" sz="1600" spc="-5" dirty="0">
                <a:latin typeface="Times New Roman"/>
                <a:cs typeface="Times New Roman"/>
              </a:rPr>
              <a:t>was</a:t>
            </a:r>
            <a:r>
              <a:rPr lang="en-US" sz="1600" spc="90" dirty="0">
                <a:latin typeface="Times New Roman"/>
                <a:cs typeface="Times New Roman"/>
              </a:rPr>
              <a:t> </a:t>
            </a:r>
            <a:r>
              <a:rPr lang="en-US" sz="1600" spc="-5" dirty="0">
                <a:latin typeface="Times New Roman"/>
                <a:cs typeface="Times New Roman"/>
              </a:rPr>
              <a:t>not</a:t>
            </a:r>
            <a:r>
              <a:rPr lang="en-US" sz="1600" spc="100" dirty="0">
                <a:latin typeface="Times New Roman"/>
                <a:cs typeface="Times New Roman"/>
              </a:rPr>
              <a:t> </a:t>
            </a:r>
            <a:r>
              <a:rPr lang="en-US" sz="1600" spc="-5" dirty="0">
                <a:latin typeface="Times New Roman"/>
                <a:cs typeface="Times New Roman"/>
              </a:rPr>
              <a:t>so</a:t>
            </a:r>
            <a:r>
              <a:rPr lang="en-US" sz="1600" spc="95" dirty="0">
                <a:latin typeface="Times New Roman"/>
                <a:cs typeface="Times New Roman"/>
              </a:rPr>
              <a:t> </a:t>
            </a:r>
            <a:r>
              <a:rPr lang="en-US" sz="1600" spc="-5" dirty="0">
                <a:latin typeface="Times New Roman"/>
                <a:cs typeface="Times New Roman"/>
              </a:rPr>
              <a:t>good,</a:t>
            </a:r>
            <a:r>
              <a:rPr lang="en-US" sz="1600" spc="90" dirty="0">
                <a:latin typeface="Times New Roman"/>
                <a:cs typeface="Times New Roman"/>
              </a:rPr>
              <a:t> </a:t>
            </a:r>
            <a:r>
              <a:rPr lang="en-US" sz="1600" spc="-5" dirty="0">
                <a:latin typeface="Times New Roman"/>
                <a:cs typeface="Times New Roman"/>
              </a:rPr>
              <a:t>in</a:t>
            </a:r>
            <a:r>
              <a:rPr lang="en-US" sz="1600" spc="95" dirty="0">
                <a:latin typeface="Times New Roman"/>
                <a:cs typeface="Times New Roman"/>
              </a:rPr>
              <a:t> </a:t>
            </a:r>
            <a:r>
              <a:rPr lang="en-US" sz="1600" spc="-5" dirty="0">
                <a:latin typeface="Times New Roman"/>
                <a:cs typeface="Times New Roman"/>
              </a:rPr>
              <a:t>almost</a:t>
            </a:r>
            <a:r>
              <a:rPr lang="en-US" sz="1600" spc="100" dirty="0">
                <a:latin typeface="Times New Roman"/>
                <a:cs typeface="Times New Roman"/>
              </a:rPr>
              <a:t> </a:t>
            </a:r>
            <a:r>
              <a:rPr lang="en-US" sz="1600" spc="-5" dirty="0">
                <a:latin typeface="Times New Roman"/>
                <a:cs typeface="Times New Roman"/>
              </a:rPr>
              <a:t>all</a:t>
            </a:r>
            <a:r>
              <a:rPr lang="en-US" sz="1600" spc="90" dirty="0">
                <a:latin typeface="Times New Roman"/>
                <a:cs typeface="Times New Roman"/>
              </a:rPr>
              <a:t> </a:t>
            </a:r>
            <a:r>
              <a:rPr lang="en-US" sz="1600" spc="-5" dirty="0">
                <a:latin typeface="Times New Roman"/>
                <a:cs typeface="Times New Roman"/>
              </a:rPr>
              <a:t>the </a:t>
            </a:r>
            <a:r>
              <a:rPr lang="en-US" sz="1600" spc="-335" dirty="0">
                <a:latin typeface="Times New Roman"/>
                <a:cs typeface="Times New Roman"/>
              </a:rPr>
              <a:t> </a:t>
            </a:r>
            <a:r>
              <a:rPr lang="en-US" sz="1600" spc="-5" dirty="0">
                <a:latin typeface="Times New Roman"/>
                <a:cs typeface="Times New Roman"/>
              </a:rPr>
              <a:t>columns</a:t>
            </a:r>
            <a:r>
              <a:rPr lang="en-US" sz="1600" spc="5" dirty="0">
                <a:latin typeface="Times New Roman"/>
                <a:cs typeface="Times New Roman"/>
              </a:rPr>
              <a:t> </a:t>
            </a:r>
            <a:r>
              <a:rPr lang="en-US" sz="1600" spc="-5" dirty="0">
                <a:latin typeface="Times New Roman"/>
                <a:cs typeface="Times New Roman"/>
              </a:rPr>
              <a:t>the</a:t>
            </a:r>
            <a:r>
              <a:rPr lang="en-US" sz="1600" dirty="0">
                <a:latin typeface="Times New Roman"/>
                <a:cs typeface="Times New Roman"/>
              </a:rPr>
              <a:t> </a:t>
            </a:r>
            <a:r>
              <a:rPr lang="en-US" sz="1600" spc="-5" dirty="0">
                <a:latin typeface="Times New Roman"/>
                <a:cs typeface="Times New Roman"/>
              </a:rPr>
              <a:t>standard</a:t>
            </a:r>
            <a:r>
              <a:rPr lang="en-US" sz="1600" spc="-10" dirty="0">
                <a:latin typeface="Times New Roman"/>
                <a:cs typeface="Times New Roman"/>
              </a:rPr>
              <a:t> </a:t>
            </a:r>
            <a:r>
              <a:rPr lang="en-US" sz="1600" spc="-5" dirty="0">
                <a:latin typeface="Times New Roman"/>
                <a:cs typeface="Times New Roman"/>
              </a:rPr>
              <a:t>deviation</a:t>
            </a:r>
            <a:r>
              <a:rPr lang="en-US" sz="1600" spc="5" dirty="0">
                <a:latin typeface="Times New Roman"/>
                <a:cs typeface="Times New Roman"/>
              </a:rPr>
              <a:t> </a:t>
            </a:r>
            <a:r>
              <a:rPr lang="en-US" sz="1600" spc="-5" dirty="0">
                <a:latin typeface="Times New Roman"/>
                <a:cs typeface="Times New Roman"/>
              </a:rPr>
              <a:t>was </a:t>
            </a:r>
            <a:r>
              <a:rPr lang="en-US" sz="1600" dirty="0">
                <a:latin typeface="Times New Roman"/>
                <a:cs typeface="Times New Roman"/>
              </a:rPr>
              <a:t>greater</a:t>
            </a:r>
            <a:r>
              <a:rPr lang="en-US" sz="1600" spc="-15" dirty="0">
                <a:latin typeface="Times New Roman"/>
                <a:cs typeface="Times New Roman"/>
              </a:rPr>
              <a:t> </a:t>
            </a:r>
            <a:r>
              <a:rPr lang="en-US" sz="1600" spc="-5" dirty="0">
                <a:latin typeface="Times New Roman"/>
                <a:cs typeface="Times New Roman"/>
              </a:rPr>
              <a:t>than</a:t>
            </a:r>
            <a:r>
              <a:rPr lang="en-US" sz="1600" spc="30" dirty="0">
                <a:latin typeface="Times New Roman"/>
                <a:cs typeface="Times New Roman"/>
              </a:rPr>
              <a:t> </a:t>
            </a:r>
            <a:r>
              <a:rPr lang="en-US" sz="1600" spc="-5" dirty="0">
                <a:latin typeface="Times New Roman"/>
                <a:cs typeface="Times New Roman"/>
              </a:rPr>
              <a:t>the</a:t>
            </a:r>
            <a:r>
              <a:rPr lang="en-US" sz="1600" dirty="0">
                <a:latin typeface="Times New Roman"/>
                <a:cs typeface="Times New Roman"/>
              </a:rPr>
              <a:t> </a:t>
            </a:r>
            <a:r>
              <a:rPr lang="en-US" sz="1600" spc="-5" dirty="0">
                <a:latin typeface="Times New Roman"/>
                <a:cs typeface="Times New Roman"/>
              </a:rPr>
              <a:t>mean</a:t>
            </a:r>
            <a:r>
              <a:rPr lang="en-US" sz="1600" spc="-10" dirty="0">
                <a:latin typeface="Times New Roman"/>
                <a:cs typeface="Times New Roman"/>
              </a:rPr>
              <a:t> </a:t>
            </a:r>
            <a:r>
              <a:rPr lang="en-US" sz="1600" spc="-5" dirty="0">
                <a:latin typeface="Times New Roman"/>
                <a:cs typeface="Times New Roman"/>
              </a:rPr>
              <a:t>value.</a:t>
            </a:r>
            <a:endParaRPr lang="en-US" sz="1600" dirty="0">
              <a:latin typeface="Times New Roman"/>
              <a:cs typeface="Times New Roman"/>
            </a:endParaRPr>
          </a:p>
          <a:p>
            <a:pPr marL="12700">
              <a:lnSpc>
                <a:spcPct val="100000"/>
              </a:lnSpc>
              <a:spcBef>
                <a:spcPts val="795"/>
              </a:spcBef>
            </a:pPr>
            <a:r>
              <a:rPr lang="en-US" sz="1600" dirty="0">
                <a:latin typeface="Times New Roman"/>
                <a:cs typeface="Times New Roman"/>
              </a:rPr>
              <a:t>5.</a:t>
            </a:r>
            <a:r>
              <a:rPr lang="en-US" sz="1600" spc="275" dirty="0">
                <a:latin typeface="Times New Roman"/>
                <a:cs typeface="Times New Roman"/>
              </a:rPr>
              <a:t> </a:t>
            </a:r>
            <a:r>
              <a:rPr lang="en-US" sz="1600" spc="-5" dirty="0">
                <a:latin typeface="Times New Roman"/>
                <a:cs typeface="Times New Roman"/>
              </a:rPr>
              <a:t>Class</a:t>
            </a:r>
            <a:r>
              <a:rPr lang="en-US" sz="1600" spc="-20" dirty="0">
                <a:latin typeface="Times New Roman"/>
                <a:cs typeface="Times New Roman"/>
              </a:rPr>
              <a:t> </a:t>
            </a:r>
            <a:r>
              <a:rPr lang="en-US" sz="1600" spc="-5" dirty="0">
                <a:latin typeface="Times New Roman"/>
                <a:cs typeface="Times New Roman"/>
              </a:rPr>
              <a:t>data</a:t>
            </a:r>
            <a:r>
              <a:rPr lang="en-US" sz="1600" dirty="0">
                <a:latin typeface="Times New Roman"/>
                <a:cs typeface="Times New Roman"/>
              </a:rPr>
              <a:t> </a:t>
            </a:r>
            <a:r>
              <a:rPr lang="en-US" sz="1600" spc="-5" dirty="0">
                <a:latin typeface="Times New Roman"/>
                <a:cs typeface="Times New Roman"/>
              </a:rPr>
              <a:t>was</a:t>
            </a:r>
            <a:r>
              <a:rPr lang="en-US" sz="1600" spc="5" dirty="0">
                <a:latin typeface="Times New Roman"/>
                <a:cs typeface="Times New Roman"/>
              </a:rPr>
              <a:t> </a:t>
            </a:r>
            <a:r>
              <a:rPr lang="en-US" sz="1600" spc="-5" dirty="0">
                <a:latin typeface="Times New Roman"/>
                <a:cs typeface="Times New Roman"/>
              </a:rPr>
              <a:t>imbalanced.</a:t>
            </a:r>
            <a:endParaRPr lang="en-US" sz="1600" dirty="0">
              <a:latin typeface="Times New Roman"/>
              <a:cs typeface="Times New Roman"/>
            </a:endParaRPr>
          </a:p>
          <a:p>
            <a:pPr marL="227329" marR="400050" indent="-215265">
              <a:lnSpc>
                <a:spcPct val="143800"/>
              </a:lnSpc>
              <a:spcBef>
                <a:spcPts val="45"/>
              </a:spcBef>
            </a:pPr>
            <a:r>
              <a:rPr lang="en-US" sz="1600" dirty="0">
                <a:latin typeface="Times New Roman"/>
                <a:cs typeface="Times New Roman"/>
              </a:rPr>
              <a:t>6.</a:t>
            </a:r>
            <a:r>
              <a:rPr lang="en-US" sz="1600" spc="285" dirty="0">
                <a:latin typeface="Times New Roman"/>
                <a:cs typeface="Times New Roman"/>
              </a:rPr>
              <a:t> </a:t>
            </a:r>
            <a:r>
              <a:rPr lang="en-US" sz="1600" spc="-5" dirty="0">
                <a:latin typeface="Times New Roman"/>
                <a:cs typeface="Times New Roman"/>
              </a:rPr>
              <a:t>Data</a:t>
            </a:r>
            <a:r>
              <a:rPr lang="en-US" sz="1600" spc="-50" dirty="0">
                <a:latin typeface="Times New Roman"/>
                <a:cs typeface="Times New Roman"/>
              </a:rPr>
              <a:t> </a:t>
            </a:r>
            <a:r>
              <a:rPr lang="en-US" sz="1600" spc="-5" dirty="0">
                <a:latin typeface="Times New Roman"/>
                <a:cs typeface="Times New Roman"/>
              </a:rPr>
              <a:t>distribution</a:t>
            </a:r>
            <a:r>
              <a:rPr lang="en-US" sz="1600" spc="-45" dirty="0">
                <a:latin typeface="Times New Roman"/>
                <a:cs typeface="Times New Roman"/>
              </a:rPr>
              <a:t> </a:t>
            </a:r>
            <a:r>
              <a:rPr lang="en-US" sz="1600" spc="-5" dirty="0">
                <a:latin typeface="Times New Roman"/>
                <a:cs typeface="Times New Roman"/>
              </a:rPr>
              <a:t>was</a:t>
            </a:r>
            <a:r>
              <a:rPr lang="en-US" sz="1600" spc="-60" dirty="0">
                <a:latin typeface="Times New Roman"/>
                <a:cs typeface="Times New Roman"/>
              </a:rPr>
              <a:t> </a:t>
            </a:r>
            <a:r>
              <a:rPr lang="en-US" sz="1600" spc="-5" dirty="0">
                <a:latin typeface="Times New Roman"/>
                <a:cs typeface="Times New Roman"/>
              </a:rPr>
              <a:t>mostly</a:t>
            </a:r>
            <a:r>
              <a:rPr lang="en-US" sz="1600" spc="-55" dirty="0">
                <a:latin typeface="Times New Roman"/>
                <a:cs typeface="Times New Roman"/>
              </a:rPr>
              <a:t> </a:t>
            </a:r>
            <a:r>
              <a:rPr lang="en-US" sz="1600" spc="-5" dirty="0">
                <a:latin typeface="Times New Roman"/>
                <a:cs typeface="Times New Roman"/>
              </a:rPr>
              <a:t>heavily</a:t>
            </a:r>
            <a:r>
              <a:rPr lang="en-US" sz="1600" spc="-50" dirty="0">
                <a:latin typeface="Times New Roman"/>
                <a:cs typeface="Times New Roman"/>
              </a:rPr>
              <a:t> </a:t>
            </a:r>
            <a:r>
              <a:rPr lang="en-US" sz="1600" spc="-10" dirty="0">
                <a:latin typeface="Times New Roman"/>
                <a:cs typeface="Times New Roman"/>
              </a:rPr>
              <a:t>right</a:t>
            </a:r>
            <a:r>
              <a:rPr lang="en-US" sz="1600" spc="-45" dirty="0">
                <a:latin typeface="Times New Roman"/>
                <a:cs typeface="Times New Roman"/>
              </a:rPr>
              <a:t> </a:t>
            </a:r>
            <a:r>
              <a:rPr lang="en-US" sz="1600" spc="-5" dirty="0">
                <a:latin typeface="Times New Roman"/>
                <a:cs typeface="Times New Roman"/>
              </a:rPr>
              <a:t>skewed</a:t>
            </a:r>
            <a:r>
              <a:rPr lang="en-US" sz="1600" spc="-60" dirty="0">
                <a:latin typeface="Times New Roman"/>
                <a:cs typeface="Times New Roman"/>
              </a:rPr>
              <a:t> </a:t>
            </a:r>
            <a:r>
              <a:rPr lang="en-US" sz="1600" spc="-5" dirty="0">
                <a:latin typeface="Times New Roman"/>
                <a:cs typeface="Times New Roman"/>
              </a:rPr>
              <a:t>and</a:t>
            </a:r>
            <a:r>
              <a:rPr lang="en-US" sz="1600" spc="-55" dirty="0">
                <a:latin typeface="Times New Roman"/>
                <a:cs typeface="Times New Roman"/>
              </a:rPr>
              <a:t> </a:t>
            </a:r>
            <a:r>
              <a:rPr lang="en-US" sz="1600" spc="-5" dirty="0">
                <a:latin typeface="Times New Roman"/>
                <a:cs typeface="Times New Roman"/>
              </a:rPr>
              <a:t>had</a:t>
            </a:r>
            <a:r>
              <a:rPr lang="en-US" sz="1600" spc="-45" dirty="0">
                <a:latin typeface="Times New Roman"/>
                <a:cs typeface="Times New Roman"/>
              </a:rPr>
              <a:t> </a:t>
            </a:r>
            <a:r>
              <a:rPr lang="en-US" sz="1600" spc="-5" dirty="0">
                <a:latin typeface="Times New Roman"/>
                <a:cs typeface="Times New Roman"/>
              </a:rPr>
              <a:t>lots</a:t>
            </a:r>
            <a:r>
              <a:rPr lang="en-US" sz="1600" spc="-60" dirty="0">
                <a:latin typeface="Times New Roman"/>
                <a:cs typeface="Times New Roman"/>
              </a:rPr>
              <a:t> </a:t>
            </a:r>
            <a:r>
              <a:rPr lang="en-US" sz="1600" dirty="0">
                <a:latin typeface="Times New Roman"/>
                <a:cs typeface="Times New Roman"/>
              </a:rPr>
              <a:t>of</a:t>
            </a:r>
            <a:r>
              <a:rPr lang="en-US" sz="1600" spc="-60" dirty="0">
                <a:latin typeface="Times New Roman"/>
                <a:cs typeface="Times New Roman"/>
              </a:rPr>
              <a:t> </a:t>
            </a:r>
            <a:r>
              <a:rPr lang="en-US" sz="1600" spc="-5" dirty="0">
                <a:latin typeface="Times New Roman"/>
                <a:cs typeface="Times New Roman"/>
              </a:rPr>
              <a:t>outliers </a:t>
            </a:r>
            <a:r>
              <a:rPr lang="en-US" sz="1600" spc="-335" dirty="0">
                <a:latin typeface="Times New Roman"/>
                <a:cs typeface="Times New Roman"/>
              </a:rPr>
              <a:t> </a:t>
            </a:r>
            <a:r>
              <a:rPr lang="en-US" sz="1600" dirty="0">
                <a:latin typeface="Times New Roman"/>
                <a:cs typeface="Times New Roman"/>
              </a:rPr>
              <a:t>in</a:t>
            </a:r>
            <a:r>
              <a:rPr lang="en-US" sz="1600" spc="-20" dirty="0">
                <a:latin typeface="Times New Roman"/>
                <a:cs typeface="Times New Roman"/>
              </a:rPr>
              <a:t> </a:t>
            </a:r>
            <a:r>
              <a:rPr lang="en-US" sz="1600" dirty="0">
                <a:latin typeface="Times New Roman"/>
                <a:cs typeface="Times New Roman"/>
              </a:rPr>
              <a:t>it.</a:t>
            </a:r>
          </a:p>
          <a:p>
            <a:pPr marL="12700">
              <a:lnSpc>
                <a:spcPct val="100000"/>
              </a:lnSpc>
              <a:spcBef>
                <a:spcPts val="780"/>
              </a:spcBef>
            </a:pPr>
            <a:r>
              <a:rPr lang="en-US" sz="1600" dirty="0">
                <a:latin typeface="Times New Roman"/>
                <a:cs typeface="Times New Roman"/>
              </a:rPr>
              <a:t>7.</a:t>
            </a:r>
            <a:r>
              <a:rPr lang="en-US" sz="1600" spc="285" dirty="0">
                <a:latin typeface="Times New Roman"/>
                <a:cs typeface="Times New Roman"/>
              </a:rPr>
              <a:t> </a:t>
            </a:r>
            <a:r>
              <a:rPr lang="en-US" sz="1600" spc="-5" dirty="0">
                <a:latin typeface="Times New Roman"/>
                <a:cs typeface="Times New Roman"/>
              </a:rPr>
              <a:t>Random</a:t>
            </a:r>
            <a:r>
              <a:rPr lang="en-US" sz="1600" spc="5" dirty="0">
                <a:latin typeface="Times New Roman"/>
                <a:cs typeface="Times New Roman"/>
              </a:rPr>
              <a:t> </a:t>
            </a:r>
            <a:r>
              <a:rPr lang="en-US" sz="1600" spc="-5" dirty="0">
                <a:latin typeface="Times New Roman"/>
                <a:cs typeface="Times New Roman"/>
              </a:rPr>
              <a:t>Forest</a:t>
            </a:r>
            <a:r>
              <a:rPr lang="en-US" sz="1600" spc="10" dirty="0">
                <a:latin typeface="Times New Roman"/>
                <a:cs typeface="Times New Roman"/>
              </a:rPr>
              <a:t> </a:t>
            </a:r>
            <a:r>
              <a:rPr lang="en-US" sz="1600" spc="-5" dirty="0">
                <a:latin typeface="Times New Roman"/>
                <a:cs typeface="Times New Roman"/>
              </a:rPr>
              <a:t>model</a:t>
            </a:r>
            <a:r>
              <a:rPr lang="en-US" sz="1600" spc="10" dirty="0">
                <a:latin typeface="Times New Roman"/>
                <a:cs typeface="Times New Roman"/>
              </a:rPr>
              <a:t> </a:t>
            </a:r>
            <a:r>
              <a:rPr lang="en-US" sz="1600" spc="-5" dirty="0">
                <a:latin typeface="Times New Roman"/>
                <a:cs typeface="Times New Roman"/>
              </a:rPr>
              <a:t>performed</a:t>
            </a:r>
            <a:r>
              <a:rPr lang="en-US" sz="1600" spc="10" dirty="0">
                <a:latin typeface="Times New Roman"/>
                <a:cs typeface="Times New Roman"/>
              </a:rPr>
              <a:t> </a:t>
            </a:r>
            <a:r>
              <a:rPr lang="en-US" sz="1600" spc="-5" dirty="0">
                <a:latin typeface="Times New Roman"/>
                <a:cs typeface="Times New Roman"/>
              </a:rPr>
              <a:t>extremely</a:t>
            </a:r>
            <a:r>
              <a:rPr lang="en-US" sz="1600" spc="10" dirty="0">
                <a:latin typeface="Times New Roman"/>
                <a:cs typeface="Times New Roman"/>
              </a:rPr>
              <a:t> </a:t>
            </a:r>
            <a:r>
              <a:rPr lang="en-US" sz="1600" spc="-5" dirty="0">
                <a:latin typeface="Times New Roman"/>
                <a:cs typeface="Times New Roman"/>
              </a:rPr>
              <a:t>well</a:t>
            </a:r>
            <a:r>
              <a:rPr lang="en-US" sz="1600" spc="10" dirty="0">
                <a:latin typeface="Times New Roman"/>
                <a:cs typeface="Times New Roman"/>
              </a:rPr>
              <a:t> </a:t>
            </a:r>
            <a:r>
              <a:rPr lang="en-US" sz="1600" spc="-5" dirty="0">
                <a:latin typeface="Times New Roman"/>
                <a:cs typeface="Times New Roman"/>
              </a:rPr>
              <a:t>with</a:t>
            </a:r>
            <a:r>
              <a:rPr lang="en-US" sz="1600" spc="10" dirty="0">
                <a:latin typeface="Times New Roman"/>
                <a:cs typeface="Times New Roman"/>
              </a:rPr>
              <a:t> </a:t>
            </a:r>
            <a:r>
              <a:rPr lang="en-US" sz="1600" spc="-5" dirty="0">
                <a:latin typeface="Times New Roman"/>
                <a:cs typeface="Times New Roman"/>
              </a:rPr>
              <a:t>the</a:t>
            </a:r>
            <a:r>
              <a:rPr lang="en-US" sz="1600" spc="-10" dirty="0">
                <a:latin typeface="Times New Roman"/>
                <a:cs typeface="Times New Roman"/>
              </a:rPr>
              <a:t> </a:t>
            </a:r>
            <a:r>
              <a:rPr lang="en-US" sz="1600" spc="5" dirty="0">
                <a:latin typeface="Times New Roman"/>
                <a:cs typeface="Times New Roman"/>
              </a:rPr>
              <a:t>data </a:t>
            </a:r>
            <a:r>
              <a:rPr lang="en-US" sz="1600" spc="-5" dirty="0">
                <a:latin typeface="Times New Roman"/>
                <a:cs typeface="Times New Roman"/>
              </a:rPr>
              <a:t>set.</a:t>
            </a:r>
            <a:endParaRPr lang="en-US" sz="1600" dirty="0">
              <a:latin typeface="Times New Roman"/>
              <a:cs typeface="Times New Roman"/>
            </a:endParaRPr>
          </a:p>
          <a:p>
            <a:pPr marL="12700">
              <a:lnSpc>
                <a:spcPct val="100000"/>
              </a:lnSpc>
              <a:spcBef>
                <a:spcPts val="780"/>
              </a:spcBef>
            </a:pPr>
            <a:r>
              <a:rPr lang="en-US" sz="1600" dirty="0">
                <a:latin typeface="Times New Roman"/>
                <a:cs typeface="Times New Roman"/>
              </a:rPr>
              <a:t>8.</a:t>
            </a:r>
            <a:r>
              <a:rPr lang="en-US" sz="1600" spc="280" dirty="0">
                <a:latin typeface="Times New Roman"/>
                <a:cs typeface="Times New Roman"/>
              </a:rPr>
              <a:t> </a:t>
            </a:r>
            <a:r>
              <a:rPr lang="en-US" sz="1600" spc="-5" dirty="0">
                <a:latin typeface="Times New Roman"/>
                <a:cs typeface="Times New Roman"/>
              </a:rPr>
              <a:t>None</a:t>
            </a:r>
            <a:r>
              <a:rPr lang="en-US" sz="1600" spc="-10" dirty="0">
                <a:latin typeface="Times New Roman"/>
                <a:cs typeface="Times New Roman"/>
              </a:rPr>
              <a:t> </a:t>
            </a:r>
            <a:r>
              <a:rPr lang="en-US" sz="1600" dirty="0">
                <a:latin typeface="Times New Roman"/>
                <a:cs typeface="Times New Roman"/>
              </a:rPr>
              <a:t>of </a:t>
            </a:r>
            <a:r>
              <a:rPr lang="en-US" sz="1600" spc="-5" dirty="0">
                <a:latin typeface="Times New Roman"/>
                <a:cs typeface="Times New Roman"/>
              </a:rPr>
              <a:t>the</a:t>
            </a:r>
            <a:r>
              <a:rPr lang="en-US" sz="1600" spc="5" dirty="0">
                <a:latin typeface="Times New Roman"/>
                <a:cs typeface="Times New Roman"/>
              </a:rPr>
              <a:t> </a:t>
            </a:r>
            <a:r>
              <a:rPr lang="en-US" sz="1600" spc="-5" dirty="0">
                <a:latin typeface="Times New Roman"/>
                <a:cs typeface="Times New Roman"/>
              </a:rPr>
              <a:t>model</a:t>
            </a:r>
            <a:r>
              <a:rPr lang="en-US" sz="1600" spc="-15" dirty="0">
                <a:latin typeface="Times New Roman"/>
                <a:cs typeface="Times New Roman"/>
              </a:rPr>
              <a:t> </a:t>
            </a:r>
            <a:r>
              <a:rPr lang="en-US" sz="1600" spc="-5" dirty="0">
                <a:latin typeface="Times New Roman"/>
                <a:cs typeface="Times New Roman"/>
              </a:rPr>
              <a:t>was</a:t>
            </a:r>
            <a:r>
              <a:rPr lang="en-US" sz="1600" spc="10" dirty="0">
                <a:latin typeface="Times New Roman"/>
                <a:cs typeface="Times New Roman"/>
              </a:rPr>
              <a:t> </a:t>
            </a:r>
            <a:r>
              <a:rPr lang="en-US" sz="1600" spc="-5" dirty="0">
                <a:latin typeface="Times New Roman"/>
                <a:cs typeface="Times New Roman"/>
              </a:rPr>
              <a:t>over</a:t>
            </a:r>
            <a:r>
              <a:rPr lang="en-US" sz="1600" dirty="0">
                <a:latin typeface="Times New Roman"/>
                <a:cs typeface="Times New Roman"/>
              </a:rPr>
              <a:t> </a:t>
            </a:r>
            <a:r>
              <a:rPr lang="en-US" sz="1600" spc="-5" dirty="0">
                <a:latin typeface="Times New Roman"/>
                <a:cs typeface="Times New Roman"/>
              </a:rPr>
              <a:t>fit</a:t>
            </a:r>
            <a:r>
              <a:rPr lang="en-US" sz="1600" spc="-10" dirty="0">
                <a:latin typeface="Times New Roman"/>
                <a:cs typeface="Times New Roman"/>
              </a:rPr>
              <a:t> </a:t>
            </a:r>
            <a:r>
              <a:rPr lang="en-US" sz="1600" dirty="0">
                <a:latin typeface="Times New Roman"/>
                <a:cs typeface="Times New Roman"/>
              </a:rPr>
              <a:t>or</a:t>
            </a:r>
            <a:r>
              <a:rPr lang="en-US" sz="1600" spc="-15" dirty="0">
                <a:latin typeface="Times New Roman"/>
                <a:cs typeface="Times New Roman"/>
              </a:rPr>
              <a:t> </a:t>
            </a:r>
            <a:r>
              <a:rPr lang="en-US" sz="1600" spc="-5" dirty="0">
                <a:latin typeface="Times New Roman"/>
                <a:cs typeface="Times New Roman"/>
              </a:rPr>
              <a:t>under</a:t>
            </a:r>
            <a:r>
              <a:rPr lang="en-US" sz="1600" dirty="0">
                <a:latin typeface="Times New Roman"/>
                <a:cs typeface="Times New Roman"/>
              </a:rPr>
              <a:t> </a:t>
            </a:r>
            <a:r>
              <a:rPr lang="en-US" sz="1600" spc="-10" dirty="0">
                <a:latin typeface="Times New Roman"/>
                <a:cs typeface="Times New Roman"/>
              </a:rPr>
              <a:t>fit.</a:t>
            </a:r>
            <a:endParaRPr lang="en-US" sz="1600" dirty="0">
              <a:latin typeface="Times New Roman"/>
              <a:cs typeface="Times New Roman"/>
            </a:endParaRPr>
          </a:p>
          <a:p>
            <a:pPr marL="227329" marR="5080" indent="-215265">
              <a:lnSpc>
                <a:spcPct val="144300"/>
              </a:lnSpc>
              <a:spcBef>
                <a:spcPts val="780"/>
              </a:spcBef>
            </a:pPr>
            <a:endParaRPr lang="en-IN" dirty="0">
              <a:latin typeface="Times New Roman"/>
              <a:cs typeface="Times New Roman"/>
            </a:endParaRPr>
          </a:p>
          <a:p>
            <a:pPr marL="342900" indent="-342900" algn="just">
              <a:buFont typeface="Arial" pitchFamily="34" charset="0"/>
              <a:buChar char="•"/>
            </a:pPr>
            <a:r>
              <a:rPr lang="en-US" sz="1600"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sz="1600" dirty="0">
              <a:latin typeface="Times New Roman" pitchFamily="18" charset="0"/>
              <a:cs typeface="Times New Roman" pitchFamily="18" charset="0"/>
            </a:endParaRPr>
          </a:p>
          <a:p>
            <a:pPr marL="342900" indent="-342900" algn="just">
              <a:buFont typeface="Arial" pitchFamily="34" charset="0"/>
              <a:buChar char="•"/>
            </a:pPr>
            <a:r>
              <a:rPr lang="en-US" sz="1600"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sz="1600" dirty="0">
              <a:latin typeface="Times New Roman" pitchFamily="18" charset="0"/>
              <a:cs typeface="Times New Roman" pitchFamily="18" charset="0"/>
            </a:endParaRPr>
          </a:p>
          <a:p>
            <a:pPr marL="342900" indent="-342900" algn="just">
              <a:buFont typeface="Arial" pitchFamily="34" charset="0"/>
              <a:buChar char="•"/>
            </a:pPr>
            <a:r>
              <a:rPr lang="en-US" sz="1600" dirty="0">
                <a:latin typeface="Times New Roman" pitchFamily="18" charset="0"/>
                <a:cs typeface="Times New Roman" pitchFamily="18" charset="0"/>
              </a:rPr>
              <a:t>Various algorithms I used in this dataset and to get out best result and save that model. The best algorithm is Random Forest Classifier.</a:t>
            </a:r>
          </a:p>
          <a:p>
            <a:pPr marL="227329" marR="5080" indent="-215265">
              <a:lnSpc>
                <a:spcPct val="144300"/>
              </a:lnSpc>
              <a:spcBef>
                <a:spcPts val="780"/>
              </a:spcBef>
            </a:pPr>
            <a:endParaRPr sz="1400" dirty="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152400"/>
            <a:ext cx="7086600" cy="8621399"/>
          </a:xfrm>
          <a:prstGeom prst="rect">
            <a:avLst/>
          </a:prstGeom>
        </p:spPr>
        <p:txBody>
          <a:bodyPr vert="horz" wrap="square" lIns="0" tIns="12065" rIns="0" bIns="0" rtlCol="0">
            <a:spAutoFit/>
          </a:bodyPr>
          <a:lstStyle/>
          <a:p>
            <a:pPr marL="17145" marR="5080">
              <a:lnSpc>
                <a:spcPct val="143500"/>
              </a:lnSpc>
              <a:spcBef>
                <a:spcPts val="625"/>
              </a:spcBef>
            </a:pPr>
            <a:r>
              <a:rPr b="1" dirty="0">
                <a:latin typeface="+mj-lt"/>
                <a:cs typeface="Times New Roman"/>
              </a:rPr>
              <a:t>Interference</a:t>
            </a:r>
            <a:r>
              <a:rPr b="1" spc="-40" dirty="0">
                <a:latin typeface="+mj-lt"/>
                <a:cs typeface="Times New Roman"/>
              </a:rPr>
              <a:t> </a:t>
            </a:r>
            <a:r>
              <a:rPr b="1" spc="-5" dirty="0">
                <a:latin typeface="+mj-lt"/>
                <a:cs typeface="Times New Roman"/>
              </a:rPr>
              <a:t>from</a:t>
            </a:r>
            <a:r>
              <a:rPr b="1" spc="-35" dirty="0">
                <a:latin typeface="+mj-lt"/>
                <a:cs typeface="Times New Roman"/>
              </a:rPr>
              <a:t> </a:t>
            </a:r>
            <a:r>
              <a:rPr b="1" dirty="0">
                <a:latin typeface="+mj-lt"/>
                <a:cs typeface="Times New Roman"/>
              </a:rPr>
              <a:t>the</a:t>
            </a:r>
            <a:r>
              <a:rPr b="1" spc="-35" dirty="0">
                <a:latin typeface="+mj-lt"/>
                <a:cs typeface="Times New Roman"/>
              </a:rPr>
              <a:t> </a:t>
            </a:r>
            <a:r>
              <a:rPr b="1" dirty="0">
                <a:latin typeface="+mj-lt"/>
                <a:cs typeface="Times New Roman"/>
              </a:rPr>
              <a:t>key</a:t>
            </a:r>
            <a:r>
              <a:rPr b="1" spc="-30" dirty="0">
                <a:latin typeface="+mj-lt"/>
                <a:cs typeface="Times New Roman"/>
              </a:rPr>
              <a:t> </a:t>
            </a:r>
            <a:r>
              <a:rPr b="1" spc="-5" dirty="0">
                <a:latin typeface="+mj-lt"/>
                <a:cs typeface="Times New Roman"/>
              </a:rPr>
              <a:t>findings</a:t>
            </a:r>
            <a:r>
              <a:rPr b="1" spc="-35" dirty="0">
                <a:latin typeface="+mj-lt"/>
                <a:cs typeface="Times New Roman"/>
              </a:rPr>
              <a:t> </a:t>
            </a:r>
            <a:r>
              <a:rPr b="1" dirty="0">
                <a:latin typeface="+mj-lt"/>
                <a:cs typeface="Times New Roman"/>
              </a:rPr>
              <a:t>of</a:t>
            </a:r>
            <a:r>
              <a:rPr b="1" spc="-35" dirty="0">
                <a:latin typeface="+mj-lt"/>
                <a:cs typeface="Times New Roman"/>
              </a:rPr>
              <a:t> </a:t>
            </a:r>
            <a:r>
              <a:rPr b="1" dirty="0">
                <a:latin typeface="+mj-lt"/>
                <a:cs typeface="Times New Roman"/>
              </a:rPr>
              <a:t>the</a:t>
            </a:r>
            <a:r>
              <a:rPr b="1" spc="-35" dirty="0">
                <a:latin typeface="+mj-lt"/>
                <a:cs typeface="Times New Roman"/>
              </a:rPr>
              <a:t> </a:t>
            </a:r>
            <a:r>
              <a:rPr b="1" dirty="0">
                <a:latin typeface="+mj-lt"/>
                <a:cs typeface="Times New Roman"/>
              </a:rPr>
              <a:t>data</a:t>
            </a:r>
            <a:r>
              <a:rPr b="1" spc="-40" dirty="0">
                <a:latin typeface="+mj-lt"/>
                <a:cs typeface="Times New Roman"/>
              </a:rPr>
              <a:t> </a:t>
            </a:r>
            <a:r>
              <a:rPr b="1" dirty="0">
                <a:latin typeface="+mj-lt"/>
                <a:cs typeface="Times New Roman"/>
              </a:rPr>
              <a:t>set</a:t>
            </a:r>
            <a:r>
              <a:rPr b="1" spc="-50" dirty="0">
                <a:latin typeface="+mj-lt"/>
                <a:cs typeface="Times New Roman"/>
              </a:rPr>
              <a:t> </a:t>
            </a:r>
            <a:r>
              <a:rPr b="1" dirty="0">
                <a:latin typeface="+mj-lt"/>
                <a:cs typeface="Times New Roman"/>
              </a:rPr>
              <a:t>were</a:t>
            </a:r>
            <a:r>
              <a:rPr b="1" spc="-35" dirty="0">
                <a:latin typeface="+mj-lt"/>
                <a:cs typeface="Times New Roman"/>
              </a:rPr>
              <a:t> </a:t>
            </a:r>
            <a:r>
              <a:rPr b="1" spc="-5" dirty="0">
                <a:latin typeface="+mj-lt"/>
                <a:cs typeface="Times New Roman"/>
              </a:rPr>
              <a:t>taken</a:t>
            </a:r>
            <a:r>
              <a:rPr b="1" spc="-30" dirty="0">
                <a:latin typeface="+mj-lt"/>
                <a:cs typeface="Times New Roman"/>
              </a:rPr>
              <a:t> </a:t>
            </a:r>
            <a:r>
              <a:rPr b="1" dirty="0">
                <a:latin typeface="+mj-lt"/>
                <a:cs typeface="Times New Roman"/>
              </a:rPr>
              <a:t>as </a:t>
            </a:r>
            <a:r>
              <a:rPr b="1" spc="-409" dirty="0">
                <a:latin typeface="+mj-lt"/>
                <a:cs typeface="Times New Roman"/>
              </a:rPr>
              <a:t> </a:t>
            </a:r>
            <a:r>
              <a:rPr b="1" spc="-5" dirty="0">
                <a:latin typeface="+mj-lt"/>
                <a:cs typeface="Times New Roman"/>
              </a:rPr>
              <a:t>follows</a:t>
            </a:r>
            <a:r>
              <a:rPr sz="1700" b="1" spc="-5" dirty="0">
                <a:latin typeface="Times New Roman"/>
                <a:cs typeface="Times New Roman"/>
              </a:rPr>
              <a:t>:</a:t>
            </a:r>
            <a:endParaRPr sz="1700" dirty="0">
              <a:latin typeface="Times New Roman"/>
              <a:cs typeface="Times New Roman"/>
            </a:endParaRPr>
          </a:p>
          <a:p>
            <a:pPr marL="12700">
              <a:lnSpc>
                <a:spcPct val="100000"/>
              </a:lnSpc>
              <a:spcBef>
                <a:spcPts val="925"/>
              </a:spcBef>
            </a:pPr>
            <a:r>
              <a:rPr sz="1600" dirty="0">
                <a:latin typeface="Times New Roman"/>
                <a:cs typeface="Times New Roman"/>
              </a:rPr>
              <a:t>1.</a:t>
            </a:r>
            <a:r>
              <a:rPr sz="1600" spc="280" dirty="0">
                <a:latin typeface="Times New Roman"/>
                <a:cs typeface="Times New Roman"/>
              </a:rPr>
              <a:t> </a:t>
            </a:r>
            <a:r>
              <a:rPr sz="1600" dirty="0">
                <a:latin typeface="Times New Roman"/>
                <a:cs typeface="Times New Roman"/>
              </a:rPr>
              <a:t>Some</a:t>
            </a:r>
            <a:r>
              <a:rPr sz="1600" spc="-15" dirty="0">
                <a:latin typeface="Times New Roman"/>
                <a:cs typeface="Times New Roman"/>
              </a:rPr>
              <a:t> </a:t>
            </a:r>
            <a:r>
              <a:rPr sz="1600" dirty="0">
                <a:latin typeface="Times New Roman"/>
                <a:cs typeface="Times New Roman"/>
              </a:rPr>
              <a:t>of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column</a:t>
            </a:r>
            <a:r>
              <a:rPr sz="1600" spc="-15" dirty="0">
                <a:latin typeface="Times New Roman"/>
                <a:cs typeface="Times New Roman"/>
              </a:rPr>
              <a:t> </a:t>
            </a:r>
            <a:r>
              <a:rPr sz="1600" dirty="0">
                <a:latin typeface="Times New Roman"/>
                <a:cs typeface="Times New Roman"/>
              </a:rPr>
              <a:t>were</a:t>
            </a:r>
            <a:r>
              <a:rPr sz="1600" spc="-15" dirty="0">
                <a:latin typeface="Times New Roman"/>
                <a:cs typeface="Times New Roman"/>
              </a:rPr>
              <a:t> </a:t>
            </a:r>
            <a:r>
              <a:rPr sz="1600" spc="-5" dirty="0">
                <a:latin typeface="Times New Roman"/>
                <a:cs typeface="Times New Roman"/>
              </a:rPr>
              <a:t>interfered</a:t>
            </a:r>
            <a:r>
              <a:rPr sz="1600" spc="5" dirty="0">
                <a:latin typeface="Times New Roman"/>
                <a:cs typeface="Times New Roman"/>
              </a:rPr>
              <a:t> </a:t>
            </a:r>
            <a:r>
              <a:rPr sz="1600" dirty="0">
                <a:latin typeface="Times New Roman"/>
                <a:cs typeface="Times New Roman"/>
              </a:rPr>
              <a:t>as</a:t>
            </a:r>
            <a:r>
              <a:rPr sz="1600" spc="-5" dirty="0">
                <a:latin typeface="Times New Roman"/>
                <a:cs typeface="Times New Roman"/>
              </a:rPr>
              <a:t> not useful.</a:t>
            </a:r>
            <a:endParaRPr sz="1600" dirty="0">
              <a:latin typeface="Times New Roman"/>
              <a:cs typeface="Times New Roman"/>
            </a:endParaRPr>
          </a:p>
          <a:p>
            <a:pPr marL="227329" marR="399415" indent="-215265">
              <a:lnSpc>
                <a:spcPct val="143600"/>
              </a:lnSpc>
              <a:spcBef>
                <a:spcPts val="50"/>
              </a:spcBef>
            </a:pPr>
            <a:r>
              <a:rPr sz="1600" dirty="0">
                <a:latin typeface="Times New Roman"/>
                <a:cs typeface="Times New Roman"/>
              </a:rPr>
              <a:t>2.</a:t>
            </a:r>
            <a:r>
              <a:rPr sz="1600" spc="290" dirty="0">
                <a:latin typeface="Times New Roman"/>
                <a:cs typeface="Times New Roman"/>
              </a:rPr>
              <a:t> </a:t>
            </a:r>
            <a:r>
              <a:rPr sz="1600" spc="-5" dirty="0">
                <a:latin typeface="Times New Roman"/>
                <a:cs typeface="Times New Roman"/>
              </a:rPr>
              <a:t>Removal</a:t>
            </a:r>
            <a:r>
              <a:rPr sz="1600" spc="-85" dirty="0">
                <a:latin typeface="Times New Roman"/>
                <a:cs typeface="Times New Roman"/>
              </a:rPr>
              <a:t> </a:t>
            </a:r>
            <a:r>
              <a:rPr sz="1600" dirty="0">
                <a:latin typeface="Times New Roman"/>
                <a:cs typeface="Times New Roman"/>
              </a:rPr>
              <a:t>of</a:t>
            </a:r>
            <a:r>
              <a:rPr sz="1600" spc="-85" dirty="0">
                <a:latin typeface="Times New Roman"/>
                <a:cs typeface="Times New Roman"/>
              </a:rPr>
              <a:t> </a:t>
            </a:r>
            <a:r>
              <a:rPr sz="1600" spc="-5" dirty="0">
                <a:latin typeface="Times New Roman"/>
                <a:cs typeface="Times New Roman"/>
              </a:rPr>
              <a:t>the</a:t>
            </a:r>
            <a:r>
              <a:rPr sz="1600" spc="-85" dirty="0">
                <a:latin typeface="Times New Roman"/>
                <a:cs typeface="Times New Roman"/>
              </a:rPr>
              <a:t> </a:t>
            </a:r>
            <a:r>
              <a:rPr sz="1600" spc="-5" dirty="0">
                <a:latin typeface="Times New Roman"/>
                <a:cs typeface="Times New Roman"/>
              </a:rPr>
              <a:t>outliers</a:t>
            </a:r>
            <a:r>
              <a:rPr sz="1600" spc="-80" dirty="0">
                <a:latin typeface="Times New Roman"/>
                <a:cs typeface="Times New Roman"/>
              </a:rPr>
              <a:t> </a:t>
            </a:r>
            <a:r>
              <a:rPr sz="1600" spc="-5" dirty="0">
                <a:latin typeface="Times New Roman"/>
                <a:cs typeface="Times New Roman"/>
              </a:rPr>
              <a:t>were</a:t>
            </a:r>
            <a:r>
              <a:rPr sz="1600" spc="-85" dirty="0">
                <a:latin typeface="Times New Roman"/>
                <a:cs typeface="Times New Roman"/>
              </a:rPr>
              <a:t> </a:t>
            </a:r>
            <a:r>
              <a:rPr sz="1600" spc="-5" dirty="0">
                <a:latin typeface="Times New Roman"/>
                <a:cs typeface="Times New Roman"/>
              </a:rPr>
              <a:t>considered</a:t>
            </a:r>
            <a:r>
              <a:rPr sz="1600" spc="-80" dirty="0">
                <a:latin typeface="Times New Roman"/>
                <a:cs typeface="Times New Roman"/>
              </a:rPr>
              <a:t> </a:t>
            </a:r>
            <a:r>
              <a:rPr sz="1600" dirty="0">
                <a:latin typeface="Times New Roman"/>
                <a:cs typeface="Times New Roman"/>
              </a:rPr>
              <a:t>as</a:t>
            </a:r>
            <a:r>
              <a:rPr sz="1600" spc="-95" dirty="0">
                <a:latin typeface="Times New Roman"/>
                <a:cs typeface="Times New Roman"/>
              </a:rPr>
              <a:t> </a:t>
            </a:r>
            <a:r>
              <a:rPr sz="1600" spc="-5" dirty="0">
                <a:latin typeface="Times New Roman"/>
                <a:cs typeface="Times New Roman"/>
              </a:rPr>
              <a:t>data</a:t>
            </a:r>
            <a:r>
              <a:rPr sz="1600" spc="-85" dirty="0">
                <a:latin typeface="Times New Roman"/>
                <a:cs typeface="Times New Roman"/>
              </a:rPr>
              <a:t> </a:t>
            </a:r>
            <a:r>
              <a:rPr sz="1600" spc="-5" dirty="0">
                <a:latin typeface="Times New Roman"/>
                <a:cs typeface="Times New Roman"/>
              </a:rPr>
              <a:t>loss</a:t>
            </a:r>
            <a:r>
              <a:rPr sz="1600" spc="-80" dirty="0">
                <a:latin typeface="Times New Roman"/>
                <a:cs typeface="Times New Roman"/>
              </a:rPr>
              <a:t> </a:t>
            </a:r>
            <a:r>
              <a:rPr sz="1600" spc="-5" dirty="0">
                <a:latin typeface="Times New Roman"/>
                <a:cs typeface="Times New Roman"/>
              </a:rPr>
              <a:t>hence</a:t>
            </a:r>
            <a:r>
              <a:rPr sz="1600" spc="-80" dirty="0">
                <a:latin typeface="Times New Roman"/>
                <a:cs typeface="Times New Roman"/>
              </a:rPr>
              <a:t> </a:t>
            </a:r>
            <a:r>
              <a:rPr sz="1600" spc="-5" dirty="0">
                <a:latin typeface="Times New Roman"/>
                <a:cs typeface="Times New Roman"/>
              </a:rPr>
              <a:t>transformation </a:t>
            </a:r>
            <a:r>
              <a:rPr sz="1600" spc="-3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was</a:t>
            </a:r>
            <a:r>
              <a:rPr sz="1600" spc="5" dirty="0">
                <a:latin typeface="Times New Roman"/>
                <a:cs typeface="Times New Roman"/>
              </a:rPr>
              <a:t> </a:t>
            </a:r>
            <a:r>
              <a:rPr sz="1600" dirty="0">
                <a:latin typeface="Times New Roman"/>
                <a:cs typeface="Times New Roman"/>
              </a:rPr>
              <a:t>preferred.</a:t>
            </a:r>
          </a:p>
          <a:p>
            <a:pPr marL="227329" marR="398780" indent="-215265">
              <a:lnSpc>
                <a:spcPct val="143600"/>
              </a:lnSpc>
              <a:spcBef>
                <a:spcPts val="60"/>
              </a:spcBef>
            </a:pPr>
            <a:r>
              <a:rPr sz="1600" dirty="0">
                <a:latin typeface="Times New Roman"/>
                <a:cs typeface="Times New Roman"/>
              </a:rPr>
              <a:t>3.</a:t>
            </a:r>
            <a:r>
              <a:rPr sz="1600" spc="5" dirty="0">
                <a:latin typeface="Times New Roman"/>
                <a:cs typeface="Times New Roman"/>
              </a:rPr>
              <a:t> </a:t>
            </a:r>
            <a:r>
              <a:rPr sz="1600" spc="-5" dirty="0">
                <a:latin typeface="Times New Roman"/>
                <a:cs typeface="Times New Roman"/>
              </a:rPr>
              <a:t>Based on EDA </a:t>
            </a:r>
            <a:r>
              <a:rPr sz="1600" dirty="0">
                <a:latin typeface="Times New Roman"/>
                <a:cs typeface="Times New Roman"/>
              </a:rPr>
              <a:t>&amp; </a:t>
            </a:r>
            <a:r>
              <a:rPr sz="1600" spc="-5" dirty="0">
                <a:latin typeface="Times New Roman"/>
                <a:cs typeface="Times New Roman"/>
              </a:rPr>
              <a:t>the data structure </a:t>
            </a:r>
            <a:r>
              <a:rPr sz="1600" dirty="0">
                <a:latin typeface="Times New Roman"/>
                <a:cs typeface="Times New Roman"/>
              </a:rPr>
              <a:t>5 </a:t>
            </a:r>
            <a:r>
              <a:rPr sz="1600" spc="-5" dirty="0">
                <a:latin typeface="Times New Roman"/>
                <a:cs typeface="Times New Roman"/>
              </a:rPr>
              <a:t>algorithms </a:t>
            </a:r>
            <a:r>
              <a:rPr sz="1600" dirty="0">
                <a:latin typeface="Times New Roman"/>
                <a:cs typeface="Times New Roman"/>
              </a:rPr>
              <a:t>were </a:t>
            </a:r>
            <a:r>
              <a:rPr sz="1600" spc="-5" dirty="0">
                <a:latin typeface="Times New Roman"/>
                <a:cs typeface="Times New Roman"/>
              </a:rPr>
              <a:t>selected </a:t>
            </a:r>
            <a:r>
              <a:rPr sz="1600" dirty="0">
                <a:latin typeface="Times New Roman"/>
                <a:cs typeface="Times New Roman"/>
              </a:rPr>
              <a:t>to build a </a:t>
            </a:r>
            <a:r>
              <a:rPr sz="1600" spc="-335" dirty="0">
                <a:latin typeface="Times New Roman"/>
                <a:cs typeface="Times New Roman"/>
              </a:rPr>
              <a:t> </a:t>
            </a:r>
            <a:r>
              <a:rPr sz="1600" spc="-5" dirty="0">
                <a:latin typeface="Times New Roman"/>
                <a:cs typeface="Times New Roman"/>
              </a:rPr>
              <a:t>best</a:t>
            </a:r>
            <a:r>
              <a:rPr sz="1600" dirty="0">
                <a:latin typeface="Times New Roman"/>
                <a:cs typeface="Times New Roman"/>
              </a:rPr>
              <a:t> </a:t>
            </a:r>
            <a:r>
              <a:rPr sz="1600" spc="-5" dirty="0">
                <a:latin typeface="Times New Roman"/>
                <a:cs typeface="Times New Roman"/>
              </a:rPr>
              <a:t>machine</a:t>
            </a:r>
            <a:r>
              <a:rPr sz="1600" dirty="0">
                <a:latin typeface="Times New Roman"/>
                <a:cs typeface="Times New Roman"/>
              </a:rPr>
              <a:t> </a:t>
            </a:r>
            <a:r>
              <a:rPr sz="1600" spc="-5" dirty="0">
                <a:latin typeface="Times New Roman"/>
                <a:cs typeface="Times New Roman"/>
              </a:rPr>
              <a:t>learning</a:t>
            </a:r>
            <a:r>
              <a:rPr sz="1600" spc="5" dirty="0">
                <a:latin typeface="Times New Roman"/>
                <a:cs typeface="Times New Roman"/>
              </a:rPr>
              <a:t> </a:t>
            </a:r>
            <a:r>
              <a:rPr sz="1600" spc="-5" dirty="0">
                <a:latin typeface="Times New Roman"/>
                <a:cs typeface="Times New Roman"/>
              </a:rPr>
              <a:t>model.</a:t>
            </a:r>
            <a:endParaRPr sz="1600" dirty="0">
              <a:latin typeface="Times New Roman"/>
              <a:cs typeface="Times New Roman"/>
            </a:endParaRPr>
          </a:p>
          <a:p>
            <a:pPr marL="12700">
              <a:lnSpc>
                <a:spcPct val="100000"/>
              </a:lnSpc>
              <a:spcBef>
                <a:spcPts val="780"/>
              </a:spcBef>
            </a:pPr>
            <a:r>
              <a:rPr sz="1600" dirty="0">
                <a:latin typeface="Times New Roman"/>
                <a:cs typeface="Times New Roman"/>
              </a:rPr>
              <a:t>4.</a:t>
            </a:r>
            <a:r>
              <a:rPr sz="1600" spc="280" dirty="0">
                <a:latin typeface="Times New Roman"/>
                <a:cs typeface="Times New Roman"/>
              </a:rPr>
              <a:t> </a:t>
            </a:r>
            <a:r>
              <a:rPr sz="1600" spc="-5" dirty="0">
                <a:latin typeface="Times New Roman"/>
                <a:cs typeface="Times New Roman"/>
              </a:rPr>
              <a:t>Based</a:t>
            </a:r>
            <a:r>
              <a:rPr sz="1600" spc="5" dirty="0">
                <a:latin typeface="Times New Roman"/>
                <a:cs typeface="Times New Roman"/>
              </a:rPr>
              <a:t> </a:t>
            </a:r>
            <a:r>
              <a:rPr sz="1600" spc="-5" dirty="0">
                <a:latin typeface="Times New Roman"/>
                <a:cs typeface="Times New Roman"/>
              </a:rPr>
              <a:t>on</a:t>
            </a:r>
            <a:r>
              <a:rPr sz="1600" spc="10" dirty="0">
                <a:latin typeface="Times New Roman"/>
                <a:cs typeface="Times New Roman"/>
              </a:rPr>
              <a:t> </a:t>
            </a:r>
            <a:r>
              <a:rPr sz="1600" spc="-5" dirty="0">
                <a:latin typeface="Times New Roman"/>
                <a:cs typeface="Times New Roman"/>
              </a:rPr>
              <a:t>metrics</a:t>
            </a:r>
            <a:r>
              <a:rPr sz="1600" spc="5" dirty="0">
                <a:latin typeface="Times New Roman"/>
                <a:cs typeface="Times New Roman"/>
              </a:rPr>
              <a:t> </a:t>
            </a:r>
            <a:r>
              <a:rPr sz="1600" spc="-5" dirty="0">
                <a:latin typeface="Times New Roman"/>
                <a:cs typeface="Times New Roman"/>
              </a:rPr>
              <a:t>evaluation</a:t>
            </a:r>
            <a:r>
              <a:rPr sz="1600" spc="5"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best</a:t>
            </a:r>
            <a:r>
              <a:rPr sz="1600" spc="10" dirty="0">
                <a:latin typeface="Times New Roman"/>
                <a:cs typeface="Times New Roman"/>
              </a:rPr>
              <a:t> </a:t>
            </a:r>
            <a:r>
              <a:rPr sz="1600" spc="-10" dirty="0">
                <a:latin typeface="Times New Roman"/>
                <a:cs typeface="Times New Roman"/>
              </a:rPr>
              <a:t>model</a:t>
            </a:r>
            <a:r>
              <a:rPr sz="1600" spc="5" dirty="0">
                <a:latin typeface="Times New Roman"/>
                <a:cs typeface="Times New Roman"/>
              </a:rPr>
              <a:t> </a:t>
            </a:r>
            <a:r>
              <a:rPr sz="1600" spc="-5" dirty="0">
                <a:latin typeface="Times New Roman"/>
                <a:cs typeface="Times New Roman"/>
              </a:rPr>
              <a:t>was</a:t>
            </a:r>
            <a:r>
              <a:rPr sz="1600" spc="5" dirty="0">
                <a:latin typeface="Times New Roman"/>
                <a:cs typeface="Times New Roman"/>
              </a:rPr>
              <a:t> </a:t>
            </a:r>
            <a:r>
              <a:rPr sz="1600" spc="-5" dirty="0">
                <a:latin typeface="Times New Roman"/>
                <a:cs typeface="Times New Roman"/>
              </a:rPr>
              <a:t>selected.</a:t>
            </a:r>
            <a:endParaRPr sz="1600" dirty="0">
              <a:latin typeface="Times New Roman"/>
              <a:cs typeface="Times New Roman"/>
            </a:endParaRPr>
          </a:p>
          <a:p>
            <a:pPr>
              <a:lnSpc>
                <a:spcPct val="100000"/>
              </a:lnSpc>
            </a:pPr>
            <a:endParaRPr sz="1600" dirty="0">
              <a:latin typeface="Times New Roman"/>
              <a:cs typeface="Times New Roman"/>
            </a:endParaRPr>
          </a:p>
          <a:p>
            <a:pPr marL="12700" marR="367665" indent="4445" algn="just">
              <a:lnSpc>
                <a:spcPct val="144100"/>
              </a:lnSpc>
            </a:pPr>
            <a:r>
              <a:rPr sz="2000" b="1" dirty="0">
                <a:latin typeface="+mj-lt"/>
                <a:cs typeface="Times New Roman"/>
              </a:rPr>
              <a:t>Learning </a:t>
            </a:r>
            <a:r>
              <a:rPr sz="2000" b="1" spc="-5" dirty="0">
                <a:latin typeface="+mj-lt"/>
                <a:cs typeface="Times New Roman"/>
              </a:rPr>
              <a:t>Outcomes </a:t>
            </a:r>
            <a:r>
              <a:rPr sz="2000" b="1" dirty="0">
                <a:latin typeface="+mj-lt"/>
                <a:cs typeface="Times New Roman"/>
              </a:rPr>
              <a:t>of the Study </a:t>
            </a:r>
            <a:r>
              <a:rPr sz="2000" b="1" spc="-5" dirty="0">
                <a:latin typeface="+mj-lt"/>
                <a:cs typeface="Times New Roman"/>
              </a:rPr>
              <a:t>in respect </a:t>
            </a:r>
            <a:r>
              <a:rPr sz="2000" b="1" dirty="0">
                <a:latin typeface="+mj-lt"/>
                <a:cs typeface="Times New Roman"/>
              </a:rPr>
              <a:t>of </a:t>
            </a:r>
            <a:r>
              <a:rPr sz="2000" b="1" spc="-5" dirty="0">
                <a:latin typeface="+mj-lt"/>
                <a:cs typeface="Times New Roman"/>
              </a:rPr>
              <a:t>Data </a:t>
            </a:r>
            <a:r>
              <a:rPr sz="2000" b="1" dirty="0">
                <a:latin typeface="+mj-lt"/>
                <a:cs typeface="Times New Roman"/>
              </a:rPr>
              <a:t>Science </a:t>
            </a:r>
            <a:r>
              <a:rPr sz="2000" b="1" spc="-409" dirty="0">
                <a:latin typeface="+mj-lt"/>
                <a:cs typeface="Times New Roman"/>
              </a:rPr>
              <a:t> </a:t>
            </a:r>
            <a:endParaRPr lang="en-IN" sz="2000" b="1" spc="-409" dirty="0">
              <a:latin typeface="+mj-lt"/>
              <a:cs typeface="Times New Roman"/>
            </a:endParaRPr>
          </a:p>
          <a:p>
            <a:pPr marL="18415" marR="5080" algn="just">
              <a:lnSpc>
                <a:spcPct val="143600"/>
              </a:lnSpc>
              <a:spcBef>
                <a:spcPts val="95"/>
              </a:spcBef>
            </a:pPr>
            <a:r>
              <a:rPr sz="1400" dirty="0">
                <a:latin typeface="+mn-lt"/>
                <a:cs typeface="Times New Roman"/>
              </a:rPr>
              <a:t>In </a:t>
            </a:r>
            <a:r>
              <a:rPr sz="1400" spc="-5" dirty="0">
                <a:latin typeface="+mn-lt"/>
                <a:cs typeface="Times New Roman"/>
              </a:rPr>
              <a:t>this project </a:t>
            </a:r>
            <a:r>
              <a:rPr sz="1400" dirty="0">
                <a:latin typeface="+mn-lt"/>
                <a:cs typeface="Times New Roman"/>
              </a:rPr>
              <a:t>I </a:t>
            </a:r>
            <a:r>
              <a:rPr sz="1400" spc="-5" dirty="0">
                <a:latin typeface="+mn-lt"/>
                <a:cs typeface="Times New Roman"/>
              </a:rPr>
              <a:t>learned most fundamentals </a:t>
            </a:r>
            <a:r>
              <a:rPr sz="1400" dirty="0">
                <a:latin typeface="+mn-lt"/>
                <a:cs typeface="Times New Roman"/>
              </a:rPr>
              <a:t>of </a:t>
            </a:r>
            <a:r>
              <a:rPr sz="1400" spc="-5" dirty="0">
                <a:latin typeface="+mn-lt"/>
                <a:cs typeface="Times New Roman"/>
              </a:rPr>
              <a:t>the machine learning like how </a:t>
            </a:r>
            <a:r>
              <a:rPr sz="1400" spc="-335" dirty="0">
                <a:latin typeface="+mn-lt"/>
                <a:cs typeface="Times New Roman"/>
              </a:rPr>
              <a:t> </a:t>
            </a:r>
            <a:r>
              <a:rPr sz="1400" dirty="0">
                <a:latin typeface="+mn-lt"/>
                <a:cs typeface="Times New Roman"/>
              </a:rPr>
              <a:t>a </a:t>
            </a:r>
            <a:r>
              <a:rPr sz="1400" spc="-5" dirty="0">
                <a:latin typeface="+mn-lt"/>
                <a:cs typeface="Times New Roman"/>
              </a:rPr>
              <a:t>complex data set can </a:t>
            </a:r>
            <a:r>
              <a:rPr sz="1400" dirty="0">
                <a:latin typeface="+mn-lt"/>
                <a:cs typeface="Times New Roman"/>
              </a:rPr>
              <a:t>be </a:t>
            </a:r>
            <a:r>
              <a:rPr sz="1400" spc="-10" dirty="0">
                <a:latin typeface="+mn-lt"/>
                <a:cs typeface="Times New Roman"/>
              </a:rPr>
              <a:t>sorted </a:t>
            </a:r>
            <a:r>
              <a:rPr sz="1400" spc="-5" dirty="0">
                <a:latin typeface="+mn-lt"/>
                <a:cs typeface="Times New Roman"/>
              </a:rPr>
              <a:t>out well, how visualization </a:t>
            </a:r>
            <a:r>
              <a:rPr sz="1400" dirty="0">
                <a:latin typeface="+mn-lt"/>
                <a:cs typeface="Times New Roman"/>
              </a:rPr>
              <a:t>of </a:t>
            </a:r>
            <a:r>
              <a:rPr sz="1400" spc="-5" dirty="0">
                <a:latin typeface="+mn-lt"/>
                <a:cs typeface="Times New Roman"/>
              </a:rPr>
              <a:t>the data </a:t>
            </a:r>
            <a:r>
              <a:rPr sz="1400" dirty="0">
                <a:latin typeface="+mn-lt"/>
                <a:cs typeface="Times New Roman"/>
              </a:rPr>
              <a:t> </a:t>
            </a:r>
            <a:r>
              <a:rPr sz="1400" spc="-5" dirty="0">
                <a:latin typeface="+mn-lt"/>
                <a:cs typeface="Times New Roman"/>
              </a:rPr>
              <a:t>makes</a:t>
            </a:r>
            <a:r>
              <a:rPr sz="1400" spc="-15" dirty="0">
                <a:latin typeface="+mn-lt"/>
                <a:cs typeface="Times New Roman"/>
              </a:rPr>
              <a:t> </a:t>
            </a:r>
            <a:r>
              <a:rPr sz="1400" spc="-5" dirty="0">
                <a:latin typeface="+mn-lt"/>
                <a:cs typeface="Times New Roman"/>
              </a:rPr>
              <a:t>you</a:t>
            </a:r>
            <a:r>
              <a:rPr sz="1400" spc="-10" dirty="0">
                <a:latin typeface="+mn-lt"/>
                <a:cs typeface="Times New Roman"/>
              </a:rPr>
              <a:t> </a:t>
            </a:r>
            <a:r>
              <a:rPr sz="1400" spc="-5" dirty="0">
                <a:latin typeface="+mn-lt"/>
                <a:cs typeface="Times New Roman"/>
              </a:rPr>
              <a:t>understand</a:t>
            </a:r>
            <a:r>
              <a:rPr sz="1400" spc="10" dirty="0">
                <a:latin typeface="+mn-lt"/>
                <a:cs typeface="Times New Roman"/>
              </a:rPr>
              <a:t> </a:t>
            </a:r>
            <a:r>
              <a:rPr sz="1400" spc="-5" dirty="0">
                <a:latin typeface="+mn-lt"/>
                <a:cs typeface="Times New Roman"/>
              </a:rPr>
              <a:t>more</a:t>
            </a:r>
            <a:r>
              <a:rPr sz="1400" spc="5" dirty="0">
                <a:latin typeface="+mn-lt"/>
                <a:cs typeface="Times New Roman"/>
              </a:rPr>
              <a:t> </a:t>
            </a:r>
            <a:r>
              <a:rPr sz="1400" spc="-5" dirty="0">
                <a:latin typeface="+mn-lt"/>
                <a:cs typeface="Times New Roman"/>
              </a:rPr>
              <a:t>and</a:t>
            </a:r>
            <a:r>
              <a:rPr sz="1400" spc="-10" dirty="0">
                <a:latin typeface="+mn-lt"/>
                <a:cs typeface="Times New Roman"/>
              </a:rPr>
              <a:t> </a:t>
            </a:r>
            <a:r>
              <a:rPr sz="1400" spc="-5" dirty="0">
                <a:latin typeface="+mn-lt"/>
                <a:cs typeface="Times New Roman"/>
              </a:rPr>
              <a:t>more</a:t>
            </a:r>
            <a:r>
              <a:rPr sz="1400" dirty="0">
                <a:latin typeface="+mn-lt"/>
                <a:cs typeface="Times New Roman"/>
              </a:rPr>
              <a:t> </a:t>
            </a:r>
            <a:r>
              <a:rPr sz="1400" spc="-5" dirty="0">
                <a:latin typeface="+mn-lt"/>
                <a:cs typeface="Times New Roman"/>
              </a:rPr>
              <a:t>about</a:t>
            </a:r>
            <a:r>
              <a:rPr sz="1400" spc="-10" dirty="0">
                <a:latin typeface="+mn-lt"/>
                <a:cs typeface="Times New Roman"/>
              </a:rPr>
              <a:t> </a:t>
            </a:r>
            <a:r>
              <a:rPr sz="1400" spc="-5" dirty="0">
                <a:latin typeface="+mn-lt"/>
                <a:cs typeface="Times New Roman"/>
              </a:rPr>
              <a:t>the</a:t>
            </a:r>
            <a:r>
              <a:rPr sz="1400" spc="5" dirty="0">
                <a:latin typeface="+mn-lt"/>
                <a:cs typeface="Times New Roman"/>
              </a:rPr>
              <a:t> </a:t>
            </a:r>
            <a:r>
              <a:rPr sz="1400" spc="-5" dirty="0">
                <a:latin typeface="+mn-lt"/>
                <a:cs typeface="Times New Roman"/>
              </a:rPr>
              <a:t>data</a:t>
            </a:r>
            <a:r>
              <a:rPr sz="1400" spc="-10" dirty="0">
                <a:latin typeface="+mn-lt"/>
                <a:cs typeface="Times New Roman"/>
              </a:rPr>
              <a:t> </a:t>
            </a:r>
            <a:r>
              <a:rPr sz="1400" dirty="0">
                <a:latin typeface="+mn-lt"/>
                <a:cs typeface="Times New Roman"/>
              </a:rPr>
              <a:t>&amp;</a:t>
            </a:r>
            <a:r>
              <a:rPr sz="1400" spc="5" dirty="0">
                <a:latin typeface="+mn-lt"/>
                <a:cs typeface="Times New Roman"/>
              </a:rPr>
              <a:t> </a:t>
            </a:r>
            <a:r>
              <a:rPr sz="1400" spc="-5" dirty="0">
                <a:latin typeface="+mn-lt"/>
                <a:cs typeface="Times New Roman"/>
              </a:rPr>
              <a:t>the</a:t>
            </a:r>
            <a:r>
              <a:rPr sz="1400" spc="-15" dirty="0">
                <a:latin typeface="+mn-lt"/>
                <a:cs typeface="Times New Roman"/>
              </a:rPr>
              <a:t> </a:t>
            </a:r>
            <a:r>
              <a:rPr sz="1400" spc="-5" dirty="0">
                <a:latin typeface="+mn-lt"/>
                <a:cs typeface="Times New Roman"/>
              </a:rPr>
              <a:t>story</a:t>
            </a:r>
            <a:r>
              <a:rPr sz="1400" spc="10" dirty="0">
                <a:latin typeface="+mn-lt"/>
                <a:cs typeface="Times New Roman"/>
              </a:rPr>
              <a:t> </a:t>
            </a:r>
            <a:r>
              <a:rPr sz="1400" dirty="0">
                <a:latin typeface="+mn-lt"/>
                <a:cs typeface="Times New Roman"/>
              </a:rPr>
              <a:t>of</a:t>
            </a:r>
            <a:r>
              <a:rPr sz="1400" spc="-10" dirty="0">
                <a:latin typeface="+mn-lt"/>
                <a:cs typeface="Times New Roman"/>
              </a:rPr>
              <a:t> </a:t>
            </a:r>
            <a:r>
              <a:rPr sz="1400" spc="-5" dirty="0">
                <a:latin typeface="+mn-lt"/>
                <a:cs typeface="Times New Roman"/>
              </a:rPr>
              <a:t>the</a:t>
            </a:r>
            <a:r>
              <a:rPr sz="1400" spc="-10" dirty="0">
                <a:latin typeface="+mn-lt"/>
                <a:cs typeface="Times New Roman"/>
              </a:rPr>
              <a:t> </a:t>
            </a:r>
            <a:r>
              <a:rPr sz="1400" spc="-5" dirty="0">
                <a:latin typeface="+mn-lt"/>
                <a:cs typeface="Times New Roman"/>
              </a:rPr>
              <a:t>data</a:t>
            </a:r>
            <a:r>
              <a:rPr lang="en-IN" sz="1400" spc="-5" dirty="0">
                <a:latin typeface="+mn-lt"/>
                <a:cs typeface="Times New Roman"/>
              </a:rPr>
              <a:t> </a:t>
            </a:r>
            <a:r>
              <a:rPr lang="en-US" sz="1400" spc="-5" dirty="0">
                <a:latin typeface="+mn-lt"/>
                <a:cs typeface="Times New Roman"/>
              </a:rPr>
              <a:t>what it tells. </a:t>
            </a:r>
            <a:r>
              <a:rPr lang="en-US" sz="1400" dirty="0">
                <a:latin typeface="+mn-lt"/>
                <a:cs typeface="Times New Roman"/>
              </a:rPr>
              <a:t>I </a:t>
            </a:r>
            <a:r>
              <a:rPr lang="en-US" sz="1400" spc="-5" dirty="0">
                <a:latin typeface="+mn-lt"/>
                <a:cs typeface="Times New Roman"/>
              </a:rPr>
              <a:t>learned how to decide </a:t>
            </a:r>
            <a:r>
              <a:rPr lang="en-US" sz="1400" dirty="0">
                <a:latin typeface="+mn-lt"/>
                <a:cs typeface="Times New Roman"/>
              </a:rPr>
              <a:t>which </a:t>
            </a:r>
            <a:r>
              <a:rPr lang="en-US" sz="1400" spc="-5" dirty="0">
                <a:latin typeface="+mn-lt"/>
                <a:cs typeface="Times New Roman"/>
              </a:rPr>
              <a:t>column </a:t>
            </a:r>
            <a:r>
              <a:rPr lang="en-US" sz="1400" dirty="0">
                <a:latin typeface="+mn-lt"/>
                <a:cs typeface="Times New Roman"/>
              </a:rPr>
              <a:t>is </a:t>
            </a:r>
            <a:r>
              <a:rPr lang="en-US" sz="1400" spc="-5" dirty="0">
                <a:latin typeface="+mn-lt"/>
                <a:cs typeface="Times New Roman"/>
              </a:rPr>
              <a:t>not useful </a:t>
            </a:r>
            <a:r>
              <a:rPr lang="en-US" sz="1400" dirty="0">
                <a:latin typeface="+mn-lt"/>
                <a:cs typeface="Times New Roman"/>
              </a:rPr>
              <a:t>in </a:t>
            </a:r>
            <a:r>
              <a:rPr lang="en-US" sz="1400" spc="-5" dirty="0">
                <a:latin typeface="+mn-lt"/>
                <a:cs typeface="Times New Roman"/>
              </a:rPr>
              <a:t>terms of </a:t>
            </a:r>
            <a:r>
              <a:rPr lang="en-US" sz="1400" dirty="0">
                <a:latin typeface="+mn-lt"/>
                <a:cs typeface="Times New Roman"/>
              </a:rPr>
              <a:t> </a:t>
            </a:r>
            <a:r>
              <a:rPr lang="en-US" sz="1400" spc="-5" dirty="0">
                <a:latin typeface="+mn-lt"/>
                <a:cs typeface="Times New Roman"/>
              </a:rPr>
              <a:t>machine</a:t>
            </a:r>
            <a:r>
              <a:rPr lang="en-US" sz="1400" dirty="0">
                <a:latin typeface="+mn-lt"/>
                <a:cs typeface="Times New Roman"/>
              </a:rPr>
              <a:t> </a:t>
            </a:r>
            <a:r>
              <a:rPr lang="en-US" sz="1400" spc="-5" dirty="0">
                <a:latin typeface="+mn-lt"/>
                <a:cs typeface="Times New Roman"/>
              </a:rPr>
              <a:t>learning</a:t>
            </a:r>
            <a:r>
              <a:rPr lang="en-US" sz="1400" spc="5" dirty="0">
                <a:latin typeface="+mn-lt"/>
                <a:cs typeface="Times New Roman"/>
              </a:rPr>
              <a:t> </a:t>
            </a:r>
            <a:r>
              <a:rPr lang="en-US" sz="1400" spc="-10" dirty="0">
                <a:latin typeface="+mn-lt"/>
                <a:cs typeface="Times New Roman"/>
              </a:rPr>
              <a:t>and</a:t>
            </a:r>
            <a:r>
              <a:rPr lang="en-US" sz="1400" spc="-5" dirty="0">
                <a:latin typeface="+mn-lt"/>
                <a:cs typeface="Times New Roman"/>
              </a:rPr>
              <a:t> </a:t>
            </a:r>
            <a:r>
              <a:rPr lang="en-US" sz="1400" dirty="0">
                <a:latin typeface="+mn-lt"/>
                <a:cs typeface="Times New Roman"/>
              </a:rPr>
              <a:t>how </a:t>
            </a:r>
            <a:r>
              <a:rPr lang="en-US" sz="1400" spc="-5" dirty="0">
                <a:latin typeface="+mn-lt"/>
                <a:cs typeface="Times New Roman"/>
              </a:rPr>
              <a:t>to</a:t>
            </a:r>
            <a:r>
              <a:rPr lang="en-US" sz="1400" spc="5" dirty="0">
                <a:latin typeface="+mn-lt"/>
                <a:cs typeface="Times New Roman"/>
              </a:rPr>
              <a:t> </a:t>
            </a:r>
            <a:r>
              <a:rPr lang="en-US" sz="1400" spc="-5" dirty="0">
                <a:latin typeface="+mn-lt"/>
                <a:cs typeface="Times New Roman"/>
              </a:rPr>
              <a:t>treat</a:t>
            </a:r>
            <a:r>
              <a:rPr lang="en-US" sz="1400" spc="5" dirty="0">
                <a:latin typeface="+mn-lt"/>
                <a:cs typeface="Times New Roman"/>
              </a:rPr>
              <a:t> </a:t>
            </a:r>
            <a:r>
              <a:rPr lang="en-US" sz="1400" spc="-5" dirty="0">
                <a:latin typeface="+mn-lt"/>
                <a:cs typeface="Times New Roman"/>
              </a:rPr>
              <a:t>them.</a:t>
            </a:r>
            <a:endParaRPr lang="en-US" sz="1400" dirty="0">
              <a:latin typeface="+mn-lt"/>
              <a:cs typeface="Times New Roman"/>
            </a:endParaRPr>
          </a:p>
          <a:p>
            <a:pPr marL="18415" marR="6985" indent="-6350" algn="just">
              <a:lnSpc>
                <a:spcPct val="143600"/>
              </a:lnSpc>
              <a:spcBef>
                <a:spcPts val="60"/>
              </a:spcBef>
            </a:pPr>
            <a:r>
              <a:rPr lang="en-US" sz="1400" dirty="0">
                <a:latin typeface="+mn-lt"/>
                <a:cs typeface="Times New Roman"/>
              </a:rPr>
              <a:t>I learned </a:t>
            </a:r>
            <a:r>
              <a:rPr lang="en-US" sz="1400" spc="-5" dirty="0">
                <a:latin typeface="+mn-lt"/>
                <a:cs typeface="Times New Roman"/>
              </a:rPr>
              <a:t>about how different algorithms works differently on </a:t>
            </a:r>
            <a:r>
              <a:rPr lang="en-US" sz="1400" dirty="0">
                <a:latin typeface="+mn-lt"/>
                <a:cs typeface="Times New Roman"/>
              </a:rPr>
              <a:t>the same </a:t>
            </a:r>
            <a:r>
              <a:rPr lang="en-US" sz="1400" spc="-5" dirty="0">
                <a:latin typeface="+mn-lt"/>
                <a:cs typeface="Times New Roman"/>
              </a:rPr>
              <a:t>data </a:t>
            </a:r>
            <a:r>
              <a:rPr lang="en-US" sz="1400" spc="-335" dirty="0">
                <a:latin typeface="+mn-lt"/>
                <a:cs typeface="Times New Roman"/>
              </a:rPr>
              <a:t> </a:t>
            </a:r>
            <a:r>
              <a:rPr lang="en-US" sz="1400" dirty="0">
                <a:latin typeface="+mn-lt"/>
                <a:cs typeface="Times New Roman"/>
              </a:rPr>
              <a:t>set </a:t>
            </a:r>
            <a:r>
              <a:rPr lang="en-US" sz="1400" spc="-5" dirty="0">
                <a:latin typeface="+mn-lt"/>
                <a:cs typeface="Times New Roman"/>
              </a:rPr>
              <a:t>and gives result </a:t>
            </a:r>
            <a:r>
              <a:rPr lang="en-US" sz="1400" spc="-10" dirty="0">
                <a:latin typeface="+mn-lt"/>
                <a:cs typeface="Times New Roman"/>
              </a:rPr>
              <a:t>as </a:t>
            </a:r>
            <a:r>
              <a:rPr lang="en-US" sz="1400" spc="-5" dirty="0">
                <a:latin typeface="+mn-lt"/>
                <a:cs typeface="Times New Roman"/>
              </a:rPr>
              <a:t>per their capability. </a:t>
            </a:r>
            <a:r>
              <a:rPr lang="en-US" sz="1400" dirty="0">
                <a:latin typeface="+mn-lt"/>
                <a:cs typeface="Times New Roman"/>
              </a:rPr>
              <a:t>I </a:t>
            </a:r>
            <a:r>
              <a:rPr lang="en-US" sz="1400" spc="-5" dirty="0">
                <a:latin typeface="+mn-lt"/>
                <a:cs typeface="Times New Roman"/>
              </a:rPr>
              <a:t>found out that when </a:t>
            </a:r>
            <a:r>
              <a:rPr lang="en-US" sz="1400" dirty="0">
                <a:latin typeface="+mn-lt"/>
                <a:cs typeface="Times New Roman"/>
              </a:rPr>
              <a:t>the </a:t>
            </a:r>
            <a:r>
              <a:rPr lang="en-US" sz="1400" spc="-5" dirty="0">
                <a:latin typeface="+mn-lt"/>
                <a:cs typeface="Times New Roman"/>
              </a:rPr>
              <a:t>data </a:t>
            </a:r>
            <a:r>
              <a:rPr lang="en-US" sz="1400" dirty="0">
                <a:latin typeface="+mn-lt"/>
                <a:cs typeface="Times New Roman"/>
              </a:rPr>
              <a:t> </a:t>
            </a:r>
            <a:r>
              <a:rPr lang="en-US" sz="1400" spc="-5" dirty="0">
                <a:latin typeface="+mn-lt"/>
                <a:cs typeface="Times New Roman"/>
              </a:rPr>
              <a:t>distribution is complex and </a:t>
            </a:r>
            <a:r>
              <a:rPr lang="en-US" sz="1400" dirty="0">
                <a:latin typeface="+mn-lt"/>
                <a:cs typeface="Times New Roman"/>
              </a:rPr>
              <a:t>are </a:t>
            </a:r>
            <a:r>
              <a:rPr lang="en-US" sz="1400" spc="-5" dirty="0">
                <a:latin typeface="+mn-lt"/>
                <a:cs typeface="Times New Roman"/>
              </a:rPr>
              <a:t>not linearly separable in that case Random </a:t>
            </a:r>
            <a:r>
              <a:rPr lang="en-US" sz="1400" dirty="0">
                <a:latin typeface="+mn-lt"/>
                <a:cs typeface="Times New Roman"/>
              </a:rPr>
              <a:t> </a:t>
            </a:r>
            <a:r>
              <a:rPr lang="en-US" sz="1400" spc="-5" dirty="0">
                <a:latin typeface="+mn-lt"/>
                <a:cs typeface="Times New Roman"/>
              </a:rPr>
              <a:t>Forest </a:t>
            </a:r>
            <a:r>
              <a:rPr lang="en-US" sz="1400" dirty="0">
                <a:latin typeface="+mn-lt"/>
                <a:cs typeface="Times New Roman"/>
              </a:rPr>
              <a:t>&amp; </a:t>
            </a:r>
            <a:r>
              <a:rPr lang="en-US" sz="1400" spc="-5" dirty="0">
                <a:latin typeface="+mn-lt"/>
                <a:cs typeface="Times New Roman"/>
              </a:rPr>
              <a:t>Support Vector</a:t>
            </a:r>
            <a:r>
              <a:rPr lang="en-US" sz="1400" dirty="0">
                <a:latin typeface="+mn-lt"/>
                <a:cs typeface="Times New Roman"/>
              </a:rPr>
              <a:t> Machine </a:t>
            </a:r>
            <a:r>
              <a:rPr lang="en-US" sz="1400" spc="-5" dirty="0">
                <a:latin typeface="+mn-lt"/>
                <a:cs typeface="Times New Roman"/>
              </a:rPr>
              <a:t>algorithms works</a:t>
            </a:r>
            <a:r>
              <a:rPr lang="en-US" sz="1400" dirty="0">
                <a:latin typeface="+mn-lt"/>
                <a:cs typeface="Times New Roman"/>
              </a:rPr>
              <a:t> </a:t>
            </a:r>
            <a:r>
              <a:rPr lang="en-US" sz="1400" spc="-5" dirty="0">
                <a:latin typeface="+mn-lt"/>
                <a:cs typeface="Times New Roman"/>
              </a:rPr>
              <a:t>best because their </a:t>
            </a:r>
            <a:r>
              <a:rPr lang="en-US" sz="1400" dirty="0">
                <a:latin typeface="+mn-lt"/>
                <a:cs typeface="Times New Roman"/>
              </a:rPr>
              <a:t> </a:t>
            </a:r>
            <a:r>
              <a:rPr lang="en-US" sz="1400" spc="-5" dirty="0">
                <a:latin typeface="+mn-lt"/>
                <a:cs typeface="Times New Roman"/>
              </a:rPr>
              <a:t>mathematical</a:t>
            </a:r>
            <a:r>
              <a:rPr lang="en-US" sz="1400" dirty="0">
                <a:latin typeface="+mn-lt"/>
                <a:cs typeface="Times New Roman"/>
              </a:rPr>
              <a:t> </a:t>
            </a:r>
            <a:r>
              <a:rPr lang="en-US" sz="1400" spc="-5" dirty="0">
                <a:latin typeface="+mn-lt"/>
                <a:cs typeface="Times New Roman"/>
              </a:rPr>
              <a:t>intuitions</a:t>
            </a:r>
            <a:r>
              <a:rPr lang="en-US" sz="1400" spc="5" dirty="0">
                <a:latin typeface="+mn-lt"/>
                <a:cs typeface="Times New Roman"/>
              </a:rPr>
              <a:t> </a:t>
            </a:r>
            <a:r>
              <a:rPr lang="en-US" sz="1400" spc="-5" dirty="0">
                <a:latin typeface="+mn-lt"/>
                <a:cs typeface="Times New Roman"/>
              </a:rPr>
              <a:t>are</a:t>
            </a:r>
            <a:r>
              <a:rPr lang="en-US" sz="1400" dirty="0">
                <a:latin typeface="+mn-lt"/>
                <a:cs typeface="Times New Roman"/>
              </a:rPr>
              <a:t> </a:t>
            </a:r>
            <a:r>
              <a:rPr lang="en-US" sz="1400" spc="-5" dirty="0">
                <a:latin typeface="+mn-lt"/>
                <a:cs typeface="Times New Roman"/>
              </a:rPr>
              <a:t>very</a:t>
            </a:r>
            <a:r>
              <a:rPr lang="en-US" sz="1400" spc="5" dirty="0">
                <a:latin typeface="+mn-lt"/>
                <a:cs typeface="Times New Roman"/>
              </a:rPr>
              <a:t> </a:t>
            </a:r>
            <a:r>
              <a:rPr lang="en-US" sz="1400" spc="-5" dirty="0">
                <a:latin typeface="+mn-lt"/>
                <a:cs typeface="Times New Roman"/>
              </a:rPr>
              <a:t>advanced.</a:t>
            </a:r>
            <a:endParaRPr lang="en-US" sz="1400" dirty="0">
              <a:latin typeface="+mn-lt"/>
              <a:cs typeface="Times New Roman"/>
            </a:endParaRPr>
          </a:p>
          <a:p>
            <a:pPr marL="18415" marR="5080" indent="-6350" algn="just">
              <a:lnSpc>
                <a:spcPct val="143800"/>
              </a:lnSpc>
              <a:spcBef>
                <a:spcPts val="805"/>
              </a:spcBef>
            </a:pPr>
            <a:r>
              <a:rPr lang="en-US" sz="1400" dirty="0">
                <a:latin typeface="+mn-lt"/>
                <a:cs typeface="Times New Roman"/>
              </a:rPr>
              <a:t>I</a:t>
            </a:r>
            <a:r>
              <a:rPr lang="en-US" sz="1400" spc="-30" dirty="0">
                <a:latin typeface="+mn-lt"/>
                <a:cs typeface="Times New Roman"/>
              </a:rPr>
              <a:t> </a:t>
            </a:r>
            <a:r>
              <a:rPr lang="en-US" sz="1400" dirty="0">
                <a:latin typeface="+mn-lt"/>
                <a:cs typeface="Times New Roman"/>
              </a:rPr>
              <a:t>faced</a:t>
            </a:r>
            <a:r>
              <a:rPr lang="en-US" sz="1400" spc="-20" dirty="0">
                <a:latin typeface="+mn-lt"/>
                <a:cs typeface="Times New Roman"/>
              </a:rPr>
              <a:t> </a:t>
            </a:r>
            <a:r>
              <a:rPr lang="en-US" sz="1400" spc="-5" dirty="0">
                <a:latin typeface="+mn-lt"/>
                <a:cs typeface="Times New Roman"/>
              </a:rPr>
              <a:t>challenge</a:t>
            </a:r>
            <a:r>
              <a:rPr lang="en-US" sz="1400" spc="-35" dirty="0">
                <a:latin typeface="+mn-lt"/>
                <a:cs typeface="Times New Roman"/>
              </a:rPr>
              <a:t> </a:t>
            </a:r>
            <a:r>
              <a:rPr lang="en-US" sz="1400" dirty="0">
                <a:latin typeface="+mn-lt"/>
                <a:cs typeface="Times New Roman"/>
              </a:rPr>
              <a:t>in</a:t>
            </a:r>
            <a:r>
              <a:rPr lang="en-US" sz="1400" spc="-35" dirty="0">
                <a:latin typeface="+mn-lt"/>
                <a:cs typeface="Times New Roman"/>
              </a:rPr>
              <a:t> </a:t>
            </a:r>
            <a:r>
              <a:rPr lang="en-US" sz="1400" spc="-5" dirty="0">
                <a:latin typeface="+mn-lt"/>
                <a:cs typeface="Times New Roman"/>
              </a:rPr>
              <a:t>this</a:t>
            </a:r>
            <a:r>
              <a:rPr lang="en-US" sz="1400" spc="-20" dirty="0">
                <a:latin typeface="+mn-lt"/>
                <a:cs typeface="Times New Roman"/>
              </a:rPr>
              <a:t> </a:t>
            </a:r>
            <a:r>
              <a:rPr lang="en-US" sz="1400" spc="-5" dirty="0">
                <a:latin typeface="+mn-lt"/>
                <a:cs typeface="Times New Roman"/>
              </a:rPr>
              <a:t>project</a:t>
            </a:r>
            <a:r>
              <a:rPr lang="en-US" sz="1400" spc="-25" dirty="0">
                <a:latin typeface="+mn-lt"/>
                <a:cs typeface="Times New Roman"/>
              </a:rPr>
              <a:t> </a:t>
            </a:r>
            <a:r>
              <a:rPr lang="en-US" sz="1400" spc="-5" dirty="0">
                <a:latin typeface="+mn-lt"/>
                <a:cs typeface="Times New Roman"/>
              </a:rPr>
              <a:t>while</a:t>
            </a:r>
            <a:r>
              <a:rPr lang="en-US" sz="1400" spc="-35" dirty="0">
                <a:latin typeface="+mn-lt"/>
                <a:cs typeface="Times New Roman"/>
              </a:rPr>
              <a:t> </a:t>
            </a:r>
            <a:r>
              <a:rPr lang="en-US" sz="1400" spc="-5" dirty="0">
                <a:latin typeface="+mn-lt"/>
                <a:cs typeface="Times New Roman"/>
              </a:rPr>
              <a:t>Hyper</a:t>
            </a:r>
            <a:r>
              <a:rPr lang="en-US" sz="1400" spc="-25" dirty="0">
                <a:latin typeface="+mn-lt"/>
                <a:cs typeface="Times New Roman"/>
              </a:rPr>
              <a:t> </a:t>
            </a:r>
            <a:r>
              <a:rPr lang="en-US" sz="1400" spc="-5" dirty="0">
                <a:latin typeface="+mn-lt"/>
                <a:cs typeface="Times New Roman"/>
              </a:rPr>
              <a:t>parameter</a:t>
            </a:r>
            <a:r>
              <a:rPr lang="en-US" sz="1400" spc="-20" dirty="0">
                <a:latin typeface="+mn-lt"/>
                <a:cs typeface="Times New Roman"/>
              </a:rPr>
              <a:t> </a:t>
            </a:r>
            <a:r>
              <a:rPr lang="en-US" sz="1400" spc="-5" dirty="0">
                <a:latin typeface="+mn-lt"/>
                <a:cs typeface="Times New Roman"/>
              </a:rPr>
              <a:t>tuning</a:t>
            </a:r>
            <a:r>
              <a:rPr lang="en-US" sz="1400" spc="-35" dirty="0">
                <a:latin typeface="+mn-lt"/>
                <a:cs typeface="Times New Roman"/>
              </a:rPr>
              <a:t> </a:t>
            </a:r>
            <a:r>
              <a:rPr lang="en-US" sz="1400" spc="-5" dirty="0">
                <a:latin typeface="+mn-lt"/>
                <a:cs typeface="Times New Roman"/>
              </a:rPr>
              <a:t>of</a:t>
            </a:r>
            <a:r>
              <a:rPr lang="en-US" sz="1400" spc="-25" dirty="0">
                <a:latin typeface="+mn-lt"/>
                <a:cs typeface="Times New Roman"/>
              </a:rPr>
              <a:t> </a:t>
            </a:r>
            <a:r>
              <a:rPr lang="en-US" sz="1400" dirty="0">
                <a:latin typeface="+mn-lt"/>
                <a:cs typeface="Times New Roman"/>
              </a:rPr>
              <a:t>the</a:t>
            </a:r>
            <a:r>
              <a:rPr lang="en-US" sz="1400" spc="-40" dirty="0">
                <a:latin typeface="+mn-lt"/>
                <a:cs typeface="Times New Roman"/>
              </a:rPr>
              <a:t> </a:t>
            </a:r>
            <a:r>
              <a:rPr lang="en-US" sz="1400" spc="-5" dirty="0">
                <a:latin typeface="+mn-lt"/>
                <a:cs typeface="Times New Roman"/>
              </a:rPr>
              <a:t>models </a:t>
            </a:r>
            <a:r>
              <a:rPr lang="en-US" sz="1400" spc="-340" dirty="0">
                <a:latin typeface="+mn-lt"/>
                <a:cs typeface="Times New Roman"/>
              </a:rPr>
              <a:t> </a:t>
            </a:r>
            <a:r>
              <a:rPr lang="en-US" sz="1400" dirty="0">
                <a:latin typeface="+mn-lt"/>
                <a:cs typeface="Times New Roman"/>
              </a:rPr>
              <a:t>after </a:t>
            </a:r>
            <a:r>
              <a:rPr lang="en-US" sz="1400" spc="-5" dirty="0">
                <a:latin typeface="+mn-lt"/>
                <a:cs typeface="Times New Roman"/>
              </a:rPr>
              <a:t>the selection </a:t>
            </a:r>
            <a:r>
              <a:rPr lang="en-US" sz="1400" dirty="0">
                <a:latin typeface="+mn-lt"/>
                <a:cs typeface="Times New Roman"/>
              </a:rPr>
              <a:t>of </a:t>
            </a:r>
            <a:r>
              <a:rPr lang="en-US" sz="1400" spc="-5" dirty="0">
                <a:latin typeface="+mn-lt"/>
                <a:cs typeface="Times New Roman"/>
              </a:rPr>
              <a:t>best model. During the hyper parameter tuning </a:t>
            </a:r>
            <a:r>
              <a:rPr lang="en-US" sz="1400" dirty="0">
                <a:latin typeface="+mn-lt"/>
                <a:cs typeface="Times New Roman"/>
              </a:rPr>
              <a:t>of </a:t>
            </a:r>
            <a:r>
              <a:rPr lang="en-US" sz="1400" spc="-10" dirty="0">
                <a:latin typeface="+mn-lt"/>
                <a:cs typeface="Times New Roman"/>
              </a:rPr>
              <a:t>the </a:t>
            </a:r>
            <a:r>
              <a:rPr lang="en-US" sz="1400" spc="-5" dirty="0">
                <a:latin typeface="+mn-lt"/>
                <a:cs typeface="Times New Roman"/>
              </a:rPr>
              <a:t> Random Forest </a:t>
            </a:r>
            <a:r>
              <a:rPr lang="en-US" sz="1400" dirty="0">
                <a:latin typeface="+mn-lt"/>
                <a:cs typeface="Times New Roman"/>
              </a:rPr>
              <a:t>I </a:t>
            </a:r>
            <a:r>
              <a:rPr lang="en-US" sz="1400" spc="-5" dirty="0">
                <a:latin typeface="+mn-lt"/>
                <a:cs typeface="Times New Roman"/>
              </a:rPr>
              <a:t>provided very large parameters in </a:t>
            </a:r>
            <a:r>
              <a:rPr lang="en-US" sz="1400" dirty="0">
                <a:latin typeface="+mn-lt"/>
                <a:cs typeface="Times New Roman"/>
              </a:rPr>
              <a:t>GridSearchCV </a:t>
            </a:r>
            <a:r>
              <a:rPr lang="en-US" sz="1400" spc="-5" dirty="0">
                <a:latin typeface="+mn-lt"/>
                <a:cs typeface="Times New Roman"/>
              </a:rPr>
              <a:t>to </a:t>
            </a:r>
            <a:r>
              <a:rPr lang="en-US" sz="1400" spc="-10" dirty="0">
                <a:latin typeface="+mn-lt"/>
                <a:cs typeface="Times New Roman"/>
              </a:rPr>
              <a:t>select </a:t>
            </a:r>
            <a:r>
              <a:rPr lang="en-US" sz="1400" spc="-5" dirty="0">
                <a:latin typeface="+mn-lt"/>
                <a:cs typeface="Times New Roman"/>
              </a:rPr>
              <a:t> </a:t>
            </a:r>
            <a:r>
              <a:rPr lang="en-US" sz="1400" dirty="0">
                <a:latin typeface="+mn-lt"/>
                <a:cs typeface="Times New Roman"/>
              </a:rPr>
              <a:t>the </a:t>
            </a:r>
            <a:r>
              <a:rPr lang="en-US" sz="1400" spc="-5" dirty="0">
                <a:latin typeface="+mn-lt"/>
                <a:cs typeface="Times New Roman"/>
              </a:rPr>
              <a:t>best parameters in hope </a:t>
            </a:r>
            <a:r>
              <a:rPr lang="en-US" sz="1400" dirty="0">
                <a:latin typeface="+mn-lt"/>
                <a:cs typeface="Times New Roman"/>
              </a:rPr>
              <a:t>of </a:t>
            </a:r>
            <a:r>
              <a:rPr lang="en-US" sz="1400" spc="-5" dirty="0">
                <a:latin typeface="+mn-lt"/>
                <a:cs typeface="Times New Roman"/>
              </a:rPr>
              <a:t>getting even better results (accuracy score, </a:t>
            </a:r>
            <a:r>
              <a:rPr lang="en-US" sz="1400" dirty="0">
                <a:latin typeface="+mn-lt"/>
                <a:cs typeface="Times New Roman"/>
              </a:rPr>
              <a:t> recall, </a:t>
            </a:r>
            <a:r>
              <a:rPr lang="en-US" sz="1400" spc="-5" dirty="0">
                <a:latin typeface="+mn-lt"/>
                <a:cs typeface="Times New Roman"/>
              </a:rPr>
              <a:t>precision, </a:t>
            </a:r>
            <a:r>
              <a:rPr lang="en-US" sz="1400" dirty="0">
                <a:latin typeface="+mn-lt"/>
                <a:cs typeface="Times New Roman"/>
              </a:rPr>
              <a:t>f1 </a:t>
            </a:r>
            <a:r>
              <a:rPr lang="en-US" sz="1400" spc="-5" dirty="0">
                <a:latin typeface="+mn-lt"/>
                <a:cs typeface="Times New Roman"/>
              </a:rPr>
              <a:t>score, </a:t>
            </a:r>
            <a:r>
              <a:rPr lang="en-US" sz="1400" dirty="0">
                <a:latin typeface="+mn-lt"/>
                <a:cs typeface="Times New Roman"/>
              </a:rPr>
              <a:t>Area </a:t>
            </a:r>
            <a:r>
              <a:rPr lang="en-US" sz="1400" spc="-5" dirty="0">
                <a:latin typeface="+mn-lt"/>
                <a:cs typeface="Times New Roman"/>
              </a:rPr>
              <a:t>under the </a:t>
            </a:r>
            <a:r>
              <a:rPr lang="en-US" sz="1400" dirty="0">
                <a:latin typeface="+mn-lt"/>
                <a:cs typeface="Times New Roman"/>
              </a:rPr>
              <a:t>Roc curve) </a:t>
            </a:r>
            <a:r>
              <a:rPr lang="en-US" sz="1400" spc="-5" dirty="0">
                <a:latin typeface="+mn-lt"/>
                <a:cs typeface="Times New Roman"/>
              </a:rPr>
              <a:t>and we know </a:t>
            </a:r>
            <a:r>
              <a:rPr lang="en-US" sz="1400" spc="-10" dirty="0">
                <a:latin typeface="+mn-lt"/>
                <a:cs typeface="Times New Roman"/>
              </a:rPr>
              <a:t>that </a:t>
            </a:r>
            <a:r>
              <a:rPr lang="en-US" sz="1400" spc="-5" dirty="0">
                <a:latin typeface="+mn-lt"/>
                <a:cs typeface="Times New Roman"/>
              </a:rPr>
              <a:t> </a:t>
            </a:r>
            <a:r>
              <a:rPr lang="en-US" sz="1400" dirty="0">
                <a:latin typeface="+mn-lt"/>
                <a:cs typeface="Times New Roman"/>
              </a:rPr>
              <a:t>Hyper</a:t>
            </a:r>
            <a:r>
              <a:rPr lang="en-US" sz="1400" spc="-95" dirty="0">
                <a:latin typeface="+mn-lt"/>
                <a:cs typeface="Times New Roman"/>
              </a:rPr>
              <a:t> </a:t>
            </a:r>
            <a:r>
              <a:rPr lang="en-US" sz="1400" spc="-5" dirty="0">
                <a:latin typeface="+mn-lt"/>
                <a:cs typeface="Times New Roman"/>
              </a:rPr>
              <a:t>parameter</a:t>
            </a:r>
            <a:r>
              <a:rPr lang="en-US" sz="1400" spc="-80" dirty="0">
                <a:latin typeface="+mn-lt"/>
                <a:cs typeface="Times New Roman"/>
              </a:rPr>
              <a:t> </a:t>
            </a:r>
            <a:r>
              <a:rPr lang="en-US" sz="1400" spc="-5" dirty="0">
                <a:latin typeface="+mn-lt"/>
                <a:cs typeface="Times New Roman"/>
              </a:rPr>
              <a:t>tuning</a:t>
            </a:r>
            <a:r>
              <a:rPr lang="en-US" sz="1400" spc="-90" dirty="0">
                <a:latin typeface="+mn-lt"/>
                <a:cs typeface="Times New Roman"/>
              </a:rPr>
              <a:t> </a:t>
            </a:r>
            <a:r>
              <a:rPr lang="en-US" sz="1400" dirty="0">
                <a:latin typeface="+mn-lt"/>
                <a:cs typeface="Times New Roman"/>
              </a:rPr>
              <a:t>of</a:t>
            </a:r>
            <a:r>
              <a:rPr lang="en-US" sz="1400" spc="-80" dirty="0">
                <a:latin typeface="+mn-lt"/>
                <a:cs typeface="Times New Roman"/>
              </a:rPr>
              <a:t> </a:t>
            </a:r>
            <a:r>
              <a:rPr lang="en-US" sz="1400" spc="-5" dirty="0">
                <a:latin typeface="+mn-lt"/>
                <a:cs typeface="Times New Roman"/>
              </a:rPr>
              <a:t>random</a:t>
            </a:r>
            <a:r>
              <a:rPr lang="en-US" sz="1400" spc="-85" dirty="0">
                <a:latin typeface="+mn-lt"/>
                <a:cs typeface="Times New Roman"/>
              </a:rPr>
              <a:t> </a:t>
            </a:r>
            <a:r>
              <a:rPr lang="en-US" sz="1400" spc="-5" dirty="0">
                <a:latin typeface="+mn-lt"/>
                <a:cs typeface="Times New Roman"/>
              </a:rPr>
              <a:t>forest</a:t>
            </a:r>
            <a:r>
              <a:rPr lang="en-US" sz="1400" spc="-75" dirty="0">
                <a:latin typeface="+mn-lt"/>
                <a:cs typeface="Times New Roman"/>
              </a:rPr>
              <a:t> </a:t>
            </a:r>
            <a:r>
              <a:rPr lang="en-US" sz="1400" dirty="0">
                <a:latin typeface="+mn-lt"/>
                <a:cs typeface="Times New Roman"/>
              </a:rPr>
              <a:t>is</a:t>
            </a:r>
            <a:r>
              <a:rPr lang="en-US" sz="1400" spc="-90" dirty="0">
                <a:latin typeface="+mn-lt"/>
                <a:cs typeface="Times New Roman"/>
              </a:rPr>
              <a:t> </a:t>
            </a:r>
            <a:r>
              <a:rPr lang="en-US" sz="1400" spc="-5" dirty="0">
                <a:latin typeface="+mn-lt"/>
                <a:cs typeface="Times New Roman"/>
              </a:rPr>
              <a:t>complicated</a:t>
            </a:r>
            <a:r>
              <a:rPr lang="en-US" sz="1400" spc="-40" dirty="0">
                <a:latin typeface="+mn-lt"/>
                <a:cs typeface="Times New Roman"/>
              </a:rPr>
              <a:t> </a:t>
            </a:r>
            <a:r>
              <a:rPr lang="en-US" sz="1400" spc="-5" dirty="0">
                <a:latin typeface="+mn-lt"/>
                <a:cs typeface="Times New Roman"/>
              </a:rPr>
              <a:t>and</a:t>
            </a:r>
            <a:r>
              <a:rPr lang="en-US" sz="1400" spc="-90" dirty="0">
                <a:latin typeface="+mn-lt"/>
                <a:cs typeface="Times New Roman"/>
              </a:rPr>
              <a:t> </a:t>
            </a:r>
            <a:r>
              <a:rPr lang="en-US" sz="1400" spc="-5" dirty="0">
                <a:latin typeface="+mn-lt"/>
                <a:cs typeface="Times New Roman"/>
              </a:rPr>
              <a:t>time</a:t>
            </a:r>
            <a:r>
              <a:rPr lang="en-US" sz="1400" spc="-90" dirty="0">
                <a:latin typeface="+mn-lt"/>
                <a:cs typeface="Times New Roman"/>
              </a:rPr>
              <a:t> </a:t>
            </a:r>
            <a:r>
              <a:rPr lang="en-US" sz="1400" spc="-5" dirty="0">
                <a:latin typeface="+mn-lt"/>
                <a:cs typeface="Times New Roman"/>
              </a:rPr>
              <a:t>consuming </a:t>
            </a:r>
            <a:r>
              <a:rPr lang="en-US" sz="1400" spc="-340" dirty="0">
                <a:latin typeface="+mn-lt"/>
                <a:cs typeface="Times New Roman"/>
              </a:rPr>
              <a:t> </a:t>
            </a:r>
            <a:r>
              <a:rPr lang="en-US" sz="1400" dirty="0">
                <a:latin typeface="+mn-lt"/>
                <a:cs typeface="Times New Roman"/>
              </a:rPr>
              <a:t>from</a:t>
            </a:r>
            <a:r>
              <a:rPr lang="en-US" sz="1400" spc="-90" dirty="0">
                <a:latin typeface="+mn-lt"/>
                <a:cs typeface="Times New Roman"/>
              </a:rPr>
              <a:t> </a:t>
            </a:r>
            <a:r>
              <a:rPr lang="en-US" sz="1400" spc="-5" dirty="0">
                <a:latin typeface="+mn-lt"/>
                <a:cs typeface="Times New Roman"/>
              </a:rPr>
              <a:t>all</a:t>
            </a:r>
            <a:r>
              <a:rPr lang="en-US" sz="1400" spc="-80" dirty="0">
                <a:latin typeface="+mn-lt"/>
                <a:cs typeface="Times New Roman"/>
              </a:rPr>
              <a:t> </a:t>
            </a:r>
            <a:r>
              <a:rPr lang="en-US" sz="1400" spc="-5" dirty="0">
                <a:latin typeface="+mn-lt"/>
                <a:cs typeface="Times New Roman"/>
              </a:rPr>
              <a:t>the</a:t>
            </a:r>
            <a:r>
              <a:rPr lang="en-US" sz="1400" spc="-90" dirty="0">
                <a:latin typeface="+mn-lt"/>
                <a:cs typeface="Times New Roman"/>
              </a:rPr>
              <a:t> </a:t>
            </a:r>
            <a:r>
              <a:rPr lang="en-US" sz="1400" spc="-5" dirty="0">
                <a:latin typeface="+mn-lt"/>
                <a:cs typeface="Times New Roman"/>
              </a:rPr>
              <a:t>other</a:t>
            </a:r>
            <a:r>
              <a:rPr lang="en-US" sz="1400" spc="-80" dirty="0">
                <a:latin typeface="+mn-lt"/>
                <a:cs typeface="Times New Roman"/>
              </a:rPr>
              <a:t> </a:t>
            </a:r>
            <a:r>
              <a:rPr lang="en-US" sz="1400" spc="-5" dirty="0">
                <a:latin typeface="+mn-lt"/>
                <a:cs typeface="Times New Roman"/>
              </a:rPr>
              <a:t>model</a:t>
            </a:r>
            <a:r>
              <a:rPr lang="en-US" sz="1400" spc="-80" dirty="0">
                <a:latin typeface="+mn-lt"/>
                <a:cs typeface="Times New Roman"/>
              </a:rPr>
              <a:t> </a:t>
            </a:r>
            <a:r>
              <a:rPr lang="en-US" sz="1400" spc="-5" dirty="0">
                <a:latin typeface="+mn-lt"/>
                <a:cs typeface="Times New Roman"/>
              </a:rPr>
              <a:t>hence</a:t>
            </a:r>
            <a:r>
              <a:rPr lang="en-US" sz="1400" spc="-85" dirty="0">
                <a:latin typeface="+mn-lt"/>
                <a:cs typeface="Times New Roman"/>
              </a:rPr>
              <a:t> </a:t>
            </a:r>
            <a:r>
              <a:rPr lang="en-US" sz="1400" spc="-5" dirty="0">
                <a:latin typeface="+mn-lt"/>
                <a:cs typeface="Times New Roman"/>
              </a:rPr>
              <a:t>my</a:t>
            </a:r>
            <a:r>
              <a:rPr lang="en-US" sz="1400" spc="-80" dirty="0">
                <a:latin typeface="+mn-lt"/>
                <a:cs typeface="Times New Roman"/>
              </a:rPr>
              <a:t> </a:t>
            </a:r>
            <a:r>
              <a:rPr lang="en-US" sz="1400" spc="-5" dirty="0">
                <a:latin typeface="+mn-lt"/>
                <a:cs typeface="Times New Roman"/>
              </a:rPr>
              <a:t>model</a:t>
            </a:r>
            <a:r>
              <a:rPr lang="en-US" sz="1400" spc="-85" dirty="0">
                <a:latin typeface="+mn-lt"/>
                <a:cs typeface="Times New Roman"/>
              </a:rPr>
              <a:t> </a:t>
            </a:r>
            <a:r>
              <a:rPr lang="en-US" sz="1400" spc="-5" dirty="0">
                <a:latin typeface="+mn-lt"/>
                <a:cs typeface="Times New Roman"/>
              </a:rPr>
              <a:t>took</a:t>
            </a:r>
            <a:r>
              <a:rPr lang="en-US" sz="1400" spc="-80" dirty="0">
                <a:latin typeface="+mn-lt"/>
                <a:cs typeface="Times New Roman"/>
              </a:rPr>
              <a:t> </a:t>
            </a:r>
            <a:r>
              <a:rPr lang="en-US" sz="1400" spc="-5" dirty="0">
                <a:latin typeface="+mn-lt"/>
                <a:cs typeface="Times New Roman"/>
              </a:rPr>
              <a:t>more</a:t>
            </a:r>
            <a:r>
              <a:rPr lang="en-US" sz="1400" spc="-80" dirty="0">
                <a:latin typeface="+mn-lt"/>
                <a:cs typeface="Times New Roman"/>
              </a:rPr>
              <a:t> </a:t>
            </a:r>
            <a:r>
              <a:rPr lang="en-US" sz="1400" spc="-5" dirty="0">
                <a:latin typeface="+mn-lt"/>
                <a:cs typeface="Times New Roman"/>
              </a:rPr>
              <a:t>than</a:t>
            </a:r>
            <a:r>
              <a:rPr lang="en-US" sz="1400" spc="-85" dirty="0">
                <a:latin typeface="+mn-lt"/>
                <a:cs typeface="Times New Roman"/>
              </a:rPr>
              <a:t> </a:t>
            </a:r>
            <a:r>
              <a:rPr lang="en-US" sz="1400" spc="-5" dirty="0">
                <a:latin typeface="+mn-lt"/>
                <a:cs typeface="Times New Roman"/>
              </a:rPr>
              <a:t>48</a:t>
            </a:r>
            <a:r>
              <a:rPr lang="en-US" sz="1400" spc="-80" dirty="0">
                <a:latin typeface="+mn-lt"/>
                <a:cs typeface="Times New Roman"/>
              </a:rPr>
              <a:t> </a:t>
            </a:r>
            <a:r>
              <a:rPr lang="en-US" sz="1400" spc="-5" dirty="0">
                <a:latin typeface="+mn-lt"/>
                <a:cs typeface="Times New Roman"/>
              </a:rPr>
              <a:t>hours</a:t>
            </a:r>
            <a:r>
              <a:rPr lang="en-US" sz="1400" spc="-95" dirty="0">
                <a:latin typeface="+mn-lt"/>
                <a:cs typeface="Times New Roman"/>
              </a:rPr>
              <a:t> </a:t>
            </a:r>
            <a:r>
              <a:rPr lang="en-US" sz="1400" dirty="0">
                <a:latin typeface="+mn-lt"/>
                <a:cs typeface="Times New Roman"/>
              </a:rPr>
              <a:t>to</a:t>
            </a:r>
            <a:r>
              <a:rPr lang="en-US" sz="1400" spc="-80" dirty="0">
                <a:latin typeface="+mn-lt"/>
                <a:cs typeface="Times New Roman"/>
              </a:rPr>
              <a:t> </a:t>
            </a:r>
            <a:r>
              <a:rPr lang="en-US" sz="1400" spc="-5" dirty="0">
                <a:latin typeface="+mn-lt"/>
                <a:cs typeface="Times New Roman"/>
              </a:rPr>
              <a:t>produce </a:t>
            </a:r>
            <a:r>
              <a:rPr lang="en-US" sz="1400" spc="-340" dirty="0">
                <a:latin typeface="+mn-lt"/>
                <a:cs typeface="Times New Roman"/>
              </a:rPr>
              <a:t> </a:t>
            </a:r>
            <a:r>
              <a:rPr lang="en-US" sz="1400" dirty="0">
                <a:latin typeface="+mn-lt"/>
                <a:cs typeface="Times New Roman"/>
              </a:rPr>
              <a:t>the</a:t>
            </a:r>
            <a:r>
              <a:rPr lang="en-US" sz="1400" spc="-85" dirty="0">
                <a:latin typeface="+mn-lt"/>
                <a:cs typeface="Times New Roman"/>
              </a:rPr>
              <a:t> </a:t>
            </a:r>
            <a:r>
              <a:rPr lang="en-US" sz="1400" spc="-5" dirty="0">
                <a:latin typeface="+mn-lt"/>
                <a:cs typeface="Times New Roman"/>
              </a:rPr>
              <a:t>result. Hence </a:t>
            </a:r>
            <a:r>
              <a:rPr lang="en-US" sz="1400" dirty="0">
                <a:latin typeface="+mn-lt"/>
                <a:cs typeface="Times New Roman"/>
              </a:rPr>
              <a:t>I </a:t>
            </a:r>
            <a:r>
              <a:rPr lang="en-US" sz="1400" spc="-5" dirty="0">
                <a:latin typeface="+mn-lt"/>
                <a:cs typeface="Times New Roman"/>
              </a:rPr>
              <a:t>decided to minimize the parameters of </a:t>
            </a:r>
            <a:r>
              <a:rPr lang="en-US" sz="1400" spc="-335" dirty="0">
                <a:latin typeface="+mn-lt"/>
                <a:cs typeface="Times New Roman"/>
              </a:rPr>
              <a:t> </a:t>
            </a:r>
            <a:r>
              <a:rPr lang="en-US" sz="1400" spc="-5" dirty="0">
                <a:latin typeface="+mn-lt"/>
                <a:cs typeface="Times New Roman"/>
              </a:rPr>
              <a:t>Random Forest algorithm </a:t>
            </a:r>
            <a:r>
              <a:rPr lang="en-US" sz="1400" spc="-10" dirty="0">
                <a:latin typeface="+mn-lt"/>
                <a:cs typeface="Times New Roman"/>
              </a:rPr>
              <a:t>and </a:t>
            </a:r>
            <a:r>
              <a:rPr lang="en-US" sz="1400" spc="-5" dirty="0">
                <a:latin typeface="+mn-lt"/>
                <a:cs typeface="Times New Roman"/>
              </a:rPr>
              <a:t>trained the </a:t>
            </a:r>
            <a:r>
              <a:rPr lang="en-US" sz="1400" dirty="0">
                <a:latin typeface="+mn-lt"/>
                <a:cs typeface="Times New Roman"/>
              </a:rPr>
              <a:t>model </a:t>
            </a:r>
            <a:r>
              <a:rPr lang="en-US" sz="1400" spc="-5" dirty="0">
                <a:latin typeface="+mn-lt"/>
                <a:cs typeface="Times New Roman"/>
              </a:rPr>
              <a:t>but it doesn’t gave </a:t>
            </a:r>
            <a:r>
              <a:rPr lang="en-US" sz="1400" dirty="0">
                <a:latin typeface="+mn-lt"/>
                <a:cs typeface="Times New Roman"/>
              </a:rPr>
              <a:t>me </a:t>
            </a:r>
            <a:r>
              <a:rPr lang="en-US" sz="1400" spc="-5" dirty="0">
                <a:latin typeface="+mn-lt"/>
                <a:cs typeface="Times New Roman"/>
              </a:rPr>
              <a:t>the </a:t>
            </a:r>
            <a:r>
              <a:rPr lang="en-US" sz="1400" dirty="0">
                <a:latin typeface="+mn-lt"/>
                <a:cs typeface="Times New Roman"/>
              </a:rPr>
              <a:t> </a:t>
            </a:r>
            <a:r>
              <a:rPr lang="en-US" sz="1400" spc="-5" dirty="0">
                <a:latin typeface="+mn-lt"/>
                <a:cs typeface="Times New Roman"/>
              </a:rPr>
              <a:t>better</a:t>
            </a:r>
            <a:r>
              <a:rPr lang="en-US" sz="1400" dirty="0">
                <a:latin typeface="+mn-lt"/>
                <a:cs typeface="Times New Roman"/>
              </a:rPr>
              <a:t> </a:t>
            </a:r>
            <a:r>
              <a:rPr lang="en-US" sz="1400" spc="-5" dirty="0">
                <a:latin typeface="+mn-lt"/>
                <a:cs typeface="Times New Roman"/>
              </a:rPr>
              <a:t>result</a:t>
            </a:r>
            <a:r>
              <a:rPr lang="en-US" sz="1400" spc="5" dirty="0">
                <a:latin typeface="+mn-lt"/>
                <a:cs typeface="Times New Roman"/>
              </a:rPr>
              <a:t> </a:t>
            </a:r>
            <a:r>
              <a:rPr lang="en-US" sz="1400" spc="-5" dirty="0">
                <a:latin typeface="+mn-lt"/>
                <a:cs typeface="Times New Roman"/>
              </a:rPr>
              <a:t>than</a:t>
            </a:r>
            <a:r>
              <a:rPr lang="en-US" sz="1400" spc="-15" dirty="0">
                <a:latin typeface="+mn-lt"/>
                <a:cs typeface="Times New Roman"/>
              </a:rPr>
              <a:t> </a:t>
            </a:r>
            <a:r>
              <a:rPr lang="en-US" sz="1400" spc="-5" dirty="0">
                <a:latin typeface="+mn-lt"/>
                <a:cs typeface="Times New Roman"/>
              </a:rPr>
              <a:t>what</a:t>
            </a:r>
            <a:r>
              <a:rPr lang="en-US" sz="1400" spc="5" dirty="0">
                <a:latin typeface="+mn-lt"/>
                <a:cs typeface="Times New Roman"/>
              </a:rPr>
              <a:t> </a:t>
            </a:r>
            <a:r>
              <a:rPr lang="en-US" sz="1400" dirty="0">
                <a:latin typeface="+mn-lt"/>
                <a:cs typeface="Times New Roman"/>
              </a:rPr>
              <a:t>comes</a:t>
            </a:r>
            <a:r>
              <a:rPr lang="en-US" sz="1400" spc="-15" dirty="0">
                <a:latin typeface="+mn-lt"/>
                <a:cs typeface="Times New Roman"/>
              </a:rPr>
              <a:t> </a:t>
            </a:r>
            <a:r>
              <a:rPr lang="en-US" sz="1400" spc="-5" dirty="0">
                <a:latin typeface="+mn-lt"/>
                <a:cs typeface="Times New Roman"/>
              </a:rPr>
              <a:t>with</a:t>
            </a:r>
            <a:r>
              <a:rPr lang="en-US" sz="1400" spc="5" dirty="0">
                <a:latin typeface="+mn-lt"/>
                <a:cs typeface="Times New Roman"/>
              </a:rPr>
              <a:t> </a:t>
            </a:r>
            <a:r>
              <a:rPr lang="en-US" sz="1400" spc="-5" dirty="0">
                <a:latin typeface="+mn-lt"/>
                <a:cs typeface="Times New Roman"/>
              </a:rPr>
              <a:t>default</a:t>
            </a:r>
            <a:r>
              <a:rPr lang="en-US" sz="1400" spc="5" dirty="0">
                <a:latin typeface="+mn-lt"/>
                <a:cs typeface="Times New Roman"/>
              </a:rPr>
              <a:t> </a:t>
            </a:r>
            <a:r>
              <a:rPr lang="en-US" sz="1400" spc="-5" dirty="0">
                <a:latin typeface="+mn-lt"/>
                <a:cs typeface="Times New Roman"/>
              </a:rPr>
              <a:t>parameters.</a:t>
            </a:r>
            <a:endParaRPr lang="en-US" sz="1400" dirty="0">
              <a:latin typeface="+mn-lt"/>
              <a:cs typeface="Times New Roman"/>
            </a:endParaRPr>
          </a:p>
          <a:p>
            <a:pPr marL="12700" marR="367665" indent="4445" algn="just">
              <a:lnSpc>
                <a:spcPct val="144100"/>
              </a:lnSpc>
            </a:pPr>
            <a:endParaRPr sz="1400" dirty="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28600"/>
            <a:ext cx="6477000" cy="8045023"/>
          </a:xfrm>
          <a:prstGeom prst="rect">
            <a:avLst/>
          </a:prstGeom>
        </p:spPr>
        <p:txBody>
          <a:bodyPr vert="horz" wrap="square" lIns="0" tIns="12065" rIns="0" bIns="0" rtlCol="0">
            <a:spAutoFit/>
          </a:bodyPr>
          <a:lstStyle/>
          <a:p>
            <a:pPr>
              <a:lnSpc>
                <a:spcPct val="100000"/>
              </a:lnSpc>
              <a:spcBef>
                <a:spcPts val="20"/>
              </a:spcBef>
            </a:pPr>
            <a:endParaRPr sz="1600" dirty="0">
              <a:latin typeface="Times New Roman"/>
              <a:cs typeface="Times New Roman"/>
            </a:endParaRPr>
          </a:p>
          <a:p>
            <a:pPr marL="17145" algn="just">
              <a:lnSpc>
                <a:spcPct val="100000"/>
              </a:lnSpc>
            </a:pPr>
            <a:r>
              <a:rPr sz="2400" spc="-5" dirty="0">
                <a:latin typeface="+mj-lt"/>
                <a:cs typeface="Times New Roman"/>
              </a:rPr>
              <a:t>Limitations</a:t>
            </a:r>
            <a:r>
              <a:rPr sz="2400" dirty="0">
                <a:latin typeface="+mj-lt"/>
                <a:cs typeface="Times New Roman"/>
              </a:rPr>
              <a:t> of</a:t>
            </a:r>
            <a:r>
              <a:rPr sz="2400" spc="10" dirty="0">
                <a:latin typeface="+mj-lt"/>
                <a:cs typeface="Times New Roman"/>
              </a:rPr>
              <a:t> </a:t>
            </a:r>
            <a:r>
              <a:rPr sz="2400" spc="-5" dirty="0">
                <a:latin typeface="+mj-lt"/>
                <a:cs typeface="Times New Roman"/>
              </a:rPr>
              <a:t>this</a:t>
            </a:r>
            <a:r>
              <a:rPr sz="2400" spc="5" dirty="0">
                <a:latin typeface="+mj-lt"/>
                <a:cs typeface="Times New Roman"/>
              </a:rPr>
              <a:t> </a:t>
            </a:r>
            <a:r>
              <a:rPr sz="2400" dirty="0">
                <a:latin typeface="+mj-lt"/>
                <a:cs typeface="Times New Roman"/>
              </a:rPr>
              <a:t>work</a:t>
            </a:r>
            <a:r>
              <a:rPr sz="2400" spc="-10" dirty="0">
                <a:latin typeface="+mj-lt"/>
                <a:cs typeface="Times New Roman"/>
              </a:rPr>
              <a:t> </a:t>
            </a:r>
            <a:r>
              <a:rPr sz="2400" dirty="0">
                <a:latin typeface="+mj-lt"/>
                <a:cs typeface="Times New Roman"/>
              </a:rPr>
              <a:t>and </a:t>
            </a:r>
            <a:r>
              <a:rPr sz="2400" spc="-5" dirty="0">
                <a:latin typeface="+mj-lt"/>
                <a:cs typeface="Times New Roman"/>
              </a:rPr>
              <a:t>Scope</a:t>
            </a:r>
            <a:r>
              <a:rPr sz="2400" spc="10" dirty="0">
                <a:latin typeface="+mj-lt"/>
                <a:cs typeface="Times New Roman"/>
              </a:rPr>
              <a:t> </a:t>
            </a:r>
            <a:r>
              <a:rPr sz="2400" dirty="0">
                <a:latin typeface="+mj-lt"/>
                <a:cs typeface="Times New Roman"/>
              </a:rPr>
              <a:t>for</a:t>
            </a:r>
            <a:r>
              <a:rPr sz="2400" spc="-5" dirty="0">
                <a:latin typeface="+mj-lt"/>
                <a:cs typeface="Times New Roman"/>
              </a:rPr>
              <a:t> Future</a:t>
            </a:r>
            <a:r>
              <a:rPr sz="2400" dirty="0">
                <a:latin typeface="+mj-lt"/>
                <a:cs typeface="Times New Roman"/>
              </a:rPr>
              <a:t> </a:t>
            </a:r>
            <a:r>
              <a:rPr sz="2400" spc="-5" dirty="0">
                <a:latin typeface="+mj-lt"/>
                <a:cs typeface="Times New Roman"/>
              </a:rPr>
              <a:t>Work</a:t>
            </a:r>
            <a:endParaRPr sz="2400" dirty="0">
              <a:latin typeface="+mj-lt"/>
              <a:cs typeface="Times New Roman"/>
            </a:endParaRPr>
          </a:p>
          <a:p>
            <a:pPr marL="18415" marR="5715" indent="-6350" algn="just">
              <a:lnSpc>
                <a:spcPct val="143900"/>
              </a:lnSpc>
              <a:spcBef>
                <a:spcPts val="180"/>
              </a:spcBef>
            </a:pPr>
            <a:r>
              <a:rPr sz="2000" spc="-5" dirty="0">
                <a:latin typeface="+mn-lt"/>
                <a:cs typeface="Times New Roman"/>
              </a:rPr>
              <a:t>The</a:t>
            </a:r>
            <a:r>
              <a:rPr sz="2000" dirty="0">
                <a:latin typeface="+mn-lt"/>
                <a:cs typeface="Times New Roman"/>
              </a:rPr>
              <a:t> </a:t>
            </a:r>
            <a:r>
              <a:rPr sz="2000" spc="-5" dirty="0">
                <a:latin typeface="+mn-lt"/>
                <a:cs typeface="Times New Roman"/>
              </a:rPr>
              <a:t>limitation</a:t>
            </a:r>
            <a:r>
              <a:rPr sz="2000" dirty="0">
                <a:latin typeface="+mn-lt"/>
                <a:cs typeface="Times New Roman"/>
              </a:rPr>
              <a:t> of</a:t>
            </a:r>
            <a:r>
              <a:rPr sz="2000" spc="5" dirty="0">
                <a:latin typeface="+mn-lt"/>
                <a:cs typeface="Times New Roman"/>
              </a:rPr>
              <a:t> </a:t>
            </a:r>
            <a:r>
              <a:rPr sz="2000" spc="-5" dirty="0">
                <a:latin typeface="+mn-lt"/>
                <a:cs typeface="Times New Roman"/>
              </a:rPr>
              <a:t>this</a:t>
            </a:r>
            <a:r>
              <a:rPr sz="2000" dirty="0">
                <a:latin typeface="+mn-lt"/>
                <a:cs typeface="Times New Roman"/>
              </a:rPr>
              <a:t> </a:t>
            </a:r>
            <a:r>
              <a:rPr sz="2000" spc="-5" dirty="0">
                <a:latin typeface="+mn-lt"/>
                <a:cs typeface="Times New Roman"/>
              </a:rPr>
              <a:t>work,</a:t>
            </a:r>
            <a:r>
              <a:rPr sz="2000" dirty="0">
                <a:latin typeface="+mn-lt"/>
                <a:cs typeface="Times New Roman"/>
              </a:rPr>
              <a:t> </a:t>
            </a:r>
            <a:r>
              <a:rPr sz="2000" spc="-5" dirty="0">
                <a:latin typeface="+mn-lt"/>
                <a:cs typeface="Times New Roman"/>
              </a:rPr>
              <a:t>what</a:t>
            </a:r>
            <a:r>
              <a:rPr sz="2000" dirty="0">
                <a:latin typeface="+mn-lt"/>
                <a:cs typeface="Times New Roman"/>
              </a:rPr>
              <a:t> </a:t>
            </a:r>
            <a:r>
              <a:rPr sz="2000" spc="-5" dirty="0">
                <a:latin typeface="+mn-lt"/>
                <a:cs typeface="Times New Roman"/>
              </a:rPr>
              <a:t>was</a:t>
            </a:r>
            <a:r>
              <a:rPr sz="2000" dirty="0">
                <a:latin typeface="+mn-lt"/>
                <a:cs typeface="Times New Roman"/>
              </a:rPr>
              <a:t> </a:t>
            </a:r>
            <a:r>
              <a:rPr sz="2000" spc="-5" dirty="0">
                <a:latin typeface="+mn-lt"/>
                <a:cs typeface="Times New Roman"/>
              </a:rPr>
              <a:t>done</a:t>
            </a:r>
            <a:r>
              <a:rPr sz="2000" dirty="0">
                <a:latin typeface="+mn-lt"/>
                <a:cs typeface="Times New Roman"/>
              </a:rPr>
              <a:t> </a:t>
            </a:r>
            <a:r>
              <a:rPr sz="2000" spc="-5" dirty="0">
                <a:latin typeface="+mn-lt"/>
                <a:cs typeface="Times New Roman"/>
              </a:rPr>
              <a:t>in</a:t>
            </a:r>
            <a:r>
              <a:rPr sz="2000" dirty="0">
                <a:latin typeface="+mn-lt"/>
                <a:cs typeface="Times New Roman"/>
              </a:rPr>
              <a:t> </a:t>
            </a:r>
            <a:r>
              <a:rPr sz="2000" spc="-5" dirty="0">
                <a:latin typeface="+mn-lt"/>
                <a:cs typeface="Times New Roman"/>
              </a:rPr>
              <a:t>this</a:t>
            </a:r>
            <a:r>
              <a:rPr sz="2000" dirty="0">
                <a:latin typeface="+mn-lt"/>
                <a:cs typeface="Times New Roman"/>
              </a:rPr>
              <a:t> </a:t>
            </a:r>
            <a:r>
              <a:rPr sz="2000" spc="-5" dirty="0">
                <a:latin typeface="+mn-lt"/>
                <a:cs typeface="Times New Roman"/>
              </a:rPr>
              <a:t>project</a:t>
            </a:r>
            <a:r>
              <a:rPr sz="2000" dirty="0">
                <a:latin typeface="+mn-lt"/>
                <a:cs typeface="Times New Roman"/>
              </a:rPr>
              <a:t> is</a:t>
            </a:r>
            <a:r>
              <a:rPr sz="2000" spc="5" dirty="0">
                <a:latin typeface="+mn-lt"/>
                <a:cs typeface="Times New Roman"/>
              </a:rPr>
              <a:t> </a:t>
            </a:r>
            <a:r>
              <a:rPr sz="2000" spc="-5" dirty="0">
                <a:latin typeface="+mn-lt"/>
                <a:cs typeface="Times New Roman"/>
              </a:rPr>
              <a:t>that</a:t>
            </a:r>
            <a:r>
              <a:rPr sz="2000" dirty="0">
                <a:latin typeface="+mn-lt"/>
                <a:cs typeface="Times New Roman"/>
              </a:rPr>
              <a:t> </a:t>
            </a:r>
            <a:r>
              <a:rPr sz="2000" spc="-5" dirty="0">
                <a:latin typeface="+mn-lt"/>
                <a:cs typeface="Times New Roman"/>
              </a:rPr>
              <a:t>we </a:t>
            </a:r>
            <a:r>
              <a:rPr sz="2000" spc="-335" dirty="0">
                <a:latin typeface="+mn-lt"/>
                <a:cs typeface="Times New Roman"/>
              </a:rPr>
              <a:t> </a:t>
            </a:r>
            <a:r>
              <a:rPr sz="2000" spc="-5" dirty="0">
                <a:latin typeface="+mn-lt"/>
                <a:cs typeface="Times New Roman"/>
              </a:rPr>
              <a:t>developed </a:t>
            </a:r>
            <a:r>
              <a:rPr sz="2000" dirty="0">
                <a:latin typeface="+mn-lt"/>
                <a:cs typeface="Times New Roman"/>
              </a:rPr>
              <a:t>a </a:t>
            </a:r>
            <a:r>
              <a:rPr sz="2000" spc="-5" dirty="0">
                <a:latin typeface="+mn-lt"/>
                <a:cs typeface="Times New Roman"/>
              </a:rPr>
              <a:t>financial institutions problem on the basis </a:t>
            </a:r>
            <a:r>
              <a:rPr sz="2000" dirty="0">
                <a:latin typeface="+mn-lt"/>
                <a:cs typeface="Times New Roman"/>
              </a:rPr>
              <a:t>of </a:t>
            </a:r>
            <a:r>
              <a:rPr sz="2000" spc="-5" dirty="0">
                <a:latin typeface="+mn-lt"/>
                <a:cs typeface="Times New Roman"/>
              </a:rPr>
              <a:t>accuracy score </a:t>
            </a:r>
            <a:r>
              <a:rPr sz="2000" dirty="0">
                <a:latin typeface="+mn-lt"/>
                <a:cs typeface="Times New Roman"/>
              </a:rPr>
              <a:t> </a:t>
            </a:r>
            <a:r>
              <a:rPr sz="2000" spc="-5" dirty="0">
                <a:latin typeface="+mn-lt"/>
                <a:cs typeface="Times New Roman"/>
              </a:rPr>
              <a:t>measuredly. The result which </a:t>
            </a:r>
            <a:r>
              <a:rPr sz="2000" spc="-10" dirty="0">
                <a:latin typeface="+mn-lt"/>
                <a:cs typeface="Times New Roman"/>
              </a:rPr>
              <a:t>could </a:t>
            </a:r>
            <a:r>
              <a:rPr sz="2000" dirty="0">
                <a:latin typeface="+mn-lt"/>
                <a:cs typeface="Times New Roman"/>
              </a:rPr>
              <a:t>be </a:t>
            </a:r>
            <a:r>
              <a:rPr sz="2000" spc="-5" dirty="0">
                <a:latin typeface="+mn-lt"/>
                <a:cs typeface="Times New Roman"/>
              </a:rPr>
              <a:t>not </a:t>
            </a:r>
            <a:r>
              <a:rPr sz="2000" dirty="0">
                <a:latin typeface="+mn-lt"/>
                <a:cs typeface="Times New Roman"/>
              </a:rPr>
              <a:t>up to the </a:t>
            </a:r>
            <a:r>
              <a:rPr sz="2000" spc="-5" dirty="0">
                <a:latin typeface="+mn-lt"/>
                <a:cs typeface="Times New Roman"/>
              </a:rPr>
              <a:t>mark when </a:t>
            </a:r>
            <a:r>
              <a:rPr sz="2000" dirty="0">
                <a:latin typeface="+mn-lt"/>
                <a:cs typeface="Times New Roman"/>
              </a:rPr>
              <a:t>it </a:t>
            </a:r>
            <a:r>
              <a:rPr sz="2000" spc="-5" dirty="0">
                <a:latin typeface="+mn-lt"/>
                <a:cs typeface="Times New Roman"/>
              </a:rPr>
              <a:t>will </a:t>
            </a:r>
            <a:r>
              <a:rPr sz="2000" spc="-10" dirty="0">
                <a:latin typeface="+mn-lt"/>
                <a:cs typeface="Times New Roman"/>
              </a:rPr>
              <a:t>be </a:t>
            </a:r>
            <a:r>
              <a:rPr sz="2000" spc="-5" dirty="0">
                <a:latin typeface="+mn-lt"/>
                <a:cs typeface="Times New Roman"/>
              </a:rPr>
              <a:t> applied </a:t>
            </a:r>
            <a:r>
              <a:rPr sz="2000" dirty="0">
                <a:latin typeface="+mn-lt"/>
                <a:cs typeface="Times New Roman"/>
              </a:rPr>
              <a:t>on </a:t>
            </a:r>
            <a:r>
              <a:rPr sz="2000" spc="-5" dirty="0">
                <a:latin typeface="+mn-lt"/>
                <a:cs typeface="Times New Roman"/>
              </a:rPr>
              <a:t>real life scenario because </a:t>
            </a:r>
            <a:r>
              <a:rPr sz="2000" dirty="0">
                <a:latin typeface="+mn-lt"/>
                <a:cs typeface="Times New Roman"/>
              </a:rPr>
              <a:t>false </a:t>
            </a:r>
            <a:r>
              <a:rPr sz="2000" spc="-5" dirty="0">
                <a:latin typeface="+mn-lt"/>
                <a:cs typeface="Times New Roman"/>
              </a:rPr>
              <a:t>positive rate </a:t>
            </a:r>
            <a:r>
              <a:rPr sz="2000" dirty="0">
                <a:latin typeface="+mn-lt"/>
                <a:cs typeface="Times New Roman"/>
              </a:rPr>
              <a:t>is </a:t>
            </a:r>
            <a:r>
              <a:rPr sz="2000" spc="-5" dirty="0">
                <a:latin typeface="+mn-lt"/>
                <a:cs typeface="Times New Roman"/>
              </a:rPr>
              <a:t>high in </a:t>
            </a:r>
            <a:r>
              <a:rPr sz="2000" dirty="0">
                <a:latin typeface="+mn-lt"/>
                <a:cs typeface="Times New Roman"/>
              </a:rPr>
              <a:t>this </a:t>
            </a:r>
            <a:r>
              <a:rPr sz="2000" spc="-10" dirty="0">
                <a:latin typeface="+mn-lt"/>
                <a:cs typeface="Times New Roman"/>
              </a:rPr>
              <a:t>model </a:t>
            </a:r>
            <a:r>
              <a:rPr sz="2000" spc="-335" dirty="0">
                <a:latin typeface="+mn-lt"/>
                <a:cs typeface="Times New Roman"/>
              </a:rPr>
              <a:t> </a:t>
            </a:r>
            <a:r>
              <a:rPr sz="2000" spc="-5" dirty="0">
                <a:latin typeface="+mn-lt"/>
                <a:cs typeface="Times New Roman"/>
              </a:rPr>
              <a:t>and</a:t>
            </a:r>
            <a:r>
              <a:rPr sz="2000" spc="-70" dirty="0">
                <a:latin typeface="+mn-lt"/>
                <a:cs typeface="Times New Roman"/>
              </a:rPr>
              <a:t> </a:t>
            </a:r>
            <a:r>
              <a:rPr sz="2000" spc="-5" dirty="0">
                <a:latin typeface="+mn-lt"/>
                <a:cs typeface="Times New Roman"/>
              </a:rPr>
              <a:t>increase</a:t>
            </a:r>
            <a:r>
              <a:rPr sz="2000" spc="-70" dirty="0">
                <a:latin typeface="+mn-lt"/>
                <a:cs typeface="Times New Roman"/>
              </a:rPr>
              <a:t> </a:t>
            </a:r>
            <a:r>
              <a:rPr sz="2000" spc="-5" dirty="0">
                <a:latin typeface="+mn-lt"/>
                <a:cs typeface="Times New Roman"/>
              </a:rPr>
              <a:t>of</a:t>
            </a:r>
            <a:r>
              <a:rPr sz="2000" spc="-75" dirty="0">
                <a:latin typeface="+mn-lt"/>
                <a:cs typeface="Times New Roman"/>
              </a:rPr>
              <a:t> </a:t>
            </a:r>
            <a:r>
              <a:rPr sz="2000" spc="-5" dirty="0">
                <a:latin typeface="+mn-lt"/>
                <a:cs typeface="Times New Roman"/>
              </a:rPr>
              <a:t>false</a:t>
            </a:r>
            <a:r>
              <a:rPr sz="2000" spc="-85" dirty="0">
                <a:latin typeface="+mn-lt"/>
                <a:cs typeface="Times New Roman"/>
              </a:rPr>
              <a:t> </a:t>
            </a:r>
            <a:r>
              <a:rPr sz="2000" spc="-5" dirty="0">
                <a:latin typeface="+mn-lt"/>
                <a:cs typeface="Times New Roman"/>
              </a:rPr>
              <a:t>positive</a:t>
            </a:r>
            <a:r>
              <a:rPr sz="2000" spc="-75" dirty="0">
                <a:latin typeface="+mn-lt"/>
                <a:cs typeface="Times New Roman"/>
              </a:rPr>
              <a:t> </a:t>
            </a:r>
            <a:r>
              <a:rPr sz="2000" spc="-5" dirty="0">
                <a:latin typeface="+mn-lt"/>
                <a:cs typeface="Times New Roman"/>
              </a:rPr>
              <a:t>rate</a:t>
            </a:r>
            <a:r>
              <a:rPr sz="2000" spc="-85" dirty="0">
                <a:latin typeface="+mn-lt"/>
                <a:cs typeface="Times New Roman"/>
              </a:rPr>
              <a:t> </a:t>
            </a:r>
            <a:r>
              <a:rPr sz="2000" spc="-5" dirty="0">
                <a:latin typeface="+mn-lt"/>
                <a:cs typeface="Times New Roman"/>
              </a:rPr>
              <a:t>in</a:t>
            </a:r>
            <a:r>
              <a:rPr sz="2000" spc="-65" dirty="0">
                <a:latin typeface="+mn-lt"/>
                <a:cs typeface="Times New Roman"/>
              </a:rPr>
              <a:t> </a:t>
            </a:r>
            <a:r>
              <a:rPr sz="2000" dirty="0">
                <a:latin typeface="+mn-lt"/>
                <a:cs typeface="Times New Roman"/>
              </a:rPr>
              <a:t>a</a:t>
            </a:r>
            <a:r>
              <a:rPr sz="2000" spc="-90" dirty="0">
                <a:latin typeface="+mn-lt"/>
                <a:cs typeface="Times New Roman"/>
              </a:rPr>
              <a:t> </a:t>
            </a:r>
            <a:r>
              <a:rPr sz="2000" spc="-5" dirty="0">
                <a:latin typeface="+mn-lt"/>
                <a:cs typeface="Times New Roman"/>
              </a:rPr>
              <a:t>financial</a:t>
            </a:r>
            <a:r>
              <a:rPr sz="2000" spc="-75" dirty="0">
                <a:latin typeface="+mn-lt"/>
                <a:cs typeface="Times New Roman"/>
              </a:rPr>
              <a:t> </a:t>
            </a:r>
            <a:r>
              <a:rPr sz="2000" spc="-5" dirty="0">
                <a:latin typeface="+mn-lt"/>
                <a:cs typeface="Times New Roman"/>
              </a:rPr>
              <a:t>prediction</a:t>
            </a:r>
            <a:r>
              <a:rPr sz="2000" spc="-70" dirty="0">
                <a:latin typeface="+mn-lt"/>
                <a:cs typeface="Times New Roman"/>
              </a:rPr>
              <a:t> </a:t>
            </a:r>
            <a:r>
              <a:rPr sz="2000" spc="-10" dirty="0">
                <a:latin typeface="+mn-lt"/>
                <a:cs typeface="Times New Roman"/>
              </a:rPr>
              <a:t>could</a:t>
            </a:r>
            <a:r>
              <a:rPr sz="2000" spc="-65" dirty="0">
                <a:latin typeface="+mn-lt"/>
                <a:cs typeface="Times New Roman"/>
              </a:rPr>
              <a:t> </a:t>
            </a:r>
            <a:r>
              <a:rPr sz="2000" spc="-5" dirty="0">
                <a:latin typeface="+mn-lt"/>
                <a:cs typeface="Times New Roman"/>
              </a:rPr>
              <a:t>be</a:t>
            </a:r>
            <a:r>
              <a:rPr sz="2000" spc="-75" dirty="0">
                <a:latin typeface="+mn-lt"/>
                <a:cs typeface="Times New Roman"/>
              </a:rPr>
              <a:t> </a:t>
            </a:r>
            <a:r>
              <a:rPr sz="2000" spc="-5" dirty="0">
                <a:latin typeface="+mn-lt"/>
                <a:cs typeface="Times New Roman"/>
              </a:rPr>
              <a:t>not</a:t>
            </a:r>
            <a:r>
              <a:rPr sz="2000" spc="-75" dirty="0">
                <a:latin typeface="+mn-lt"/>
                <a:cs typeface="Times New Roman"/>
              </a:rPr>
              <a:t> </a:t>
            </a:r>
            <a:r>
              <a:rPr sz="2000" spc="-5" dirty="0">
                <a:latin typeface="+mn-lt"/>
                <a:cs typeface="Times New Roman"/>
              </a:rPr>
              <a:t>useful </a:t>
            </a:r>
            <a:r>
              <a:rPr sz="2000" spc="-340" dirty="0">
                <a:latin typeface="+mn-lt"/>
                <a:cs typeface="Times New Roman"/>
              </a:rPr>
              <a:t> </a:t>
            </a:r>
            <a:r>
              <a:rPr sz="2000" dirty="0">
                <a:latin typeface="+mn-lt"/>
                <a:cs typeface="Times New Roman"/>
              </a:rPr>
              <a:t>as</a:t>
            </a:r>
            <a:r>
              <a:rPr sz="2000" spc="-45" dirty="0">
                <a:latin typeface="+mn-lt"/>
                <a:cs typeface="Times New Roman"/>
              </a:rPr>
              <a:t> </a:t>
            </a:r>
            <a:r>
              <a:rPr sz="2000" dirty="0">
                <a:latin typeface="+mn-lt"/>
                <a:cs typeface="Times New Roman"/>
              </a:rPr>
              <a:t>we</a:t>
            </a:r>
            <a:r>
              <a:rPr sz="2000" spc="-35" dirty="0">
                <a:latin typeface="+mn-lt"/>
                <a:cs typeface="Times New Roman"/>
              </a:rPr>
              <a:t> </a:t>
            </a:r>
            <a:r>
              <a:rPr sz="2000" spc="-5" dirty="0">
                <a:latin typeface="+mn-lt"/>
                <a:cs typeface="Times New Roman"/>
              </a:rPr>
              <a:t>expected.</a:t>
            </a:r>
            <a:r>
              <a:rPr sz="2000" spc="-55" dirty="0">
                <a:latin typeface="+mn-lt"/>
                <a:cs typeface="Times New Roman"/>
              </a:rPr>
              <a:t> </a:t>
            </a:r>
            <a:r>
              <a:rPr sz="2000" dirty="0">
                <a:latin typeface="+mn-lt"/>
                <a:cs typeface="Times New Roman"/>
              </a:rPr>
              <a:t>To</a:t>
            </a:r>
            <a:r>
              <a:rPr sz="2000" spc="-45" dirty="0">
                <a:latin typeface="+mn-lt"/>
                <a:cs typeface="Times New Roman"/>
              </a:rPr>
              <a:t> </a:t>
            </a:r>
            <a:r>
              <a:rPr sz="2000" spc="-5" dirty="0">
                <a:latin typeface="+mn-lt"/>
                <a:cs typeface="Times New Roman"/>
              </a:rPr>
              <a:t>improve</a:t>
            </a:r>
            <a:r>
              <a:rPr sz="2000" spc="-35" dirty="0">
                <a:latin typeface="+mn-lt"/>
                <a:cs typeface="Times New Roman"/>
              </a:rPr>
              <a:t> </a:t>
            </a:r>
            <a:r>
              <a:rPr sz="2000" spc="-5" dirty="0">
                <a:latin typeface="+mn-lt"/>
                <a:cs typeface="Times New Roman"/>
              </a:rPr>
              <a:t>the</a:t>
            </a:r>
            <a:r>
              <a:rPr sz="2000" spc="-40" dirty="0">
                <a:latin typeface="+mn-lt"/>
                <a:cs typeface="Times New Roman"/>
              </a:rPr>
              <a:t> </a:t>
            </a:r>
            <a:r>
              <a:rPr sz="2000" spc="-5" dirty="0">
                <a:latin typeface="+mn-lt"/>
                <a:cs typeface="Times New Roman"/>
              </a:rPr>
              <a:t>result</a:t>
            </a:r>
            <a:r>
              <a:rPr sz="2000" spc="-30" dirty="0">
                <a:latin typeface="+mn-lt"/>
                <a:cs typeface="Times New Roman"/>
              </a:rPr>
              <a:t> </a:t>
            </a:r>
            <a:r>
              <a:rPr sz="2000" spc="-5" dirty="0">
                <a:latin typeface="+mn-lt"/>
                <a:cs typeface="Times New Roman"/>
              </a:rPr>
              <a:t>the</a:t>
            </a:r>
            <a:r>
              <a:rPr sz="2000" spc="-45" dirty="0">
                <a:latin typeface="+mn-lt"/>
                <a:cs typeface="Times New Roman"/>
              </a:rPr>
              <a:t> </a:t>
            </a:r>
            <a:r>
              <a:rPr sz="2000" spc="-5" dirty="0">
                <a:latin typeface="+mn-lt"/>
                <a:cs typeface="Times New Roman"/>
              </a:rPr>
              <a:t>industry</a:t>
            </a:r>
            <a:r>
              <a:rPr sz="2000" spc="-35" dirty="0">
                <a:latin typeface="+mn-lt"/>
                <a:cs typeface="Times New Roman"/>
              </a:rPr>
              <a:t> </a:t>
            </a:r>
            <a:r>
              <a:rPr sz="2000" spc="-5" dirty="0">
                <a:latin typeface="+mn-lt"/>
                <a:cs typeface="Times New Roman"/>
              </a:rPr>
              <a:t>should</a:t>
            </a:r>
            <a:r>
              <a:rPr sz="2000" spc="-45" dirty="0">
                <a:latin typeface="+mn-lt"/>
                <a:cs typeface="Times New Roman"/>
              </a:rPr>
              <a:t> </a:t>
            </a:r>
            <a:r>
              <a:rPr sz="2000" spc="-5" dirty="0">
                <a:latin typeface="+mn-lt"/>
                <a:cs typeface="Times New Roman"/>
              </a:rPr>
              <a:t>change</a:t>
            </a:r>
            <a:r>
              <a:rPr sz="2000" spc="-40" dirty="0">
                <a:latin typeface="+mn-lt"/>
                <a:cs typeface="Times New Roman"/>
              </a:rPr>
              <a:t> </a:t>
            </a:r>
            <a:r>
              <a:rPr sz="2000" spc="-5" dirty="0">
                <a:latin typeface="+mn-lt"/>
                <a:cs typeface="Times New Roman"/>
              </a:rPr>
              <a:t>in</a:t>
            </a:r>
            <a:r>
              <a:rPr sz="2000" spc="-45" dirty="0">
                <a:latin typeface="+mn-lt"/>
                <a:cs typeface="Times New Roman"/>
              </a:rPr>
              <a:t> </a:t>
            </a:r>
            <a:r>
              <a:rPr sz="2000" spc="-5" dirty="0">
                <a:latin typeface="+mn-lt"/>
                <a:cs typeface="Times New Roman"/>
              </a:rPr>
              <a:t>some</a:t>
            </a:r>
            <a:r>
              <a:rPr sz="2000" spc="-45" dirty="0">
                <a:latin typeface="+mn-lt"/>
                <a:cs typeface="Times New Roman"/>
              </a:rPr>
              <a:t> </a:t>
            </a:r>
            <a:r>
              <a:rPr sz="2000" spc="-5" dirty="0">
                <a:latin typeface="+mn-lt"/>
                <a:cs typeface="Times New Roman"/>
              </a:rPr>
              <a:t>of</a:t>
            </a:r>
            <a:r>
              <a:rPr lang="en-IN" sz="2000" spc="-5" dirty="0">
                <a:latin typeface="+mn-lt"/>
                <a:cs typeface="Times New Roman"/>
              </a:rPr>
              <a:t> </a:t>
            </a:r>
            <a:r>
              <a:rPr lang="en-US" sz="2000" spc="-5" dirty="0">
                <a:latin typeface="+mn-lt"/>
                <a:cs typeface="Times New Roman"/>
              </a:rPr>
              <a:t>their services </a:t>
            </a:r>
            <a:r>
              <a:rPr lang="en-US" sz="2000" dirty="0">
                <a:latin typeface="+mn-lt"/>
                <a:cs typeface="Times New Roman"/>
              </a:rPr>
              <a:t>or </a:t>
            </a:r>
            <a:r>
              <a:rPr lang="en-US" sz="2000" spc="-5" dirty="0">
                <a:latin typeface="+mn-lt"/>
                <a:cs typeface="Times New Roman"/>
              </a:rPr>
              <a:t>management in order to get subscription </a:t>
            </a:r>
            <a:r>
              <a:rPr lang="en-US" sz="2000" dirty="0">
                <a:latin typeface="+mn-lt"/>
                <a:cs typeface="Times New Roman"/>
              </a:rPr>
              <a:t>of all </a:t>
            </a:r>
            <a:r>
              <a:rPr lang="en-US" sz="2000" spc="-5" dirty="0">
                <a:latin typeface="+mn-lt"/>
                <a:cs typeface="Times New Roman"/>
              </a:rPr>
              <a:t>type of </a:t>
            </a:r>
            <a:r>
              <a:rPr lang="en-US" sz="2000" dirty="0">
                <a:latin typeface="+mn-lt"/>
                <a:cs typeface="Times New Roman"/>
              </a:rPr>
              <a:t> </a:t>
            </a:r>
            <a:r>
              <a:rPr lang="en-US" sz="2000" spc="-5" dirty="0">
                <a:latin typeface="+mn-lt"/>
                <a:cs typeface="Times New Roman"/>
              </a:rPr>
              <a:t>services available with the industry so that data </a:t>
            </a:r>
            <a:r>
              <a:rPr lang="en-US" sz="2000" spc="-10" dirty="0">
                <a:latin typeface="+mn-lt"/>
                <a:cs typeface="Times New Roman"/>
              </a:rPr>
              <a:t>could </a:t>
            </a:r>
            <a:r>
              <a:rPr lang="en-US" sz="2000" dirty="0">
                <a:latin typeface="+mn-lt"/>
                <a:cs typeface="Times New Roman"/>
              </a:rPr>
              <a:t>be </a:t>
            </a:r>
            <a:r>
              <a:rPr lang="en-US" sz="2000" spc="-5" dirty="0">
                <a:latin typeface="+mn-lt"/>
                <a:cs typeface="Times New Roman"/>
              </a:rPr>
              <a:t>distributed in </a:t>
            </a:r>
            <a:r>
              <a:rPr lang="en-US" sz="2000" spc="-10" dirty="0">
                <a:latin typeface="+mn-lt"/>
                <a:cs typeface="Times New Roman"/>
              </a:rPr>
              <a:t>equal </a:t>
            </a:r>
            <a:r>
              <a:rPr lang="en-US" sz="2000" spc="-340" dirty="0">
                <a:latin typeface="+mn-lt"/>
                <a:cs typeface="Times New Roman"/>
              </a:rPr>
              <a:t> </a:t>
            </a:r>
            <a:r>
              <a:rPr lang="en-US" sz="2000" spc="-5" dirty="0">
                <a:latin typeface="+mn-lt"/>
                <a:cs typeface="Times New Roman"/>
              </a:rPr>
              <a:t>amount on each instance </a:t>
            </a:r>
            <a:r>
              <a:rPr lang="en-US" sz="2000" dirty="0">
                <a:latin typeface="+mn-lt"/>
                <a:cs typeface="Times New Roman"/>
              </a:rPr>
              <a:t>we </a:t>
            </a:r>
            <a:r>
              <a:rPr lang="en-US" sz="2000" spc="-5" dirty="0">
                <a:latin typeface="+mn-lt"/>
                <a:cs typeface="Times New Roman"/>
              </a:rPr>
              <a:t>have seen that </a:t>
            </a:r>
            <a:r>
              <a:rPr lang="en-US" sz="2000" dirty="0">
                <a:latin typeface="+mn-lt"/>
                <a:cs typeface="Times New Roman"/>
              </a:rPr>
              <a:t>a </a:t>
            </a:r>
            <a:r>
              <a:rPr lang="en-US" sz="2000" spc="-5" dirty="0">
                <a:latin typeface="+mn-lt"/>
                <a:cs typeface="Times New Roman"/>
              </a:rPr>
              <a:t>very large population opts </a:t>
            </a:r>
            <a:r>
              <a:rPr lang="en-US" sz="2000" spc="-10" dirty="0">
                <a:latin typeface="+mn-lt"/>
                <a:cs typeface="Times New Roman"/>
              </a:rPr>
              <a:t>for </a:t>
            </a:r>
            <a:r>
              <a:rPr lang="en-US" sz="2000" spc="-5" dirty="0">
                <a:latin typeface="+mn-lt"/>
                <a:cs typeface="Times New Roman"/>
              </a:rPr>
              <a:t> only one type </a:t>
            </a:r>
            <a:r>
              <a:rPr lang="en-US" sz="2000" dirty="0">
                <a:latin typeface="+mn-lt"/>
                <a:cs typeface="Times New Roman"/>
              </a:rPr>
              <a:t>of </a:t>
            </a:r>
            <a:r>
              <a:rPr lang="en-US" sz="2000" spc="-5" dirty="0">
                <a:latin typeface="+mn-lt"/>
                <a:cs typeface="Times New Roman"/>
              </a:rPr>
              <a:t>service and hence the 70 to 90 percent data even </a:t>
            </a:r>
            <a:r>
              <a:rPr lang="en-US" sz="2000" spc="-10" dirty="0">
                <a:latin typeface="+mn-lt"/>
                <a:cs typeface="Times New Roman"/>
              </a:rPr>
              <a:t>more </a:t>
            </a:r>
            <a:r>
              <a:rPr lang="en-US" sz="2000" spc="-5" dirty="0">
                <a:latin typeface="+mn-lt"/>
                <a:cs typeface="Times New Roman"/>
              </a:rPr>
              <a:t> distributes on </a:t>
            </a:r>
            <a:r>
              <a:rPr lang="en-US" sz="2000" dirty="0">
                <a:latin typeface="+mn-lt"/>
                <a:cs typeface="Times New Roman"/>
              </a:rPr>
              <a:t>a </a:t>
            </a:r>
            <a:r>
              <a:rPr lang="en-US" sz="2000" spc="-5" dirty="0">
                <a:latin typeface="+mn-lt"/>
                <a:cs typeface="Times New Roman"/>
              </a:rPr>
              <a:t>single point and on </a:t>
            </a:r>
            <a:r>
              <a:rPr lang="en-US" sz="2000" dirty="0">
                <a:latin typeface="+mn-lt"/>
                <a:cs typeface="Times New Roman"/>
              </a:rPr>
              <a:t>the </a:t>
            </a:r>
            <a:r>
              <a:rPr lang="en-US" sz="2000" spc="-5" dirty="0">
                <a:latin typeface="+mn-lt"/>
                <a:cs typeface="Times New Roman"/>
              </a:rPr>
              <a:t>other </a:t>
            </a:r>
            <a:r>
              <a:rPr lang="en-US" sz="2000" dirty="0">
                <a:latin typeface="+mn-lt"/>
                <a:cs typeface="Times New Roman"/>
              </a:rPr>
              <a:t>hand </a:t>
            </a:r>
            <a:r>
              <a:rPr lang="en-US" sz="2000" spc="-5" dirty="0">
                <a:latin typeface="+mn-lt"/>
                <a:cs typeface="Times New Roman"/>
              </a:rPr>
              <a:t>there </a:t>
            </a:r>
            <a:r>
              <a:rPr lang="en-US" sz="2000" dirty="0">
                <a:latin typeface="+mn-lt"/>
                <a:cs typeface="Times New Roman"/>
              </a:rPr>
              <a:t>are </a:t>
            </a:r>
            <a:r>
              <a:rPr lang="en-US" sz="2000" spc="-5" dirty="0">
                <a:latin typeface="+mn-lt"/>
                <a:cs typeface="Times New Roman"/>
              </a:rPr>
              <a:t>some </a:t>
            </a:r>
            <a:r>
              <a:rPr lang="en-US" sz="2000" dirty="0">
                <a:latin typeface="+mn-lt"/>
                <a:cs typeface="Times New Roman"/>
              </a:rPr>
              <a:t>high </a:t>
            </a:r>
            <a:r>
              <a:rPr lang="en-US" sz="2000" spc="-5" dirty="0">
                <a:latin typeface="+mn-lt"/>
                <a:cs typeface="Times New Roman"/>
              </a:rPr>
              <a:t>class </a:t>
            </a:r>
            <a:r>
              <a:rPr lang="en-US" sz="2000" spc="-335" dirty="0">
                <a:latin typeface="+mn-lt"/>
                <a:cs typeface="Times New Roman"/>
              </a:rPr>
              <a:t> </a:t>
            </a:r>
            <a:r>
              <a:rPr lang="en-US" sz="2000" spc="-5" dirty="0">
                <a:latin typeface="+mn-lt"/>
                <a:cs typeface="Times New Roman"/>
              </a:rPr>
              <a:t>people</a:t>
            </a:r>
            <a:r>
              <a:rPr lang="en-US" sz="2000" dirty="0">
                <a:latin typeface="+mn-lt"/>
                <a:cs typeface="Times New Roman"/>
              </a:rPr>
              <a:t> </a:t>
            </a:r>
            <a:r>
              <a:rPr lang="en-US" sz="2000" spc="-5" dirty="0">
                <a:latin typeface="+mn-lt"/>
                <a:cs typeface="Times New Roman"/>
              </a:rPr>
              <a:t>who</a:t>
            </a:r>
            <a:r>
              <a:rPr lang="en-US" sz="2000" dirty="0">
                <a:latin typeface="+mn-lt"/>
                <a:cs typeface="Times New Roman"/>
              </a:rPr>
              <a:t> </a:t>
            </a:r>
            <a:r>
              <a:rPr lang="en-US" sz="2000" spc="-5" dirty="0">
                <a:latin typeface="+mn-lt"/>
                <a:cs typeface="Times New Roman"/>
              </a:rPr>
              <a:t>goes</a:t>
            </a:r>
            <a:r>
              <a:rPr lang="en-US" sz="2000" dirty="0">
                <a:latin typeface="+mn-lt"/>
                <a:cs typeface="Times New Roman"/>
              </a:rPr>
              <a:t> up</a:t>
            </a:r>
            <a:r>
              <a:rPr lang="en-US" sz="2000" spc="5" dirty="0">
                <a:latin typeface="+mn-lt"/>
                <a:cs typeface="Times New Roman"/>
              </a:rPr>
              <a:t> </a:t>
            </a:r>
            <a:r>
              <a:rPr lang="en-US" sz="2000" dirty="0">
                <a:latin typeface="+mn-lt"/>
                <a:cs typeface="Times New Roman"/>
              </a:rPr>
              <a:t>to</a:t>
            </a:r>
            <a:r>
              <a:rPr lang="en-US" sz="2000" spc="5" dirty="0">
                <a:latin typeface="+mn-lt"/>
                <a:cs typeface="Times New Roman"/>
              </a:rPr>
              <a:t> </a:t>
            </a:r>
            <a:r>
              <a:rPr lang="en-US" sz="2000" spc="-5" dirty="0">
                <a:latin typeface="+mn-lt"/>
                <a:cs typeface="Times New Roman"/>
              </a:rPr>
              <a:t>higher</a:t>
            </a:r>
            <a:r>
              <a:rPr lang="en-US" sz="2000" dirty="0">
                <a:latin typeface="+mn-lt"/>
                <a:cs typeface="Times New Roman"/>
              </a:rPr>
              <a:t> </a:t>
            </a:r>
            <a:r>
              <a:rPr lang="en-US" sz="2000" spc="-5" dirty="0">
                <a:latin typeface="+mn-lt"/>
                <a:cs typeface="Times New Roman"/>
              </a:rPr>
              <a:t>level</a:t>
            </a:r>
            <a:r>
              <a:rPr lang="en-US" sz="2000" dirty="0">
                <a:latin typeface="+mn-lt"/>
                <a:cs typeface="Times New Roman"/>
              </a:rPr>
              <a:t> </a:t>
            </a:r>
            <a:r>
              <a:rPr lang="en-US" sz="2000" spc="-5" dirty="0">
                <a:latin typeface="+mn-lt"/>
                <a:cs typeface="Times New Roman"/>
              </a:rPr>
              <a:t>which</a:t>
            </a:r>
            <a:r>
              <a:rPr lang="en-US" sz="2000" dirty="0">
                <a:latin typeface="+mn-lt"/>
                <a:cs typeface="Times New Roman"/>
              </a:rPr>
              <a:t> </a:t>
            </a:r>
            <a:r>
              <a:rPr lang="en-US" sz="2000" spc="-5" dirty="0">
                <a:latin typeface="+mn-lt"/>
                <a:cs typeface="Times New Roman"/>
              </a:rPr>
              <a:t>makes</a:t>
            </a:r>
            <a:r>
              <a:rPr lang="en-US" sz="2000" dirty="0">
                <a:latin typeface="+mn-lt"/>
                <a:cs typeface="Times New Roman"/>
              </a:rPr>
              <a:t> </a:t>
            </a:r>
            <a:r>
              <a:rPr lang="en-US" sz="2000" spc="-5" dirty="0">
                <a:latin typeface="+mn-lt"/>
                <a:cs typeface="Times New Roman"/>
              </a:rPr>
              <a:t>the</a:t>
            </a:r>
            <a:r>
              <a:rPr lang="en-US" sz="2000" dirty="0">
                <a:latin typeface="+mn-lt"/>
                <a:cs typeface="Times New Roman"/>
              </a:rPr>
              <a:t> </a:t>
            </a:r>
            <a:r>
              <a:rPr lang="en-US" sz="2000" spc="-5" dirty="0">
                <a:latin typeface="+mn-lt"/>
                <a:cs typeface="Times New Roman"/>
              </a:rPr>
              <a:t>data</a:t>
            </a:r>
            <a:r>
              <a:rPr lang="en-US" sz="2000" dirty="0">
                <a:latin typeface="+mn-lt"/>
                <a:cs typeface="Times New Roman"/>
              </a:rPr>
              <a:t> </a:t>
            </a:r>
            <a:r>
              <a:rPr lang="en-US" sz="2000" spc="-5" dirty="0">
                <a:latin typeface="+mn-lt"/>
                <a:cs typeface="Times New Roman"/>
              </a:rPr>
              <a:t>messy</a:t>
            </a:r>
            <a:r>
              <a:rPr lang="en-US" sz="2000" dirty="0">
                <a:latin typeface="+mn-lt"/>
                <a:cs typeface="Times New Roman"/>
              </a:rPr>
              <a:t> </a:t>
            </a:r>
            <a:r>
              <a:rPr lang="en-US" sz="2000" spc="-10" dirty="0">
                <a:latin typeface="+mn-lt"/>
                <a:cs typeface="Times New Roman"/>
              </a:rPr>
              <a:t>and </a:t>
            </a:r>
            <a:r>
              <a:rPr lang="en-US" sz="2000" spc="-335" dirty="0">
                <a:latin typeface="+mn-lt"/>
                <a:cs typeface="Times New Roman"/>
              </a:rPr>
              <a:t> </a:t>
            </a:r>
            <a:r>
              <a:rPr lang="en-US" sz="2000" spc="-5" dirty="0">
                <a:latin typeface="+mn-lt"/>
                <a:cs typeface="Times New Roman"/>
              </a:rPr>
              <a:t>complicated</a:t>
            </a:r>
            <a:r>
              <a:rPr lang="en-US" sz="2000" spc="5" dirty="0">
                <a:latin typeface="+mn-lt"/>
                <a:cs typeface="Times New Roman"/>
              </a:rPr>
              <a:t> </a:t>
            </a:r>
            <a:r>
              <a:rPr lang="en-US" sz="2000" spc="-10" dirty="0">
                <a:latin typeface="+mn-lt"/>
                <a:cs typeface="Times New Roman"/>
              </a:rPr>
              <a:t>which</a:t>
            </a:r>
            <a:r>
              <a:rPr lang="en-US" sz="2000" spc="10" dirty="0">
                <a:latin typeface="+mn-lt"/>
                <a:cs typeface="Times New Roman"/>
              </a:rPr>
              <a:t> </a:t>
            </a:r>
            <a:r>
              <a:rPr lang="en-US" sz="2000" spc="-10" dirty="0">
                <a:latin typeface="+mn-lt"/>
                <a:cs typeface="Times New Roman"/>
              </a:rPr>
              <a:t>could</a:t>
            </a:r>
            <a:r>
              <a:rPr lang="en-US" sz="2000" spc="5" dirty="0">
                <a:latin typeface="+mn-lt"/>
                <a:cs typeface="Times New Roman"/>
              </a:rPr>
              <a:t> </a:t>
            </a:r>
            <a:r>
              <a:rPr lang="en-US" sz="2000" dirty="0">
                <a:latin typeface="+mn-lt"/>
                <a:cs typeface="Times New Roman"/>
              </a:rPr>
              <a:t>be</a:t>
            </a:r>
            <a:r>
              <a:rPr lang="en-US" sz="2000" spc="-10" dirty="0">
                <a:latin typeface="+mn-lt"/>
                <a:cs typeface="Times New Roman"/>
              </a:rPr>
              <a:t> </a:t>
            </a:r>
            <a:r>
              <a:rPr lang="en-US" sz="2000" spc="-5" dirty="0">
                <a:latin typeface="+mn-lt"/>
                <a:cs typeface="Times New Roman"/>
              </a:rPr>
              <a:t>worse</a:t>
            </a:r>
            <a:r>
              <a:rPr lang="en-US" sz="2000" spc="-10" dirty="0">
                <a:latin typeface="+mn-lt"/>
                <a:cs typeface="Times New Roman"/>
              </a:rPr>
              <a:t> </a:t>
            </a:r>
            <a:r>
              <a:rPr lang="en-US" sz="2000" spc="-5" dirty="0">
                <a:latin typeface="+mn-lt"/>
                <a:cs typeface="Times New Roman"/>
              </a:rPr>
              <a:t>in</a:t>
            </a:r>
            <a:r>
              <a:rPr lang="en-US" sz="2000" spc="5" dirty="0">
                <a:latin typeface="+mn-lt"/>
                <a:cs typeface="Times New Roman"/>
              </a:rPr>
              <a:t> </a:t>
            </a:r>
            <a:r>
              <a:rPr lang="en-US" sz="2000" spc="-5" dirty="0">
                <a:latin typeface="+mn-lt"/>
                <a:cs typeface="Times New Roman"/>
              </a:rPr>
              <a:t>predicting</a:t>
            </a:r>
            <a:r>
              <a:rPr lang="en-US" sz="2000" spc="-10" dirty="0">
                <a:latin typeface="+mn-lt"/>
                <a:cs typeface="Times New Roman"/>
              </a:rPr>
              <a:t> </a:t>
            </a:r>
            <a:r>
              <a:rPr lang="en-US" sz="2000" spc="-5" dirty="0">
                <a:latin typeface="+mn-lt"/>
                <a:cs typeface="Times New Roman"/>
              </a:rPr>
              <a:t>the</a:t>
            </a:r>
            <a:r>
              <a:rPr lang="en-US" sz="2000" dirty="0">
                <a:latin typeface="+mn-lt"/>
                <a:cs typeface="Times New Roman"/>
              </a:rPr>
              <a:t> </a:t>
            </a:r>
            <a:r>
              <a:rPr lang="en-US" sz="2000" spc="-5" dirty="0">
                <a:latin typeface="+mn-lt"/>
                <a:cs typeface="Times New Roman"/>
              </a:rPr>
              <a:t>desired</a:t>
            </a:r>
            <a:r>
              <a:rPr lang="en-US" sz="2000" spc="10" dirty="0">
                <a:latin typeface="+mn-lt"/>
                <a:cs typeface="Times New Roman"/>
              </a:rPr>
              <a:t> </a:t>
            </a:r>
            <a:r>
              <a:rPr lang="en-US" sz="2000" spc="-5" dirty="0">
                <a:latin typeface="+mn-lt"/>
                <a:cs typeface="Times New Roman"/>
              </a:rPr>
              <a:t>result.</a:t>
            </a:r>
            <a:endParaRPr lang="en-US" sz="2000" dirty="0">
              <a:latin typeface="+mn-lt"/>
              <a:cs typeface="Times New Roman"/>
            </a:endParaRPr>
          </a:p>
          <a:p>
            <a:pPr marL="18415" marR="5715" indent="-6350" algn="just">
              <a:lnSpc>
                <a:spcPct val="143900"/>
              </a:lnSpc>
              <a:spcBef>
                <a:spcPts val="180"/>
              </a:spcBef>
            </a:pPr>
            <a:endParaRPr sz="14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DE0EC0-68F6-4251-96E6-372231AD8159}"/>
              </a:ext>
            </a:extLst>
          </p:cNvPr>
          <p:cNvSpPr/>
          <p:nvPr/>
        </p:nvSpPr>
        <p:spPr>
          <a:xfrm>
            <a:off x="914400" y="2895600"/>
            <a:ext cx="5791199"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616732"/>
            <a:ext cx="6705600" cy="9155583"/>
          </a:xfrm>
          <a:prstGeom prst="rect">
            <a:avLst/>
          </a:prstGeom>
        </p:spPr>
        <p:txBody>
          <a:bodyPr vert="horz" wrap="square" lIns="0" tIns="12065" rIns="0" bIns="0" rtlCol="0">
            <a:spAutoFit/>
          </a:bodyPr>
          <a:lstStyle/>
          <a:p>
            <a:pPr>
              <a:lnSpc>
                <a:spcPct val="100000"/>
              </a:lnSpc>
            </a:pPr>
            <a:endParaRPr sz="1500" dirty="0">
              <a:latin typeface="Times New Roman"/>
              <a:cs typeface="Times New Roman"/>
            </a:endParaRPr>
          </a:p>
          <a:p>
            <a:pPr>
              <a:lnSpc>
                <a:spcPct val="100000"/>
              </a:lnSpc>
              <a:spcBef>
                <a:spcPts val="50"/>
              </a:spcBef>
            </a:pPr>
            <a:endParaRPr sz="1600" dirty="0">
              <a:latin typeface="Times New Roman"/>
              <a:cs typeface="Times New Roman"/>
            </a:endParaRPr>
          </a:p>
          <a:p>
            <a:pPr marL="18415" marR="8255" indent="-6350" algn="just">
              <a:lnSpc>
                <a:spcPct val="143600"/>
              </a:lnSpc>
              <a:spcBef>
                <a:spcPts val="190"/>
              </a:spcBef>
            </a:pPr>
            <a:r>
              <a:rPr sz="1600" spc="-5" dirty="0">
                <a:latin typeface="Times New Roman"/>
                <a:cs typeface="Times New Roman"/>
              </a:rPr>
              <a:t>The Micro Credit Defaulter Project </a:t>
            </a:r>
            <a:r>
              <a:rPr sz="1600" dirty="0">
                <a:latin typeface="Times New Roman"/>
                <a:cs typeface="Times New Roman"/>
              </a:rPr>
              <a:t>is to </a:t>
            </a:r>
            <a:r>
              <a:rPr sz="1600" spc="-5" dirty="0">
                <a:latin typeface="Times New Roman"/>
                <a:cs typeface="Times New Roman"/>
              </a:rPr>
              <a:t>predict the defaulter </a:t>
            </a:r>
            <a:r>
              <a:rPr sz="1600" dirty="0">
                <a:latin typeface="Times New Roman"/>
                <a:cs typeface="Times New Roman"/>
              </a:rPr>
              <a:t>case if a </a:t>
            </a:r>
            <a:r>
              <a:rPr sz="1600" spc="5" dirty="0">
                <a:latin typeface="Times New Roman"/>
                <a:cs typeface="Times New Roman"/>
              </a:rPr>
              <a:t> </a:t>
            </a:r>
            <a:r>
              <a:rPr sz="1600" spc="-5" dirty="0">
                <a:latin typeface="Times New Roman"/>
                <a:cs typeface="Times New Roman"/>
              </a:rPr>
              <a:t>customer</a:t>
            </a:r>
            <a:r>
              <a:rPr sz="1600" spc="-40" dirty="0">
                <a:latin typeface="Times New Roman"/>
                <a:cs typeface="Times New Roman"/>
              </a:rPr>
              <a:t> </a:t>
            </a:r>
            <a:r>
              <a:rPr sz="1600" spc="-5" dirty="0">
                <a:latin typeface="Times New Roman"/>
                <a:cs typeface="Times New Roman"/>
              </a:rPr>
              <a:t>will</a:t>
            </a:r>
            <a:r>
              <a:rPr sz="1600" spc="-30" dirty="0">
                <a:latin typeface="Times New Roman"/>
                <a:cs typeface="Times New Roman"/>
              </a:rPr>
              <a:t> </a:t>
            </a:r>
            <a:r>
              <a:rPr sz="1600" spc="-5" dirty="0">
                <a:latin typeface="Times New Roman"/>
                <a:cs typeface="Times New Roman"/>
              </a:rPr>
              <a:t>pay</a:t>
            </a:r>
            <a:r>
              <a:rPr sz="1600" spc="-30" dirty="0">
                <a:latin typeface="Times New Roman"/>
                <a:cs typeface="Times New Roman"/>
              </a:rPr>
              <a:t> </a:t>
            </a:r>
            <a:r>
              <a:rPr sz="1600" spc="-5" dirty="0">
                <a:latin typeface="Times New Roman"/>
                <a:cs typeface="Times New Roman"/>
              </a:rPr>
              <a:t>back</a:t>
            </a:r>
            <a:r>
              <a:rPr sz="1600" spc="-25" dirty="0">
                <a:latin typeface="Times New Roman"/>
                <a:cs typeface="Times New Roman"/>
              </a:rPr>
              <a:t> </a:t>
            </a:r>
            <a:r>
              <a:rPr sz="1600" spc="-5" dirty="0">
                <a:latin typeface="Times New Roman"/>
                <a:cs typeface="Times New Roman"/>
              </a:rPr>
              <a:t>the</a:t>
            </a:r>
            <a:r>
              <a:rPr sz="1600" spc="-35" dirty="0">
                <a:latin typeface="Times New Roman"/>
                <a:cs typeface="Times New Roman"/>
              </a:rPr>
              <a:t> </a:t>
            </a:r>
            <a:r>
              <a:rPr sz="1600" spc="-5" dirty="0">
                <a:latin typeface="Times New Roman"/>
                <a:cs typeface="Times New Roman"/>
              </a:rPr>
              <a:t>mobile</a:t>
            </a:r>
            <a:r>
              <a:rPr sz="1600" spc="-25" dirty="0">
                <a:latin typeface="Times New Roman"/>
                <a:cs typeface="Times New Roman"/>
              </a:rPr>
              <a:t> </a:t>
            </a:r>
            <a:r>
              <a:rPr sz="1600" spc="-5" dirty="0">
                <a:latin typeface="Times New Roman"/>
                <a:cs typeface="Times New Roman"/>
              </a:rPr>
              <a:t>balance</a:t>
            </a:r>
            <a:r>
              <a:rPr sz="1600" spc="-35" dirty="0">
                <a:latin typeface="Times New Roman"/>
                <a:cs typeface="Times New Roman"/>
              </a:rPr>
              <a:t> </a:t>
            </a:r>
            <a:r>
              <a:rPr sz="1600" dirty="0">
                <a:latin typeface="Times New Roman"/>
                <a:cs typeface="Times New Roman"/>
              </a:rPr>
              <a:t>credit</a:t>
            </a:r>
            <a:r>
              <a:rPr sz="1600" spc="-35" dirty="0">
                <a:latin typeface="Times New Roman"/>
                <a:cs typeface="Times New Roman"/>
              </a:rPr>
              <a:t> </a:t>
            </a:r>
            <a:r>
              <a:rPr sz="1600" spc="-5" dirty="0">
                <a:latin typeface="Times New Roman"/>
                <a:cs typeface="Times New Roman"/>
              </a:rPr>
              <a:t>within</a:t>
            </a:r>
            <a:r>
              <a:rPr sz="1600" spc="-30" dirty="0">
                <a:latin typeface="Times New Roman"/>
                <a:cs typeface="Times New Roman"/>
              </a:rPr>
              <a:t> </a:t>
            </a:r>
            <a:r>
              <a:rPr sz="1600" spc="-5" dirty="0">
                <a:latin typeface="Times New Roman"/>
                <a:cs typeface="Times New Roman"/>
              </a:rPr>
              <a:t>the</a:t>
            </a:r>
            <a:r>
              <a:rPr sz="1600" spc="-35" dirty="0">
                <a:latin typeface="Times New Roman"/>
                <a:cs typeface="Times New Roman"/>
              </a:rPr>
              <a:t> </a:t>
            </a:r>
            <a:r>
              <a:rPr sz="1600" spc="-5" dirty="0">
                <a:latin typeface="Times New Roman"/>
                <a:cs typeface="Times New Roman"/>
              </a:rPr>
              <a:t>due</a:t>
            </a:r>
            <a:r>
              <a:rPr sz="1600" spc="-40" dirty="0">
                <a:latin typeface="Times New Roman"/>
                <a:cs typeface="Times New Roman"/>
              </a:rPr>
              <a:t> </a:t>
            </a:r>
            <a:r>
              <a:rPr sz="1600" spc="-5" dirty="0">
                <a:latin typeface="Times New Roman"/>
                <a:cs typeface="Times New Roman"/>
              </a:rPr>
              <a:t>date</a:t>
            </a:r>
            <a:r>
              <a:rPr sz="1600" spc="-35" dirty="0">
                <a:latin typeface="Times New Roman"/>
                <a:cs typeface="Times New Roman"/>
              </a:rPr>
              <a:t> </a:t>
            </a:r>
            <a:r>
              <a:rPr sz="1600" dirty="0">
                <a:latin typeface="Times New Roman"/>
                <a:cs typeface="Times New Roman"/>
              </a:rPr>
              <a:t>or</a:t>
            </a:r>
            <a:r>
              <a:rPr sz="1600" spc="-35" dirty="0">
                <a:latin typeface="Times New Roman"/>
                <a:cs typeface="Times New Roman"/>
              </a:rPr>
              <a:t> </a:t>
            </a:r>
            <a:r>
              <a:rPr sz="1600" spc="-5" dirty="0">
                <a:latin typeface="Times New Roman"/>
                <a:cs typeface="Times New Roman"/>
              </a:rPr>
              <a:t>not? </a:t>
            </a:r>
            <a:r>
              <a:rPr sz="1600" spc="-340" dirty="0">
                <a:latin typeface="Times New Roman"/>
                <a:cs typeface="Times New Roman"/>
              </a:rPr>
              <a:t> </a:t>
            </a:r>
            <a:r>
              <a:rPr sz="1600" spc="-5" dirty="0">
                <a:latin typeface="Times New Roman"/>
                <a:cs typeface="Times New Roman"/>
              </a:rPr>
              <a:t>First</a:t>
            </a:r>
            <a:r>
              <a:rPr sz="1600" spc="-85" dirty="0">
                <a:latin typeface="Times New Roman"/>
                <a:cs typeface="Times New Roman"/>
              </a:rPr>
              <a:t> </a:t>
            </a:r>
            <a:r>
              <a:rPr sz="1600" dirty="0">
                <a:latin typeface="Times New Roman"/>
                <a:cs typeface="Times New Roman"/>
              </a:rPr>
              <a:t>of</a:t>
            </a:r>
            <a:r>
              <a:rPr sz="1600" spc="-70" dirty="0">
                <a:latin typeface="Times New Roman"/>
                <a:cs typeface="Times New Roman"/>
              </a:rPr>
              <a:t> </a:t>
            </a:r>
            <a:r>
              <a:rPr sz="1600" spc="-5" dirty="0">
                <a:latin typeface="Times New Roman"/>
                <a:cs typeface="Times New Roman"/>
              </a:rPr>
              <a:t>all</a:t>
            </a:r>
            <a:r>
              <a:rPr sz="1600" spc="-80" dirty="0">
                <a:latin typeface="Times New Roman"/>
                <a:cs typeface="Times New Roman"/>
              </a:rPr>
              <a:t> </a:t>
            </a:r>
            <a:r>
              <a:rPr sz="1600" dirty="0">
                <a:latin typeface="Times New Roman"/>
                <a:cs typeface="Times New Roman"/>
              </a:rPr>
              <a:t>we</a:t>
            </a:r>
            <a:r>
              <a:rPr sz="1600" spc="-85" dirty="0">
                <a:latin typeface="Times New Roman"/>
                <a:cs typeface="Times New Roman"/>
              </a:rPr>
              <a:t> </a:t>
            </a:r>
            <a:r>
              <a:rPr sz="1600" spc="-5" dirty="0">
                <a:latin typeface="Times New Roman"/>
                <a:cs typeface="Times New Roman"/>
              </a:rPr>
              <a:t>will</a:t>
            </a:r>
            <a:r>
              <a:rPr sz="1600" spc="-80" dirty="0">
                <a:latin typeface="Times New Roman"/>
                <a:cs typeface="Times New Roman"/>
              </a:rPr>
              <a:t> </a:t>
            </a:r>
            <a:r>
              <a:rPr sz="1600" spc="-5" dirty="0">
                <a:latin typeface="Times New Roman"/>
                <a:cs typeface="Times New Roman"/>
              </a:rPr>
              <a:t>understand</a:t>
            </a:r>
            <a:r>
              <a:rPr sz="1600" spc="-65" dirty="0">
                <a:latin typeface="Times New Roman"/>
                <a:cs typeface="Times New Roman"/>
              </a:rPr>
              <a:t> </a:t>
            </a:r>
            <a:r>
              <a:rPr sz="1600" spc="-5" dirty="0">
                <a:latin typeface="Times New Roman"/>
                <a:cs typeface="Times New Roman"/>
              </a:rPr>
              <a:t>the</a:t>
            </a:r>
            <a:r>
              <a:rPr sz="1600" spc="-70" dirty="0">
                <a:latin typeface="Times New Roman"/>
                <a:cs typeface="Times New Roman"/>
              </a:rPr>
              <a:t> </a:t>
            </a:r>
            <a:r>
              <a:rPr sz="1600" spc="-10" dirty="0">
                <a:latin typeface="Times New Roman"/>
                <a:cs typeface="Times New Roman"/>
              </a:rPr>
              <a:t>core</a:t>
            </a:r>
            <a:r>
              <a:rPr sz="1600" spc="-70" dirty="0">
                <a:latin typeface="Times New Roman"/>
                <a:cs typeface="Times New Roman"/>
              </a:rPr>
              <a:t> </a:t>
            </a:r>
            <a:r>
              <a:rPr sz="1600" spc="-5" dirty="0">
                <a:latin typeface="Times New Roman"/>
                <a:cs typeface="Times New Roman"/>
              </a:rPr>
              <a:t>concept</a:t>
            </a:r>
            <a:r>
              <a:rPr sz="1600" spc="-65" dirty="0">
                <a:latin typeface="Times New Roman"/>
                <a:cs typeface="Times New Roman"/>
              </a:rPr>
              <a:t> </a:t>
            </a:r>
            <a:r>
              <a:rPr sz="1600" spc="-5" dirty="0">
                <a:latin typeface="Times New Roman"/>
                <a:cs typeface="Times New Roman"/>
              </a:rPr>
              <a:t>of</a:t>
            </a:r>
            <a:r>
              <a:rPr sz="1600" spc="-70" dirty="0">
                <a:latin typeface="Times New Roman"/>
                <a:cs typeface="Times New Roman"/>
              </a:rPr>
              <a:t> </a:t>
            </a:r>
            <a:r>
              <a:rPr sz="1600" spc="-5" dirty="0">
                <a:latin typeface="Times New Roman"/>
                <a:cs typeface="Times New Roman"/>
              </a:rPr>
              <a:t>the</a:t>
            </a:r>
            <a:r>
              <a:rPr sz="1600" spc="-85" dirty="0">
                <a:latin typeface="Times New Roman"/>
                <a:cs typeface="Times New Roman"/>
              </a:rPr>
              <a:t> </a:t>
            </a:r>
            <a:r>
              <a:rPr sz="1600" spc="-5" dirty="0">
                <a:latin typeface="Times New Roman"/>
                <a:cs typeface="Times New Roman"/>
              </a:rPr>
              <a:t>use</a:t>
            </a:r>
            <a:r>
              <a:rPr sz="1600" spc="-70" dirty="0">
                <a:latin typeface="Times New Roman"/>
                <a:cs typeface="Times New Roman"/>
              </a:rPr>
              <a:t> </a:t>
            </a:r>
            <a:r>
              <a:rPr sz="1600" spc="-5" dirty="0">
                <a:latin typeface="Times New Roman"/>
                <a:cs typeface="Times New Roman"/>
              </a:rPr>
              <a:t>case</a:t>
            </a:r>
            <a:r>
              <a:rPr sz="1600" spc="-75" dirty="0">
                <a:latin typeface="Times New Roman"/>
                <a:cs typeface="Times New Roman"/>
              </a:rPr>
              <a:t> </a:t>
            </a:r>
            <a:r>
              <a:rPr sz="1600" spc="-10" dirty="0">
                <a:latin typeface="Times New Roman"/>
                <a:cs typeface="Times New Roman"/>
              </a:rPr>
              <a:t>and</a:t>
            </a:r>
            <a:r>
              <a:rPr sz="1600" spc="-65" dirty="0">
                <a:latin typeface="Times New Roman"/>
                <a:cs typeface="Times New Roman"/>
              </a:rPr>
              <a:t> </a:t>
            </a:r>
            <a:r>
              <a:rPr sz="1600" spc="-5" dirty="0">
                <a:latin typeface="Times New Roman"/>
                <a:cs typeface="Times New Roman"/>
              </a:rPr>
              <a:t>its</a:t>
            </a:r>
            <a:r>
              <a:rPr sz="1600" spc="-75" dirty="0">
                <a:latin typeface="Times New Roman"/>
                <a:cs typeface="Times New Roman"/>
              </a:rPr>
              <a:t> </a:t>
            </a:r>
            <a:r>
              <a:rPr sz="1600" spc="-5" dirty="0">
                <a:latin typeface="Times New Roman"/>
                <a:cs typeface="Times New Roman"/>
              </a:rPr>
              <a:t>motive.</a:t>
            </a:r>
            <a:endParaRPr sz="1600" dirty="0">
              <a:latin typeface="Times New Roman"/>
              <a:cs typeface="Times New Roman"/>
            </a:endParaRPr>
          </a:p>
          <a:p>
            <a:pPr marL="18415" marR="6985" indent="-6350" algn="just">
              <a:lnSpc>
                <a:spcPct val="143600"/>
              </a:lnSpc>
              <a:spcBef>
                <a:spcPts val="815"/>
              </a:spcBef>
            </a:pPr>
            <a:r>
              <a:rPr sz="1600" dirty="0">
                <a:latin typeface="Times New Roman"/>
                <a:cs typeface="Times New Roman"/>
              </a:rPr>
              <a:t>In </a:t>
            </a:r>
            <a:r>
              <a:rPr sz="1600" spc="-5" dirty="0">
                <a:latin typeface="Times New Roman"/>
                <a:cs typeface="Times New Roman"/>
              </a:rPr>
              <a:t>the Micro-Credit </a:t>
            </a:r>
            <a:r>
              <a:rPr sz="1600" dirty="0">
                <a:latin typeface="Times New Roman"/>
                <a:cs typeface="Times New Roman"/>
              </a:rPr>
              <a:t>use case </a:t>
            </a:r>
            <a:r>
              <a:rPr sz="1600" spc="-5" dirty="0">
                <a:latin typeface="Times New Roman"/>
                <a:cs typeface="Times New Roman"/>
              </a:rPr>
              <a:t>we </a:t>
            </a:r>
            <a:r>
              <a:rPr sz="1600" dirty="0">
                <a:latin typeface="Times New Roman"/>
                <a:cs typeface="Times New Roman"/>
              </a:rPr>
              <a:t>have </a:t>
            </a:r>
            <a:r>
              <a:rPr sz="1600" spc="-5" dirty="0">
                <a:latin typeface="Times New Roman"/>
                <a:cs typeface="Times New Roman"/>
              </a:rPr>
              <a:t>understood that </a:t>
            </a:r>
            <a:r>
              <a:rPr sz="1600" dirty="0">
                <a:latin typeface="Times New Roman"/>
                <a:cs typeface="Times New Roman"/>
              </a:rPr>
              <a:t>a </a:t>
            </a:r>
            <a:r>
              <a:rPr sz="1600" spc="-5" dirty="0">
                <a:latin typeface="Times New Roman"/>
                <a:cs typeface="Times New Roman"/>
              </a:rPr>
              <a:t>Micro Finance </a:t>
            </a:r>
            <a:r>
              <a:rPr sz="1600" dirty="0">
                <a:latin typeface="Times New Roman"/>
                <a:cs typeface="Times New Roman"/>
              </a:rPr>
              <a:t> </a:t>
            </a:r>
            <a:r>
              <a:rPr sz="1600" spc="-5" dirty="0">
                <a:latin typeface="Times New Roman"/>
                <a:cs typeface="Times New Roman"/>
              </a:rPr>
              <a:t>Institute </a:t>
            </a:r>
            <a:r>
              <a:rPr sz="1600" dirty="0">
                <a:latin typeface="Times New Roman"/>
                <a:cs typeface="Times New Roman"/>
              </a:rPr>
              <a:t>(MFI) is </a:t>
            </a:r>
            <a:r>
              <a:rPr sz="1600" spc="-5" dirty="0">
                <a:latin typeface="Times New Roman"/>
                <a:cs typeface="Times New Roman"/>
              </a:rPr>
              <a:t>collaborating with </a:t>
            </a:r>
            <a:r>
              <a:rPr sz="1600" dirty="0">
                <a:latin typeface="Times New Roman"/>
                <a:cs typeface="Times New Roman"/>
              </a:rPr>
              <a:t>a </a:t>
            </a:r>
            <a:r>
              <a:rPr sz="1600" spc="-5" dirty="0">
                <a:latin typeface="Times New Roman"/>
                <a:cs typeface="Times New Roman"/>
              </a:rPr>
              <a:t>Telecom industry to provide micro </a:t>
            </a:r>
            <a:r>
              <a:rPr sz="1600" dirty="0">
                <a:latin typeface="Times New Roman"/>
                <a:cs typeface="Times New Roman"/>
              </a:rPr>
              <a:t> credit</a:t>
            </a:r>
            <a:r>
              <a:rPr sz="1600" spc="-60" dirty="0">
                <a:latin typeface="Times New Roman"/>
                <a:cs typeface="Times New Roman"/>
              </a:rPr>
              <a:t> </a:t>
            </a:r>
            <a:r>
              <a:rPr sz="1600" spc="-5" dirty="0">
                <a:latin typeface="Times New Roman"/>
                <a:cs typeface="Times New Roman"/>
              </a:rPr>
              <a:t>loans</a:t>
            </a:r>
            <a:r>
              <a:rPr sz="1600" spc="-50" dirty="0">
                <a:latin typeface="Times New Roman"/>
                <a:cs typeface="Times New Roman"/>
              </a:rPr>
              <a:t> </a:t>
            </a:r>
            <a:r>
              <a:rPr sz="1600" spc="-5" dirty="0">
                <a:latin typeface="Times New Roman"/>
                <a:cs typeface="Times New Roman"/>
              </a:rPr>
              <a:t>to</a:t>
            </a:r>
            <a:r>
              <a:rPr sz="1600" spc="-45" dirty="0">
                <a:latin typeface="Times New Roman"/>
                <a:cs typeface="Times New Roman"/>
              </a:rPr>
              <a:t> </a:t>
            </a:r>
            <a:r>
              <a:rPr sz="1600" spc="-5" dirty="0">
                <a:latin typeface="Times New Roman"/>
                <a:cs typeface="Times New Roman"/>
              </a:rPr>
              <a:t>those</a:t>
            </a:r>
            <a:r>
              <a:rPr sz="1600" spc="-50" dirty="0">
                <a:latin typeface="Times New Roman"/>
                <a:cs typeface="Times New Roman"/>
              </a:rPr>
              <a:t> </a:t>
            </a:r>
            <a:r>
              <a:rPr sz="1600" spc="-5" dirty="0">
                <a:latin typeface="Times New Roman"/>
                <a:cs typeface="Times New Roman"/>
              </a:rPr>
              <a:t>customers</a:t>
            </a:r>
            <a:r>
              <a:rPr sz="1600" spc="-45" dirty="0">
                <a:latin typeface="Times New Roman"/>
                <a:cs typeface="Times New Roman"/>
              </a:rPr>
              <a:t> </a:t>
            </a:r>
            <a:r>
              <a:rPr sz="1600" dirty="0">
                <a:latin typeface="Times New Roman"/>
                <a:cs typeface="Times New Roman"/>
              </a:rPr>
              <a:t>of</a:t>
            </a:r>
            <a:r>
              <a:rPr sz="1600" spc="-65" dirty="0">
                <a:latin typeface="Times New Roman"/>
                <a:cs typeface="Times New Roman"/>
              </a:rPr>
              <a:t> </a:t>
            </a:r>
            <a:r>
              <a:rPr sz="1600" spc="-5" dirty="0">
                <a:latin typeface="Times New Roman"/>
                <a:cs typeface="Times New Roman"/>
              </a:rPr>
              <a:t>that</a:t>
            </a:r>
            <a:r>
              <a:rPr sz="1600" spc="-55" dirty="0">
                <a:latin typeface="Times New Roman"/>
                <a:cs typeface="Times New Roman"/>
              </a:rPr>
              <a:t> </a:t>
            </a:r>
            <a:r>
              <a:rPr sz="1600" spc="-5" dirty="0">
                <a:latin typeface="Times New Roman"/>
                <a:cs typeface="Times New Roman"/>
              </a:rPr>
              <a:t>telecom</a:t>
            </a:r>
            <a:r>
              <a:rPr sz="1600" spc="-55" dirty="0">
                <a:latin typeface="Times New Roman"/>
                <a:cs typeface="Times New Roman"/>
              </a:rPr>
              <a:t> </a:t>
            </a:r>
            <a:r>
              <a:rPr sz="1600" spc="-5" dirty="0">
                <a:latin typeface="Times New Roman"/>
                <a:cs typeface="Times New Roman"/>
              </a:rPr>
              <a:t>industry</a:t>
            </a:r>
            <a:r>
              <a:rPr sz="1600" spc="-55" dirty="0">
                <a:latin typeface="Times New Roman"/>
                <a:cs typeface="Times New Roman"/>
              </a:rPr>
              <a:t> </a:t>
            </a:r>
            <a:r>
              <a:rPr sz="1600" spc="-5" dirty="0">
                <a:latin typeface="Times New Roman"/>
                <a:cs typeface="Times New Roman"/>
              </a:rPr>
              <a:t>who</a:t>
            </a:r>
            <a:r>
              <a:rPr sz="1600" spc="-50" dirty="0">
                <a:latin typeface="Times New Roman"/>
                <a:cs typeface="Times New Roman"/>
              </a:rPr>
              <a:t> </a:t>
            </a:r>
            <a:r>
              <a:rPr sz="1600" spc="-5" dirty="0">
                <a:latin typeface="Times New Roman"/>
                <a:cs typeface="Times New Roman"/>
              </a:rPr>
              <a:t>are</a:t>
            </a:r>
            <a:r>
              <a:rPr sz="1600" spc="-45" dirty="0">
                <a:latin typeface="Times New Roman"/>
                <a:cs typeface="Times New Roman"/>
              </a:rPr>
              <a:t> </a:t>
            </a:r>
            <a:r>
              <a:rPr sz="1600" spc="-5" dirty="0">
                <a:latin typeface="Times New Roman"/>
                <a:cs typeface="Times New Roman"/>
              </a:rPr>
              <a:t>actually</a:t>
            </a:r>
            <a:r>
              <a:rPr sz="1600" spc="-50" dirty="0">
                <a:latin typeface="Times New Roman"/>
                <a:cs typeface="Times New Roman"/>
              </a:rPr>
              <a:t> </a:t>
            </a:r>
            <a:r>
              <a:rPr sz="1600" spc="-5" dirty="0">
                <a:latin typeface="Times New Roman"/>
                <a:cs typeface="Times New Roman"/>
              </a:rPr>
              <a:t>low </a:t>
            </a:r>
            <a:r>
              <a:rPr sz="1600" spc="-340" dirty="0">
                <a:latin typeface="Times New Roman"/>
                <a:cs typeface="Times New Roman"/>
              </a:rPr>
              <a:t> </a:t>
            </a:r>
            <a:r>
              <a:rPr sz="1600" spc="-5" dirty="0">
                <a:latin typeface="Times New Roman"/>
                <a:cs typeface="Times New Roman"/>
              </a:rPr>
              <a:t>income</a:t>
            </a:r>
            <a:r>
              <a:rPr sz="1600" dirty="0">
                <a:latin typeface="Times New Roman"/>
                <a:cs typeface="Times New Roman"/>
              </a:rPr>
              <a:t> </a:t>
            </a:r>
            <a:r>
              <a:rPr sz="1600" spc="-5" dirty="0">
                <a:latin typeface="Times New Roman"/>
                <a:cs typeface="Times New Roman"/>
              </a:rPr>
              <a:t>customers</a:t>
            </a:r>
            <a:r>
              <a:rPr sz="1600" spc="5" dirty="0">
                <a:latin typeface="Times New Roman"/>
                <a:cs typeface="Times New Roman"/>
              </a:rPr>
              <a:t> </a:t>
            </a:r>
            <a:r>
              <a:rPr sz="1600" spc="-10" dirty="0">
                <a:latin typeface="Times New Roman"/>
                <a:cs typeface="Times New Roman"/>
              </a:rPr>
              <a:t>and</a:t>
            </a:r>
            <a:r>
              <a:rPr sz="1600" spc="5" dirty="0">
                <a:latin typeface="Times New Roman"/>
                <a:cs typeface="Times New Roman"/>
              </a:rPr>
              <a:t> </a:t>
            </a:r>
            <a:r>
              <a:rPr sz="1600" spc="-5" dirty="0">
                <a:latin typeface="Times New Roman"/>
                <a:cs typeface="Times New Roman"/>
              </a:rPr>
              <a:t>have</a:t>
            </a:r>
            <a:r>
              <a:rPr sz="1600" spc="-15" dirty="0">
                <a:latin typeface="Times New Roman"/>
                <a:cs typeface="Times New Roman"/>
              </a:rPr>
              <a:t> </a:t>
            </a:r>
            <a:r>
              <a:rPr sz="1600" spc="-5" dirty="0">
                <a:latin typeface="Times New Roman"/>
                <a:cs typeface="Times New Roman"/>
              </a:rPr>
              <a:t>very</a:t>
            </a:r>
            <a:r>
              <a:rPr sz="1600" spc="5" dirty="0">
                <a:latin typeface="Times New Roman"/>
                <a:cs typeface="Times New Roman"/>
              </a:rPr>
              <a:t> </a:t>
            </a:r>
            <a:r>
              <a:rPr sz="1600" spc="-5" dirty="0">
                <a:latin typeface="Times New Roman"/>
                <a:cs typeface="Times New Roman"/>
              </a:rPr>
              <a:t>poor</a:t>
            </a:r>
            <a:r>
              <a:rPr sz="1600" dirty="0">
                <a:latin typeface="Times New Roman"/>
                <a:cs typeface="Times New Roman"/>
              </a:rPr>
              <a:t> </a:t>
            </a:r>
            <a:r>
              <a:rPr sz="1600" spc="-5" dirty="0">
                <a:latin typeface="Times New Roman"/>
                <a:cs typeface="Times New Roman"/>
              </a:rPr>
              <a:t>source</a:t>
            </a:r>
            <a:r>
              <a:rPr sz="1600" dirty="0">
                <a:latin typeface="Times New Roman"/>
                <a:cs typeface="Times New Roman"/>
              </a:rPr>
              <a:t> of </a:t>
            </a:r>
            <a:r>
              <a:rPr sz="1600" spc="-5" dirty="0">
                <a:latin typeface="Times New Roman"/>
                <a:cs typeface="Times New Roman"/>
              </a:rPr>
              <a:t>income.</a:t>
            </a:r>
            <a:endParaRPr sz="1600" dirty="0">
              <a:latin typeface="Times New Roman"/>
              <a:cs typeface="Times New Roman"/>
            </a:endParaRPr>
          </a:p>
          <a:p>
            <a:pPr marL="18415" marR="6350" indent="-6350" algn="just">
              <a:lnSpc>
                <a:spcPct val="143800"/>
              </a:lnSpc>
              <a:spcBef>
                <a:spcPts val="800"/>
              </a:spcBef>
            </a:pPr>
            <a:r>
              <a:rPr sz="1600" spc="-5" dirty="0">
                <a:latin typeface="Times New Roman"/>
                <a:cs typeface="Times New Roman"/>
              </a:rPr>
              <a:t>Micro finance institutes targets the low income population specially the </a:t>
            </a:r>
            <a:r>
              <a:rPr sz="1600" dirty="0">
                <a:latin typeface="Times New Roman"/>
                <a:cs typeface="Times New Roman"/>
              </a:rPr>
              <a:t> </a:t>
            </a:r>
            <a:r>
              <a:rPr sz="1600" spc="-5" dirty="0">
                <a:latin typeface="Times New Roman"/>
                <a:cs typeface="Times New Roman"/>
              </a:rPr>
              <a:t>unbanked poor families living </a:t>
            </a:r>
            <a:r>
              <a:rPr sz="1600" dirty="0">
                <a:latin typeface="Times New Roman"/>
                <a:cs typeface="Times New Roman"/>
              </a:rPr>
              <a:t>in </a:t>
            </a:r>
            <a:r>
              <a:rPr sz="1600" spc="-5" dirty="0">
                <a:latin typeface="Times New Roman"/>
                <a:cs typeface="Times New Roman"/>
              </a:rPr>
              <a:t>remote areas. Because these micro </a:t>
            </a:r>
            <a:r>
              <a:rPr sz="1600" spc="-10" dirty="0">
                <a:latin typeface="Times New Roman"/>
                <a:cs typeface="Times New Roman"/>
              </a:rPr>
              <a:t>finance </a:t>
            </a:r>
            <a:r>
              <a:rPr sz="1600" spc="-335" dirty="0">
                <a:latin typeface="Times New Roman"/>
                <a:cs typeface="Times New Roman"/>
              </a:rPr>
              <a:t> </a:t>
            </a:r>
            <a:r>
              <a:rPr sz="1600" spc="-5" dirty="0">
                <a:latin typeface="Times New Roman"/>
                <a:cs typeface="Times New Roman"/>
              </a:rPr>
              <a:t>institutions primarily focuses </a:t>
            </a:r>
            <a:r>
              <a:rPr sz="1600" dirty="0">
                <a:latin typeface="Times New Roman"/>
                <a:cs typeface="Times New Roman"/>
              </a:rPr>
              <a:t>on </a:t>
            </a:r>
            <a:r>
              <a:rPr sz="1600" spc="-5" dirty="0">
                <a:latin typeface="Times New Roman"/>
                <a:cs typeface="Times New Roman"/>
              </a:rPr>
              <a:t>low income population </a:t>
            </a:r>
            <a:r>
              <a:rPr sz="1600" dirty="0">
                <a:latin typeface="Times New Roman"/>
                <a:cs typeface="Times New Roman"/>
              </a:rPr>
              <a:t>to </a:t>
            </a:r>
            <a:r>
              <a:rPr sz="1600" spc="-5" dirty="0">
                <a:latin typeface="Times New Roman"/>
                <a:cs typeface="Times New Roman"/>
              </a:rPr>
              <a:t>provide them </a:t>
            </a:r>
            <a:r>
              <a:rPr sz="1600" dirty="0">
                <a:latin typeface="Times New Roman"/>
                <a:cs typeface="Times New Roman"/>
              </a:rPr>
              <a:t> </a:t>
            </a:r>
            <a:r>
              <a:rPr sz="1600" spc="-5" dirty="0">
                <a:latin typeface="Times New Roman"/>
                <a:cs typeface="Times New Roman"/>
              </a:rPr>
              <a:t>financial credits </a:t>
            </a:r>
            <a:r>
              <a:rPr sz="1600" dirty="0">
                <a:latin typeface="Times New Roman"/>
                <a:cs typeface="Times New Roman"/>
              </a:rPr>
              <a:t>at </a:t>
            </a:r>
            <a:r>
              <a:rPr sz="1600" spc="-5" dirty="0">
                <a:latin typeface="Times New Roman"/>
                <a:cs typeface="Times New Roman"/>
              </a:rPr>
              <a:t>very low rate, they are </a:t>
            </a:r>
            <a:r>
              <a:rPr sz="1600" spc="5" dirty="0">
                <a:latin typeface="Times New Roman"/>
                <a:cs typeface="Times New Roman"/>
              </a:rPr>
              <a:t>widely </a:t>
            </a:r>
            <a:r>
              <a:rPr sz="1600" spc="-5" dirty="0">
                <a:latin typeface="Times New Roman"/>
                <a:cs typeface="Times New Roman"/>
              </a:rPr>
              <a:t>accepted </a:t>
            </a:r>
            <a:r>
              <a:rPr sz="1600" spc="-10" dirty="0">
                <a:latin typeface="Times New Roman"/>
                <a:cs typeface="Times New Roman"/>
              </a:rPr>
              <a:t>as </a:t>
            </a:r>
            <a:r>
              <a:rPr sz="1600" dirty="0">
                <a:latin typeface="Times New Roman"/>
                <a:cs typeface="Times New Roman"/>
              </a:rPr>
              <a:t>a </a:t>
            </a:r>
            <a:r>
              <a:rPr sz="1600" spc="-5" dirty="0">
                <a:latin typeface="Times New Roman"/>
                <a:cs typeface="Times New Roman"/>
              </a:rPr>
              <a:t>poverty </a:t>
            </a:r>
            <a:r>
              <a:rPr sz="1600" dirty="0">
                <a:latin typeface="Times New Roman"/>
                <a:cs typeface="Times New Roman"/>
              </a:rPr>
              <a:t> </a:t>
            </a:r>
            <a:r>
              <a:rPr sz="1600" spc="-5" dirty="0">
                <a:latin typeface="Times New Roman"/>
                <a:cs typeface="Times New Roman"/>
              </a:rPr>
              <a:t>reduction</a:t>
            </a:r>
            <a:r>
              <a:rPr sz="1600" spc="70" dirty="0">
                <a:latin typeface="Times New Roman"/>
                <a:cs typeface="Times New Roman"/>
              </a:rPr>
              <a:t> </a:t>
            </a:r>
            <a:r>
              <a:rPr sz="1600" spc="-5" dirty="0">
                <a:latin typeface="Times New Roman"/>
                <a:cs typeface="Times New Roman"/>
              </a:rPr>
              <a:t>tool,</a:t>
            </a:r>
            <a:r>
              <a:rPr sz="1600" spc="80" dirty="0">
                <a:latin typeface="Times New Roman"/>
                <a:cs typeface="Times New Roman"/>
              </a:rPr>
              <a:t> </a:t>
            </a:r>
            <a:r>
              <a:rPr sz="1600" spc="-5" dirty="0">
                <a:latin typeface="Times New Roman"/>
                <a:cs typeface="Times New Roman"/>
              </a:rPr>
              <a:t>their</a:t>
            </a:r>
            <a:r>
              <a:rPr sz="1600" spc="70" dirty="0">
                <a:latin typeface="Times New Roman"/>
                <a:cs typeface="Times New Roman"/>
              </a:rPr>
              <a:t> </a:t>
            </a:r>
            <a:r>
              <a:rPr sz="1600" spc="-5" dirty="0">
                <a:latin typeface="Times New Roman"/>
                <a:cs typeface="Times New Roman"/>
              </a:rPr>
              <a:t>global</a:t>
            </a:r>
            <a:r>
              <a:rPr sz="1600" spc="70" dirty="0">
                <a:latin typeface="Times New Roman"/>
                <a:cs typeface="Times New Roman"/>
              </a:rPr>
              <a:t> </a:t>
            </a:r>
            <a:r>
              <a:rPr sz="1600" spc="-5" dirty="0">
                <a:latin typeface="Times New Roman"/>
                <a:cs typeface="Times New Roman"/>
              </a:rPr>
              <a:t>outreach</a:t>
            </a:r>
            <a:r>
              <a:rPr sz="1600" spc="90" dirty="0">
                <a:latin typeface="Times New Roman"/>
                <a:cs typeface="Times New Roman"/>
              </a:rPr>
              <a:t> </a:t>
            </a:r>
            <a:r>
              <a:rPr sz="1600" spc="-5" dirty="0">
                <a:latin typeface="Times New Roman"/>
                <a:cs typeface="Times New Roman"/>
              </a:rPr>
              <a:t>is</a:t>
            </a:r>
            <a:r>
              <a:rPr sz="1600" spc="75" dirty="0">
                <a:latin typeface="Times New Roman"/>
                <a:cs typeface="Times New Roman"/>
              </a:rPr>
              <a:t> </a:t>
            </a:r>
            <a:r>
              <a:rPr sz="1600" spc="-5" dirty="0">
                <a:latin typeface="Times New Roman"/>
                <a:cs typeface="Times New Roman"/>
              </a:rPr>
              <a:t>200</a:t>
            </a:r>
            <a:r>
              <a:rPr sz="1600" spc="90" dirty="0">
                <a:latin typeface="Times New Roman"/>
                <a:cs typeface="Times New Roman"/>
              </a:rPr>
              <a:t> </a:t>
            </a:r>
            <a:r>
              <a:rPr sz="1600" spc="-5" dirty="0">
                <a:latin typeface="Times New Roman"/>
                <a:cs typeface="Times New Roman"/>
              </a:rPr>
              <a:t>million</a:t>
            </a:r>
            <a:r>
              <a:rPr sz="1600" spc="85" dirty="0">
                <a:latin typeface="Times New Roman"/>
                <a:cs typeface="Times New Roman"/>
              </a:rPr>
              <a:t> </a:t>
            </a:r>
            <a:r>
              <a:rPr sz="1600" spc="-5" dirty="0">
                <a:latin typeface="Times New Roman"/>
                <a:cs typeface="Times New Roman"/>
              </a:rPr>
              <a:t>clients</a:t>
            </a:r>
            <a:r>
              <a:rPr sz="1600" spc="75" dirty="0">
                <a:latin typeface="Times New Roman"/>
                <a:cs typeface="Times New Roman"/>
              </a:rPr>
              <a:t> </a:t>
            </a:r>
            <a:r>
              <a:rPr sz="1600" spc="-5" dirty="0">
                <a:latin typeface="Times New Roman"/>
                <a:cs typeface="Times New Roman"/>
              </a:rPr>
              <a:t>with</a:t>
            </a:r>
            <a:r>
              <a:rPr sz="1600" spc="80" dirty="0">
                <a:latin typeface="Times New Roman"/>
                <a:cs typeface="Times New Roman"/>
              </a:rPr>
              <a:t> </a:t>
            </a:r>
            <a:r>
              <a:rPr sz="1600" spc="-5" dirty="0">
                <a:latin typeface="Times New Roman"/>
                <a:cs typeface="Times New Roman"/>
              </a:rPr>
              <a:t>$70</a:t>
            </a:r>
            <a:r>
              <a:rPr sz="1600" spc="70" dirty="0">
                <a:latin typeface="Times New Roman"/>
                <a:cs typeface="Times New Roman"/>
              </a:rPr>
              <a:t> </a:t>
            </a:r>
            <a:r>
              <a:rPr sz="1600" spc="-5" dirty="0">
                <a:latin typeface="Times New Roman"/>
                <a:cs typeface="Times New Roman"/>
              </a:rPr>
              <a:t>billion </a:t>
            </a:r>
            <a:r>
              <a:rPr sz="1600" spc="-335"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spc="-5" dirty="0">
                <a:latin typeface="Times New Roman"/>
                <a:cs typeface="Times New Roman"/>
              </a:rPr>
              <a:t>total</a:t>
            </a:r>
            <a:r>
              <a:rPr sz="1600" spc="5" dirty="0">
                <a:latin typeface="Times New Roman"/>
                <a:cs typeface="Times New Roman"/>
              </a:rPr>
              <a:t> </a:t>
            </a:r>
            <a:r>
              <a:rPr sz="1600" spc="-5" dirty="0">
                <a:latin typeface="Times New Roman"/>
                <a:cs typeface="Times New Roman"/>
              </a:rPr>
              <a:t>outstanding</a:t>
            </a:r>
            <a:r>
              <a:rPr sz="1600" spc="5" dirty="0">
                <a:latin typeface="Times New Roman"/>
                <a:cs typeface="Times New Roman"/>
              </a:rPr>
              <a:t> </a:t>
            </a:r>
            <a:r>
              <a:rPr sz="1600" spc="-5" dirty="0">
                <a:latin typeface="Times New Roman"/>
                <a:cs typeface="Times New Roman"/>
              </a:rPr>
              <a:t>loans.</a:t>
            </a:r>
            <a:endParaRPr sz="1600" dirty="0">
              <a:latin typeface="Times New Roman"/>
              <a:cs typeface="Times New Roman"/>
            </a:endParaRPr>
          </a:p>
          <a:p>
            <a:pPr marL="18415" marR="5080" indent="-6350" algn="just">
              <a:lnSpc>
                <a:spcPct val="143800"/>
              </a:lnSpc>
              <a:spcBef>
                <a:spcPts val="800"/>
              </a:spcBef>
            </a:pPr>
            <a:r>
              <a:rPr sz="1600" dirty="0">
                <a:latin typeface="Times New Roman"/>
                <a:cs typeface="Times New Roman"/>
              </a:rPr>
              <a:t>These </a:t>
            </a:r>
            <a:r>
              <a:rPr sz="1600" spc="-5" dirty="0">
                <a:latin typeface="Times New Roman"/>
                <a:cs typeface="Times New Roman"/>
              </a:rPr>
              <a:t>micro finance institutes understood the importance </a:t>
            </a:r>
            <a:r>
              <a:rPr sz="1600" dirty="0">
                <a:latin typeface="Times New Roman"/>
                <a:cs typeface="Times New Roman"/>
              </a:rPr>
              <a:t>of </a:t>
            </a:r>
            <a:r>
              <a:rPr sz="1600" spc="-5" dirty="0">
                <a:latin typeface="Times New Roman"/>
                <a:cs typeface="Times New Roman"/>
              </a:rPr>
              <a:t>communication </a:t>
            </a:r>
            <a:r>
              <a:rPr sz="1600" spc="-335" dirty="0">
                <a:latin typeface="Times New Roman"/>
                <a:cs typeface="Times New Roman"/>
              </a:rPr>
              <a:t> </a:t>
            </a:r>
            <a:r>
              <a:rPr sz="1600" dirty="0">
                <a:latin typeface="Times New Roman"/>
                <a:cs typeface="Times New Roman"/>
              </a:rPr>
              <a:t>in </a:t>
            </a:r>
            <a:r>
              <a:rPr sz="1600" spc="-5" dirty="0">
                <a:latin typeface="Times New Roman"/>
                <a:cs typeface="Times New Roman"/>
              </a:rPr>
              <a:t>modern </a:t>
            </a:r>
            <a:r>
              <a:rPr sz="1600" dirty="0">
                <a:latin typeface="Times New Roman"/>
                <a:cs typeface="Times New Roman"/>
              </a:rPr>
              <a:t>era </a:t>
            </a:r>
            <a:r>
              <a:rPr sz="1600" spc="-10" dirty="0">
                <a:latin typeface="Times New Roman"/>
                <a:cs typeface="Times New Roman"/>
              </a:rPr>
              <a:t>and thus </a:t>
            </a:r>
            <a:r>
              <a:rPr sz="1600" spc="-5" dirty="0">
                <a:latin typeface="Times New Roman"/>
                <a:cs typeface="Times New Roman"/>
              </a:rPr>
              <a:t>wanted to improve the life </a:t>
            </a:r>
            <a:r>
              <a:rPr sz="1600" dirty="0">
                <a:latin typeface="Times New Roman"/>
                <a:cs typeface="Times New Roman"/>
              </a:rPr>
              <a:t>of </a:t>
            </a:r>
            <a:r>
              <a:rPr sz="1600" spc="-5" dirty="0">
                <a:latin typeface="Times New Roman"/>
                <a:cs typeface="Times New Roman"/>
              </a:rPr>
              <a:t>those poor low income </a:t>
            </a:r>
            <a:r>
              <a:rPr sz="1600" spc="-335" dirty="0">
                <a:latin typeface="Times New Roman"/>
                <a:cs typeface="Times New Roman"/>
              </a:rPr>
              <a:t> </a:t>
            </a:r>
            <a:r>
              <a:rPr sz="1600" spc="-5" dirty="0">
                <a:latin typeface="Times New Roman"/>
                <a:cs typeface="Times New Roman"/>
              </a:rPr>
              <a:t>population</a:t>
            </a:r>
            <a:r>
              <a:rPr sz="1600" spc="-50" dirty="0">
                <a:latin typeface="Times New Roman"/>
                <a:cs typeface="Times New Roman"/>
              </a:rPr>
              <a:t> </a:t>
            </a:r>
            <a:r>
              <a:rPr sz="1600" dirty="0">
                <a:latin typeface="Times New Roman"/>
                <a:cs typeface="Times New Roman"/>
              </a:rPr>
              <a:t>in</a:t>
            </a:r>
            <a:r>
              <a:rPr sz="1600" spc="-45" dirty="0">
                <a:latin typeface="Times New Roman"/>
                <a:cs typeface="Times New Roman"/>
              </a:rPr>
              <a:t> </a:t>
            </a:r>
            <a:r>
              <a:rPr sz="1600" spc="-5" dirty="0">
                <a:latin typeface="Times New Roman"/>
                <a:cs typeface="Times New Roman"/>
              </a:rPr>
              <a:t>terms</a:t>
            </a:r>
            <a:r>
              <a:rPr sz="1600" spc="-50" dirty="0">
                <a:latin typeface="Times New Roman"/>
                <a:cs typeface="Times New Roman"/>
              </a:rPr>
              <a:t> </a:t>
            </a:r>
            <a:r>
              <a:rPr sz="1600" spc="-5" dirty="0">
                <a:latin typeface="Times New Roman"/>
                <a:cs typeface="Times New Roman"/>
              </a:rPr>
              <a:t>of</a:t>
            </a:r>
            <a:r>
              <a:rPr sz="1600" spc="-35" dirty="0">
                <a:latin typeface="Times New Roman"/>
                <a:cs typeface="Times New Roman"/>
              </a:rPr>
              <a:t> </a:t>
            </a:r>
            <a:r>
              <a:rPr sz="1600" spc="-5" dirty="0">
                <a:latin typeface="Times New Roman"/>
                <a:cs typeface="Times New Roman"/>
              </a:rPr>
              <a:t>communication</a:t>
            </a:r>
            <a:r>
              <a:rPr sz="1600" spc="-50" dirty="0">
                <a:latin typeface="Times New Roman"/>
                <a:cs typeface="Times New Roman"/>
              </a:rPr>
              <a:t> </a:t>
            </a:r>
            <a:r>
              <a:rPr sz="1600" spc="-5" dirty="0">
                <a:latin typeface="Times New Roman"/>
                <a:cs typeface="Times New Roman"/>
              </a:rPr>
              <a:t>too,</a:t>
            </a:r>
            <a:r>
              <a:rPr sz="1600" spc="-50" dirty="0">
                <a:latin typeface="Times New Roman"/>
                <a:cs typeface="Times New Roman"/>
              </a:rPr>
              <a:t> </a:t>
            </a:r>
            <a:r>
              <a:rPr sz="1600" spc="-5" dirty="0">
                <a:latin typeface="Times New Roman"/>
                <a:cs typeface="Times New Roman"/>
              </a:rPr>
              <a:t>and</a:t>
            </a:r>
            <a:r>
              <a:rPr sz="1600" spc="-30" dirty="0">
                <a:latin typeface="Times New Roman"/>
                <a:cs typeface="Times New Roman"/>
              </a:rPr>
              <a:t> </a:t>
            </a:r>
            <a:r>
              <a:rPr sz="1600" spc="-5" dirty="0">
                <a:latin typeface="Times New Roman"/>
                <a:cs typeface="Times New Roman"/>
              </a:rPr>
              <a:t>hence</a:t>
            </a:r>
            <a:r>
              <a:rPr sz="1600" spc="-40" dirty="0">
                <a:latin typeface="Times New Roman"/>
                <a:cs typeface="Times New Roman"/>
              </a:rPr>
              <a:t> </a:t>
            </a:r>
            <a:r>
              <a:rPr sz="1600" spc="-5" dirty="0">
                <a:latin typeface="Times New Roman"/>
                <a:cs typeface="Times New Roman"/>
              </a:rPr>
              <a:t>they</a:t>
            </a:r>
            <a:r>
              <a:rPr sz="1600" spc="-30" dirty="0">
                <a:latin typeface="Times New Roman"/>
                <a:cs typeface="Times New Roman"/>
              </a:rPr>
              <a:t> </a:t>
            </a:r>
            <a:r>
              <a:rPr sz="1600" spc="-5" dirty="0">
                <a:latin typeface="Times New Roman"/>
                <a:cs typeface="Times New Roman"/>
              </a:rPr>
              <a:t>collaborated</a:t>
            </a:r>
            <a:r>
              <a:rPr sz="1600" spc="-45" dirty="0">
                <a:latin typeface="Times New Roman"/>
                <a:cs typeface="Times New Roman"/>
              </a:rPr>
              <a:t> </a:t>
            </a:r>
            <a:r>
              <a:rPr sz="1600" spc="-5" dirty="0">
                <a:latin typeface="Times New Roman"/>
                <a:cs typeface="Times New Roman"/>
              </a:rPr>
              <a:t>with </a:t>
            </a:r>
            <a:r>
              <a:rPr sz="1600" spc="-335" dirty="0">
                <a:latin typeface="Times New Roman"/>
                <a:cs typeface="Times New Roman"/>
              </a:rPr>
              <a:t> </a:t>
            </a:r>
            <a:r>
              <a:rPr sz="1600" dirty="0">
                <a:latin typeface="Times New Roman"/>
                <a:cs typeface="Times New Roman"/>
              </a:rPr>
              <a:t>a</a:t>
            </a:r>
            <a:r>
              <a:rPr sz="1600" spc="200" dirty="0">
                <a:latin typeface="Times New Roman"/>
                <a:cs typeface="Times New Roman"/>
              </a:rPr>
              <a:t> </a:t>
            </a:r>
            <a:r>
              <a:rPr sz="1600" spc="-5" dirty="0">
                <a:latin typeface="Times New Roman"/>
                <a:cs typeface="Times New Roman"/>
              </a:rPr>
              <a:t>telecom</a:t>
            </a:r>
            <a:r>
              <a:rPr sz="1600" spc="185" dirty="0">
                <a:latin typeface="Times New Roman"/>
                <a:cs typeface="Times New Roman"/>
              </a:rPr>
              <a:t> </a:t>
            </a:r>
            <a:r>
              <a:rPr sz="1600" spc="-5" dirty="0">
                <a:latin typeface="Times New Roman"/>
                <a:cs typeface="Times New Roman"/>
              </a:rPr>
              <a:t>industry</a:t>
            </a:r>
            <a:r>
              <a:rPr sz="1600" spc="195" dirty="0">
                <a:latin typeface="Times New Roman"/>
                <a:cs typeface="Times New Roman"/>
              </a:rPr>
              <a:t> </a:t>
            </a:r>
            <a:r>
              <a:rPr sz="1600" spc="-5" dirty="0">
                <a:latin typeface="Times New Roman"/>
                <a:cs typeface="Times New Roman"/>
              </a:rPr>
              <a:t>who</a:t>
            </a:r>
            <a:r>
              <a:rPr sz="1600" spc="190" dirty="0">
                <a:latin typeface="Times New Roman"/>
                <a:cs typeface="Times New Roman"/>
              </a:rPr>
              <a:t> </a:t>
            </a:r>
            <a:r>
              <a:rPr sz="1600" spc="-5" dirty="0">
                <a:latin typeface="Times New Roman"/>
                <a:cs typeface="Times New Roman"/>
              </a:rPr>
              <a:t>offers</a:t>
            </a:r>
            <a:r>
              <a:rPr sz="1600" spc="190" dirty="0">
                <a:latin typeface="Times New Roman"/>
                <a:cs typeface="Times New Roman"/>
              </a:rPr>
              <a:t> </a:t>
            </a:r>
            <a:r>
              <a:rPr sz="1600" spc="-5" dirty="0">
                <a:latin typeface="Times New Roman"/>
                <a:cs typeface="Times New Roman"/>
              </a:rPr>
              <a:t>better</a:t>
            </a:r>
            <a:r>
              <a:rPr sz="1600" spc="190" dirty="0">
                <a:latin typeface="Times New Roman"/>
                <a:cs typeface="Times New Roman"/>
              </a:rPr>
              <a:t> </a:t>
            </a:r>
            <a:r>
              <a:rPr sz="1600" spc="-5" dirty="0">
                <a:latin typeface="Times New Roman"/>
                <a:cs typeface="Times New Roman"/>
              </a:rPr>
              <a:t>products</a:t>
            </a:r>
            <a:r>
              <a:rPr sz="1600" spc="190" dirty="0">
                <a:latin typeface="Times New Roman"/>
                <a:cs typeface="Times New Roman"/>
              </a:rPr>
              <a:t> </a:t>
            </a:r>
            <a:r>
              <a:rPr sz="1600" dirty="0">
                <a:latin typeface="Times New Roman"/>
                <a:cs typeface="Times New Roman"/>
              </a:rPr>
              <a:t>at</a:t>
            </a:r>
            <a:r>
              <a:rPr sz="1600" spc="190" dirty="0">
                <a:latin typeface="Times New Roman"/>
                <a:cs typeface="Times New Roman"/>
              </a:rPr>
              <a:t> </a:t>
            </a:r>
            <a:r>
              <a:rPr sz="1600" spc="-5" dirty="0">
                <a:latin typeface="Times New Roman"/>
                <a:cs typeface="Times New Roman"/>
              </a:rPr>
              <a:t>lower</a:t>
            </a:r>
            <a:r>
              <a:rPr sz="1600" spc="190" dirty="0">
                <a:latin typeface="Times New Roman"/>
                <a:cs typeface="Times New Roman"/>
              </a:rPr>
              <a:t> </a:t>
            </a:r>
            <a:r>
              <a:rPr sz="1600" spc="-5" dirty="0">
                <a:latin typeface="Times New Roman"/>
                <a:cs typeface="Times New Roman"/>
              </a:rPr>
              <a:t>price</a:t>
            </a:r>
            <a:r>
              <a:rPr sz="1600" spc="200" dirty="0">
                <a:latin typeface="Times New Roman"/>
                <a:cs typeface="Times New Roman"/>
              </a:rPr>
              <a:t> </a:t>
            </a:r>
            <a:r>
              <a:rPr sz="1600" spc="-5" dirty="0">
                <a:latin typeface="Times New Roman"/>
                <a:cs typeface="Times New Roman"/>
              </a:rPr>
              <a:t>to</a:t>
            </a:r>
            <a:r>
              <a:rPr sz="1600" spc="200" dirty="0">
                <a:latin typeface="Times New Roman"/>
                <a:cs typeface="Times New Roman"/>
              </a:rPr>
              <a:t> </a:t>
            </a:r>
            <a:r>
              <a:rPr sz="1600" spc="-5" dirty="0">
                <a:latin typeface="Times New Roman"/>
                <a:cs typeface="Times New Roman"/>
              </a:rPr>
              <a:t>all</a:t>
            </a:r>
            <a:r>
              <a:rPr sz="1600" spc="195" dirty="0">
                <a:latin typeface="Times New Roman"/>
                <a:cs typeface="Times New Roman"/>
              </a:rPr>
              <a:t> </a:t>
            </a:r>
            <a:r>
              <a:rPr sz="1600" spc="-5" dirty="0">
                <a:latin typeface="Times New Roman"/>
                <a:cs typeface="Times New Roman"/>
              </a:rPr>
              <a:t>value</a:t>
            </a:r>
            <a:r>
              <a:rPr lang="en-IN" sz="1600" spc="-5" dirty="0">
                <a:latin typeface="Times New Roman"/>
                <a:cs typeface="Times New Roman"/>
              </a:rPr>
              <a:t>.</a:t>
            </a:r>
          </a:p>
          <a:p>
            <a:pPr marL="18415" marR="5080" indent="-6350" algn="just">
              <a:lnSpc>
                <a:spcPct val="143800"/>
              </a:lnSpc>
              <a:spcBef>
                <a:spcPts val="800"/>
              </a:spcBef>
            </a:pPr>
            <a:r>
              <a:rPr lang="en-US" sz="1600" spc="-5" dirty="0">
                <a:latin typeface="Times New Roman"/>
                <a:cs typeface="Times New Roman"/>
              </a:rPr>
              <a:t>The</a:t>
            </a:r>
            <a:r>
              <a:rPr lang="en-US" sz="1600" dirty="0">
                <a:latin typeface="Times New Roman"/>
                <a:cs typeface="Times New Roman"/>
              </a:rPr>
              <a:t> </a:t>
            </a:r>
            <a:r>
              <a:rPr lang="en-US" sz="1600" spc="-5" dirty="0">
                <a:latin typeface="Times New Roman"/>
                <a:cs typeface="Times New Roman"/>
              </a:rPr>
              <a:t>collaboration</a:t>
            </a:r>
            <a:r>
              <a:rPr lang="en-US" sz="1600" dirty="0">
                <a:latin typeface="Times New Roman"/>
                <a:cs typeface="Times New Roman"/>
              </a:rPr>
              <a:t> of</a:t>
            </a:r>
            <a:r>
              <a:rPr lang="en-US" sz="1600" spc="5" dirty="0">
                <a:latin typeface="Times New Roman"/>
                <a:cs typeface="Times New Roman"/>
              </a:rPr>
              <a:t> </a:t>
            </a:r>
            <a:r>
              <a:rPr lang="en-US" sz="1600" spc="-5" dirty="0">
                <a:latin typeface="Times New Roman"/>
                <a:cs typeface="Times New Roman"/>
              </a:rPr>
              <a:t>these</a:t>
            </a:r>
            <a:r>
              <a:rPr lang="en-US" sz="1600" dirty="0">
                <a:latin typeface="Times New Roman"/>
                <a:cs typeface="Times New Roman"/>
              </a:rPr>
              <a:t> 2</a:t>
            </a:r>
            <a:r>
              <a:rPr lang="en-US" sz="1600" spc="5" dirty="0">
                <a:latin typeface="Times New Roman"/>
                <a:cs typeface="Times New Roman"/>
              </a:rPr>
              <a:t> </a:t>
            </a:r>
            <a:r>
              <a:rPr lang="en-US" sz="1600" spc="-5" dirty="0">
                <a:latin typeface="Times New Roman"/>
                <a:cs typeface="Times New Roman"/>
              </a:rPr>
              <a:t>organization</a:t>
            </a:r>
            <a:r>
              <a:rPr lang="en-US" sz="1600" dirty="0">
                <a:latin typeface="Times New Roman"/>
                <a:cs typeface="Times New Roman"/>
              </a:rPr>
              <a:t> </a:t>
            </a:r>
            <a:r>
              <a:rPr lang="en-US" sz="1600" spc="-5" dirty="0">
                <a:latin typeface="Times New Roman"/>
                <a:cs typeface="Times New Roman"/>
              </a:rPr>
              <a:t>come</a:t>
            </a:r>
            <a:r>
              <a:rPr lang="en-US" sz="1600" dirty="0">
                <a:latin typeface="Times New Roman"/>
                <a:cs typeface="Times New Roman"/>
              </a:rPr>
              <a:t> up</a:t>
            </a:r>
            <a:r>
              <a:rPr lang="en-US" sz="1600" spc="5" dirty="0">
                <a:latin typeface="Times New Roman"/>
                <a:cs typeface="Times New Roman"/>
              </a:rPr>
              <a:t> </a:t>
            </a:r>
            <a:r>
              <a:rPr lang="en-US" sz="1600" spc="-5" dirty="0">
                <a:latin typeface="Times New Roman"/>
                <a:cs typeface="Times New Roman"/>
              </a:rPr>
              <a:t>with</a:t>
            </a:r>
            <a:r>
              <a:rPr lang="en-US" sz="1600" dirty="0">
                <a:latin typeface="Times New Roman"/>
                <a:cs typeface="Times New Roman"/>
              </a:rPr>
              <a:t> a</a:t>
            </a:r>
            <a:r>
              <a:rPr lang="en-US" sz="1600" spc="5" dirty="0">
                <a:latin typeface="Times New Roman"/>
                <a:cs typeface="Times New Roman"/>
              </a:rPr>
              <a:t> </a:t>
            </a:r>
            <a:r>
              <a:rPr lang="en-US" sz="1600" spc="-5" dirty="0">
                <a:latin typeface="Times New Roman"/>
                <a:cs typeface="Times New Roman"/>
              </a:rPr>
              <a:t>concept</a:t>
            </a:r>
            <a:r>
              <a:rPr lang="en-US" sz="1600" dirty="0">
                <a:latin typeface="Times New Roman"/>
                <a:cs typeface="Times New Roman"/>
              </a:rPr>
              <a:t> </a:t>
            </a:r>
            <a:r>
              <a:rPr lang="en-US" sz="1600" spc="-5" dirty="0">
                <a:latin typeface="Times New Roman"/>
                <a:cs typeface="Times New Roman"/>
              </a:rPr>
              <a:t>of </a:t>
            </a:r>
            <a:r>
              <a:rPr lang="en-US" sz="1600" dirty="0">
                <a:latin typeface="Times New Roman"/>
                <a:cs typeface="Times New Roman"/>
              </a:rPr>
              <a:t> </a:t>
            </a:r>
            <a:r>
              <a:rPr lang="en-US" sz="1600" spc="-5" dirty="0">
                <a:latin typeface="Times New Roman"/>
                <a:cs typeface="Times New Roman"/>
              </a:rPr>
              <a:t>providing the micro </a:t>
            </a:r>
            <a:r>
              <a:rPr lang="en-US" sz="1600" dirty="0">
                <a:latin typeface="Times New Roman"/>
                <a:cs typeface="Times New Roman"/>
              </a:rPr>
              <a:t>– </a:t>
            </a:r>
            <a:r>
              <a:rPr lang="en-US" sz="1600" spc="-5" dirty="0">
                <a:latin typeface="Times New Roman"/>
                <a:cs typeface="Times New Roman"/>
              </a:rPr>
              <a:t>credits </a:t>
            </a:r>
            <a:r>
              <a:rPr lang="en-US" sz="1600" dirty="0">
                <a:latin typeface="Times New Roman"/>
                <a:cs typeface="Times New Roman"/>
              </a:rPr>
              <a:t>on </a:t>
            </a:r>
            <a:r>
              <a:rPr lang="en-US" sz="1600" spc="-5" dirty="0">
                <a:latin typeface="Times New Roman"/>
                <a:cs typeface="Times New Roman"/>
              </a:rPr>
              <a:t>mobile balance to be paid back in </a:t>
            </a:r>
            <a:r>
              <a:rPr lang="en-US" sz="1600" dirty="0">
                <a:latin typeface="Times New Roman"/>
                <a:cs typeface="Times New Roman"/>
              </a:rPr>
              <a:t>5 </a:t>
            </a:r>
            <a:r>
              <a:rPr lang="en-US" sz="1600" spc="-10" dirty="0">
                <a:latin typeface="Times New Roman"/>
                <a:cs typeface="Times New Roman"/>
              </a:rPr>
              <a:t>days. </a:t>
            </a:r>
            <a:r>
              <a:rPr lang="en-US" sz="1600" spc="-5" dirty="0">
                <a:latin typeface="Times New Roman"/>
                <a:cs typeface="Times New Roman"/>
              </a:rPr>
              <a:t> </a:t>
            </a:r>
            <a:r>
              <a:rPr lang="en-US" sz="1600" dirty="0">
                <a:latin typeface="Times New Roman"/>
                <a:cs typeface="Times New Roman"/>
              </a:rPr>
              <a:t>For</a:t>
            </a:r>
            <a:r>
              <a:rPr lang="en-US" sz="1600" spc="30" dirty="0">
                <a:latin typeface="Times New Roman"/>
                <a:cs typeface="Times New Roman"/>
              </a:rPr>
              <a:t> </a:t>
            </a:r>
            <a:r>
              <a:rPr lang="en-US" sz="1600" spc="-5" dirty="0">
                <a:latin typeface="Times New Roman"/>
                <a:cs typeface="Times New Roman"/>
              </a:rPr>
              <a:t>the</a:t>
            </a:r>
            <a:r>
              <a:rPr lang="en-US" sz="1600" spc="35" dirty="0">
                <a:latin typeface="Times New Roman"/>
                <a:cs typeface="Times New Roman"/>
              </a:rPr>
              <a:t> </a:t>
            </a:r>
            <a:r>
              <a:rPr lang="en-US" sz="1600" spc="-5" dirty="0">
                <a:latin typeface="Times New Roman"/>
                <a:cs typeface="Times New Roman"/>
              </a:rPr>
              <a:t>loan</a:t>
            </a:r>
            <a:r>
              <a:rPr lang="en-US" sz="1600" spc="35" dirty="0">
                <a:latin typeface="Times New Roman"/>
                <a:cs typeface="Times New Roman"/>
              </a:rPr>
              <a:t> </a:t>
            </a:r>
            <a:r>
              <a:rPr lang="en-US" sz="1600" spc="-5" dirty="0">
                <a:latin typeface="Times New Roman"/>
                <a:cs typeface="Times New Roman"/>
              </a:rPr>
              <a:t>amount</a:t>
            </a:r>
            <a:r>
              <a:rPr lang="en-US" sz="1600" spc="30" dirty="0">
                <a:latin typeface="Times New Roman"/>
                <a:cs typeface="Times New Roman"/>
              </a:rPr>
              <a:t> </a:t>
            </a:r>
            <a:r>
              <a:rPr lang="en-US" sz="1600" dirty="0">
                <a:latin typeface="Times New Roman"/>
                <a:cs typeface="Times New Roman"/>
              </a:rPr>
              <a:t>of</a:t>
            </a:r>
            <a:r>
              <a:rPr lang="en-US" sz="1600" spc="30" dirty="0">
                <a:latin typeface="Times New Roman"/>
                <a:cs typeface="Times New Roman"/>
              </a:rPr>
              <a:t> </a:t>
            </a:r>
            <a:r>
              <a:rPr lang="en-US" sz="1600" dirty="0">
                <a:latin typeface="Times New Roman"/>
                <a:cs typeface="Times New Roman"/>
              </a:rPr>
              <a:t>5</a:t>
            </a:r>
            <a:r>
              <a:rPr lang="en-US" sz="1600" spc="50" dirty="0">
                <a:latin typeface="Times New Roman"/>
                <a:cs typeface="Times New Roman"/>
              </a:rPr>
              <a:t> </a:t>
            </a:r>
            <a:r>
              <a:rPr lang="en-US" sz="1600" spc="-5" dirty="0">
                <a:latin typeface="Times New Roman"/>
                <a:cs typeface="Times New Roman"/>
              </a:rPr>
              <a:t>Indonesian</a:t>
            </a:r>
            <a:r>
              <a:rPr lang="en-US" sz="1600" spc="40" dirty="0">
                <a:latin typeface="Times New Roman"/>
                <a:cs typeface="Times New Roman"/>
              </a:rPr>
              <a:t> </a:t>
            </a:r>
            <a:r>
              <a:rPr lang="en-US" sz="1600" spc="-5" dirty="0">
                <a:latin typeface="Times New Roman"/>
                <a:cs typeface="Times New Roman"/>
              </a:rPr>
              <a:t>Rupiah</a:t>
            </a:r>
            <a:r>
              <a:rPr lang="en-US" sz="1600" spc="35" dirty="0">
                <a:latin typeface="Times New Roman"/>
                <a:cs typeface="Times New Roman"/>
              </a:rPr>
              <a:t> </a:t>
            </a:r>
            <a:r>
              <a:rPr lang="en-US" sz="1600" spc="-5" dirty="0">
                <a:latin typeface="Times New Roman"/>
                <a:cs typeface="Times New Roman"/>
              </a:rPr>
              <a:t>the</a:t>
            </a:r>
            <a:r>
              <a:rPr lang="en-US" sz="1600" spc="35" dirty="0">
                <a:latin typeface="Times New Roman"/>
                <a:cs typeface="Times New Roman"/>
              </a:rPr>
              <a:t> </a:t>
            </a:r>
            <a:r>
              <a:rPr lang="en-US" sz="1600" spc="-5" dirty="0">
                <a:latin typeface="Times New Roman"/>
                <a:cs typeface="Times New Roman"/>
              </a:rPr>
              <a:t>payback</a:t>
            </a:r>
            <a:r>
              <a:rPr lang="en-US" sz="1600" spc="35" dirty="0">
                <a:latin typeface="Times New Roman"/>
                <a:cs typeface="Times New Roman"/>
              </a:rPr>
              <a:t> </a:t>
            </a:r>
            <a:r>
              <a:rPr lang="en-US" sz="1600" spc="-5" dirty="0">
                <a:latin typeface="Times New Roman"/>
                <a:cs typeface="Times New Roman"/>
              </a:rPr>
              <a:t>amount</a:t>
            </a:r>
            <a:r>
              <a:rPr lang="en-US" sz="1600" spc="40" dirty="0">
                <a:latin typeface="Times New Roman"/>
                <a:cs typeface="Times New Roman"/>
              </a:rPr>
              <a:t> </a:t>
            </a:r>
            <a:r>
              <a:rPr lang="en-US" sz="1600" spc="-5" dirty="0">
                <a:latin typeface="Times New Roman"/>
                <a:cs typeface="Times New Roman"/>
              </a:rPr>
              <a:t>would</a:t>
            </a:r>
            <a:r>
              <a:rPr lang="en-US" sz="1600" spc="40" dirty="0">
                <a:latin typeface="Times New Roman"/>
                <a:cs typeface="Times New Roman"/>
              </a:rPr>
              <a:t> </a:t>
            </a:r>
            <a:r>
              <a:rPr lang="en-US" sz="1600" spc="-5" dirty="0">
                <a:latin typeface="Times New Roman"/>
                <a:cs typeface="Times New Roman"/>
              </a:rPr>
              <a:t>be </a:t>
            </a:r>
            <a:r>
              <a:rPr lang="en-US" sz="1600" spc="-340" dirty="0">
                <a:latin typeface="Times New Roman"/>
                <a:cs typeface="Times New Roman"/>
              </a:rPr>
              <a:t> </a:t>
            </a:r>
            <a:r>
              <a:rPr lang="en-US" sz="1600" dirty="0">
                <a:latin typeface="Times New Roman"/>
                <a:cs typeface="Times New Roman"/>
              </a:rPr>
              <a:t>6 </a:t>
            </a:r>
            <a:r>
              <a:rPr lang="en-US" sz="1600" spc="-5" dirty="0">
                <a:latin typeface="Times New Roman"/>
                <a:cs typeface="Times New Roman"/>
              </a:rPr>
              <a:t>Rupiah </a:t>
            </a:r>
            <a:r>
              <a:rPr lang="en-US" sz="1600" spc="-10" dirty="0">
                <a:latin typeface="Times New Roman"/>
                <a:cs typeface="Times New Roman"/>
              </a:rPr>
              <a:t>and </a:t>
            </a:r>
            <a:r>
              <a:rPr lang="en-US" sz="1600" spc="-5" dirty="0">
                <a:latin typeface="Times New Roman"/>
                <a:cs typeface="Times New Roman"/>
              </a:rPr>
              <a:t>the loan </a:t>
            </a:r>
            <a:r>
              <a:rPr lang="en-US" sz="1600" dirty="0">
                <a:latin typeface="Times New Roman"/>
                <a:cs typeface="Times New Roman"/>
              </a:rPr>
              <a:t>amount of 10 </a:t>
            </a:r>
            <a:r>
              <a:rPr lang="en-US" sz="1600" spc="-5" dirty="0">
                <a:latin typeface="Times New Roman"/>
                <a:cs typeface="Times New Roman"/>
              </a:rPr>
              <a:t>Rupiah the payback amount would be </a:t>
            </a:r>
            <a:r>
              <a:rPr lang="en-US" sz="1600" dirty="0">
                <a:latin typeface="Times New Roman"/>
                <a:cs typeface="Times New Roman"/>
              </a:rPr>
              <a:t> 12 </a:t>
            </a:r>
            <a:r>
              <a:rPr lang="en-US" sz="1600" spc="-5" dirty="0">
                <a:latin typeface="Times New Roman"/>
                <a:cs typeface="Times New Roman"/>
              </a:rPr>
              <a:t>Indonesian Rupiah. Now </a:t>
            </a:r>
            <a:r>
              <a:rPr lang="en-US" sz="1600" dirty="0">
                <a:latin typeface="Times New Roman"/>
                <a:cs typeface="Times New Roman"/>
              </a:rPr>
              <a:t>if a </a:t>
            </a:r>
            <a:r>
              <a:rPr lang="en-US" sz="1600" spc="-5" dirty="0">
                <a:latin typeface="Times New Roman"/>
                <a:cs typeface="Times New Roman"/>
              </a:rPr>
              <a:t>customer deviates from </a:t>
            </a:r>
            <a:r>
              <a:rPr lang="en-US" sz="1600" dirty="0">
                <a:latin typeface="Times New Roman"/>
                <a:cs typeface="Times New Roman"/>
              </a:rPr>
              <a:t>the </a:t>
            </a:r>
            <a:r>
              <a:rPr lang="en-US" sz="1600" spc="-5" dirty="0">
                <a:latin typeface="Times New Roman"/>
                <a:cs typeface="Times New Roman"/>
              </a:rPr>
              <a:t>path </a:t>
            </a:r>
            <a:r>
              <a:rPr lang="en-US" sz="1600" dirty="0">
                <a:latin typeface="Times New Roman"/>
                <a:cs typeface="Times New Roman"/>
              </a:rPr>
              <a:t>of </a:t>
            </a:r>
            <a:r>
              <a:rPr lang="en-US" sz="1600" spc="-5" dirty="0">
                <a:latin typeface="Times New Roman"/>
                <a:cs typeface="Times New Roman"/>
              </a:rPr>
              <a:t>paying </a:t>
            </a:r>
            <a:r>
              <a:rPr lang="en-US" sz="1600" dirty="0">
                <a:latin typeface="Times New Roman"/>
                <a:cs typeface="Times New Roman"/>
              </a:rPr>
              <a:t> </a:t>
            </a:r>
            <a:r>
              <a:rPr lang="en-US" sz="1600" spc="-5" dirty="0">
                <a:latin typeface="Times New Roman"/>
                <a:cs typeface="Times New Roman"/>
              </a:rPr>
              <a:t>back the loaned amount within the duration </a:t>
            </a:r>
            <a:r>
              <a:rPr lang="en-US" sz="1600" dirty="0">
                <a:latin typeface="Times New Roman"/>
                <a:cs typeface="Times New Roman"/>
              </a:rPr>
              <a:t>of 5 </a:t>
            </a:r>
            <a:r>
              <a:rPr lang="en-US" sz="1600" spc="-5" dirty="0">
                <a:latin typeface="Times New Roman"/>
                <a:cs typeface="Times New Roman"/>
              </a:rPr>
              <a:t>days will </a:t>
            </a:r>
            <a:r>
              <a:rPr lang="en-US" sz="1600" dirty="0">
                <a:latin typeface="Times New Roman"/>
                <a:cs typeface="Times New Roman"/>
              </a:rPr>
              <a:t>be </a:t>
            </a:r>
            <a:r>
              <a:rPr lang="en-US" sz="1600" spc="-5" dirty="0">
                <a:latin typeface="Times New Roman"/>
                <a:cs typeface="Times New Roman"/>
              </a:rPr>
              <a:t>consider </a:t>
            </a:r>
            <a:r>
              <a:rPr lang="en-US" sz="1600" dirty="0">
                <a:latin typeface="Times New Roman"/>
                <a:cs typeface="Times New Roman"/>
              </a:rPr>
              <a:t>as a </a:t>
            </a:r>
            <a:r>
              <a:rPr lang="en-US" sz="1600" spc="5" dirty="0">
                <a:latin typeface="Times New Roman"/>
                <a:cs typeface="Times New Roman"/>
              </a:rPr>
              <a:t> </a:t>
            </a:r>
            <a:r>
              <a:rPr lang="en-US" sz="1600" spc="-5" dirty="0">
                <a:latin typeface="Times New Roman"/>
                <a:cs typeface="Times New Roman"/>
              </a:rPr>
              <a:t>defaulter.</a:t>
            </a:r>
            <a:endParaRPr lang="en-US" sz="1600" dirty="0">
              <a:latin typeface="Times New Roman"/>
              <a:cs typeface="Times New Roman"/>
            </a:endParaRPr>
          </a:p>
          <a:p>
            <a:pPr marL="18415" marR="5080" indent="-6350" algn="just">
              <a:lnSpc>
                <a:spcPct val="143800"/>
              </a:lnSpc>
              <a:spcBef>
                <a:spcPts val="800"/>
              </a:spcBef>
            </a:pPr>
            <a:endParaRPr sz="1600" dirty="0">
              <a:latin typeface="Times New Roman"/>
              <a:cs typeface="Times New Roman"/>
            </a:endParaRPr>
          </a:p>
        </p:txBody>
      </p:sp>
      <p:sp>
        <p:nvSpPr>
          <p:cNvPr id="3" name="TextBox 2">
            <a:extLst>
              <a:ext uri="{FF2B5EF4-FFF2-40B4-BE49-F238E27FC236}">
                <a16:creationId xmlns:a16="http://schemas.microsoft.com/office/drawing/2014/main" id="{E087F343-D000-4472-8F84-A2461A52E166}"/>
              </a:ext>
            </a:extLst>
          </p:cNvPr>
          <p:cNvSpPr txBox="1"/>
          <p:nvPr/>
        </p:nvSpPr>
        <p:spPr>
          <a:xfrm>
            <a:off x="685800" y="152400"/>
            <a:ext cx="6324600" cy="523220"/>
          </a:xfrm>
          <a:prstGeom prst="rect">
            <a:avLst/>
          </a:prstGeom>
          <a:noFill/>
        </p:spPr>
        <p:txBody>
          <a:bodyPr wrap="square" rtlCol="0">
            <a:spAutoFit/>
          </a:bodyPr>
          <a:lstStyle/>
          <a:p>
            <a:r>
              <a:rPr lang="en-US" sz="2800" b="1" dirty="0"/>
              <a:t>Background of the Domain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1" y="228600"/>
            <a:ext cx="6781800" cy="8071120"/>
          </a:xfrm>
          <a:prstGeom prst="rect">
            <a:avLst/>
          </a:prstGeom>
        </p:spPr>
        <p:txBody>
          <a:bodyPr vert="horz" wrap="square" lIns="0" tIns="12065" rIns="0" bIns="0" rtlCol="0">
            <a:spAutoFit/>
          </a:bodyPr>
          <a:lstStyle/>
          <a:p>
            <a:pPr marL="18415" marR="5080" indent="-6350" algn="just">
              <a:lnSpc>
                <a:spcPct val="143800"/>
              </a:lnSpc>
              <a:spcBef>
                <a:spcPts val="45"/>
              </a:spcBef>
            </a:pPr>
            <a:r>
              <a:rPr spc="-5" dirty="0">
                <a:latin typeface="+mn-lt"/>
                <a:cs typeface="Times New Roman"/>
              </a:rPr>
              <a:t>Now</a:t>
            </a:r>
            <a:r>
              <a:rPr spc="-70" dirty="0">
                <a:latin typeface="+mn-lt"/>
                <a:cs typeface="Times New Roman"/>
              </a:rPr>
              <a:t> </a:t>
            </a:r>
            <a:r>
              <a:rPr spc="-5" dirty="0">
                <a:latin typeface="+mn-lt"/>
                <a:cs typeface="Times New Roman"/>
              </a:rPr>
              <a:t>one</a:t>
            </a:r>
            <a:r>
              <a:rPr spc="-70" dirty="0">
                <a:latin typeface="+mn-lt"/>
                <a:cs typeface="Times New Roman"/>
              </a:rPr>
              <a:t> </a:t>
            </a:r>
            <a:r>
              <a:rPr spc="-5" dirty="0">
                <a:latin typeface="+mn-lt"/>
                <a:cs typeface="Times New Roman"/>
              </a:rPr>
              <a:t>thing</a:t>
            </a:r>
            <a:r>
              <a:rPr spc="-70" dirty="0">
                <a:latin typeface="+mn-lt"/>
                <a:cs typeface="Times New Roman"/>
              </a:rPr>
              <a:t> </a:t>
            </a:r>
            <a:r>
              <a:rPr spc="-5" dirty="0">
                <a:latin typeface="+mn-lt"/>
                <a:cs typeface="Times New Roman"/>
              </a:rPr>
              <a:t>is</a:t>
            </a:r>
            <a:r>
              <a:rPr spc="-65" dirty="0">
                <a:latin typeface="+mn-lt"/>
                <a:cs typeface="Times New Roman"/>
              </a:rPr>
              <a:t> </a:t>
            </a:r>
            <a:r>
              <a:rPr spc="-5" dirty="0">
                <a:latin typeface="+mn-lt"/>
                <a:cs typeface="Times New Roman"/>
              </a:rPr>
              <a:t>sure</a:t>
            </a:r>
            <a:r>
              <a:rPr spc="-85" dirty="0">
                <a:latin typeface="+mn-lt"/>
                <a:cs typeface="Times New Roman"/>
              </a:rPr>
              <a:t> </a:t>
            </a:r>
            <a:r>
              <a:rPr dirty="0">
                <a:latin typeface="+mn-lt"/>
                <a:cs typeface="Times New Roman"/>
              </a:rPr>
              <a:t>in</a:t>
            </a:r>
            <a:r>
              <a:rPr spc="-65" dirty="0">
                <a:latin typeface="+mn-lt"/>
                <a:cs typeface="Times New Roman"/>
              </a:rPr>
              <a:t> </a:t>
            </a:r>
            <a:r>
              <a:rPr spc="-5" dirty="0">
                <a:latin typeface="+mn-lt"/>
                <a:cs typeface="Times New Roman"/>
              </a:rPr>
              <a:t>this</a:t>
            </a:r>
            <a:r>
              <a:rPr spc="-70" dirty="0">
                <a:latin typeface="+mn-lt"/>
                <a:cs typeface="Times New Roman"/>
              </a:rPr>
              <a:t> </a:t>
            </a:r>
            <a:r>
              <a:rPr spc="-5" dirty="0">
                <a:latin typeface="+mn-lt"/>
                <a:cs typeface="Times New Roman"/>
              </a:rPr>
              <a:t>business</a:t>
            </a:r>
            <a:r>
              <a:rPr spc="-65" dirty="0">
                <a:latin typeface="+mn-lt"/>
                <a:cs typeface="Times New Roman"/>
              </a:rPr>
              <a:t> </a:t>
            </a:r>
            <a:r>
              <a:rPr spc="-5" dirty="0">
                <a:latin typeface="+mn-lt"/>
                <a:cs typeface="Times New Roman"/>
              </a:rPr>
              <a:t>is</a:t>
            </a:r>
            <a:r>
              <a:rPr spc="-70" dirty="0">
                <a:latin typeface="+mn-lt"/>
                <a:cs typeface="Times New Roman"/>
              </a:rPr>
              <a:t> </a:t>
            </a:r>
            <a:r>
              <a:rPr dirty="0">
                <a:latin typeface="+mn-lt"/>
                <a:cs typeface="Times New Roman"/>
              </a:rPr>
              <a:t>if</a:t>
            </a:r>
            <a:r>
              <a:rPr spc="-70" dirty="0">
                <a:latin typeface="+mn-lt"/>
                <a:cs typeface="Times New Roman"/>
              </a:rPr>
              <a:t> </a:t>
            </a:r>
            <a:r>
              <a:rPr dirty="0">
                <a:latin typeface="+mn-lt"/>
                <a:cs typeface="Times New Roman"/>
              </a:rPr>
              <a:t>a</a:t>
            </a:r>
            <a:r>
              <a:rPr spc="-75" dirty="0">
                <a:latin typeface="+mn-lt"/>
                <a:cs typeface="Times New Roman"/>
              </a:rPr>
              <a:t> </a:t>
            </a:r>
            <a:r>
              <a:rPr dirty="0">
                <a:latin typeface="+mn-lt"/>
                <a:cs typeface="Times New Roman"/>
              </a:rPr>
              <a:t>customer</a:t>
            </a:r>
            <a:r>
              <a:rPr spc="-80" dirty="0">
                <a:latin typeface="+mn-lt"/>
                <a:cs typeface="Times New Roman"/>
              </a:rPr>
              <a:t> </a:t>
            </a:r>
            <a:r>
              <a:rPr spc="-5" dirty="0">
                <a:latin typeface="+mn-lt"/>
                <a:cs typeface="Times New Roman"/>
              </a:rPr>
              <a:t>defaults</a:t>
            </a:r>
            <a:r>
              <a:rPr spc="-70" dirty="0">
                <a:latin typeface="+mn-lt"/>
                <a:cs typeface="Times New Roman"/>
              </a:rPr>
              <a:t> </a:t>
            </a:r>
            <a:r>
              <a:rPr dirty="0">
                <a:latin typeface="+mn-lt"/>
                <a:cs typeface="Times New Roman"/>
              </a:rPr>
              <a:t>in</a:t>
            </a:r>
            <a:r>
              <a:rPr spc="-80" dirty="0">
                <a:latin typeface="+mn-lt"/>
                <a:cs typeface="Times New Roman"/>
              </a:rPr>
              <a:t> </a:t>
            </a:r>
            <a:r>
              <a:rPr spc="-5" dirty="0">
                <a:latin typeface="+mn-lt"/>
                <a:cs typeface="Times New Roman"/>
              </a:rPr>
              <a:t>paying</a:t>
            </a:r>
            <a:r>
              <a:rPr spc="-65" dirty="0">
                <a:latin typeface="+mn-lt"/>
                <a:cs typeface="Times New Roman"/>
              </a:rPr>
              <a:t> </a:t>
            </a:r>
            <a:r>
              <a:rPr spc="-5" dirty="0">
                <a:latin typeface="+mn-lt"/>
                <a:cs typeface="Times New Roman"/>
              </a:rPr>
              <a:t>back </a:t>
            </a:r>
            <a:r>
              <a:rPr spc="-340" dirty="0">
                <a:latin typeface="+mn-lt"/>
                <a:cs typeface="Times New Roman"/>
              </a:rPr>
              <a:t> </a:t>
            </a:r>
            <a:r>
              <a:rPr dirty="0">
                <a:latin typeface="+mn-lt"/>
                <a:cs typeface="Times New Roman"/>
              </a:rPr>
              <a:t>the </a:t>
            </a:r>
            <a:r>
              <a:rPr spc="-5" dirty="0">
                <a:latin typeface="+mn-lt"/>
                <a:cs typeface="Times New Roman"/>
              </a:rPr>
              <a:t>loaned amount will not </a:t>
            </a:r>
            <a:r>
              <a:rPr dirty="0">
                <a:latin typeface="+mn-lt"/>
                <a:cs typeface="Times New Roman"/>
              </a:rPr>
              <a:t>be </a:t>
            </a:r>
            <a:r>
              <a:rPr spc="-5" dirty="0">
                <a:latin typeface="+mn-lt"/>
                <a:cs typeface="Times New Roman"/>
              </a:rPr>
              <a:t>eligible for further loan </a:t>
            </a:r>
            <a:r>
              <a:rPr dirty="0">
                <a:latin typeface="+mn-lt"/>
                <a:cs typeface="Times New Roman"/>
              </a:rPr>
              <a:t>in </a:t>
            </a:r>
            <a:r>
              <a:rPr spc="-10" dirty="0">
                <a:latin typeface="+mn-lt"/>
                <a:cs typeface="Times New Roman"/>
              </a:rPr>
              <a:t>future </a:t>
            </a:r>
            <a:r>
              <a:rPr spc="-5" dirty="0">
                <a:latin typeface="+mn-lt"/>
                <a:cs typeface="Times New Roman"/>
              </a:rPr>
              <a:t>but the </a:t>
            </a:r>
            <a:r>
              <a:rPr dirty="0">
                <a:latin typeface="+mn-lt"/>
                <a:cs typeface="Times New Roman"/>
              </a:rPr>
              <a:t> </a:t>
            </a:r>
            <a:r>
              <a:rPr spc="-5" dirty="0">
                <a:latin typeface="+mn-lt"/>
                <a:cs typeface="Times New Roman"/>
              </a:rPr>
              <a:t>challenge is how to </a:t>
            </a:r>
            <a:r>
              <a:rPr dirty="0">
                <a:latin typeface="+mn-lt"/>
                <a:cs typeface="Times New Roman"/>
              </a:rPr>
              <a:t>recognize if a </a:t>
            </a:r>
            <a:r>
              <a:rPr spc="-5" dirty="0">
                <a:latin typeface="+mn-lt"/>
                <a:cs typeface="Times New Roman"/>
              </a:rPr>
              <a:t>customer </a:t>
            </a:r>
            <a:r>
              <a:rPr dirty="0">
                <a:latin typeface="+mn-lt"/>
                <a:cs typeface="Times New Roman"/>
              </a:rPr>
              <a:t>is </a:t>
            </a:r>
            <a:r>
              <a:rPr spc="-5" dirty="0">
                <a:latin typeface="+mn-lt"/>
                <a:cs typeface="Times New Roman"/>
              </a:rPr>
              <a:t>going to pay back </a:t>
            </a:r>
            <a:r>
              <a:rPr dirty="0">
                <a:latin typeface="+mn-lt"/>
                <a:cs typeface="Times New Roman"/>
              </a:rPr>
              <a:t>the </a:t>
            </a:r>
            <a:r>
              <a:rPr spc="-5" dirty="0">
                <a:latin typeface="+mn-lt"/>
                <a:cs typeface="Times New Roman"/>
              </a:rPr>
              <a:t>loaned </a:t>
            </a:r>
            <a:r>
              <a:rPr dirty="0">
                <a:latin typeface="+mn-lt"/>
                <a:cs typeface="Times New Roman"/>
              </a:rPr>
              <a:t> </a:t>
            </a:r>
            <a:r>
              <a:rPr spc="-5" dirty="0">
                <a:latin typeface="+mn-lt"/>
                <a:cs typeface="Times New Roman"/>
              </a:rPr>
              <a:t>amount </a:t>
            </a:r>
            <a:r>
              <a:rPr dirty="0">
                <a:latin typeface="+mn-lt"/>
                <a:cs typeface="Times New Roman"/>
              </a:rPr>
              <a:t>or </a:t>
            </a:r>
            <a:r>
              <a:rPr spc="-5" dirty="0">
                <a:latin typeface="+mn-lt"/>
                <a:cs typeface="Times New Roman"/>
              </a:rPr>
              <a:t>not? </a:t>
            </a:r>
            <a:r>
              <a:rPr spc="-10" dirty="0">
                <a:latin typeface="+mn-lt"/>
                <a:cs typeface="Times New Roman"/>
              </a:rPr>
              <a:t>So </a:t>
            </a:r>
            <a:r>
              <a:rPr spc="-5" dirty="0">
                <a:latin typeface="+mn-lt"/>
                <a:cs typeface="Times New Roman"/>
              </a:rPr>
              <a:t>that the organization could know it before </a:t>
            </a:r>
            <a:r>
              <a:rPr dirty="0">
                <a:latin typeface="+mn-lt"/>
                <a:cs typeface="Times New Roman"/>
              </a:rPr>
              <a:t>&amp; </a:t>
            </a:r>
            <a:r>
              <a:rPr spc="-10" dirty="0">
                <a:latin typeface="+mn-lt"/>
                <a:cs typeface="Times New Roman"/>
              </a:rPr>
              <a:t>could </a:t>
            </a:r>
            <a:r>
              <a:rPr spc="-5" dirty="0">
                <a:latin typeface="+mn-lt"/>
                <a:cs typeface="Times New Roman"/>
              </a:rPr>
              <a:t> prevent </a:t>
            </a:r>
            <a:r>
              <a:rPr dirty="0">
                <a:latin typeface="+mn-lt"/>
                <a:cs typeface="Times New Roman"/>
              </a:rPr>
              <a:t>or reduce </a:t>
            </a:r>
            <a:r>
              <a:rPr spc="-5" dirty="0">
                <a:latin typeface="+mn-lt"/>
                <a:cs typeface="Times New Roman"/>
              </a:rPr>
              <a:t>the default </a:t>
            </a:r>
            <a:r>
              <a:rPr dirty="0">
                <a:latin typeface="+mn-lt"/>
                <a:cs typeface="Times New Roman"/>
              </a:rPr>
              <a:t>case </a:t>
            </a:r>
            <a:r>
              <a:rPr spc="-5" dirty="0">
                <a:latin typeface="+mn-lt"/>
                <a:cs typeface="Times New Roman"/>
              </a:rPr>
              <a:t>in their business.</a:t>
            </a:r>
            <a:r>
              <a:rPr spc="685" dirty="0">
                <a:latin typeface="+mn-lt"/>
                <a:cs typeface="Times New Roman"/>
              </a:rPr>
              <a:t> </a:t>
            </a:r>
            <a:r>
              <a:rPr dirty="0">
                <a:latin typeface="+mn-lt"/>
                <a:cs typeface="Times New Roman"/>
              </a:rPr>
              <a:t>To </a:t>
            </a:r>
            <a:r>
              <a:rPr spc="-5" dirty="0">
                <a:latin typeface="+mn-lt"/>
                <a:cs typeface="Times New Roman"/>
              </a:rPr>
              <a:t>solve this </a:t>
            </a:r>
            <a:r>
              <a:rPr dirty="0">
                <a:latin typeface="+mn-lt"/>
                <a:cs typeface="Times New Roman"/>
              </a:rPr>
              <a:t>we </a:t>
            </a:r>
            <a:r>
              <a:rPr spc="-5" dirty="0">
                <a:latin typeface="+mn-lt"/>
                <a:cs typeface="Times New Roman"/>
              </a:rPr>
              <a:t>have </a:t>
            </a:r>
            <a:r>
              <a:rPr dirty="0">
                <a:latin typeface="+mn-lt"/>
                <a:cs typeface="Times New Roman"/>
              </a:rPr>
              <a:t> to </a:t>
            </a:r>
            <a:r>
              <a:rPr spc="-5" dirty="0">
                <a:latin typeface="+mn-lt"/>
                <a:cs typeface="Times New Roman"/>
              </a:rPr>
              <a:t>build </a:t>
            </a:r>
            <a:r>
              <a:rPr dirty="0">
                <a:latin typeface="+mn-lt"/>
                <a:cs typeface="Times New Roman"/>
              </a:rPr>
              <a:t>a</a:t>
            </a:r>
            <a:r>
              <a:rPr spc="5" dirty="0">
                <a:latin typeface="+mn-lt"/>
                <a:cs typeface="Times New Roman"/>
              </a:rPr>
              <a:t> </a:t>
            </a:r>
            <a:r>
              <a:rPr spc="-5" dirty="0">
                <a:latin typeface="+mn-lt"/>
                <a:cs typeface="Times New Roman"/>
              </a:rPr>
              <a:t>Machine learning</a:t>
            </a:r>
            <a:r>
              <a:rPr dirty="0">
                <a:latin typeface="+mn-lt"/>
                <a:cs typeface="Times New Roman"/>
              </a:rPr>
              <a:t> </a:t>
            </a:r>
            <a:r>
              <a:rPr spc="-5" dirty="0">
                <a:latin typeface="+mn-lt"/>
                <a:cs typeface="Times New Roman"/>
              </a:rPr>
              <a:t>model </a:t>
            </a:r>
            <a:r>
              <a:rPr dirty="0">
                <a:latin typeface="+mn-lt"/>
                <a:cs typeface="Times New Roman"/>
              </a:rPr>
              <a:t>to </a:t>
            </a:r>
            <a:r>
              <a:rPr spc="-5" dirty="0">
                <a:latin typeface="+mn-lt"/>
                <a:cs typeface="Times New Roman"/>
              </a:rPr>
              <a:t>predict the defaulter in</a:t>
            </a:r>
            <a:r>
              <a:rPr dirty="0">
                <a:latin typeface="+mn-lt"/>
                <a:cs typeface="Times New Roman"/>
              </a:rPr>
              <a:t> </a:t>
            </a:r>
            <a:r>
              <a:rPr spc="-5" dirty="0">
                <a:latin typeface="+mn-lt"/>
                <a:cs typeface="Times New Roman"/>
              </a:rPr>
              <a:t>order</a:t>
            </a:r>
            <a:r>
              <a:rPr dirty="0">
                <a:latin typeface="+mn-lt"/>
                <a:cs typeface="Times New Roman"/>
              </a:rPr>
              <a:t> </a:t>
            </a:r>
            <a:r>
              <a:rPr spc="-5" dirty="0">
                <a:latin typeface="+mn-lt"/>
                <a:cs typeface="Times New Roman"/>
              </a:rPr>
              <a:t>to </a:t>
            </a:r>
            <a:r>
              <a:rPr dirty="0">
                <a:latin typeface="+mn-lt"/>
                <a:cs typeface="Times New Roman"/>
              </a:rPr>
              <a:t> </a:t>
            </a:r>
            <a:r>
              <a:rPr spc="-5" dirty="0">
                <a:latin typeface="+mn-lt"/>
                <a:cs typeface="Times New Roman"/>
              </a:rPr>
              <a:t>improve</a:t>
            </a:r>
            <a:r>
              <a:rPr spc="-70" dirty="0">
                <a:latin typeface="+mn-lt"/>
                <a:cs typeface="Times New Roman"/>
              </a:rPr>
              <a:t> </a:t>
            </a:r>
            <a:r>
              <a:rPr spc="-5" dirty="0">
                <a:latin typeface="+mn-lt"/>
                <a:cs typeface="Times New Roman"/>
              </a:rPr>
              <a:t>the</a:t>
            </a:r>
            <a:r>
              <a:rPr spc="-80" dirty="0">
                <a:latin typeface="+mn-lt"/>
                <a:cs typeface="Times New Roman"/>
              </a:rPr>
              <a:t> </a:t>
            </a:r>
            <a:r>
              <a:rPr spc="-5" dirty="0">
                <a:latin typeface="+mn-lt"/>
                <a:cs typeface="Times New Roman"/>
              </a:rPr>
              <a:t>selection</a:t>
            </a:r>
            <a:r>
              <a:rPr spc="-75" dirty="0">
                <a:latin typeface="+mn-lt"/>
                <a:cs typeface="Times New Roman"/>
              </a:rPr>
              <a:t> </a:t>
            </a:r>
            <a:r>
              <a:rPr dirty="0">
                <a:latin typeface="+mn-lt"/>
                <a:cs typeface="Times New Roman"/>
              </a:rPr>
              <a:t>of</a:t>
            </a:r>
            <a:r>
              <a:rPr spc="-65" dirty="0">
                <a:latin typeface="+mn-lt"/>
                <a:cs typeface="Times New Roman"/>
              </a:rPr>
              <a:t> </a:t>
            </a:r>
            <a:r>
              <a:rPr spc="-5" dirty="0">
                <a:latin typeface="+mn-lt"/>
                <a:cs typeface="Times New Roman"/>
              </a:rPr>
              <a:t>the</a:t>
            </a:r>
            <a:r>
              <a:rPr spc="-65" dirty="0">
                <a:latin typeface="+mn-lt"/>
                <a:cs typeface="Times New Roman"/>
              </a:rPr>
              <a:t> </a:t>
            </a:r>
            <a:r>
              <a:rPr spc="-5" dirty="0">
                <a:latin typeface="+mn-lt"/>
                <a:cs typeface="Times New Roman"/>
              </a:rPr>
              <a:t>customers</a:t>
            </a:r>
            <a:r>
              <a:rPr spc="-60" dirty="0">
                <a:latin typeface="+mn-lt"/>
                <a:cs typeface="Times New Roman"/>
              </a:rPr>
              <a:t> </a:t>
            </a:r>
            <a:r>
              <a:rPr dirty="0">
                <a:latin typeface="+mn-lt"/>
                <a:cs typeface="Times New Roman"/>
              </a:rPr>
              <a:t>for</a:t>
            </a:r>
            <a:r>
              <a:rPr spc="-65" dirty="0">
                <a:latin typeface="+mn-lt"/>
                <a:cs typeface="Times New Roman"/>
              </a:rPr>
              <a:t> </a:t>
            </a:r>
            <a:r>
              <a:rPr spc="-5" dirty="0">
                <a:latin typeface="+mn-lt"/>
                <a:cs typeface="Times New Roman"/>
              </a:rPr>
              <a:t>the</a:t>
            </a:r>
            <a:r>
              <a:rPr spc="-70" dirty="0">
                <a:latin typeface="+mn-lt"/>
                <a:cs typeface="Times New Roman"/>
              </a:rPr>
              <a:t> </a:t>
            </a:r>
            <a:r>
              <a:rPr spc="-5" dirty="0">
                <a:latin typeface="+mn-lt"/>
                <a:cs typeface="Times New Roman"/>
              </a:rPr>
              <a:t>credit.</a:t>
            </a:r>
            <a:r>
              <a:rPr spc="-70" dirty="0">
                <a:latin typeface="+mn-lt"/>
                <a:cs typeface="Times New Roman"/>
              </a:rPr>
              <a:t> </a:t>
            </a:r>
            <a:r>
              <a:rPr spc="-5" dirty="0">
                <a:latin typeface="+mn-lt"/>
                <a:cs typeface="Times New Roman"/>
              </a:rPr>
              <a:t>The</a:t>
            </a:r>
            <a:r>
              <a:rPr spc="-65" dirty="0">
                <a:latin typeface="+mn-lt"/>
                <a:cs typeface="Times New Roman"/>
              </a:rPr>
              <a:t> </a:t>
            </a:r>
            <a:r>
              <a:rPr spc="-10" dirty="0">
                <a:latin typeface="+mn-lt"/>
                <a:cs typeface="Times New Roman"/>
              </a:rPr>
              <a:t>client</a:t>
            </a:r>
            <a:r>
              <a:rPr spc="-60" dirty="0">
                <a:latin typeface="+mn-lt"/>
                <a:cs typeface="Times New Roman"/>
              </a:rPr>
              <a:t> </a:t>
            </a:r>
            <a:r>
              <a:rPr spc="-5" dirty="0">
                <a:latin typeface="+mn-lt"/>
                <a:cs typeface="Times New Roman"/>
              </a:rPr>
              <a:t>had</a:t>
            </a:r>
            <a:r>
              <a:rPr spc="-60" dirty="0">
                <a:latin typeface="+mn-lt"/>
                <a:cs typeface="Times New Roman"/>
              </a:rPr>
              <a:t> </a:t>
            </a:r>
            <a:r>
              <a:rPr spc="-10" dirty="0">
                <a:latin typeface="+mn-lt"/>
                <a:cs typeface="Times New Roman"/>
              </a:rPr>
              <a:t>provided </a:t>
            </a:r>
            <a:r>
              <a:rPr spc="-340" dirty="0">
                <a:latin typeface="+mn-lt"/>
                <a:cs typeface="Times New Roman"/>
              </a:rPr>
              <a:t> </a:t>
            </a:r>
            <a:r>
              <a:rPr dirty="0">
                <a:latin typeface="+mn-lt"/>
                <a:cs typeface="Times New Roman"/>
              </a:rPr>
              <a:t>us</a:t>
            </a:r>
            <a:r>
              <a:rPr spc="-45" dirty="0">
                <a:latin typeface="+mn-lt"/>
                <a:cs typeface="Times New Roman"/>
              </a:rPr>
              <a:t> </a:t>
            </a:r>
            <a:r>
              <a:rPr spc="-5" dirty="0">
                <a:latin typeface="+mn-lt"/>
                <a:cs typeface="Times New Roman"/>
              </a:rPr>
              <a:t>the</a:t>
            </a:r>
            <a:r>
              <a:rPr spc="-45" dirty="0">
                <a:latin typeface="+mn-lt"/>
                <a:cs typeface="Times New Roman"/>
              </a:rPr>
              <a:t> </a:t>
            </a:r>
            <a:r>
              <a:rPr spc="-5" dirty="0">
                <a:latin typeface="+mn-lt"/>
                <a:cs typeface="Times New Roman"/>
              </a:rPr>
              <a:t>data</a:t>
            </a:r>
            <a:r>
              <a:rPr spc="-35" dirty="0">
                <a:latin typeface="+mn-lt"/>
                <a:cs typeface="Times New Roman"/>
              </a:rPr>
              <a:t> </a:t>
            </a:r>
            <a:r>
              <a:rPr spc="-5" dirty="0">
                <a:latin typeface="+mn-lt"/>
                <a:cs typeface="Times New Roman"/>
              </a:rPr>
              <a:t>from</a:t>
            </a:r>
            <a:r>
              <a:rPr spc="-50" dirty="0">
                <a:latin typeface="+mn-lt"/>
                <a:cs typeface="Times New Roman"/>
              </a:rPr>
              <a:t> </a:t>
            </a:r>
            <a:r>
              <a:rPr spc="-5" dirty="0">
                <a:latin typeface="+mn-lt"/>
                <a:cs typeface="Times New Roman"/>
              </a:rPr>
              <a:t>their</a:t>
            </a:r>
            <a:r>
              <a:rPr spc="-45" dirty="0">
                <a:latin typeface="+mn-lt"/>
                <a:cs typeface="Times New Roman"/>
              </a:rPr>
              <a:t> </a:t>
            </a:r>
            <a:r>
              <a:rPr spc="-5" dirty="0">
                <a:latin typeface="+mn-lt"/>
                <a:cs typeface="Times New Roman"/>
              </a:rPr>
              <a:t>database</a:t>
            </a:r>
            <a:r>
              <a:rPr spc="-45" dirty="0">
                <a:latin typeface="+mn-lt"/>
                <a:cs typeface="Times New Roman"/>
              </a:rPr>
              <a:t> </a:t>
            </a:r>
            <a:r>
              <a:rPr spc="-5" dirty="0">
                <a:latin typeface="+mn-lt"/>
                <a:cs typeface="Times New Roman"/>
              </a:rPr>
              <a:t>in</a:t>
            </a:r>
            <a:r>
              <a:rPr spc="-50" dirty="0">
                <a:latin typeface="+mn-lt"/>
                <a:cs typeface="Times New Roman"/>
              </a:rPr>
              <a:t> </a:t>
            </a:r>
            <a:r>
              <a:rPr dirty="0">
                <a:latin typeface="+mn-lt"/>
                <a:cs typeface="Times New Roman"/>
              </a:rPr>
              <a:t>which</a:t>
            </a:r>
            <a:r>
              <a:rPr spc="-45" dirty="0">
                <a:latin typeface="+mn-lt"/>
                <a:cs typeface="Times New Roman"/>
              </a:rPr>
              <a:t> </a:t>
            </a:r>
            <a:r>
              <a:rPr spc="-5" dirty="0">
                <a:latin typeface="+mn-lt"/>
                <a:cs typeface="Times New Roman"/>
              </a:rPr>
              <a:t>basic</a:t>
            </a:r>
            <a:r>
              <a:rPr spc="-45" dirty="0">
                <a:latin typeface="+mn-lt"/>
                <a:cs typeface="Times New Roman"/>
              </a:rPr>
              <a:t> </a:t>
            </a:r>
            <a:r>
              <a:rPr spc="-5" dirty="0">
                <a:latin typeface="+mn-lt"/>
                <a:cs typeface="Times New Roman"/>
              </a:rPr>
              <a:t>past</a:t>
            </a:r>
            <a:r>
              <a:rPr spc="-45" dirty="0">
                <a:latin typeface="+mn-lt"/>
                <a:cs typeface="Times New Roman"/>
              </a:rPr>
              <a:t> </a:t>
            </a:r>
            <a:r>
              <a:rPr spc="-5" dirty="0">
                <a:latin typeface="+mn-lt"/>
                <a:cs typeface="Times New Roman"/>
              </a:rPr>
              <a:t>history</a:t>
            </a:r>
            <a:r>
              <a:rPr spc="-40" dirty="0">
                <a:latin typeface="+mn-lt"/>
                <a:cs typeface="Times New Roman"/>
              </a:rPr>
              <a:t> </a:t>
            </a:r>
            <a:r>
              <a:rPr spc="-5" dirty="0">
                <a:latin typeface="+mn-lt"/>
                <a:cs typeface="Times New Roman"/>
              </a:rPr>
              <a:t>information</a:t>
            </a:r>
            <a:r>
              <a:rPr spc="-45" dirty="0">
                <a:latin typeface="+mn-lt"/>
                <a:cs typeface="Times New Roman"/>
              </a:rPr>
              <a:t> </a:t>
            </a:r>
            <a:r>
              <a:rPr dirty="0">
                <a:latin typeface="+mn-lt"/>
                <a:cs typeface="Times New Roman"/>
              </a:rPr>
              <a:t>of</a:t>
            </a:r>
            <a:r>
              <a:rPr spc="-45" dirty="0">
                <a:latin typeface="+mn-lt"/>
                <a:cs typeface="Times New Roman"/>
              </a:rPr>
              <a:t> </a:t>
            </a:r>
            <a:r>
              <a:rPr spc="-5" dirty="0">
                <a:latin typeface="+mn-lt"/>
                <a:cs typeface="Times New Roman"/>
              </a:rPr>
              <a:t>the </a:t>
            </a:r>
            <a:r>
              <a:rPr spc="-340" dirty="0">
                <a:latin typeface="+mn-lt"/>
                <a:cs typeface="Times New Roman"/>
              </a:rPr>
              <a:t> </a:t>
            </a:r>
            <a:r>
              <a:rPr spc="-5" dirty="0">
                <a:latin typeface="+mn-lt"/>
                <a:cs typeface="Times New Roman"/>
              </a:rPr>
              <a:t>services uses of the customer is available with the history of default </a:t>
            </a:r>
            <a:r>
              <a:rPr dirty="0">
                <a:latin typeface="+mn-lt"/>
                <a:cs typeface="Times New Roman"/>
              </a:rPr>
              <a:t>case of </a:t>
            </a:r>
            <a:r>
              <a:rPr spc="5" dirty="0">
                <a:latin typeface="+mn-lt"/>
                <a:cs typeface="Times New Roman"/>
              </a:rPr>
              <a:t> </a:t>
            </a:r>
            <a:r>
              <a:rPr dirty="0">
                <a:latin typeface="+mn-lt"/>
                <a:cs typeface="Times New Roman"/>
              </a:rPr>
              <a:t>the</a:t>
            </a:r>
            <a:r>
              <a:rPr spc="-20" dirty="0">
                <a:latin typeface="+mn-lt"/>
                <a:cs typeface="Times New Roman"/>
              </a:rPr>
              <a:t> </a:t>
            </a:r>
            <a:r>
              <a:rPr spc="-5" dirty="0">
                <a:latin typeface="+mn-lt"/>
                <a:cs typeface="Times New Roman"/>
              </a:rPr>
              <a:t>customer.</a:t>
            </a:r>
            <a:endParaRPr dirty="0">
              <a:latin typeface="+mn-lt"/>
              <a:cs typeface="Times New Roman"/>
            </a:endParaRPr>
          </a:p>
          <a:p>
            <a:pPr marL="18415" marR="5715" indent="-6350" algn="just">
              <a:lnSpc>
                <a:spcPct val="143700"/>
              </a:lnSpc>
              <a:spcBef>
                <a:spcPts val="790"/>
              </a:spcBef>
            </a:pPr>
            <a:r>
              <a:rPr spc="-5" dirty="0">
                <a:latin typeface="+mn-lt"/>
                <a:cs typeface="Times New Roman"/>
              </a:rPr>
              <a:t>The data consist </a:t>
            </a:r>
            <a:r>
              <a:rPr dirty="0">
                <a:latin typeface="+mn-lt"/>
                <a:cs typeface="Times New Roman"/>
              </a:rPr>
              <a:t>of </a:t>
            </a:r>
            <a:r>
              <a:rPr spc="-5" dirty="0">
                <a:latin typeface="+mn-lt"/>
                <a:cs typeface="Times New Roman"/>
              </a:rPr>
              <a:t>209590 customer’s information of their telecom services </a:t>
            </a:r>
            <a:r>
              <a:rPr spc="-335" dirty="0">
                <a:latin typeface="+mn-lt"/>
                <a:cs typeface="Times New Roman"/>
              </a:rPr>
              <a:t> </a:t>
            </a:r>
            <a:r>
              <a:rPr spc="-5" dirty="0">
                <a:latin typeface="+mn-lt"/>
                <a:cs typeface="Times New Roman"/>
              </a:rPr>
              <a:t>uses. There </a:t>
            </a:r>
            <a:r>
              <a:rPr dirty="0">
                <a:latin typeface="+mn-lt"/>
                <a:cs typeface="Times New Roman"/>
              </a:rPr>
              <a:t>are </a:t>
            </a:r>
            <a:r>
              <a:rPr spc="-5" dirty="0">
                <a:latin typeface="+mn-lt"/>
                <a:cs typeface="Times New Roman"/>
              </a:rPr>
              <a:t>36 features in the data which describes the various services </a:t>
            </a:r>
            <a:r>
              <a:rPr dirty="0">
                <a:latin typeface="+mn-lt"/>
                <a:cs typeface="Times New Roman"/>
              </a:rPr>
              <a:t> </a:t>
            </a:r>
            <a:r>
              <a:rPr spc="-5" dirty="0">
                <a:latin typeface="+mn-lt"/>
                <a:cs typeface="Times New Roman"/>
              </a:rPr>
              <a:t>uses</a:t>
            </a:r>
            <a:r>
              <a:rPr spc="-60" dirty="0">
                <a:latin typeface="+mn-lt"/>
                <a:cs typeface="Times New Roman"/>
              </a:rPr>
              <a:t> </a:t>
            </a:r>
            <a:r>
              <a:rPr dirty="0">
                <a:latin typeface="+mn-lt"/>
                <a:cs typeface="Times New Roman"/>
              </a:rPr>
              <a:t>of</a:t>
            </a:r>
            <a:r>
              <a:rPr spc="-45" dirty="0">
                <a:latin typeface="+mn-lt"/>
                <a:cs typeface="Times New Roman"/>
              </a:rPr>
              <a:t> </a:t>
            </a:r>
            <a:r>
              <a:rPr spc="-5" dirty="0">
                <a:latin typeface="+mn-lt"/>
                <a:cs typeface="Times New Roman"/>
              </a:rPr>
              <a:t>telecom</a:t>
            </a:r>
            <a:r>
              <a:rPr spc="-50" dirty="0">
                <a:latin typeface="+mn-lt"/>
                <a:cs typeface="Times New Roman"/>
              </a:rPr>
              <a:t> </a:t>
            </a:r>
            <a:r>
              <a:rPr spc="-5" dirty="0">
                <a:latin typeface="+mn-lt"/>
                <a:cs typeface="Times New Roman"/>
              </a:rPr>
              <a:t>services</a:t>
            </a:r>
            <a:r>
              <a:rPr spc="-40" dirty="0">
                <a:latin typeface="+mn-lt"/>
                <a:cs typeface="Times New Roman"/>
              </a:rPr>
              <a:t> </a:t>
            </a:r>
            <a:r>
              <a:rPr spc="-5" dirty="0">
                <a:latin typeface="+mn-lt"/>
                <a:cs typeface="Times New Roman"/>
              </a:rPr>
              <a:t>including</a:t>
            </a:r>
            <a:r>
              <a:rPr spc="-55" dirty="0">
                <a:latin typeface="+mn-lt"/>
                <a:cs typeface="Times New Roman"/>
              </a:rPr>
              <a:t> </a:t>
            </a:r>
            <a:r>
              <a:rPr dirty="0">
                <a:latin typeface="+mn-lt"/>
                <a:cs typeface="Times New Roman"/>
              </a:rPr>
              <a:t>the</a:t>
            </a:r>
            <a:r>
              <a:rPr spc="-60" dirty="0">
                <a:latin typeface="+mn-lt"/>
                <a:cs typeface="Times New Roman"/>
              </a:rPr>
              <a:t> </a:t>
            </a:r>
            <a:r>
              <a:rPr spc="-5" dirty="0">
                <a:latin typeface="+mn-lt"/>
                <a:cs typeface="Times New Roman"/>
              </a:rPr>
              <a:t>customer’s</a:t>
            </a:r>
            <a:r>
              <a:rPr spc="-55" dirty="0">
                <a:latin typeface="+mn-lt"/>
                <a:cs typeface="Times New Roman"/>
              </a:rPr>
              <a:t> </a:t>
            </a:r>
            <a:r>
              <a:rPr spc="-5" dirty="0">
                <a:latin typeface="+mn-lt"/>
                <a:cs typeface="Times New Roman"/>
              </a:rPr>
              <a:t>mobile</a:t>
            </a:r>
            <a:r>
              <a:rPr spc="-60" dirty="0">
                <a:latin typeface="+mn-lt"/>
                <a:cs typeface="Times New Roman"/>
              </a:rPr>
              <a:t> </a:t>
            </a:r>
            <a:r>
              <a:rPr spc="-5" dirty="0">
                <a:latin typeface="+mn-lt"/>
                <a:cs typeface="Times New Roman"/>
              </a:rPr>
              <a:t>number</a:t>
            </a:r>
            <a:r>
              <a:rPr spc="-65" dirty="0">
                <a:latin typeface="+mn-lt"/>
                <a:cs typeface="Times New Roman"/>
              </a:rPr>
              <a:t> </a:t>
            </a:r>
            <a:r>
              <a:rPr dirty="0">
                <a:latin typeface="+mn-lt"/>
                <a:cs typeface="Times New Roman"/>
              </a:rPr>
              <a:t>&amp;</a:t>
            </a:r>
            <a:r>
              <a:rPr spc="-50" dirty="0">
                <a:latin typeface="+mn-lt"/>
                <a:cs typeface="Times New Roman"/>
              </a:rPr>
              <a:t> </a:t>
            </a:r>
            <a:r>
              <a:rPr spc="-5" dirty="0">
                <a:latin typeface="+mn-lt"/>
                <a:cs typeface="Times New Roman"/>
              </a:rPr>
              <a:t>services </a:t>
            </a:r>
            <a:r>
              <a:rPr spc="-335" dirty="0">
                <a:latin typeface="+mn-lt"/>
                <a:cs typeface="Times New Roman"/>
              </a:rPr>
              <a:t> </a:t>
            </a:r>
            <a:r>
              <a:rPr dirty="0">
                <a:latin typeface="+mn-lt"/>
                <a:cs typeface="Times New Roman"/>
              </a:rPr>
              <a:t>of</a:t>
            </a:r>
            <a:r>
              <a:rPr spc="-45" dirty="0">
                <a:latin typeface="+mn-lt"/>
                <a:cs typeface="Times New Roman"/>
              </a:rPr>
              <a:t> </a:t>
            </a:r>
            <a:r>
              <a:rPr spc="-5" dirty="0">
                <a:latin typeface="+mn-lt"/>
                <a:cs typeface="Times New Roman"/>
              </a:rPr>
              <a:t>data</a:t>
            </a:r>
            <a:r>
              <a:rPr spc="-45" dirty="0">
                <a:latin typeface="+mn-lt"/>
                <a:cs typeface="Times New Roman"/>
              </a:rPr>
              <a:t> </a:t>
            </a:r>
            <a:r>
              <a:rPr spc="-5" dirty="0">
                <a:latin typeface="+mn-lt"/>
                <a:cs typeface="Times New Roman"/>
              </a:rPr>
              <a:t>usage</a:t>
            </a:r>
            <a:r>
              <a:rPr spc="-45" dirty="0">
                <a:latin typeface="+mn-lt"/>
                <a:cs typeface="Times New Roman"/>
              </a:rPr>
              <a:t> </a:t>
            </a:r>
            <a:r>
              <a:rPr spc="-5" dirty="0">
                <a:latin typeface="+mn-lt"/>
                <a:cs typeface="Times New Roman"/>
              </a:rPr>
              <a:t>call</a:t>
            </a:r>
            <a:r>
              <a:rPr spc="-40" dirty="0">
                <a:latin typeface="+mn-lt"/>
                <a:cs typeface="Times New Roman"/>
              </a:rPr>
              <a:t> </a:t>
            </a:r>
            <a:r>
              <a:rPr dirty="0">
                <a:latin typeface="+mn-lt"/>
                <a:cs typeface="Times New Roman"/>
              </a:rPr>
              <a:t>or</a:t>
            </a:r>
            <a:r>
              <a:rPr spc="-45" dirty="0">
                <a:latin typeface="+mn-lt"/>
                <a:cs typeface="Times New Roman"/>
              </a:rPr>
              <a:t> </a:t>
            </a:r>
            <a:r>
              <a:rPr spc="-5" dirty="0">
                <a:latin typeface="+mn-lt"/>
                <a:cs typeface="Times New Roman"/>
              </a:rPr>
              <a:t>other</a:t>
            </a:r>
            <a:r>
              <a:rPr spc="-45" dirty="0">
                <a:latin typeface="+mn-lt"/>
                <a:cs typeface="Times New Roman"/>
              </a:rPr>
              <a:t> </a:t>
            </a:r>
            <a:r>
              <a:rPr spc="-5" dirty="0">
                <a:latin typeface="+mn-lt"/>
                <a:cs typeface="Times New Roman"/>
              </a:rPr>
              <a:t>telecom</a:t>
            </a:r>
            <a:r>
              <a:rPr spc="-45" dirty="0">
                <a:latin typeface="+mn-lt"/>
                <a:cs typeface="Times New Roman"/>
              </a:rPr>
              <a:t> </a:t>
            </a:r>
            <a:r>
              <a:rPr spc="-5" dirty="0">
                <a:latin typeface="+mn-lt"/>
                <a:cs typeface="Times New Roman"/>
              </a:rPr>
              <a:t>facility</a:t>
            </a:r>
            <a:r>
              <a:rPr spc="-45" dirty="0">
                <a:latin typeface="+mn-lt"/>
                <a:cs typeface="Times New Roman"/>
              </a:rPr>
              <a:t> </a:t>
            </a:r>
            <a:r>
              <a:rPr spc="-5" dirty="0">
                <a:latin typeface="+mn-lt"/>
                <a:cs typeface="Times New Roman"/>
              </a:rPr>
              <a:t>usage.</a:t>
            </a:r>
            <a:r>
              <a:rPr spc="-50" dirty="0">
                <a:latin typeface="+mn-lt"/>
                <a:cs typeface="Times New Roman"/>
              </a:rPr>
              <a:t> </a:t>
            </a:r>
            <a:r>
              <a:rPr spc="-5" dirty="0">
                <a:latin typeface="+mn-lt"/>
                <a:cs typeface="Times New Roman"/>
              </a:rPr>
              <a:t>The</a:t>
            </a:r>
            <a:r>
              <a:rPr spc="-45" dirty="0">
                <a:latin typeface="+mn-lt"/>
                <a:cs typeface="Times New Roman"/>
              </a:rPr>
              <a:t> </a:t>
            </a:r>
            <a:r>
              <a:rPr spc="-5" dirty="0">
                <a:latin typeface="+mn-lt"/>
                <a:cs typeface="Times New Roman"/>
              </a:rPr>
              <a:t>data</a:t>
            </a:r>
            <a:r>
              <a:rPr spc="-40" dirty="0">
                <a:latin typeface="+mn-lt"/>
                <a:cs typeface="Times New Roman"/>
              </a:rPr>
              <a:t> </a:t>
            </a:r>
            <a:r>
              <a:rPr spc="-5" dirty="0">
                <a:latin typeface="+mn-lt"/>
                <a:cs typeface="Times New Roman"/>
              </a:rPr>
              <a:t>has</a:t>
            </a:r>
            <a:r>
              <a:rPr spc="-45" dirty="0">
                <a:latin typeface="+mn-lt"/>
                <a:cs typeface="Times New Roman"/>
              </a:rPr>
              <a:t> </a:t>
            </a:r>
            <a:r>
              <a:rPr spc="-5" dirty="0">
                <a:latin typeface="+mn-lt"/>
                <a:cs typeface="Times New Roman"/>
              </a:rPr>
              <a:t>some</a:t>
            </a:r>
            <a:r>
              <a:rPr spc="-45" dirty="0">
                <a:latin typeface="+mn-lt"/>
                <a:cs typeface="Times New Roman"/>
              </a:rPr>
              <a:t> </a:t>
            </a:r>
            <a:r>
              <a:rPr spc="-5" dirty="0">
                <a:latin typeface="+mn-lt"/>
                <a:cs typeface="Times New Roman"/>
              </a:rPr>
              <a:t>features </a:t>
            </a:r>
            <a:r>
              <a:rPr spc="-335" dirty="0">
                <a:latin typeface="+mn-lt"/>
                <a:cs typeface="Times New Roman"/>
              </a:rPr>
              <a:t> </a:t>
            </a:r>
            <a:r>
              <a:rPr spc="-5" dirty="0">
                <a:latin typeface="+mn-lt"/>
                <a:cs typeface="Times New Roman"/>
              </a:rPr>
              <a:t>like</a:t>
            </a:r>
            <a:r>
              <a:rPr dirty="0">
                <a:latin typeface="+mn-lt"/>
                <a:cs typeface="Times New Roman"/>
              </a:rPr>
              <a:t> </a:t>
            </a:r>
            <a:r>
              <a:rPr spc="-5" dirty="0">
                <a:latin typeface="+mn-lt"/>
                <a:cs typeface="Times New Roman"/>
              </a:rPr>
              <a:t>average</a:t>
            </a:r>
            <a:r>
              <a:rPr dirty="0">
                <a:latin typeface="+mn-lt"/>
                <a:cs typeface="Times New Roman"/>
              </a:rPr>
              <a:t> </a:t>
            </a:r>
            <a:r>
              <a:rPr spc="-5" dirty="0">
                <a:latin typeface="+mn-lt"/>
                <a:cs typeface="Times New Roman"/>
              </a:rPr>
              <a:t>daily</a:t>
            </a:r>
            <a:r>
              <a:rPr dirty="0">
                <a:latin typeface="+mn-lt"/>
                <a:cs typeface="Times New Roman"/>
              </a:rPr>
              <a:t> </a:t>
            </a:r>
            <a:r>
              <a:rPr spc="-5" dirty="0">
                <a:latin typeface="+mn-lt"/>
                <a:cs typeface="Times New Roman"/>
              </a:rPr>
              <a:t>balance,</a:t>
            </a:r>
            <a:r>
              <a:rPr dirty="0">
                <a:latin typeface="+mn-lt"/>
                <a:cs typeface="Times New Roman"/>
              </a:rPr>
              <a:t> </a:t>
            </a:r>
            <a:r>
              <a:rPr spc="-5" dirty="0">
                <a:latin typeface="+mn-lt"/>
                <a:cs typeface="Times New Roman"/>
              </a:rPr>
              <a:t>daily</a:t>
            </a:r>
            <a:r>
              <a:rPr dirty="0">
                <a:latin typeface="+mn-lt"/>
                <a:cs typeface="Times New Roman"/>
              </a:rPr>
              <a:t> </a:t>
            </a:r>
            <a:r>
              <a:rPr spc="-5" dirty="0">
                <a:latin typeface="+mn-lt"/>
                <a:cs typeface="Times New Roman"/>
              </a:rPr>
              <a:t>spent,</a:t>
            </a:r>
            <a:r>
              <a:rPr dirty="0">
                <a:latin typeface="+mn-lt"/>
                <a:cs typeface="Times New Roman"/>
              </a:rPr>
              <a:t> </a:t>
            </a:r>
            <a:r>
              <a:rPr spc="-5" dirty="0">
                <a:latin typeface="+mn-lt"/>
                <a:cs typeface="Times New Roman"/>
              </a:rPr>
              <a:t>last</a:t>
            </a:r>
            <a:r>
              <a:rPr dirty="0">
                <a:latin typeface="+mn-lt"/>
                <a:cs typeface="Times New Roman"/>
              </a:rPr>
              <a:t> </a:t>
            </a:r>
            <a:r>
              <a:rPr spc="-5" dirty="0">
                <a:latin typeface="+mn-lt"/>
                <a:cs typeface="Times New Roman"/>
              </a:rPr>
              <a:t>recharge,</a:t>
            </a:r>
            <a:r>
              <a:rPr dirty="0">
                <a:latin typeface="+mn-lt"/>
                <a:cs typeface="Times New Roman"/>
              </a:rPr>
              <a:t> </a:t>
            </a:r>
            <a:r>
              <a:rPr spc="-5" dirty="0">
                <a:latin typeface="+mn-lt"/>
                <a:cs typeface="Times New Roman"/>
              </a:rPr>
              <a:t>amount</a:t>
            </a:r>
            <a:r>
              <a:rPr dirty="0">
                <a:latin typeface="+mn-lt"/>
                <a:cs typeface="Times New Roman"/>
              </a:rPr>
              <a:t> of</a:t>
            </a:r>
            <a:r>
              <a:rPr spc="5" dirty="0">
                <a:latin typeface="+mn-lt"/>
                <a:cs typeface="Times New Roman"/>
              </a:rPr>
              <a:t> </a:t>
            </a:r>
            <a:r>
              <a:rPr spc="-5" dirty="0">
                <a:latin typeface="+mn-lt"/>
                <a:cs typeface="Times New Roman"/>
              </a:rPr>
              <a:t>last </a:t>
            </a:r>
            <a:r>
              <a:rPr dirty="0">
                <a:latin typeface="+mn-lt"/>
                <a:cs typeface="Times New Roman"/>
              </a:rPr>
              <a:t> recharge,</a:t>
            </a:r>
            <a:r>
              <a:rPr spc="95" dirty="0">
                <a:latin typeface="+mn-lt"/>
                <a:cs typeface="Times New Roman"/>
              </a:rPr>
              <a:t> </a:t>
            </a:r>
            <a:r>
              <a:rPr spc="-5" dirty="0">
                <a:latin typeface="+mn-lt"/>
                <a:cs typeface="Times New Roman"/>
              </a:rPr>
              <a:t>loan</a:t>
            </a:r>
            <a:r>
              <a:rPr spc="105" dirty="0">
                <a:latin typeface="+mn-lt"/>
                <a:cs typeface="Times New Roman"/>
              </a:rPr>
              <a:t> </a:t>
            </a:r>
            <a:r>
              <a:rPr spc="-5" dirty="0">
                <a:latin typeface="+mn-lt"/>
                <a:cs typeface="Times New Roman"/>
              </a:rPr>
              <a:t>taken</a:t>
            </a:r>
            <a:r>
              <a:rPr spc="105" dirty="0">
                <a:latin typeface="+mn-lt"/>
                <a:cs typeface="Times New Roman"/>
              </a:rPr>
              <a:t> </a:t>
            </a:r>
            <a:r>
              <a:rPr dirty="0">
                <a:latin typeface="+mn-lt"/>
                <a:cs typeface="Times New Roman"/>
              </a:rPr>
              <a:t>in</a:t>
            </a:r>
            <a:r>
              <a:rPr spc="100" dirty="0">
                <a:latin typeface="+mn-lt"/>
                <a:cs typeface="Times New Roman"/>
              </a:rPr>
              <a:t> </a:t>
            </a:r>
            <a:r>
              <a:rPr spc="-5" dirty="0">
                <a:latin typeface="+mn-lt"/>
                <a:cs typeface="Times New Roman"/>
              </a:rPr>
              <a:t>last</a:t>
            </a:r>
            <a:r>
              <a:rPr spc="105" dirty="0">
                <a:latin typeface="+mn-lt"/>
                <a:cs typeface="Times New Roman"/>
              </a:rPr>
              <a:t> </a:t>
            </a:r>
            <a:r>
              <a:rPr spc="-5" dirty="0">
                <a:latin typeface="+mn-lt"/>
                <a:cs typeface="Times New Roman"/>
              </a:rPr>
              <a:t>30</a:t>
            </a:r>
            <a:r>
              <a:rPr spc="105" dirty="0">
                <a:latin typeface="+mn-lt"/>
                <a:cs typeface="Times New Roman"/>
              </a:rPr>
              <a:t> </a:t>
            </a:r>
            <a:r>
              <a:rPr dirty="0">
                <a:latin typeface="+mn-lt"/>
                <a:cs typeface="Times New Roman"/>
              </a:rPr>
              <a:t>or</a:t>
            </a:r>
            <a:r>
              <a:rPr spc="95" dirty="0">
                <a:latin typeface="+mn-lt"/>
                <a:cs typeface="Times New Roman"/>
              </a:rPr>
              <a:t> </a:t>
            </a:r>
            <a:r>
              <a:rPr spc="-5" dirty="0">
                <a:latin typeface="+mn-lt"/>
                <a:cs typeface="Times New Roman"/>
              </a:rPr>
              <a:t>90</a:t>
            </a:r>
            <a:r>
              <a:rPr spc="105" dirty="0">
                <a:latin typeface="+mn-lt"/>
                <a:cs typeface="Times New Roman"/>
              </a:rPr>
              <a:t> </a:t>
            </a:r>
            <a:r>
              <a:rPr spc="-5" dirty="0">
                <a:latin typeface="+mn-lt"/>
                <a:cs typeface="Times New Roman"/>
              </a:rPr>
              <a:t>days</a:t>
            </a:r>
            <a:r>
              <a:rPr spc="95" dirty="0">
                <a:latin typeface="+mn-lt"/>
                <a:cs typeface="Times New Roman"/>
              </a:rPr>
              <a:t> </a:t>
            </a:r>
            <a:r>
              <a:rPr dirty="0">
                <a:latin typeface="+mn-lt"/>
                <a:cs typeface="Times New Roman"/>
              </a:rPr>
              <a:t>&amp;</a:t>
            </a:r>
            <a:r>
              <a:rPr spc="100" dirty="0">
                <a:latin typeface="+mn-lt"/>
                <a:cs typeface="Times New Roman"/>
              </a:rPr>
              <a:t> </a:t>
            </a:r>
            <a:r>
              <a:rPr dirty="0">
                <a:latin typeface="+mn-lt"/>
                <a:cs typeface="Times New Roman"/>
              </a:rPr>
              <a:t>many</a:t>
            </a:r>
            <a:r>
              <a:rPr spc="105" dirty="0">
                <a:latin typeface="+mn-lt"/>
                <a:cs typeface="Times New Roman"/>
              </a:rPr>
              <a:t> </a:t>
            </a:r>
            <a:r>
              <a:rPr spc="-5" dirty="0">
                <a:latin typeface="+mn-lt"/>
                <a:cs typeface="Times New Roman"/>
              </a:rPr>
              <a:t>more</a:t>
            </a:r>
            <a:r>
              <a:rPr spc="105" dirty="0">
                <a:latin typeface="+mn-lt"/>
                <a:cs typeface="Times New Roman"/>
              </a:rPr>
              <a:t> </a:t>
            </a:r>
            <a:r>
              <a:rPr spc="-5" dirty="0">
                <a:latin typeface="+mn-lt"/>
                <a:cs typeface="Times New Roman"/>
              </a:rPr>
              <a:t>such</a:t>
            </a:r>
            <a:r>
              <a:rPr spc="100" dirty="0">
                <a:latin typeface="+mn-lt"/>
                <a:cs typeface="Times New Roman"/>
              </a:rPr>
              <a:t> </a:t>
            </a:r>
            <a:r>
              <a:rPr spc="-5" dirty="0">
                <a:latin typeface="+mn-lt"/>
                <a:cs typeface="Times New Roman"/>
              </a:rPr>
              <a:t>information</a:t>
            </a:r>
            <a:r>
              <a:rPr lang="en-IN" spc="-5" dirty="0">
                <a:latin typeface="+mn-lt"/>
                <a:cs typeface="Times New Roman"/>
              </a:rPr>
              <a:t> </a:t>
            </a:r>
            <a:r>
              <a:rPr lang="en-US" spc="-5" dirty="0">
                <a:latin typeface="+mn-lt"/>
                <a:cs typeface="Times New Roman"/>
              </a:rPr>
              <a:t>which would be very useful in </a:t>
            </a:r>
            <a:r>
              <a:rPr lang="en-US" spc="-10" dirty="0">
                <a:latin typeface="+mn-lt"/>
                <a:cs typeface="Times New Roman"/>
              </a:rPr>
              <a:t>studying </a:t>
            </a:r>
            <a:r>
              <a:rPr lang="en-US" spc="-5" dirty="0">
                <a:latin typeface="+mn-lt"/>
                <a:cs typeface="Times New Roman"/>
              </a:rPr>
              <a:t>the </a:t>
            </a:r>
            <a:r>
              <a:rPr lang="en-US" dirty="0">
                <a:latin typeface="+mn-lt"/>
                <a:cs typeface="Times New Roman"/>
              </a:rPr>
              <a:t>pattern of </a:t>
            </a:r>
            <a:r>
              <a:rPr lang="en-US" spc="-5" dirty="0">
                <a:latin typeface="+mn-lt"/>
                <a:cs typeface="Times New Roman"/>
              </a:rPr>
              <a:t>customer’s behavior </a:t>
            </a:r>
            <a:r>
              <a:rPr lang="en-US" spc="-335" dirty="0">
                <a:latin typeface="+mn-lt"/>
                <a:cs typeface="Times New Roman"/>
              </a:rPr>
              <a:t> </a:t>
            </a:r>
            <a:r>
              <a:rPr lang="en-US" spc="-5" dirty="0">
                <a:latin typeface="+mn-lt"/>
                <a:cs typeface="Times New Roman"/>
              </a:rPr>
              <a:t>and</a:t>
            </a:r>
            <a:r>
              <a:rPr lang="en-US" dirty="0">
                <a:latin typeface="+mn-lt"/>
                <a:cs typeface="Times New Roman"/>
              </a:rPr>
              <a:t> </a:t>
            </a:r>
            <a:r>
              <a:rPr lang="en-US" spc="-5" dirty="0">
                <a:latin typeface="+mn-lt"/>
                <a:cs typeface="Times New Roman"/>
              </a:rPr>
              <a:t>to</a:t>
            </a:r>
            <a:r>
              <a:rPr lang="en-US" spc="5" dirty="0">
                <a:latin typeface="+mn-lt"/>
                <a:cs typeface="Times New Roman"/>
              </a:rPr>
              <a:t> </a:t>
            </a:r>
            <a:r>
              <a:rPr lang="en-US" spc="-5" dirty="0">
                <a:latin typeface="+mn-lt"/>
                <a:cs typeface="Times New Roman"/>
              </a:rPr>
              <a:t>analyze</a:t>
            </a:r>
            <a:r>
              <a:rPr lang="en-US" dirty="0">
                <a:latin typeface="+mn-lt"/>
                <a:cs typeface="Times New Roman"/>
              </a:rPr>
              <a:t> </a:t>
            </a:r>
            <a:r>
              <a:rPr lang="en-US" spc="-5" dirty="0">
                <a:latin typeface="+mn-lt"/>
                <a:cs typeface="Times New Roman"/>
              </a:rPr>
              <a:t>the</a:t>
            </a:r>
            <a:r>
              <a:rPr lang="en-US" dirty="0">
                <a:latin typeface="+mn-lt"/>
                <a:cs typeface="Times New Roman"/>
              </a:rPr>
              <a:t> </a:t>
            </a:r>
            <a:r>
              <a:rPr lang="en-US" spc="-5" dirty="0">
                <a:latin typeface="+mn-lt"/>
                <a:cs typeface="Times New Roman"/>
              </a:rPr>
              <a:t>default</a:t>
            </a:r>
            <a:r>
              <a:rPr lang="en-US" spc="5" dirty="0">
                <a:latin typeface="+mn-lt"/>
                <a:cs typeface="Times New Roman"/>
              </a:rPr>
              <a:t> </a:t>
            </a:r>
            <a:r>
              <a:rPr lang="en-US" spc="-5" dirty="0">
                <a:latin typeface="+mn-lt"/>
                <a:cs typeface="Times New Roman"/>
              </a:rPr>
              <a:t>case.</a:t>
            </a:r>
            <a:endParaRPr lang="en-US" dirty="0">
              <a:latin typeface="+mn-lt"/>
              <a:cs typeface="Times New Roman"/>
            </a:endParaRPr>
          </a:p>
          <a:p>
            <a:pPr marL="18415" marR="5715" indent="-6350" algn="just">
              <a:lnSpc>
                <a:spcPct val="143700"/>
              </a:lnSpc>
              <a:spcBef>
                <a:spcPts val="790"/>
              </a:spcBef>
            </a:pPr>
            <a:endParaRPr sz="1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381000"/>
            <a:ext cx="6934200" cy="9231823"/>
          </a:xfrm>
          <a:prstGeom prst="rect">
            <a:avLst/>
          </a:prstGeom>
        </p:spPr>
        <p:txBody>
          <a:bodyPr vert="horz" wrap="square" lIns="0" tIns="12065" rIns="0" bIns="0" rtlCol="0">
            <a:spAutoFit/>
          </a:bodyPr>
          <a:lstStyle/>
          <a:p>
            <a:pPr>
              <a:lnSpc>
                <a:spcPct val="100000"/>
              </a:lnSpc>
              <a:spcBef>
                <a:spcPts val="35"/>
              </a:spcBef>
            </a:pPr>
            <a:endParaRPr sz="1600" dirty="0">
              <a:latin typeface="Times New Roman"/>
              <a:cs typeface="Times New Roman"/>
            </a:endParaRPr>
          </a:p>
          <a:p>
            <a:pPr marL="17145" algn="just">
              <a:lnSpc>
                <a:spcPct val="100000"/>
              </a:lnSpc>
            </a:pPr>
            <a:r>
              <a:rPr sz="4800" b="1" dirty="0">
                <a:latin typeface="+mj-lt"/>
                <a:cs typeface="Times New Roman"/>
              </a:rPr>
              <a:t>Literature</a:t>
            </a:r>
            <a:r>
              <a:rPr sz="4800" b="1" spc="375" dirty="0">
                <a:latin typeface="+mj-lt"/>
                <a:cs typeface="Times New Roman"/>
              </a:rPr>
              <a:t> </a:t>
            </a:r>
            <a:r>
              <a:rPr sz="4800" b="1" spc="-5" dirty="0">
                <a:latin typeface="+mj-lt"/>
                <a:cs typeface="Times New Roman"/>
              </a:rPr>
              <a:t>Review</a:t>
            </a:r>
            <a:endParaRPr sz="4800" dirty="0">
              <a:latin typeface="+mj-lt"/>
              <a:cs typeface="Times New Roman"/>
            </a:endParaRPr>
          </a:p>
          <a:p>
            <a:pPr marL="18415" marR="5715" indent="-6350" algn="just">
              <a:lnSpc>
                <a:spcPct val="143800"/>
              </a:lnSpc>
              <a:spcBef>
                <a:spcPts val="175"/>
              </a:spcBef>
            </a:pPr>
            <a:r>
              <a:rPr spc="-5" dirty="0">
                <a:latin typeface="Times New Roman"/>
                <a:cs typeface="Times New Roman"/>
              </a:rPr>
              <a:t>The Micro Credit Defaulter Prediction Project is </a:t>
            </a:r>
            <a:r>
              <a:rPr dirty="0">
                <a:latin typeface="Times New Roman"/>
                <a:cs typeface="Times New Roman"/>
              </a:rPr>
              <a:t>a </a:t>
            </a:r>
            <a:r>
              <a:rPr spc="-5" dirty="0">
                <a:latin typeface="Times New Roman"/>
                <a:cs typeface="Times New Roman"/>
              </a:rPr>
              <a:t>machine learning project, </a:t>
            </a:r>
            <a:r>
              <a:rPr spc="-335" dirty="0">
                <a:latin typeface="Times New Roman"/>
                <a:cs typeface="Times New Roman"/>
              </a:rPr>
              <a:t> </a:t>
            </a:r>
            <a:r>
              <a:rPr spc="-5" dirty="0">
                <a:latin typeface="Times New Roman"/>
                <a:cs typeface="Times New Roman"/>
              </a:rPr>
              <a:t>where we have </a:t>
            </a:r>
            <a:r>
              <a:rPr dirty="0">
                <a:latin typeface="Times New Roman"/>
                <a:cs typeface="Times New Roman"/>
              </a:rPr>
              <a:t>to </a:t>
            </a:r>
            <a:r>
              <a:rPr spc="-5" dirty="0">
                <a:latin typeface="Times New Roman"/>
                <a:cs typeface="Times New Roman"/>
              </a:rPr>
              <a:t>research on </a:t>
            </a:r>
            <a:r>
              <a:rPr dirty="0">
                <a:latin typeface="Times New Roman"/>
                <a:cs typeface="Times New Roman"/>
              </a:rPr>
              <a:t>a </a:t>
            </a:r>
            <a:r>
              <a:rPr spc="-5" dirty="0">
                <a:latin typeface="Times New Roman"/>
                <a:cs typeface="Times New Roman"/>
              </a:rPr>
              <a:t>telecom industry data to build </a:t>
            </a:r>
            <a:r>
              <a:rPr dirty="0">
                <a:latin typeface="Times New Roman"/>
                <a:cs typeface="Times New Roman"/>
              </a:rPr>
              <a:t>a </a:t>
            </a:r>
            <a:r>
              <a:rPr spc="-5" dirty="0">
                <a:latin typeface="Times New Roman"/>
                <a:cs typeface="Times New Roman"/>
              </a:rPr>
              <a:t>machine </a:t>
            </a:r>
            <a:r>
              <a:rPr dirty="0">
                <a:latin typeface="Times New Roman"/>
                <a:cs typeface="Times New Roman"/>
              </a:rPr>
              <a:t> </a:t>
            </a:r>
            <a:r>
              <a:rPr spc="-5" dirty="0">
                <a:latin typeface="Times New Roman"/>
                <a:cs typeface="Times New Roman"/>
              </a:rPr>
              <a:t>learning model that can predict the defaulters who </a:t>
            </a:r>
            <a:r>
              <a:rPr dirty="0">
                <a:latin typeface="Times New Roman"/>
                <a:cs typeface="Times New Roman"/>
              </a:rPr>
              <a:t>are </a:t>
            </a:r>
            <a:r>
              <a:rPr spc="-5" dirty="0">
                <a:latin typeface="Times New Roman"/>
                <a:cs typeface="Times New Roman"/>
              </a:rPr>
              <a:t>not going </a:t>
            </a:r>
            <a:r>
              <a:rPr dirty="0">
                <a:latin typeface="Times New Roman"/>
                <a:cs typeface="Times New Roman"/>
              </a:rPr>
              <a:t>to </a:t>
            </a:r>
            <a:r>
              <a:rPr spc="-5" dirty="0">
                <a:latin typeface="Times New Roman"/>
                <a:cs typeface="Times New Roman"/>
              </a:rPr>
              <a:t>pay </a:t>
            </a:r>
            <a:r>
              <a:rPr spc="-10" dirty="0">
                <a:latin typeface="Times New Roman"/>
                <a:cs typeface="Times New Roman"/>
              </a:rPr>
              <a:t>back </a:t>
            </a:r>
            <a:r>
              <a:rPr spc="-335" dirty="0">
                <a:latin typeface="Times New Roman"/>
                <a:cs typeface="Times New Roman"/>
              </a:rPr>
              <a:t> </a:t>
            </a:r>
            <a:r>
              <a:rPr dirty="0">
                <a:latin typeface="Times New Roman"/>
                <a:cs typeface="Times New Roman"/>
              </a:rPr>
              <a:t>the </a:t>
            </a:r>
            <a:r>
              <a:rPr spc="-5" dirty="0">
                <a:latin typeface="Times New Roman"/>
                <a:cs typeface="Times New Roman"/>
              </a:rPr>
              <a:t>loaned amount. The data </a:t>
            </a:r>
            <a:r>
              <a:rPr dirty="0">
                <a:latin typeface="Times New Roman"/>
                <a:cs typeface="Times New Roman"/>
              </a:rPr>
              <a:t>to </a:t>
            </a:r>
            <a:r>
              <a:rPr spc="-5" dirty="0">
                <a:latin typeface="Times New Roman"/>
                <a:cs typeface="Times New Roman"/>
              </a:rPr>
              <a:t>build the </a:t>
            </a:r>
            <a:r>
              <a:rPr dirty="0">
                <a:latin typeface="Times New Roman"/>
                <a:cs typeface="Times New Roman"/>
              </a:rPr>
              <a:t>machine </a:t>
            </a:r>
            <a:r>
              <a:rPr spc="-5" dirty="0">
                <a:latin typeface="Times New Roman"/>
                <a:cs typeface="Times New Roman"/>
              </a:rPr>
              <a:t>learning model, comes </a:t>
            </a:r>
            <a:r>
              <a:rPr dirty="0">
                <a:latin typeface="Times New Roman"/>
                <a:cs typeface="Times New Roman"/>
              </a:rPr>
              <a:t> from a telecom </a:t>
            </a:r>
            <a:r>
              <a:rPr spc="-5" dirty="0">
                <a:latin typeface="Times New Roman"/>
                <a:cs typeface="Times New Roman"/>
              </a:rPr>
              <a:t>industry who collaborated with </a:t>
            </a:r>
            <a:r>
              <a:rPr dirty="0">
                <a:latin typeface="Times New Roman"/>
                <a:cs typeface="Times New Roman"/>
              </a:rPr>
              <a:t>a </a:t>
            </a:r>
            <a:r>
              <a:rPr spc="-5" dirty="0">
                <a:latin typeface="Times New Roman"/>
                <a:cs typeface="Times New Roman"/>
              </a:rPr>
              <a:t>Micro Financial Institute </a:t>
            </a:r>
            <a:r>
              <a:rPr dirty="0">
                <a:latin typeface="Times New Roman"/>
                <a:cs typeface="Times New Roman"/>
              </a:rPr>
              <a:t> (MFI) to </a:t>
            </a:r>
            <a:r>
              <a:rPr spc="-5" dirty="0">
                <a:latin typeface="Times New Roman"/>
                <a:cs typeface="Times New Roman"/>
              </a:rPr>
              <a:t>provide the mobile balance credit </a:t>
            </a:r>
            <a:r>
              <a:rPr dirty="0">
                <a:latin typeface="Times New Roman"/>
                <a:cs typeface="Times New Roman"/>
              </a:rPr>
              <a:t>to </a:t>
            </a:r>
            <a:r>
              <a:rPr spc="-5" dirty="0">
                <a:latin typeface="Times New Roman"/>
                <a:cs typeface="Times New Roman"/>
              </a:rPr>
              <a:t>their customers primarily the </a:t>
            </a:r>
            <a:r>
              <a:rPr dirty="0">
                <a:latin typeface="Times New Roman"/>
                <a:cs typeface="Times New Roman"/>
              </a:rPr>
              <a:t> </a:t>
            </a:r>
            <a:r>
              <a:rPr spc="-5" dirty="0">
                <a:latin typeface="Times New Roman"/>
                <a:cs typeface="Times New Roman"/>
              </a:rPr>
              <a:t>customers</a:t>
            </a:r>
            <a:r>
              <a:rPr dirty="0">
                <a:latin typeface="Times New Roman"/>
                <a:cs typeface="Times New Roman"/>
              </a:rPr>
              <a:t> </a:t>
            </a:r>
            <a:r>
              <a:rPr spc="-5" dirty="0">
                <a:latin typeface="Times New Roman"/>
                <a:cs typeface="Times New Roman"/>
              </a:rPr>
              <a:t>who</a:t>
            </a:r>
            <a:r>
              <a:rPr spc="5" dirty="0">
                <a:latin typeface="Times New Roman"/>
                <a:cs typeface="Times New Roman"/>
              </a:rPr>
              <a:t> </a:t>
            </a:r>
            <a:r>
              <a:rPr dirty="0">
                <a:latin typeface="Times New Roman"/>
                <a:cs typeface="Times New Roman"/>
              </a:rPr>
              <a:t>are</a:t>
            </a:r>
            <a:r>
              <a:rPr spc="-20" dirty="0">
                <a:latin typeface="Times New Roman"/>
                <a:cs typeface="Times New Roman"/>
              </a:rPr>
              <a:t> </a:t>
            </a:r>
            <a:r>
              <a:rPr spc="-5" dirty="0">
                <a:latin typeface="Times New Roman"/>
                <a:cs typeface="Times New Roman"/>
              </a:rPr>
              <a:t>low</a:t>
            </a:r>
            <a:r>
              <a:rPr spc="5" dirty="0">
                <a:latin typeface="Times New Roman"/>
                <a:cs typeface="Times New Roman"/>
              </a:rPr>
              <a:t> </a:t>
            </a:r>
            <a:r>
              <a:rPr spc="-5" dirty="0">
                <a:latin typeface="Times New Roman"/>
                <a:cs typeface="Times New Roman"/>
              </a:rPr>
              <a:t>income.</a:t>
            </a:r>
            <a:endParaRPr dirty="0">
              <a:latin typeface="Times New Roman"/>
              <a:cs typeface="Times New Roman"/>
            </a:endParaRPr>
          </a:p>
          <a:p>
            <a:pPr>
              <a:lnSpc>
                <a:spcPct val="100000"/>
              </a:lnSpc>
              <a:spcBef>
                <a:spcPts val="40"/>
              </a:spcBef>
            </a:pPr>
            <a:endParaRPr dirty="0">
              <a:latin typeface="Times New Roman"/>
              <a:cs typeface="Times New Roman"/>
            </a:endParaRPr>
          </a:p>
          <a:p>
            <a:pPr marL="12700" algn="just">
              <a:lnSpc>
                <a:spcPct val="100000"/>
              </a:lnSpc>
            </a:pPr>
            <a:r>
              <a:rPr spc="-5" dirty="0">
                <a:latin typeface="Times New Roman"/>
                <a:cs typeface="Times New Roman"/>
              </a:rPr>
              <a:t>The</a:t>
            </a:r>
            <a:r>
              <a:rPr spc="-90" dirty="0">
                <a:latin typeface="Times New Roman"/>
                <a:cs typeface="Times New Roman"/>
              </a:rPr>
              <a:t> </a:t>
            </a:r>
            <a:r>
              <a:rPr spc="-5" dirty="0">
                <a:latin typeface="Times New Roman"/>
                <a:cs typeface="Times New Roman"/>
              </a:rPr>
              <a:t>research</a:t>
            </a:r>
            <a:r>
              <a:rPr spc="-80" dirty="0">
                <a:latin typeface="Times New Roman"/>
                <a:cs typeface="Times New Roman"/>
              </a:rPr>
              <a:t> </a:t>
            </a:r>
            <a:r>
              <a:rPr dirty="0">
                <a:latin typeface="Times New Roman"/>
                <a:cs typeface="Times New Roman"/>
              </a:rPr>
              <a:t>&amp;</a:t>
            </a:r>
            <a:r>
              <a:rPr spc="-85" dirty="0">
                <a:latin typeface="Times New Roman"/>
                <a:cs typeface="Times New Roman"/>
              </a:rPr>
              <a:t> </a:t>
            </a:r>
            <a:r>
              <a:rPr spc="-10" dirty="0">
                <a:latin typeface="Times New Roman"/>
                <a:cs typeface="Times New Roman"/>
              </a:rPr>
              <a:t>Model</a:t>
            </a:r>
            <a:r>
              <a:rPr spc="-80" dirty="0">
                <a:latin typeface="Times New Roman"/>
                <a:cs typeface="Times New Roman"/>
              </a:rPr>
              <a:t> </a:t>
            </a:r>
            <a:r>
              <a:rPr spc="-5" dirty="0">
                <a:latin typeface="Times New Roman"/>
                <a:cs typeface="Times New Roman"/>
              </a:rPr>
              <a:t>building</a:t>
            </a:r>
            <a:r>
              <a:rPr spc="-85" dirty="0">
                <a:latin typeface="Times New Roman"/>
                <a:cs typeface="Times New Roman"/>
              </a:rPr>
              <a:t> </a:t>
            </a:r>
            <a:r>
              <a:rPr spc="-5" dirty="0">
                <a:latin typeface="Times New Roman"/>
                <a:cs typeface="Times New Roman"/>
              </a:rPr>
              <a:t>on</a:t>
            </a:r>
            <a:r>
              <a:rPr spc="-80" dirty="0">
                <a:latin typeface="Times New Roman"/>
                <a:cs typeface="Times New Roman"/>
              </a:rPr>
              <a:t> </a:t>
            </a:r>
            <a:r>
              <a:rPr spc="-5" dirty="0">
                <a:latin typeface="Times New Roman"/>
                <a:cs typeface="Times New Roman"/>
              </a:rPr>
              <a:t>this</a:t>
            </a:r>
            <a:r>
              <a:rPr spc="-90" dirty="0">
                <a:latin typeface="Times New Roman"/>
                <a:cs typeface="Times New Roman"/>
              </a:rPr>
              <a:t> </a:t>
            </a:r>
            <a:r>
              <a:rPr spc="-5" dirty="0">
                <a:latin typeface="Times New Roman"/>
                <a:cs typeface="Times New Roman"/>
              </a:rPr>
              <a:t>project</a:t>
            </a:r>
            <a:r>
              <a:rPr spc="-90" dirty="0">
                <a:latin typeface="Times New Roman"/>
                <a:cs typeface="Times New Roman"/>
              </a:rPr>
              <a:t> </a:t>
            </a:r>
            <a:r>
              <a:rPr dirty="0">
                <a:latin typeface="Times New Roman"/>
                <a:cs typeface="Times New Roman"/>
              </a:rPr>
              <a:t>has</a:t>
            </a:r>
            <a:r>
              <a:rPr spc="-90" dirty="0">
                <a:latin typeface="Times New Roman"/>
                <a:cs typeface="Times New Roman"/>
              </a:rPr>
              <a:t> </a:t>
            </a:r>
            <a:r>
              <a:rPr spc="-5" dirty="0">
                <a:latin typeface="Times New Roman"/>
                <a:cs typeface="Times New Roman"/>
              </a:rPr>
              <a:t>done</a:t>
            </a:r>
            <a:r>
              <a:rPr spc="-90" dirty="0">
                <a:latin typeface="Times New Roman"/>
                <a:cs typeface="Times New Roman"/>
              </a:rPr>
              <a:t> </a:t>
            </a:r>
            <a:r>
              <a:rPr spc="-5" dirty="0">
                <a:latin typeface="Times New Roman"/>
                <a:cs typeface="Times New Roman"/>
              </a:rPr>
              <a:t>in</a:t>
            </a:r>
            <a:r>
              <a:rPr spc="-80" dirty="0">
                <a:latin typeface="Times New Roman"/>
                <a:cs typeface="Times New Roman"/>
              </a:rPr>
              <a:t> </a:t>
            </a:r>
            <a:r>
              <a:rPr dirty="0">
                <a:latin typeface="Times New Roman"/>
                <a:cs typeface="Times New Roman"/>
              </a:rPr>
              <a:t>7</a:t>
            </a:r>
            <a:r>
              <a:rPr spc="-90" dirty="0">
                <a:latin typeface="Times New Roman"/>
                <a:cs typeface="Times New Roman"/>
              </a:rPr>
              <a:t> </a:t>
            </a:r>
            <a:r>
              <a:rPr spc="-5" dirty="0">
                <a:latin typeface="Times New Roman"/>
                <a:cs typeface="Times New Roman"/>
              </a:rPr>
              <a:t>important</a:t>
            </a:r>
            <a:r>
              <a:rPr spc="-90" dirty="0">
                <a:latin typeface="Times New Roman"/>
                <a:cs typeface="Times New Roman"/>
              </a:rPr>
              <a:t> </a:t>
            </a:r>
            <a:r>
              <a:rPr dirty="0">
                <a:latin typeface="Times New Roman"/>
                <a:cs typeface="Times New Roman"/>
              </a:rPr>
              <a:t>steps:-</a:t>
            </a:r>
          </a:p>
          <a:p>
            <a:pPr>
              <a:lnSpc>
                <a:spcPct val="100000"/>
              </a:lnSpc>
              <a:spcBef>
                <a:spcPts val="40"/>
              </a:spcBef>
            </a:pPr>
            <a:endParaRPr dirty="0">
              <a:latin typeface="Times New Roman"/>
              <a:cs typeface="Times New Roman"/>
            </a:endParaRPr>
          </a:p>
          <a:p>
            <a:pPr marL="342900" indent="-342900">
              <a:lnSpc>
                <a:spcPct val="100000"/>
              </a:lnSpc>
              <a:spcBef>
                <a:spcPts val="25"/>
              </a:spcBef>
              <a:buAutoNum type="arabicPeriod"/>
            </a:pPr>
            <a:r>
              <a:rPr lang="en-US" sz="2800" dirty="0">
                <a:latin typeface="Bell MT" panose="02020503060305020303" pitchFamily="18" charset="0"/>
              </a:rPr>
              <a:t>Description of Data and Understanding.</a:t>
            </a:r>
          </a:p>
          <a:p>
            <a:pPr marL="342900" indent="-342900">
              <a:lnSpc>
                <a:spcPct val="100000"/>
              </a:lnSpc>
              <a:spcBef>
                <a:spcPts val="25"/>
              </a:spcBef>
              <a:buAutoNum type="arabicPeriod"/>
            </a:pPr>
            <a:r>
              <a:rPr lang="en-US" sz="2800" dirty="0">
                <a:latin typeface="Bell MT" panose="02020503060305020303" pitchFamily="18" charset="0"/>
              </a:rPr>
              <a:t> Exploratory Data Analysis.</a:t>
            </a:r>
          </a:p>
          <a:p>
            <a:pPr marL="342900" indent="-342900">
              <a:lnSpc>
                <a:spcPct val="100000"/>
              </a:lnSpc>
              <a:spcBef>
                <a:spcPts val="25"/>
              </a:spcBef>
              <a:buAutoNum type="arabicPeriod"/>
            </a:pPr>
            <a:r>
              <a:rPr lang="en-US" sz="2800" dirty="0">
                <a:latin typeface="Bell MT" panose="02020503060305020303" pitchFamily="18" charset="0"/>
              </a:rPr>
              <a:t> Data Pre-processing and PCA</a:t>
            </a:r>
          </a:p>
          <a:p>
            <a:pPr marL="342900" indent="-342900">
              <a:lnSpc>
                <a:spcPct val="100000"/>
              </a:lnSpc>
              <a:spcBef>
                <a:spcPts val="25"/>
              </a:spcBef>
              <a:buAutoNum type="arabicPeriod"/>
            </a:pPr>
            <a:r>
              <a:rPr lang="en-US" sz="2800" dirty="0">
                <a:latin typeface="Bell MT" panose="02020503060305020303" pitchFamily="18" charset="0"/>
              </a:rPr>
              <a:t> Machine Learning Model Building &amp; Metrics evaluation. </a:t>
            </a:r>
          </a:p>
          <a:p>
            <a:pPr marL="342900" indent="-342900">
              <a:lnSpc>
                <a:spcPct val="100000"/>
              </a:lnSpc>
              <a:spcBef>
                <a:spcPts val="25"/>
              </a:spcBef>
              <a:buAutoNum type="arabicPeriod"/>
            </a:pPr>
            <a:r>
              <a:rPr lang="en-US" sz="2800" dirty="0">
                <a:latin typeface="Bell MT" panose="02020503060305020303" pitchFamily="18" charset="0"/>
              </a:rPr>
              <a:t> Cross – Validation of Machine Learning Model. </a:t>
            </a:r>
          </a:p>
          <a:p>
            <a:pPr marL="342900" indent="-342900">
              <a:lnSpc>
                <a:spcPct val="100000"/>
              </a:lnSpc>
              <a:spcBef>
                <a:spcPts val="25"/>
              </a:spcBef>
              <a:buAutoNum type="arabicPeriod"/>
            </a:pPr>
            <a:r>
              <a:rPr lang="en-US" sz="2800" dirty="0">
                <a:latin typeface="Bell MT" panose="02020503060305020303" pitchFamily="18" charset="0"/>
              </a:rPr>
              <a:t> Hyper Parameter Tuning of Finalized model. </a:t>
            </a:r>
          </a:p>
          <a:p>
            <a:pPr marL="342900" indent="-342900">
              <a:lnSpc>
                <a:spcPct val="100000"/>
              </a:lnSpc>
              <a:spcBef>
                <a:spcPts val="25"/>
              </a:spcBef>
              <a:buAutoNum type="arabicPeriod"/>
            </a:pPr>
            <a:r>
              <a:rPr lang="en-US" sz="2800" dirty="0">
                <a:latin typeface="Bell MT" panose="02020503060305020303" pitchFamily="18" charset="0"/>
              </a:rPr>
              <a:t> Model saving &amp; conclusion.</a:t>
            </a:r>
            <a:endParaRPr sz="2800" dirty="0">
              <a:latin typeface="Bell MT" panose="02020503060305020303" pitchFamily="18" charset="0"/>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22362F-5E4A-4187-B611-FDF91CF70EE5}"/>
              </a:ext>
            </a:extLst>
          </p:cNvPr>
          <p:cNvSpPr txBox="1"/>
          <p:nvPr/>
        </p:nvSpPr>
        <p:spPr>
          <a:xfrm>
            <a:off x="419100" y="381000"/>
            <a:ext cx="7124700" cy="584775"/>
          </a:xfrm>
          <a:prstGeom prst="rect">
            <a:avLst/>
          </a:prstGeom>
          <a:noFill/>
        </p:spPr>
        <p:txBody>
          <a:bodyPr wrap="square" rtlCol="0">
            <a:spAutoFit/>
          </a:bodyPr>
          <a:lstStyle/>
          <a:p>
            <a:r>
              <a:rPr lang="en-US" dirty="0"/>
              <a:t>1</a:t>
            </a:r>
            <a:r>
              <a:rPr lang="en-US" sz="1800" dirty="0"/>
              <a:t>. </a:t>
            </a:r>
            <a:r>
              <a:rPr lang="en-US" sz="3200" b="1" dirty="0">
                <a:latin typeface="+mj-lt"/>
              </a:rPr>
              <a:t>Description of Data and Understanding</a:t>
            </a:r>
            <a:endParaRPr lang="en-IN" sz="3200" b="1" dirty="0">
              <a:latin typeface="+mj-lt"/>
            </a:endParaRPr>
          </a:p>
        </p:txBody>
      </p:sp>
      <p:sp>
        <p:nvSpPr>
          <p:cNvPr id="3" name="TextBox 2">
            <a:extLst>
              <a:ext uri="{FF2B5EF4-FFF2-40B4-BE49-F238E27FC236}">
                <a16:creationId xmlns:a16="http://schemas.microsoft.com/office/drawing/2014/main" id="{2F28A244-1042-46B6-B338-54C12E10840D}"/>
              </a:ext>
            </a:extLst>
          </p:cNvPr>
          <p:cNvSpPr txBox="1"/>
          <p:nvPr/>
        </p:nvSpPr>
        <p:spPr>
          <a:xfrm>
            <a:off x="609600" y="1600200"/>
            <a:ext cx="6553200" cy="5262979"/>
          </a:xfrm>
          <a:prstGeom prst="rect">
            <a:avLst/>
          </a:prstGeom>
          <a:noFill/>
        </p:spPr>
        <p:txBody>
          <a:bodyPr wrap="square" rtlCol="0">
            <a:spAutoFit/>
          </a:bodyPr>
          <a:lstStyle/>
          <a:p>
            <a:r>
              <a:rPr lang="en-US" sz="2800" dirty="0">
                <a:latin typeface="+mn-lt"/>
              </a:rPr>
              <a:t>At very first step we have imported all the required libraries and packages in Python’s Jupyter Notebook &amp; we have imported the data set which was saved in our local system. After reading the data set we found that data consist of 209590 records of customers in 37 columns. We had a close look on the data set &amp; deep understanding of each columns what it states. We found some columns are not useful in project and dropped them, we found no null values. We have sorted one object data type column. </a:t>
            </a:r>
          </a:p>
        </p:txBody>
      </p:sp>
    </p:spTree>
    <p:extLst>
      <p:ext uri="{BB962C8B-B14F-4D97-AF65-F5344CB8AC3E}">
        <p14:creationId xmlns:p14="http://schemas.microsoft.com/office/powerpoint/2010/main" val="349878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0"/>
            <a:ext cx="7315200" cy="8920134"/>
          </a:xfrm>
          <a:prstGeom prst="rect">
            <a:avLst/>
          </a:prstGeom>
        </p:spPr>
        <p:txBody>
          <a:bodyPr vert="horz" wrap="square" lIns="0" tIns="12065" rIns="0" bIns="0" rtlCol="0">
            <a:spAutoFit/>
          </a:bodyPr>
          <a:lstStyle/>
          <a:p>
            <a:pPr>
              <a:lnSpc>
                <a:spcPct val="100000"/>
              </a:lnSpc>
            </a:pPr>
            <a:endParaRPr sz="1500" dirty="0">
              <a:latin typeface="Times New Roman"/>
              <a:cs typeface="Times New Roman"/>
            </a:endParaRPr>
          </a:p>
          <a:p>
            <a:pPr>
              <a:lnSpc>
                <a:spcPct val="100000"/>
              </a:lnSpc>
              <a:spcBef>
                <a:spcPts val="25"/>
              </a:spcBef>
            </a:pPr>
            <a:endParaRPr sz="1350" dirty="0">
              <a:latin typeface="Times New Roman"/>
              <a:cs typeface="Times New Roman"/>
            </a:endParaRPr>
          </a:p>
          <a:p>
            <a:pPr marL="17145">
              <a:lnSpc>
                <a:spcPct val="100000"/>
              </a:lnSpc>
            </a:pPr>
            <a:r>
              <a:rPr sz="1400" dirty="0">
                <a:latin typeface="Times New Roman"/>
                <a:cs typeface="Times New Roman"/>
              </a:rPr>
              <a:t>2.</a:t>
            </a:r>
            <a:r>
              <a:rPr sz="1400" spc="35" dirty="0">
                <a:latin typeface="Times New Roman"/>
                <a:cs typeface="Times New Roman"/>
              </a:rPr>
              <a:t> </a:t>
            </a:r>
            <a:r>
              <a:rPr sz="4000" b="1" dirty="0">
                <a:latin typeface="Times New Roman"/>
                <a:cs typeface="Times New Roman"/>
              </a:rPr>
              <a:t>Exploratory</a:t>
            </a:r>
            <a:r>
              <a:rPr sz="4000" b="1" spc="-15" dirty="0">
                <a:latin typeface="Times New Roman"/>
                <a:cs typeface="Times New Roman"/>
              </a:rPr>
              <a:t> </a:t>
            </a:r>
            <a:r>
              <a:rPr sz="4000" b="1" spc="-5" dirty="0">
                <a:latin typeface="Times New Roman"/>
                <a:cs typeface="Times New Roman"/>
              </a:rPr>
              <a:t>Data Analysis</a:t>
            </a:r>
            <a:r>
              <a:rPr sz="4000" spc="-5" dirty="0">
                <a:latin typeface="Times New Roman"/>
                <a:cs typeface="Times New Roman"/>
              </a:rPr>
              <a:t>.</a:t>
            </a:r>
            <a:endParaRPr sz="4000" dirty="0">
              <a:latin typeface="Times New Roman"/>
              <a:cs typeface="Times New Roman"/>
            </a:endParaRPr>
          </a:p>
          <a:p>
            <a:pPr marL="18415" marR="5080" indent="-6350" algn="just">
              <a:lnSpc>
                <a:spcPct val="143800"/>
              </a:lnSpc>
              <a:spcBef>
                <a:spcPts val="285"/>
              </a:spcBef>
            </a:pPr>
            <a:r>
              <a:rPr dirty="0">
                <a:latin typeface="Times New Roman"/>
                <a:cs typeface="Times New Roman"/>
              </a:rPr>
              <a:t>In </a:t>
            </a:r>
            <a:r>
              <a:rPr spc="-5" dirty="0">
                <a:latin typeface="Times New Roman"/>
                <a:cs typeface="Times New Roman"/>
              </a:rPr>
              <a:t>EDA </a:t>
            </a:r>
            <a:r>
              <a:rPr dirty="0">
                <a:latin typeface="Times New Roman"/>
                <a:cs typeface="Times New Roman"/>
              </a:rPr>
              <a:t>of </a:t>
            </a:r>
            <a:r>
              <a:rPr spc="-5" dirty="0">
                <a:latin typeface="Times New Roman"/>
                <a:cs typeface="Times New Roman"/>
              </a:rPr>
              <a:t>the project first </a:t>
            </a:r>
            <a:r>
              <a:rPr dirty="0">
                <a:latin typeface="Times New Roman"/>
                <a:cs typeface="Times New Roman"/>
              </a:rPr>
              <a:t>we </a:t>
            </a:r>
            <a:r>
              <a:rPr spc="-5" dirty="0">
                <a:latin typeface="Times New Roman"/>
                <a:cs typeface="Times New Roman"/>
              </a:rPr>
              <a:t>took </a:t>
            </a:r>
            <a:r>
              <a:rPr dirty="0">
                <a:latin typeface="Times New Roman"/>
                <a:cs typeface="Times New Roman"/>
              </a:rPr>
              <a:t>a </a:t>
            </a:r>
            <a:r>
              <a:rPr spc="-5" dirty="0">
                <a:latin typeface="Times New Roman"/>
                <a:cs typeface="Times New Roman"/>
              </a:rPr>
              <a:t>close look </a:t>
            </a:r>
            <a:r>
              <a:rPr dirty="0">
                <a:latin typeface="Times New Roman"/>
                <a:cs typeface="Times New Roman"/>
              </a:rPr>
              <a:t>on </a:t>
            </a:r>
            <a:r>
              <a:rPr spc="-5" dirty="0">
                <a:latin typeface="Times New Roman"/>
                <a:cs typeface="Times New Roman"/>
              </a:rPr>
              <a:t>the target column </a:t>
            </a:r>
            <a:r>
              <a:rPr spc="-10" dirty="0">
                <a:latin typeface="Times New Roman"/>
                <a:cs typeface="Times New Roman"/>
              </a:rPr>
              <a:t>Label </a:t>
            </a:r>
            <a:r>
              <a:rPr spc="-5" dirty="0">
                <a:latin typeface="Times New Roman"/>
                <a:cs typeface="Times New Roman"/>
              </a:rPr>
              <a:t> understood the data distribution than </a:t>
            </a:r>
            <a:r>
              <a:rPr dirty="0">
                <a:latin typeface="Times New Roman"/>
                <a:cs typeface="Times New Roman"/>
              </a:rPr>
              <a:t>we had a </a:t>
            </a:r>
            <a:r>
              <a:rPr spc="-5" dirty="0">
                <a:latin typeface="Times New Roman"/>
                <a:cs typeface="Times New Roman"/>
              </a:rPr>
              <a:t>detailed Univariate Data </a:t>
            </a:r>
            <a:r>
              <a:rPr dirty="0">
                <a:latin typeface="Times New Roman"/>
                <a:cs typeface="Times New Roman"/>
              </a:rPr>
              <a:t> </a:t>
            </a:r>
            <a:r>
              <a:rPr spc="-5" dirty="0">
                <a:latin typeface="Times New Roman"/>
                <a:cs typeface="Times New Roman"/>
              </a:rPr>
              <a:t>Analysis </a:t>
            </a:r>
            <a:r>
              <a:rPr dirty="0">
                <a:latin typeface="Times New Roman"/>
                <a:cs typeface="Times New Roman"/>
              </a:rPr>
              <a:t>of </a:t>
            </a:r>
            <a:r>
              <a:rPr spc="-5" dirty="0">
                <a:latin typeface="Times New Roman"/>
                <a:cs typeface="Times New Roman"/>
              </a:rPr>
              <a:t>each column in detail, </a:t>
            </a:r>
            <a:r>
              <a:rPr dirty="0">
                <a:latin typeface="Times New Roman"/>
                <a:cs typeface="Times New Roman"/>
              </a:rPr>
              <a:t>we </a:t>
            </a:r>
            <a:r>
              <a:rPr spc="-10" dirty="0">
                <a:latin typeface="Times New Roman"/>
                <a:cs typeface="Times New Roman"/>
              </a:rPr>
              <a:t>found </a:t>
            </a:r>
            <a:r>
              <a:rPr spc="-5" dirty="0">
                <a:latin typeface="Times New Roman"/>
                <a:cs typeface="Times New Roman"/>
              </a:rPr>
              <a:t>that data distribution </a:t>
            </a:r>
            <a:r>
              <a:rPr dirty="0">
                <a:latin typeface="Times New Roman"/>
                <a:cs typeface="Times New Roman"/>
              </a:rPr>
              <a:t>in </a:t>
            </a:r>
            <a:r>
              <a:rPr spc="-5" dirty="0">
                <a:latin typeface="Times New Roman"/>
                <a:cs typeface="Times New Roman"/>
              </a:rPr>
              <a:t>all the </a:t>
            </a:r>
            <a:r>
              <a:rPr dirty="0">
                <a:latin typeface="Times New Roman"/>
                <a:cs typeface="Times New Roman"/>
              </a:rPr>
              <a:t> </a:t>
            </a:r>
            <a:r>
              <a:rPr spc="-5" dirty="0">
                <a:latin typeface="Times New Roman"/>
                <a:cs typeface="Times New Roman"/>
              </a:rPr>
              <a:t>columns were not normal </a:t>
            </a:r>
            <a:r>
              <a:rPr spc="-10" dirty="0">
                <a:latin typeface="Times New Roman"/>
                <a:cs typeface="Times New Roman"/>
              </a:rPr>
              <a:t>and </a:t>
            </a:r>
            <a:r>
              <a:rPr spc="-5" dirty="0">
                <a:latin typeface="Times New Roman"/>
                <a:cs typeface="Times New Roman"/>
              </a:rPr>
              <a:t>they were heavily right </a:t>
            </a:r>
            <a:r>
              <a:rPr dirty="0">
                <a:latin typeface="Times New Roman"/>
                <a:cs typeface="Times New Roman"/>
              </a:rPr>
              <a:t>skewed </a:t>
            </a:r>
            <a:r>
              <a:rPr spc="-5" dirty="0">
                <a:latin typeface="Times New Roman"/>
                <a:cs typeface="Times New Roman"/>
              </a:rPr>
              <a:t>data having </a:t>
            </a:r>
            <a:r>
              <a:rPr dirty="0">
                <a:latin typeface="Times New Roman"/>
                <a:cs typeface="Times New Roman"/>
              </a:rPr>
              <a:t>a </a:t>
            </a:r>
            <a:r>
              <a:rPr spc="5" dirty="0">
                <a:latin typeface="Times New Roman"/>
                <a:cs typeface="Times New Roman"/>
              </a:rPr>
              <a:t> </a:t>
            </a:r>
            <a:r>
              <a:rPr spc="-5" dirty="0">
                <a:latin typeface="Times New Roman"/>
                <a:cs typeface="Times New Roman"/>
              </a:rPr>
              <a:t>lots</a:t>
            </a:r>
            <a:r>
              <a:rPr spc="-50" dirty="0">
                <a:latin typeface="Times New Roman"/>
                <a:cs typeface="Times New Roman"/>
              </a:rPr>
              <a:t> </a:t>
            </a:r>
            <a:r>
              <a:rPr dirty="0">
                <a:latin typeface="Times New Roman"/>
                <a:cs typeface="Times New Roman"/>
              </a:rPr>
              <a:t>of</a:t>
            </a:r>
            <a:r>
              <a:rPr spc="-45" dirty="0">
                <a:latin typeface="Times New Roman"/>
                <a:cs typeface="Times New Roman"/>
              </a:rPr>
              <a:t> </a:t>
            </a:r>
            <a:r>
              <a:rPr spc="-5" dirty="0">
                <a:latin typeface="Times New Roman"/>
                <a:cs typeface="Times New Roman"/>
              </a:rPr>
              <a:t>outliers</a:t>
            </a:r>
            <a:r>
              <a:rPr spc="-35" dirty="0">
                <a:latin typeface="Times New Roman"/>
                <a:cs typeface="Times New Roman"/>
              </a:rPr>
              <a:t> </a:t>
            </a:r>
            <a:r>
              <a:rPr dirty="0">
                <a:latin typeface="Times New Roman"/>
                <a:cs typeface="Times New Roman"/>
              </a:rPr>
              <a:t>&amp;</a:t>
            </a:r>
            <a:r>
              <a:rPr spc="-35" dirty="0">
                <a:latin typeface="Times New Roman"/>
                <a:cs typeface="Times New Roman"/>
              </a:rPr>
              <a:t> </a:t>
            </a:r>
            <a:r>
              <a:rPr spc="-5" dirty="0">
                <a:latin typeface="Times New Roman"/>
                <a:cs typeface="Times New Roman"/>
              </a:rPr>
              <a:t>the</a:t>
            </a:r>
            <a:r>
              <a:rPr spc="-40" dirty="0">
                <a:latin typeface="Times New Roman"/>
                <a:cs typeface="Times New Roman"/>
              </a:rPr>
              <a:t> </a:t>
            </a:r>
            <a:r>
              <a:rPr spc="-5" dirty="0">
                <a:latin typeface="Times New Roman"/>
                <a:cs typeface="Times New Roman"/>
              </a:rPr>
              <a:t>removal</a:t>
            </a:r>
            <a:r>
              <a:rPr spc="-30" dirty="0">
                <a:latin typeface="Times New Roman"/>
                <a:cs typeface="Times New Roman"/>
              </a:rPr>
              <a:t> </a:t>
            </a:r>
            <a:r>
              <a:rPr dirty="0">
                <a:latin typeface="Times New Roman"/>
                <a:cs typeface="Times New Roman"/>
              </a:rPr>
              <a:t>of</a:t>
            </a:r>
            <a:r>
              <a:rPr spc="-45" dirty="0">
                <a:latin typeface="Times New Roman"/>
                <a:cs typeface="Times New Roman"/>
              </a:rPr>
              <a:t> </a:t>
            </a:r>
            <a:r>
              <a:rPr spc="-5" dirty="0">
                <a:latin typeface="Times New Roman"/>
                <a:cs typeface="Times New Roman"/>
              </a:rPr>
              <a:t>those</a:t>
            </a:r>
            <a:r>
              <a:rPr spc="-40" dirty="0">
                <a:latin typeface="Times New Roman"/>
                <a:cs typeface="Times New Roman"/>
              </a:rPr>
              <a:t> </a:t>
            </a:r>
            <a:r>
              <a:rPr spc="-5" dirty="0">
                <a:latin typeface="Times New Roman"/>
                <a:cs typeface="Times New Roman"/>
              </a:rPr>
              <a:t>outliers</a:t>
            </a:r>
            <a:r>
              <a:rPr spc="-40" dirty="0">
                <a:latin typeface="Times New Roman"/>
                <a:cs typeface="Times New Roman"/>
              </a:rPr>
              <a:t> </a:t>
            </a:r>
            <a:r>
              <a:rPr spc="-5" dirty="0">
                <a:latin typeface="Times New Roman"/>
                <a:cs typeface="Times New Roman"/>
              </a:rPr>
              <a:t>would</a:t>
            </a:r>
            <a:r>
              <a:rPr spc="-50" dirty="0">
                <a:latin typeface="Times New Roman"/>
                <a:cs typeface="Times New Roman"/>
              </a:rPr>
              <a:t> </a:t>
            </a:r>
            <a:r>
              <a:rPr spc="-5" dirty="0">
                <a:latin typeface="Times New Roman"/>
                <a:cs typeface="Times New Roman"/>
              </a:rPr>
              <a:t>lead</a:t>
            </a:r>
            <a:r>
              <a:rPr spc="-30" dirty="0">
                <a:latin typeface="Times New Roman"/>
                <a:cs typeface="Times New Roman"/>
              </a:rPr>
              <a:t> </a:t>
            </a:r>
            <a:r>
              <a:rPr spc="-5" dirty="0">
                <a:latin typeface="Times New Roman"/>
                <a:cs typeface="Times New Roman"/>
              </a:rPr>
              <a:t>to</a:t>
            </a:r>
            <a:r>
              <a:rPr spc="-35" dirty="0">
                <a:latin typeface="Times New Roman"/>
                <a:cs typeface="Times New Roman"/>
              </a:rPr>
              <a:t> </a:t>
            </a:r>
            <a:r>
              <a:rPr spc="-5" dirty="0">
                <a:latin typeface="Times New Roman"/>
                <a:cs typeface="Times New Roman"/>
              </a:rPr>
              <a:t>lots</a:t>
            </a:r>
            <a:r>
              <a:rPr spc="-45" dirty="0">
                <a:latin typeface="Times New Roman"/>
                <a:cs typeface="Times New Roman"/>
              </a:rPr>
              <a:t> </a:t>
            </a:r>
            <a:r>
              <a:rPr dirty="0">
                <a:latin typeface="Times New Roman"/>
                <a:cs typeface="Times New Roman"/>
              </a:rPr>
              <a:t>of</a:t>
            </a:r>
            <a:r>
              <a:rPr spc="-35" dirty="0">
                <a:latin typeface="Times New Roman"/>
                <a:cs typeface="Times New Roman"/>
              </a:rPr>
              <a:t> </a:t>
            </a:r>
            <a:r>
              <a:rPr spc="-5" dirty="0">
                <a:latin typeface="Times New Roman"/>
                <a:cs typeface="Times New Roman"/>
              </a:rPr>
              <a:t>data</a:t>
            </a:r>
            <a:r>
              <a:rPr spc="-50" dirty="0">
                <a:latin typeface="Times New Roman"/>
                <a:cs typeface="Times New Roman"/>
              </a:rPr>
              <a:t> </a:t>
            </a:r>
            <a:r>
              <a:rPr spc="-5" dirty="0">
                <a:latin typeface="Times New Roman"/>
                <a:cs typeface="Times New Roman"/>
              </a:rPr>
              <a:t>loss </a:t>
            </a:r>
            <a:r>
              <a:rPr spc="-335" dirty="0">
                <a:latin typeface="Times New Roman"/>
                <a:cs typeface="Times New Roman"/>
              </a:rPr>
              <a:t> </a:t>
            </a:r>
            <a:r>
              <a:rPr spc="-5" dirty="0">
                <a:latin typeface="Times New Roman"/>
                <a:cs typeface="Times New Roman"/>
              </a:rPr>
              <a:t>which </a:t>
            </a:r>
            <a:r>
              <a:rPr dirty="0">
                <a:latin typeface="Times New Roman"/>
                <a:cs typeface="Times New Roman"/>
              </a:rPr>
              <a:t>we </a:t>
            </a:r>
            <a:r>
              <a:rPr spc="-5" dirty="0">
                <a:latin typeface="Times New Roman"/>
                <a:cs typeface="Times New Roman"/>
              </a:rPr>
              <a:t>cannot afford, so </a:t>
            </a:r>
            <a:r>
              <a:rPr dirty="0">
                <a:latin typeface="Times New Roman"/>
                <a:cs typeface="Times New Roman"/>
              </a:rPr>
              <a:t>we </a:t>
            </a:r>
            <a:r>
              <a:rPr spc="-5" dirty="0">
                <a:latin typeface="Times New Roman"/>
                <a:cs typeface="Times New Roman"/>
              </a:rPr>
              <a:t>took necessary steps to resolve the problem </a:t>
            </a:r>
            <a:r>
              <a:rPr dirty="0">
                <a:latin typeface="Times New Roman"/>
                <a:cs typeface="Times New Roman"/>
              </a:rPr>
              <a:t> in </a:t>
            </a:r>
            <a:r>
              <a:rPr spc="-5" dirty="0">
                <a:latin typeface="Times New Roman"/>
                <a:cs typeface="Times New Roman"/>
              </a:rPr>
              <a:t>Pre-processing part. We also had </a:t>
            </a:r>
            <a:r>
              <a:rPr dirty="0">
                <a:latin typeface="Times New Roman"/>
                <a:cs typeface="Times New Roman"/>
              </a:rPr>
              <a:t>a close </a:t>
            </a:r>
            <a:r>
              <a:rPr spc="-5" dirty="0">
                <a:latin typeface="Times New Roman"/>
                <a:cs typeface="Times New Roman"/>
              </a:rPr>
              <a:t>look </a:t>
            </a:r>
            <a:r>
              <a:rPr dirty="0">
                <a:latin typeface="Times New Roman"/>
                <a:cs typeface="Times New Roman"/>
              </a:rPr>
              <a:t>on </a:t>
            </a:r>
            <a:r>
              <a:rPr spc="-5" dirty="0">
                <a:latin typeface="Times New Roman"/>
                <a:cs typeface="Times New Roman"/>
              </a:rPr>
              <a:t>the correlation </a:t>
            </a:r>
            <a:r>
              <a:rPr dirty="0">
                <a:latin typeface="Times New Roman"/>
                <a:cs typeface="Times New Roman"/>
              </a:rPr>
              <a:t>of </a:t>
            </a:r>
            <a:r>
              <a:rPr spc="-5" dirty="0">
                <a:latin typeface="Times New Roman"/>
                <a:cs typeface="Times New Roman"/>
              </a:rPr>
              <a:t>the </a:t>
            </a:r>
            <a:r>
              <a:rPr dirty="0">
                <a:latin typeface="Times New Roman"/>
                <a:cs typeface="Times New Roman"/>
              </a:rPr>
              <a:t> </a:t>
            </a:r>
            <a:r>
              <a:rPr spc="-5" dirty="0">
                <a:latin typeface="Times New Roman"/>
                <a:cs typeface="Times New Roman"/>
              </a:rPr>
              <a:t>features</a:t>
            </a:r>
            <a:r>
              <a:rPr spc="5" dirty="0">
                <a:latin typeface="Times New Roman"/>
                <a:cs typeface="Times New Roman"/>
              </a:rPr>
              <a:t> </a:t>
            </a:r>
            <a:r>
              <a:rPr spc="-5" dirty="0">
                <a:latin typeface="Times New Roman"/>
                <a:cs typeface="Times New Roman"/>
              </a:rPr>
              <a:t>and</a:t>
            </a:r>
            <a:r>
              <a:rPr spc="-15" dirty="0">
                <a:latin typeface="Times New Roman"/>
                <a:cs typeface="Times New Roman"/>
              </a:rPr>
              <a:t> </a:t>
            </a:r>
            <a:r>
              <a:rPr spc="-5" dirty="0">
                <a:latin typeface="Times New Roman"/>
                <a:cs typeface="Times New Roman"/>
              </a:rPr>
              <a:t>target</a:t>
            </a:r>
            <a:r>
              <a:rPr spc="5" dirty="0">
                <a:latin typeface="Times New Roman"/>
                <a:cs typeface="Times New Roman"/>
              </a:rPr>
              <a:t> </a:t>
            </a:r>
            <a:r>
              <a:rPr spc="-5" dirty="0">
                <a:latin typeface="Times New Roman"/>
                <a:cs typeface="Times New Roman"/>
              </a:rPr>
              <a:t>column</a:t>
            </a:r>
            <a:r>
              <a:rPr spc="-15" dirty="0">
                <a:latin typeface="Times New Roman"/>
                <a:cs typeface="Times New Roman"/>
              </a:rPr>
              <a:t> </a:t>
            </a:r>
            <a:r>
              <a:rPr dirty="0">
                <a:latin typeface="Times New Roman"/>
                <a:cs typeface="Times New Roman"/>
              </a:rPr>
              <a:t>in</a:t>
            </a:r>
            <a:r>
              <a:rPr spc="-15" dirty="0">
                <a:latin typeface="Times New Roman"/>
                <a:cs typeface="Times New Roman"/>
              </a:rPr>
              <a:t> </a:t>
            </a:r>
            <a:r>
              <a:rPr spc="-5" dirty="0">
                <a:latin typeface="Times New Roman"/>
                <a:cs typeface="Times New Roman"/>
              </a:rPr>
              <a:t>EDA</a:t>
            </a:r>
            <a:r>
              <a:rPr spc="-15" dirty="0">
                <a:latin typeface="Times New Roman"/>
                <a:cs typeface="Times New Roman"/>
              </a:rPr>
              <a:t> </a:t>
            </a:r>
            <a:r>
              <a:rPr spc="-5" dirty="0">
                <a:latin typeface="Times New Roman"/>
                <a:cs typeface="Times New Roman"/>
              </a:rPr>
              <a:t>part.</a:t>
            </a:r>
            <a:endParaRPr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10"/>
              </a:spcBef>
            </a:pPr>
            <a:endParaRPr sz="1350" dirty="0">
              <a:latin typeface="Times New Roman"/>
              <a:cs typeface="Times New Roman"/>
            </a:endParaRPr>
          </a:p>
          <a:p>
            <a:pPr marL="17145">
              <a:lnSpc>
                <a:spcPct val="100000"/>
              </a:lnSpc>
            </a:pPr>
            <a:r>
              <a:rPr sz="1700" b="1" dirty="0">
                <a:latin typeface="Times New Roman"/>
                <a:cs typeface="Times New Roman"/>
              </a:rPr>
              <a:t>3.</a:t>
            </a:r>
            <a:r>
              <a:rPr sz="1700" b="1" spc="80" dirty="0">
                <a:latin typeface="Times New Roman"/>
                <a:cs typeface="Times New Roman"/>
              </a:rPr>
              <a:t> </a:t>
            </a:r>
            <a:r>
              <a:rPr sz="4000" b="1" dirty="0">
                <a:latin typeface="Times New Roman"/>
                <a:cs typeface="Times New Roman"/>
              </a:rPr>
              <a:t>Data</a:t>
            </a:r>
            <a:r>
              <a:rPr sz="4000" b="1" spc="-20" dirty="0">
                <a:latin typeface="Times New Roman"/>
                <a:cs typeface="Times New Roman"/>
              </a:rPr>
              <a:t> </a:t>
            </a:r>
            <a:r>
              <a:rPr sz="4000" b="1" spc="-5" dirty="0">
                <a:latin typeface="Times New Roman"/>
                <a:cs typeface="Times New Roman"/>
              </a:rPr>
              <a:t>Pre-Processing.</a:t>
            </a:r>
            <a:endParaRPr sz="4000" dirty="0">
              <a:latin typeface="Times New Roman"/>
              <a:cs typeface="Times New Roman"/>
            </a:endParaRPr>
          </a:p>
          <a:p>
            <a:pPr marL="18415" marR="6350" indent="-6350" algn="just">
              <a:lnSpc>
                <a:spcPct val="143700"/>
              </a:lnSpc>
              <a:spcBef>
                <a:spcPts val="190"/>
              </a:spcBef>
            </a:pPr>
            <a:r>
              <a:rPr dirty="0">
                <a:latin typeface="Times New Roman"/>
                <a:cs typeface="Times New Roman"/>
              </a:rPr>
              <a:t>In</a:t>
            </a:r>
            <a:r>
              <a:rPr spc="-40" dirty="0">
                <a:latin typeface="Times New Roman"/>
                <a:cs typeface="Times New Roman"/>
              </a:rPr>
              <a:t> </a:t>
            </a:r>
            <a:r>
              <a:rPr spc="-5" dirty="0">
                <a:latin typeface="Times New Roman"/>
                <a:cs typeface="Times New Roman"/>
              </a:rPr>
              <a:t>Pre-processing</a:t>
            </a:r>
            <a:r>
              <a:rPr spc="-45" dirty="0">
                <a:latin typeface="Times New Roman"/>
                <a:cs typeface="Times New Roman"/>
              </a:rPr>
              <a:t> </a:t>
            </a:r>
            <a:r>
              <a:rPr spc="-5" dirty="0">
                <a:latin typeface="Times New Roman"/>
                <a:cs typeface="Times New Roman"/>
              </a:rPr>
              <a:t>part</a:t>
            </a:r>
            <a:r>
              <a:rPr spc="-50" dirty="0">
                <a:latin typeface="Times New Roman"/>
                <a:cs typeface="Times New Roman"/>
              </a:rPr>
              <a:t> </a:t>
            </a:r>
            <a:r>
              <a:rPr dirty="0">
                <a:latin typeface="Times New Roman"/>
                <a:cs typeface="Times New Roman"/>
              </a:rPr>
              <a:t>we</a:t>
            </a:r>
            <a:r>
              <a:rPr spc="-45" dirty="0">
                <a:latin typeface="Times New Roman"/>
                <a:cs typeface="Times New Roman"/>
              </a:rPr>
              <a:t> </a:t>
            </a:r>
            <a:r>
              <a:rPr spc="-5" dirty="0">
                <a:latin typeface="Times New Roman"/>
                <a:cs typeface="Times New Roman"/>
              </a:rPr>
              <a:t>have</a:t>
            </a:r>
            <a:r>
              <a:rPr spc="-45" dirty="0">
                <a:latin typeface="Times New Roman"/>
                <a:cs typeface="Times New Roman"/>
              </a:rPr>
              <a:t> </a:t>
            </a:r>
            <a:r>
              <a:rPr spc="-5" dirty="0">
                <a:latin typeface="Times New Roman"/>
                <a:cs typeface="Times New Roman"/>
              </a:rPr>
              <a:t>tried</a:t>
            </a:r>
            <a:r>
              <a:rPr spc="-40" dirty="0">
                <a:latin typeface="Times New Roman"/>
                <a:cs typeface="Times New Roman"/>
              </a:rPr>
              <a:t> </a:t>
            </a:r>
            <a:r>
              <a:rPr spc="-5" dirty="0">
                <a:latin typeface="Times New Roman"/>
                <a:cs typeface="Times New Roman"/>
              </a:rPr>
              <a:t>to</a:t>
            </a:r>
            <a:r>
              <a:rPr spc="-45" dirty="0">
                <a:latin typeface="Times New Roman"/>
                <a:cs typeface="Times New Roman"/>
              </a:rPr>
              <a:t> </a:t>
            </a:r>
            <a:r>
              <a:rPr spc="-5" dirty="0">
                <a:latin typeface="Times New Roman"/>
                <a:cs typeface="Times New Roman"/>
              </a:rPr>
              <a:t>remove</a:t>
            </a:r>
            <a:r>
              <a:rPr spc="-45" dirty="0">
                <a:latin typeface="Times New Roman"/>
                <a:cs typeface="Times New Roman"/>
              </a:rPr>
              <a:t> </a:t>
            </a:r>
            <a:r>
              <a:rPr dirty="0">
                <a:latin typeface="Times New Roman"/>
                <a:cs typeface="Times New Roman"/>
              </a:rPr>
              <a:t>the</a:t>
            </a:r>
            <a:r>
              <a:rPr spc="-45" dirty="0">
                <a:latin typeface="Times New Roman"/>
                <a:cs typeface="Times New Roman"/>
              </a:rPr>
              <a:t> </a:t>
            </a:r>
            <a:r>
              <a:rPr spc="-5" dirty="0">
                <a:latin typeface="Times New Roman"/>
                <a:cs typeface="Times New Roman"/>
              </a:rPr>
              <a:t>skewness</a:t>
            </a:r>
            <a:r>
              <a:rPr spc="-45" dirty="0">
                <a:latin typeface="Times New Roman"/>
                <a:cs typeface="Times New Roman"/>
              </a:rPr>
              <a:t> </a:t>
            </a:r>
            <a:r>
              <a:rPr dirty="0">
                <a:latin typeface="Times New Roman"/>
                <a:cs typeface="Times New Roman"/>
              </a:rPr>
              <a:t>of</a:t>
            </a:r>
            <a:r>
              <a:rPr spc="-45" dirty="0">
                <a:latin typeface="Times New Roman"/>
                <a:cs typeface="Times New Roman"/>
              </a:rPr>
              <a:t> </a:t>
            </a:r>
            <a:r>
              <a:rPr spc="-5" dirty="0">
                <a:latin typeface="Times New Roman"/>
                <a:cs typeface="Times New Roman"/>
              </a:rPr>
              <a:t>the</a:t>
            </a:r>
            <a:r>
              <a:rPr spc="-45" dirty="0">
                <a:latin typeface="Times New Roman"/>
                <a:cs typeface="Times New Roman"/>
              </a:rPr>
              <a:t> </a:t>
            </a:r>
            <a:r>
              <a:rPr spc="-5" dirty="0">
                <a:latin typeface="Times New Roman"/>
                <a:cs typeface="Times New Roman"/>
              </a:rPr>
              <a:t>data</a:t>
            </a:r>
            <a:r>
              <a:rPr spc="-45" dirty="0">
                <a:latin typeface="Times New Roman"/>
                <a:cs typeface="Times New Roman"/>
              </a:rPr>
              <a:t> </a:t>
            </a:r>
            <a:r>
              <a:rPr spc="-10" dirty="0">
                <a:latin typeface="Times New Roman"/>
                <a:cs typeface="Times New Roman"/>
              </a:rPr>
              <a:t>with </a:t>
            </a:r>
            <a:r>
              <a:rPr spc="-335" dirty="0">
                <a:latin typeface="Times New Roman"/>
                <a:cs typeface="Times New Roman"/>
              </a:rPr>
              <a:t> </a:t>
            </a:r>
            <a:r>
              <a:rPr dirty="0">
                <a:latin typeface="Times New Roman"/>
                <a:cs typeface="Times New Roman"/>
              </a:rPr>
              <a:t>the </a:t>
            </a:r>
            <a:r>
              <a:rPr spc="-5" dirty="0">
                <a:latin typeface="Times New Roman"/>
                <a:cs typeface="Times New Roman"/>
              </a:rPr>
              <a:t>help </a:t>
            </a:r>
            <a:r>
              <a:rPr dirty="0">
                <a:latin typeface="Times New Roman"/>
                <a:cs typeface="Times New Roman"/>
              </a:rPr>
              <a:t>of </a:t>
            </a:r>
            <a:r>
              <a:rPr spc="-5" dirty="0">
                <a:latin typeface="Times New Roman"/>
                <a:cs typeface="Times New Roman"/>
              </a:rPr>
              <a:t>Power_Transform yeo-johnson method, because we can’t afford </a:t>
            </a:r>
            <a:r>
              <a:rPr spc="-335" dirty="0">
                <a:latin typeface="Times New Roman"/>
                <a:cs typeface="Times New Roman"/>
              </a:rPr>
              <a:t> </a:t>
            </a:r>
            <a:r>
              <a:rPr dirty="0">
                <a:latin typeface="Times New Roman"/>
                <a:cs typeface="Times New Roman"/>
              </a:rPr>
              <a:t>to </a:t>
            </a:r>
            <a:r>
              <a:rPr spc="-5" dirty="0">
                <a:latin typeface="Times New Roman"/>
                <a:cs typeface="Times New Roman"/>
              </a:rPr>
              <a:t>remove </a:t>
            </a:r>
            <a:r>
              <a:rPr dirty="0">
                <a:latin typeface="Times New Roman"/>
                <a:cs typeface="Times New Roman"/>
              </a:rPr>
              <a:t>all </a:t>
            </a:r>
            <a:r>
              <a:rPr spc="-5" dirty="0">
                <a:latin typeface="Times New Roman"/>
                <a:cs typeface="Times New Roman"/>
              </a:rPr>
              <a:t>the outliers </a:t>
            </a:r>
            <a:r>
              <a:rPr dirty="0">
                <a:latin typeface="Times New Roman"/>
                <a:cs typeface="Times New Roman"/>
              </a:rPr>
              <a:t>&amp; in </a:t>
            </a:r>
            <a:r>
              <a:rPr spc="-5" dirty="0">
                <a:latin typeface="Times New Roman"/>
                <a:cs typeface="Times New Roman"/>
              </a:rPr>
              <a:t>most </a:t>
            </a:r>
            <a:r>
              <a:rPr dirty="0">
                <a:latin typeface="Times New Roman"/>
                <a:cs typeface="Times New Roman"/>
              </a:rPr>
              <a:t>of </a:t>
            </a:r>
            <a:r>
              <a:rPr spc="-5" dirty="0">
                <a:latin typeface="Times New Roman"/>
                <a:cs typeface="Times New Roman"/>
              </a:rPr>
              <a:t>the cases </a:t>
            </a:r>
            <a:r>
              <a:rPr dirty="0">
                <a:latin typeface="Times New Roman"/>
                <a:cs typeface="Times New Roman"/>
              </a:rPr>
              <a:t>we </a:t>
            </a:r>
            <a:r>
              <a:rPr spc="-5" dirty="0">
                <a:latin typeface="Times New Roman"/>
                <a:cs typeface="Times New Roman"/>
              </a:rPr>
              <a:t>removed skewness </a:t>
            </a:r>
            <a:r>
              <a:rPr dirty="0">
                <a:latin typeface="Times New Roman"/>
                <a:cs typeface="Times New Roman"/>
              </a:rPr>
              <a:t> </a:t>
            </a:r>
            <a:r>
              <a:rPr spc="-5" dirty="0">
                <a:latin typeface="Times New Roman"/>
                <a:cs typeface="Times New Roman"/>
              </a:rPr>
              <a:t>significantly but not </a:t>
            </a:r>
            <a:r>
              <a:rPr dirty="0">
                <a:latin typeface="Times New Roman"/>
                <a:cs typeface="Times New Roman"/>
              </a:rPr>
              <a:t>in all </a:t>
            </a:r>
            <a:r>
              <a:rPr spc="-5" dirty="0">
                <a:latin typeface="Times New Roman"/>
                <a:cs typeface="Times New Roman"/>
              </a:rPr>
              <a:t>cases but it was good </a:t>
            </a:r>
            <a:r>
              <a:rPr dirty="0">
                <a:latin typeface="Times New Roman"/>
                <a:cs typeface="Times New Roman"/>
              </a:rPr>
              <a:t>to </a:t>
            </a:r>
            <a:r>
              <a:rPr spc="-5" dirty="0">
                <a:latin typeface="Times New Roman"/>
                <a:cs typeface="Times New Roman"/>
              </a:rPr>
              <a:t>move ahead.</a:t>
            </a:r>
            <a:r>
              <a:rPr dirty="0">
                <a:latin typeface="Times New Roman"/>
                <a:cs typeface="Times New Roman"/>
              </a:rPr>
              <a:t> </a:t>
            </a:r>
            <a:r>
              <a:rPr spc="-5" dirty="0">
                <a:latin typeface="Times New Roman"/>
                <a:cs typeface="Times New Roman"/>
              </a:rPr>
              <a:t>We </a:t>
            </a:r>
            <a:r>
              <a:rPr dirty="0">
                <a:latin typeface="Times New Roman"/>
                <a:cs typeface="Times New Roman"/>
              </a:rPr>
              <a:t> </a:t>
            </a:r>
            <a:r>
              <a:rPr spc="-5" dirty="0">
                <a:latin typeface="Times New Roman"/>
                <a:cs typeface="Times New Roman"/>
              </a:rPr>
              <a:t>rechecked the skewness by visualizing the transformed data again than we </a:t>
            </a:r>
            <a:r>
              <a:rPr dirty="0">
                <a:latin typeface="Times New Roman"/>
                <a:cs typeface="Times New Roman"/>
              </a:rPr>
              <a:t> </a:t>
            </a:r>
            <a:r>
              <a:rPr spc="-5" dirty="0">
                <a:latin typeface="Times New Roman"/>
                <a:cs typeface="Times New Roman"/>
              </a:rPr>
              <a:t>scaled</a:t>
            </a:r>
            <a:r>
              <a:rPr spc="40" dirty="0">
                <a:latin typeface="Times New Roman"/>
                <a:cs typeface="Times New Roman"/>
              </a:rPr>
              <a:t> </a:t>
            </a:r>
            <a:r>
              <a:rPr spc="-5" dirty="0">
                <a:latin typeface="Times New Roman"/>
                <a:cs typeface="Times New Roman"/>
              </a:rPr>
              <a:t>the</a:t>
            </a:r>
            <a:r>
              <a:rPr spc="35" dirty="0">
                <a:latin typeface="Times New Roman"/>
                <a:cs typeface="Times New Roman"/>
              </a:rPr>
              <a:t> </a:t>
            </a:r>
            <a:r>
              <a:rPr spc="-5" dirty="0">
                <a:latin typeface="Times New Roman"/>
                <a:cs typeface="Times New Roman"/>
              </a:rPr>
              <a:t>data</a:t>
            </a:r>
            <a:r>
              <a:rPr spc="35" dirty="0">
                <a:latin typeface="Times New Roman"/>
                <a:cs typeface="Times New Roman"/>
              </a:rPr>
              <a:t> </a:t>
            </a:r>
            <a:r>
              <a:rPr spc="-5" dirty="0">
                <a:latin typeface="Times New Roman"/>
                <a:cs typeface="Times New Roman"/>
              </a:rPr>
              <a:t>with</a:t>
            </a:r>
            <a:r>
              <a:rPr spc="45" dirty="0">
                <a:latin typeface="Times New Roman"/>
                <a:cs typeface="Times New Roman"/>
              </a:rPr>
              <a:t> </a:t>
            </a:r>
            <a:r>
              <a:rPr spc="-5" dirty="0">
                <a:latin typeface="Times New Roman"/>
                <a:cs typeface="Times New Roman"/>
              </a:rPr>
              <a:t>the</a:t>
            </a:r>
            <a:r>
              <a:rPr spc="35" dirty="0">
                <a:latin typeface="Times New Roman"/>
                <a:cs typeface="Times New Roman"/>
              </a:rPr>
              <a:t> </a:t>
            </a:r>
            <a:r>
              <a:rPr spc="-5" dirty="0">
                <a:latin typeface="Times New Roman"/>
                <a:cs typeface="Times New Roman"/>
              </a:rPr>
              <a:t>help</a:t>
            </a:r>
            <a:r>
              <a:rPr spc="40" dirty="0">
                <a:latin typeface="Times New Roman"/>
                <a:cs typeface="Times New Roman"/>
              </a:rPr>
              <a:t> </a:t>
            </a:r>
            <a:r>
              <a:rPr dirty="0">
                <a:latin typeface="Times New Roman"/>
                <a:cs typeface="Times New Roman"/>
              </a:rPr>
              <a:t>of</a:t>
            </a:r>
            <a:r>
              <a:rPr spc="35" dirty="0">
                <a:latin typeface="Times New Roman"/>
                <a:cs typeface="Times New Roman"/>
              </a:rPr>
              <a:t> </a:t>
            </a:r>
            <a:r>
              <a:rPr spc="-5" dirty="0">
                <a:latin typeface="Times New Roman"/>
                <a:cs typeface="Times New Roman"/>
              </a:rPr>
              <a:t>MinMaxScaler</a:t>
            </a:r>
            <a:r>
              <a:rPr spc="40" dirty="0">
                <a:latin typeface="Times New Roman"/>
                <a:cs typeface="Times New Roman"/>
              </a:rPr>
              <a:t> </a:t>
            </a:r>
            <a:r>
              <a:rPr spc="-5" dirty="0">
                <a:latin typeface="Times New Roman"/>
                <a:cs typeface="Times New Roman"/>
              </a:rPr>
              <a:t>but</a:t>
            </a:r>
            <a:r>
              <a:rPr spc="95" dirty="0">
                <a:latin typeface="Times New Roman"/>
                <a:cs typeface="Times New Roman"/>
              </a:rPr>
              <a:t> </a:t>
            </a:r>
            <a:r>
              <a:rPr spc="-5" dirty="0">
                <a:latin typeface="Times New Roman"/>
                <a:cs typeface="Times New Roman"/>
              </a:rPr>
              <a:t>because</a:t>
            </a:r>
            <a:r>
              <a:rPr spc="50" dirty="0">
                <a:latin typeface="Times New Roman"/>
                <a:cs typeface="Times New Roman"/>
              </a:rPr>
              <a:t> </a:t>
            </a:r>
            <a:r>
              <a:rPr spc="-5" dirty="0">
                <a:latin typeface="Times New Roman"/>
                <a:cs typeface="Times New Roman"/>
              </a:rPr>
              <a:t>we</a:t>
            </a:r>
            <a:r>
              <a:rPr spc="35" dirty="0">
                <a:latin typeface="Times New Roman"/>
                <a:cs typeface="Times New Roman"/>
              </a:rPr>
              <a:t> </a:t>
            </a:r>
            <a:r>
              <a:rPr spc="-5" dirty="0">
                <a:latin typeface="Times New Roman"/>
                <a:cs typeface="Times New Roman"/>
              </a:rPr>
              <a:t>already</a:t>
            </a:r>
            <a:r>
              <a:rPr spc="40" dirty="0">
                <a:latin typeface="Times New Roman"/>
                <a:cs typeface="Times New Roman"/>
              </a:rPr>
              <a:t> </a:t>
            </a:r>
            <a:r>
              <a:rPr spc="-5" dirty="0">
                <a:latin typeface="Times New Roman"/>
                <a:cs typeface="Times New Roman"/>
              </a:rPr>
              <a:t>had </a:t>
            </a:r>
            <a:r>
              <a:rPr spc="-335" dirty="0">
                <a:latin typeface="Times New Roman"/>
                <a:cs typeface="Times New Roman"/>
              </a:rPr>
              <a:t> </a:t>
            </a:r>
            <a:r>
              <a:rPr dirty="0">
                <a:latin typeface="Times New Roman"/>
                <a:cs typeface="Times New Roman"/>
              </a:rPr>
              <a:t>a </a:t>
            </a:r>
            <a:r>
              <a:rPr spc="-5" dirty="0">
                <a:latin typeface="Times New Roman"/>
                <a:cs typeface="Times New Roman"/>
              </a:rPr>
              <a:t>transformation </a:t>
            </a:r>
            <a:r>
              <a:rPr dirty="0">
                <a:latin typeface="Times New Roman"/>
                <a:cs typeface="Times New Roman"/>
              </a:rPr>
              <a:t>of </a:t>
            </a:r>
            <a:r>
              <a:rPr spc="-5" dirty="0">
                <a:latin typeface="Times New Roman"/>
                <a:cs typeface="Times New Roman"/>
              </a:rPr>
              <a:t>the data during the skewness removal it did not </a:t>
            </a:r>
            <a:r>
              <a:rPr dirty="0">
                <a:latin typeface="Times New Roman"/>
                <a:cs typeface="Times New Roman"/>
              </a:rPr>
              <a:t>do </a:t>
            </a:r>
            <a:r>
              <a:rPr spc="-10" dirty="0">
                <a:latin typeface="Times New Roman"/>
                <a:cs typeface="Times New Roman"/>
              </a:rPr>
              <a:t>any </a:t>
            </a:r>
            <a:r>
              <a:rPr spc="-5" dirty="0">
                <a:latin typeface="Times New Roman"/>
                <a:cs typeface="Times New Roman"/>
              </a:rPr>
              <a:t> changes </a:t>
            </a:r>
            <a:r>
              <a:rPr dirty="0">
                <a:latin typeface="Times New Roman"/>
                <a:cs typeface="Times New Roman"/>
              </a:rPr>
              <a:t>in </a:t>
            </a:r>
            <a:r>
              <a:rPr spc="-5" dirty="0">
                <a:latin typeface="Times New Roman"/>
                <a:cs typeface="Times New Roman"/>
              </a:rPr>
              <a:t>scaling part, </a:t>
            </a:r>
            <a:r>
              <a:rPr dirty="0">
                <a:latin typeface="Times New Roman"/>
                <a:cs typeface="Times New Roman"/>
              </a:rPr>
              <a:t>we </a:t>
            </a:r>
            <a:r>
              <a:rPr spc="-10" dirty="0">
                <a:latin typeface="Times New Roman"/>
                <a:cs typeface="Times New Roman"/>
              </a:rPr>
              <a:t>found </a:t>
            </a:r>
            <a:r>
              <a:rPr spc="-5" dirty="0">
                <a:latin typeface="Times New Roman"/>
                <a:cs typeface="Times New Roman"/>
              </a:rPr>
              <a:t>best random state on Logistic Regression </a:t>
            </a:r>
            <a:r>
              <a:rPr dirty="0">
                <a:latin typeface="Times New Roman"/>
                <a:cs typeface="Times New Roman"/>
              </a:rPr>
              <a:t> Model</a:t>
            </a:r>
            <a:r>
              <a:rPr spc="5" dirty="0">
                <a:latin typeface="Times New Roman"/>
                <a:cs typeface="Times New Roman"/>
              </a:rPr>
              <a:t> </a:t>
            </a:r>
            <a:r>
              <a:rPr dirty="0">
                <a:latin typeface="Times New Roman"/>
                <a:cs typeface="Times New Roman"/>
              </a:rPr>
              <a:t>&amp;</a:t>
            </a:r>
            <a:r>
              <a:rPr spc="-5" dirty="0">
                <a:latin typeface="Times New Roman"/>
                <a:cs typeface="Times New Roman"/>
              </a:rPr>
              <a:t> </a:t>
            </a:r>
            <a:r>
              <a:rPr spc="-10" dirty="0">
                <a:latin typeface="Times New Roman"/>
                <a:cs typeface="Times New Roman"/>
              </a:rPr>
              <a:t>Split</a:t>
            </a:r>
            <a:r>
              <a:rPr spc="5" dirty="0">
                <a:latin typeface="Times New Roman"/>
                <a:cs typeface="Times New Roman"/>
              </a:rPr>
              <a:t> </a:t>
            </a:r>
            <a:r>
              <a:rPr spc="-5" dirty="0">
                <a:latin typeface="Times New Roman"/>
                <a:cs typeface="Times New Roman"/>
              </a:rPr>
              <a:t>the</a:t>
            </a:r>
            <a:r>
              <a:rPr spc="-15" dirty="0">
                <a:latin typeface="Times New Roman"/>
                <a:cs typeface="Times New Roman"/>
              </a:rPr>
              <a:t> </a:t>
            </a:r>
            <a:r>
              <a:rPr spc="-5" dirty="0">
                <a:latin typeface="Times New Roman"/>
                <a:cs typeface="Times New Roman"/>
              </a:rPr>
              <a:t>data</a:t>
            </a:r>
            <a:r>
              <a:rPr dirty="0">
                <a:latin typeface="Times New Roman"/>
                <a:cs typeface="Times New Roman"/>
              </a:rPr>
              <a:t> </a:t>
            </a:r>
            <a:r>
              <a:rPr spc="-5" dirty="0">
                <a:latin typeface="Times New Roman"/>
                <a:cs typeface="Times New Roman"/>
              </a:rPr>
              <a:t>into</a:t>
            </a:r>
            <a:r>
              <a:rPr spc="5" dirty="0">
                <a:latin typeface="Times New Roman"/>
                <a:cs typeface="Times New Roman"/>
              </a:rPr>
              <a:t> </a:t>
            </a:r>
            <a:r>
              <a:rPr spc="-5" dirty="0">
                <a:latin typeface="Times New Roman"/>
                <a:cs typeface="Times New Roman"/>
              </a:rPr>
              <a:t>train</a:t>
            </a:r>
            <a:r>
              <a:rPr spc="5" dirty="0">
                <a:latin typeface="Times New Roman"/>
                <a:cs typeface="Times New Roman"/>
              </a:rPr>
              <a:t> </a:t>
            </a:r>
            <a:r>
              <a:rPr dirty="0">
                <a:latin typeface="Times New Roman"/>
                <a:cs typeface="Times New Roman"/>
              </a:rPr>
              <a:t>&amp;</a:t>
            </a:r>
            <a:r>
              <a:rPr spc="-5" dirty="0">
                <a:latin typeface="Times New Roman"/>
                <a:cs typeface="Times New Roman"/>
              </a:rPr>
              <a:t> test</a:t>
            </a:r>
            <a:r>
              <a:rPr spc="-15" dirty="0">
                <a:latin typeface="Times New Roman"/>
                <a:cs typeface="Times New Roman"/>
              </a:rPr>
              <a:t> </a:t>
            </a:r>
            <a:r>
              <a:rPr spc="-5" dirty="0">
                <a:latin typeface="Times New Roman"/>
                <a:cs typeface="Times New Roman"/>
              </a:rPr>
              <a:t>data.</a:t>
            </a:r>
            <a:endParaRPr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304800"/>
            <a:ext cx="7315200" cy="9747539"/>
          </a:xfrm>
          <a:prstGeom prst="rect">
            <a:avLst/>
          </a:prstGeom>
        </p:spPr>
        <p:txBody>
          <a:bodyPr vert="horz" wrap="square" lIns="0" tIns="39369" rIns="0" bIns="0" rtlCol="0">
            <a:spAutoFit/>
          </a:bodyPr>
          <a:lstStyle/>
          <a:p>
            <a:pPr marL="12700" marR="5080" indent="4445">
              <a:lnSpc>
                <a:spcPct val="143900"/>
              </a:lnSpc>
              <a:spcBef>
                <a:spcPts val="309"/>
              </a:spcBef>
            </a:pPr>
            <a:r>
              <a:rPr sz="1700" b="1" dirty="0">
                <a:latin typeface="Times New Roman"/>
                <a:cs typeface="Times New Roman"/>
              </a:rPr>
              <a:t>4</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Model</a:t>
            </a:r>
            <a:r>
              <a:rPr sz="2000" b="1" spc="5" dirty="0">
                <a:latin typeface="Times New Roman"/>
                <a:cs typeface="Times New Roman"/>
              </a:rPr>
              <a:t> </a:t>
            </a:r>
            <a:r>
              <a:rPr sz="2000" b="1" spc="-5" dirty="0">
                <a:latin typeface="Times New Roman"/>
                <a:cs typeface="Times New Roman"/>
              </a:rPr>
              <a:t>Building</a:t>
            </a:r>
            <a:r>
              <a:rPr sz="1700" b="1" spc="-5" dirty="0">
                <a:latin typeface="Times New Roman"/>
                <a:cs typeface="Times New Roman"/>
              </a:rPr>
              <a:t>. </a:t>
            </a:r>
            <a:r>
              <a:rPr sz="1700" b="1" spc="-409" dirty="0">
                <a:latin typeface="Times New Roman"/>
                <a:cs typeface="Times New Roman"/>
              </a:rPr>
              <a:t> </a:t>
            </a:r>
            <a:endParaRPr lang="en-IN" sz="1700" b="1" spc="-409" dirty="0">
              <a:latin typeface="Times New Roman"/>
              <a:cs typeface="Times New Roman"/>
            </a:endParaRPr>
          </a:p>
          <a:p>
            <a:pPr marL="12700" marR="5080" indent="4445">
              <a:lnSpc>
                <a:spcPct val="143900"/>
              </a:lnSpc>
              <a:spcBef>
                <a:spcPts val="309"/>
              </a:spcBef>
            </a:pPr>
            <a:r>
              <a:rPr sz="1600" spc="-5" dirty="0">
                <a:latin typeface="Times New Roman"/>
                <a:cs typeface="Times New Roman"/>
              </a:rPr>
              <a:t>After</a:t>
            </a:r>
            <a:r>
              <a:rPr sz="1600" spc="10" dirty="0">
                <a:latin typeface="Times New Roman"/>
                <a:cs typeface="Times New Roman"/>
              </a:rPr>
              <a:t> </a:t>
            </a:r>
            <a:r>
              <a:rPr sz="1600" spc="-5" dirty="0">
                <a:latin typeface="Times New Roman"/>
                <a:cs typeface="Times New Roman"/>
              </a:rPr>
              <a:t>completion</a:t>
            </a:r>
            <a:r>
              <a:rPr sz="1600" spc="10" dirty="0">
                <a:latin typeface="Times New Roman"/>
                <a:cs typeface="Times New Roman"/>
              </a:rPr>
              <a:t> </a:t>
            </a:r>
            <a:r>
              <a:rPr sz="1600" dirty="0">
                <a:latin typeface="Times New Roman"/>
                <a:cs typeface="Times New Roman"/>
              </a:rPr>
              <a:t>of</a:t>
            </a:r>
            <a:r>
              <a:rPr sz="1600" spc="15"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Pre-processing</a:t>
            </a:r>
            <a:r>
              <a:rPr sz="1600" spc="10" dirty="0">
                <a:latin typeface="Times New Roman"/>
                <a:cs typeface="Times New Roman"/>
              </a:rPr>
              <a:t> </a:t>
            </a:r>
            <a:r>
              <a:rPr sz="1600" spc="-5" dirty="0">
                <a:latin typeface="Times New Roman"/>
                <a:cs typeface="Times New Roman"/>
              </a:rPr>
              <a:t>part</a:t>
            </a:r>
            <a:r>
              <a:rPr sz="1600" spc="15" dirty="0">
                <a:latin typeface="Times New Roman"/>
                <a:cs typeface="Times New Roman"/>
              </a:rPr>
              <a:t> </a:t>
            </a:r>
            <a:r>
              <a:rPr sz="1600" dirty="0">
                <a:latin typeface="Times New Roman"/>
                <a:cs typeface="Times New Roman"/>
              </a:rPr>
              <a:t>we</a:t>
            </a:r>
            <a:r>
              <a:rPr sz="1600" spc="10" dirty="0">
                <a:latin typeface="Times New Roman"/>
                <a:cs typeface="Times New Roman"/>
              </a:rPr>
              <a:t> </a:t>
            </a:r>
            <a:r>
              <a:rPr sz="1600" spc="-5" dirty="0">
                <a:latin typeface="Times New Roman"/>
                <a:cs typeface="Times New Roman"/>
              </a:rPr>
              <a:t>had</a:t>
            </a:r>
            <a:r>
              <a:rPr sz="1600" spc="15" dirty="0">
                <a:latin typeface="Times New Roman"/>
                <a:cs typeface="Times New Roman"/>
              </a:rPr>
              <a:t> </a:t>
            </a:r>
            <a:r>
              <a:rPr sz="1600" spc="-5" dirty="0">
                <a:latin typeface="Times New Roman"/>
                <a:cs typeface="Times New Roman"/>
              </a:rPr>
              <a:t>all</a:t>
            </a:r>
            <a:r>
              <a:rPr sz="1600" spc="15" dirty="0">
                <a:latin typeface="Times New Roman"/>
                <a:cs typeface="Times New Roman"/>
              </a:rPr>
              <a:t> </a:t>
            </a:r>
            <a:r>
              <a:rPr sz="1600" spc="-5" dirty="0">
                <a:latin typeface="Times New Roman"/>
                <a:cs typeface="Times New Roman"/>
              </a:rPr>
              <a:t>the</a:t>
            </a:r>
            <a:r>
              <a:rPr sz="1600" dirty="0">
                <a:latin typeface="Times New Roman"/>
                <a:cs typeface="Times New Roman"/>
              </a:rPr>
              <a:t> research</a:t>
            </a:r>
            <a:r>
              <a:rPr sz="1600" spc="15" dirty="0">
                <a:latin typeface="Times New Roman"/>
                <a:cs typeface="Times New Roman"/>
              </a:rPr>
              <a:t> </a:t>
            </a:r>
            <a:r>
              <a:rPr sz="1600" spc="-10" dirty="0">
                <a:latin typeface="Times New Roman"/>
                <a:cs typeface="Times New Roman"/>
              </a:rPr>
              <a:t>on </a:t>
            </a:r>
            <a:r>
              <a:rPr sz="1600" spc="-5" dirty="0">
                <a:latin typeface="Times New Roman"/>
                <a:cs typeface="Times New Roman"/>
              </a:rPr>
              <a:t> </a:t>
            </a:r>
            <a:r>
              <a:rPr sz="1600" dirty="0">
                <a:latin typeface="Times New Roman"/>
                <a:cs typeface="Times New Roman"/>
              </a:rPr>
              <a:t>the</a:t>
            </a:r>
            <a:r>
              <a:rPr sz="1600" spc="105" dirty="0">
                <a:latin typeface="Times New Roman"/>
                <a:cs typeface="Times New Roman"/>
              </a:rPr>
              <a:t> </a:t>
            </a:r>
            <a:r>
              <a:rPr sz="1600" spc="-5" dirty="0">
                <a:latin typeface="Times New Roman"/>
                <a:cs typeface="Times New Roman"/>
              </a:rPr>
              <a:t>data</a:t>
            </a:r>
            <a:r>
              <a:rPr sz="1600" spc="110" dirty="0">
                <a:latin typeface="Times New Roman"/>
                <a:cs typeface="Times New Roman"/>
              </a:rPr>
              <a:t> </a:t>
            </a:r>
            <a:r>
              <a:rPr sz="1600" spc="-5" dirty="0">
                <a:latin typeface="Times New Roman"/>
                <a:cs typeface="Times New Roman"/>
              </a:rPr>
              <a:t>we</a:t>
            </a:r>
            <a:r>
              <a:rPr sz="1600" spc="110" dirty="0">
                <a:latin typeface="Times New Roman"/>
                <a:cs typeface="Times New Roman"/>
              </a:rPr>
              <a:t> </a:t>
            </a:r>
            <a:r>
              <a:rPr sz="1600" spc="-5" dirty="0">
                <a:latin typeface="Times New Roman"/>
                <a:cs typeface="Times New Roman"/>
              </a:rPr>
              <a:t>took</a:t>
            </a:r>
            <a:r>
              <a:rPr sz="1600" spc="105" dirty="0">
                <a:latin typeface="Times New Roman"/>
                <a:cs typeface="Times New Roman"/>
              </a:rPr>
              <a:t> </a:t>
            </a:r>
            <a:r>
              <a:rPr sz="1600" spc="-5" dirty="0">
                <a:latin typeface="Times New Roman"/>
                <a:cs typeface="Times New Roman"/>
              </a:rPr>
              <a:t>necessary</a:t>
            </a:r>
            <a:r>
              <a:rPr sz="1600" spc="114" dirty="0">
                <a:latin typeface="Times New Roman"/>
                <a:cs typeface="Times New Roman"/>
              </a:rPr>
              <a:t> </a:t>
            </a:r>
            <a:r>
              <a:rPr sz="1600" spc="-5" dirty="0">
                <a:latin typeface="Times New Roman"/>
                <a:cs typeface="Times New Roman"/>
              </a:rPr>
              <a:t>steps</a:t>
            </a:r>
            <a:r>
              <a:rPr sz="1600" spc="114" dirty="0">
                <a:latin typeface="Times New Roman"/>
                <a:cs typeface="Times New Roman"/>
              </a:rPr>
              <a:t> </a:t>
            </a:r>
            <a:r>
              <a:rPr sz="1600" spc="-5" dirty="0">
                <a:latin typeface="Times New Roman"/>
                <a:cs typeface="Times New Roman"/>
              </a:rPr>
              <a:t>to</a:t>
            </a:r>
            <a:r>
              <a:rPr sz="1600" spc="120" dirty="0">
                <a:latin typeface="Times New Roman"/>
                <a:cs typeface="Times New Roman"/>
              </a:rPr>
              <a:t> </a:t>
            </a:r>
            <a:r>
              <a:rPr sz="1600" spc="-5" dirty="0">
                <a:latin typeface="Times New Roman"/>
                <a:cs typeface="Times New Roman"/>
              </a:rPr>
              <a:t>resolve</a:t>
            </a:r>
            <a:r>
              <a:rPr sz="1600" spc="120" dirty="0">
                <a:latin typeface="Times New Roman"/>
                <a:cs typeface="Times New Roman"/>
              </a:rPr>
              <a:t> </a:t>
            </a:r>
            <a:r>
              <a:rPr sz="1600" spc="-5" dirty="0">
                <a:latin typeface="Times New Roman"/>
                <a:cs typeface="Times New Roman"/>
              </a:rPr>
              <a:t>the</a:t>
            </a:r>
            <a:r>
              <a:rPr sz="1600" spc="110" dirty="0">
                <a:latin typeface="Times New Roman"/>
                <a:cs typeface="Times New Roman"/>
              </a:rPr>
              <a:t> </a:t>
            </a:r>
            <a:r>
              <a:rPr sz="1600" spc="-5" dirty="0">
                <a:latin typeface="Times New Roman"/>
                <a:cs typeface="Times New Roman"/>
              </a:rPr>
              <a:t>data</a:t>
            </a:r>
            <a:r>
              <a:rPr sz="1600" spc="105" dirty="0">
                <a:latin typeface="Times New Roman"/>
                <a:cs typeface="Times New Roman"/>
              </a:rPr>
              <a:t> </a:t>
            </a:r>
            <a:r>
              <a:rPr sz="1600" spc="-5" dirty="0">
                <a:latin typeface="Times New Roman"/>
                <a:cs typeface="Times New Roman"/>
              </a:rPr>
              <a:t>problem</a:t>
            </a:r>
            <a:r>
              <a:rPr sz="1600" spc="110" dirty="0">
                <a:latin typeface="Times New Roman"/>
                <a:cs typeface="Times New Roman"/>
              </a:rPr>
              <a:t> </a:t>
            </a:r>
            <a:r>
              <a:rPr sz="1600" spc="-5" dirty="0">
                <a:latin typeface="Times New Roman"/>
                <a:cs typeface="Times New Roman"/>
              </a:rPr>
              <a:t>according</a:t>
            </a:r>
            <a:r>
              <a:rPr sz="1600" spc="110" dirty="0">
                <a:latin typeface="Times New Roman"/>
                <a:cs typeface="Times New Roman"/>
              </a:rPr>
              <a:t> </a:t>
            </a:r>
            <a:r>
              <a:rPr sz="1600" spc="-5" dirty="0">
                <a:latin typeface="Times New Roman"/>
                <a:cs typeface="Times New Roman"/>
              </a:rPr>
              <a:t>to </a:t>
            </a:r>
            <a:r>
              <a:rPr sz="1600" dirty="0">
                <a:latin typeface="Times New Roman"/>
                <a:cs typeface="Times New Roman"/>
              </a:rPr>
              <a:t> our </a:t>
            </a:r>
            <a:r>
              <a:rPr sz="1600" spc="-5" dirty="0">
                <a:latin typeface="Times New Roman"/>
                <a:cs typeface="Times New Roman"/>
              </a:rPr>
              <a:t>understanding</a:t>
            </a:r>
            <a:r>
              <a:rPr sz="1600" dirty="0">
                <a:latin typeface="Times New Roman"/>
                <a:cs typeface="Times New Roman"/>
              </a:rPr>
              <a:t> of the </a:t>
            </a:r>
            <a:r>
              <a:rPr sz="1600" spc="-5" dirty="0">
                <a:latin typeface="Times New Roman"/>
                <a:cs typeface="Times New Roman"/>
              </a:rPr>
              <a:t>data</a:t>
            </a:r>
            <a:r>
              <a:rPr sz="1600" dirty="0">
                <a:latin typeface="Times New Roman"/>
                <a:cs typeface="Times New Roman"/>
              </a:rPr>
              <a:t> </a:t>
            </a:r>
            <a:r>
              <a:rPr sz="1600" spc="-5" dirty="0">
                <a:latin typeface="Times New Roman"/>
                <a:cs typeface="Times New Roman"/>
              </a:rPr>
              <a:t>research</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analysis</a:t>
            </a:r>
            <a:r>
              <a:rPr sz="1600" dirty="0">
                <a:latin typeface="Times New Roman"/>
                <a:cs typeface="Times New Roman"/>
              </a:rPr>
              <a:t> &amp; </a:t>
            </a:r>
            <a:r>
              <a:rPr sz="1600" spc="-5" dirty="0">
                <a:latin typeface="Times New Roman"/>
                <a:cs typeface="Times New Roman"/>
              </a:rPr>
              <a:t>hence</a:t>
            </a:r>
            <a:r>
              <a:rPr sz="1600" dirty="0">
                <a:latin typeface="Times New Roman"/>
                <a:cs typeface="Times New Roman"/>
              </a:rPr>
              <a:t> we </a:t>
            </a:r>
            <a:r>
              <a:rPr sz="1600" spc="-5" dirty="0">
                <a:latin typeface="Times New Roman"/>
                <a:cs typeface="Times New Roman"/>
              </a:rPr>
              <a:t>got data </a:t>
            </a:r>
            <a:r>
              <a:rPr sz="1600" dirty="0">
                <a:latin typeface="Times New Roman"/>
                <a:cs typeface="Times New Roman"/>
              </a:rPr>
              <a:t> ready</a:t>
            </a:r>
            <a:r>
              <a:rPr sz="1600" spc="10" dirty="0">
                <a:latin typeface="Times New Roman"/>
                <a:cs typeface="Times New Roman"/>
              </a:rPr>
              <a:t> </a:t>
            </a:r>
            <a:r>
              <a:rPr sz="1600" spc="-5" dirty="0">
                <a:latin typeface="Times New Roman"/>
                <a:cs typeface="Times New Roman"/>
              </a:rPr>
              <a:t>for</a:t>
            </a:r>
            <a:r>
              <a:rPr sz="1600" spc="5" dirty="0">
                <a:latin typeface="Times New Roman"/>
                <a:cs typeface="Times New Roman"/>
              </a:rPr>
              <a:t> </a:t>
            </a:r>
            <a:r>
              <a:rPr sz="1600" spc="-5" dirty="0">
                <a:latin typeface="Times New Roman"/>
                <a:cs typeface="Times New Roman"/>
              </a:rPr>
              <a:t>Model</a:t>
            </a:r>
            <a:r>
              <a:rPr sz="1600" dirty="0">
                <a:latin typeface="Times New Roman"/>
                <a:cs typeface="Times New Roman"/>
              </a:rPr>
              <a:t> </a:t>
            </a:r>
            <a:r>
              <a:rPr sz="1600" spc="-5" dirty="0">
                <a:latin typeface="Times New Roman"/>
                <a:cs typeface="Times New Roman"/>
              </a:rPr>
              <a:t>Building,</a:t>
            </a:r>
            <a:r>
              <a:rPr sz="1600" spc="5" dirty="0">
                <a:latin typeface="Times New Roman"/>
                <a:cs typeface="Times New Roman"/>
              </a:rPr>
              <a:t> </a:t>
            </a:r>
            <a:r>
              <a:rPr sz="1600" spc="-5" dirty="0">
                <a:latin typeface="Times New Roman"/>
                <a:cs typeface="Times New Roman"/>
              </a:rPr>
              <a:t>here</a:t>
            </a:r>
            <a:r>
              <a:rPr sz="1600" spc="5" dirty="0">
                <a:latin typeface="Times New Roman"/>
                <a:cs typeface="Times New Roman"/>
              </a:rPr>
              <a:t> </a:t>
            </a:r>
            <a:r>
              <a:rPr sz="1600" spc="-5" dirty="0">
                <a:latin typeface="Times New Roman"/>
                <a:cs typeface="Times New Roman"/>
              </a:rPr>
              <a:t>comes</a:t>
            </a:r>
            <a:r>
              <a:rPr sz="1600" spc="1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machine</a:t>
            </a:r>
            <a:r>
              <a:rPr sz="1600" spc="5" dirty="0">
                <a:latin typeface="Times New Roman"/>
                <a:cs typeface="Times New Roman"/>
              </a:rPr>
              <a:t> </a:t>
            </a:r>
            <a:r>
              <a:rPr sz="1600" spc="-5" dirty="0">
                <a:latin typeface="Times New Roman"/>
                <a:cs typeface="Times New Roman"/>
              </a:rPr>
              <a:t>learning</a:t>
            </a:r>
            <a:r>
              <a:rPr sz="1600" spc="10" dirty="0">
                <a:latin typeface="Times New Roman"/>
                <a:cs typeface="Times New Roman"/>
              </a:rPr>
              <a:t> </a:t>
            </a:r>
            <a:r>
              <a:rPr sz="1600" spc="-5" dirty="0">
                <a:latin typeface="Times New Roman"/>
                <a:cs typeface="Times New Roman"/>
              </a:rPr>
              <a:t>model</a:t>
            </a:r>
            <a:r>
              <a:rPr sz="1600" dirty="0">
                <a:latin typeface="Times New Roman"/>
                <a:cs typeface="Times New Roman"/>
              </a:rPr>
              <a:t> </a:t>
            </a:r>
            <a:r>
              <a:rPr sz="1600" spc="-5" dirty="0">
                <a:latin typeface="Times New Roman"/>
                <a:cs typeface="Times New Roman"/>
              </a:rPr>
              <a:t>building </a:t>
            </a:r>
            <a:r>
              <a:rPr sz="1600" dirty="0">
                <a:latin typeface="Times New Roman"/>
                <a:cs typeface="Times New Roman"/>
              </a:rPr>
              <a:t> </a:t>
            </a:r>
            <a:r>
              <a:rPr sz="1600" spc="-5" dirty="0">
                <a:latin typeface="Times New Roman"/>
                <a:cs typeface="Times New Roman"/>
              </a:rPr>
              <a:t>part</a:t>
            </a:r>
            <a:r>
              <a:rPr sz="1600" dirty="0">
                <a:latin typeface="Times New Roman"/>
                <a:cs typeface="Times New Roman"/>
              </a:rPr>
              <a:t> we </a:t>
            </a:r>
            <a:r>
              <a:rPr sz="1600" spc="-5" dirty="0">
                <a:latin typeface="Times New Roman"/>
                <a:cs typeface="Times New Roman"/>
              </a:rPr>
              <a:t>decided to</a:t>
            </a:r>
            <a:r>
              <a:rPr sz="1600" dirty="0">
                <a:latin typeface="Times New Roman"/>
                <a:cs typeface="Times New Roman"/>
              </a:rPr>
              <a:t> </a:t>
            </a:r>
            <a:r>
              <a:rPr sz="1600" spc="-5" dirty="0">
                <a:latin typeface="Times New Roman"/>
                <a:cs typeface="Times New Roman"/>
              </a:rPr>
              <a:t>build </a:t>
            </a:r>
            <a:r>
              <a:rPr sz="1600" dirty="0">
                <a:latin typeface="Times New Roman"/>
                <a:cs typeface="Times New Roman"/>
              </a:rPr>
              <a:t>5</a:t>
            </a:r>
            <a:r>
              <a:rPr sz="1600" spc="5" dirty="0">
                <a:latin typeface="Times New Roman"/>
                <a:cs typeface="Times New Roman"/>
              </a:rPr>
              <a:t> </a:t>
            </a:r>
            <a:r>
              <a:rPr sz="1600" spc="-5" dirty="0">
                <a:latin typeface="Times New Roman"/>
                <a:cs typeface="Times New Roman"/>
              </a:rPr>
              <a:t>machine</a:t>
            </a:r>
            <a:r>
              <a:rPr sz="1600" dirty="0">
                <a:latin typeface="Times New Roman"/>
                <a:cs typeface="Times New Roman"/>
              </a:rPr>
              <a:t> </a:t>
            </a:r>
            <a:r>
              <a:rPr sz="1600" spc="-5" dirty="0">
                <a:latin typeface="Times New Roman"/>
                <a:cs typeface="Times New Roman"/>
              </a:rPr>
              <a:t>learning</a:t>
            </a:r>
            <a:r>
              <a:rPr sz="1600" dirty="0">
                <a:latin typeface="Times New Roman"/>
                <a:cs typeface="Times New Roman"/>
              </a:rPr>
              <a:t> </a:t>
            </a:r>
            <a:r>
              <a:rPr sz="1600" spc="-5" dirty="0">
                <a:latin typeface="Times New Roman"/>
                <a:cs typeface="Times New Roman"/>
              </a:rPr>
              <a:t>models </a:t>
            </a:r>
            <a:r>
              <a:rPr sz="1600" dirty="0">
                <a:latin typeface="Times New Roman"/>
                <a:cs typeface="Times New Roman"/>
              </a:rPr>
              <a:t>on </a:t>
            </a:r>
            <a:r>
              <a:rPr sz="1600" spc="-5" dirty="0">
                <a:latin typeface="Times New Roman"/>
                <a:cs typeface="Times New Roman"/>
              </a:rPr>
              <a:t>this</a:t>
            </a:r>
            <a:r>
              <a:rPr sz="1600" dirty="0">
                <a:latin typeface="Times New Roman"/>
                <a:cs typeface="Times New Roman"/>
              </a:rPr>
              <a:t> </a:t>
            </a:r>
            <a:r>
              <a:rPr sz="1600" spc="-5" dirty="0">
                <a:latin typeface="Times New Roman"/>
                <a:cs typeface="Times New Roman"/>
              </a:rPr>
              <a:t>project </a:t>
            </a:r>
            <a:r>
              <a:rPr sz="1600" spc="-10" dirty="0">
                <a:latin typeface="Times New Roman"/>
                <a:cs typeface="Times New Roman"/>
              </a:rPr>
              <a:t>which </a:t>
            </a:r>
            <a:r>
              <a:rPr sz="1600" spc="-335" dirty="0">
                <a:latin typeface="Times New Roman"/>
                <a:cs typeface="Times New Roman"/>
              </a:rPr>
              <a:t> </a:t>
            </a:r>
            <a:r>
              <a:rPr sz="1600" dirty="0">
                <a:latin typeface="Times New Roman"/>
                <a:cs typeface="Times New Roman"/>
              </a:rPr>
              <a:t>were 1.) </a:t>
            </a:r>
            <a:r>
              <a:rPr sz="1600" spc="-5" dirty="0">
                <a:latin typeface="Times New Roman"/>
                <a:cs typeface="Times New Roman"/>
              </a:rPr>
              <a:t>Logistic Regression </a:t>
            </a:r>
            <a:r>
              <a:rPr sz="1600" dirty="0">
                <a:latin typeface="Times New Roman"/>
                <a:cs typeface="Times New Roman"/>
              </a:rPr>
              <a:t>2.) K-Nearest </a:t>
            </a:r>
            <a:r>
              <a:rPr sz="1600" spc="-5" dirty="0">
                <a:latin typeface="Times New Roman"/>
                <a:cs typeface="Times New Roman"/>
              </a:rPr>
              <a:t>Neighbours </a:t>
            </a:r>
            <a:r>
              <a:rPr sz="1600" dirty="0">
                <a:latin typeface="Times New Roman"/>
                <a:cs typeface="Times New Roman"/>
              </a:rPr>
              <a:t>3.) </a:t>
            </a:r>
            <a:r>
              <a:rPr sz="1600" spc="-5" dirty="0">
                <a:latin typeface="Times New Roman"/>
                <a:cs typeface="Times New Roman"/>
              </a:rPr>
              <a:t>Decision Tree </a:t>
            </a:r>
            <a:r>
              <a:rPr sz="1600" spc="-10" dirty="0">
                <a:latin typeface="Times New Roman"/>
                <a:cs typeface="Times New Roman"/>
              </a:rPr>
              <a:t>4.) </a:t>
            </a:r>
            <a:r>
              <a:rPr sz="1600" spc="-5" dirty="0">
                <a:latin typeface="Times New Roman"/>
                <a:cs typeface="Times New Roman"/>
              </a:rPr>
              <a:t> Random Forest </a:t>
            </a:r>
            <a:r>
              <a:rPr sz="1600" dirty="0">
                <a:latin typeface="Times New Roman"/>
                <a:cs typeface="Times New Roman"/>
              </a:rPr>
              <a:t>5.) </a:t>
            </a:r>
            <a:r>
              <a:rPr sz="1600" spc="-5" dirty="0">
                <a:latin typeface="Times New Roman"/>
                <a:cs typeface="Times New Roman"/>
              </a:rPr>
              <a:t>Support Vector Machine. We </a:t>
            </a:r>
            <a:r>
              <a:rPr sz="1600" dirty="0">
                <a:latin typeface="Times New Roman"/>
                <a:cs typeface="Times New Roman"/>
              </a:rPr>
              <a:t>have </a:t>
            </a:r>
            <a:r>
              <a:rPr sz="1600" spc="-5" dirty="0">
                <a:latin typeface="Times New Roman"/>
                <a:cs typeface="Times New Roman"/>
              </a:rPr>
              <a:t>successfully build </a:t>
            </a:r>
            <a:r>
              <a:rPr sz="1600" spc="-10" dirty="0">
                <a:latin typeface="Times New Roman"/>
                <a:cs typeface="Times New Roman"/>
              </a:rPr>
              <a:t>the </a:t>
            </a:r>
            <a:r>
              <a:rPr sz="1600" spc="-5" dirty="0">
                <a:latin typeface="Times New Roman"/>
                <a:cs typeface="Times New Roman"/>
              </a:rPr>
              <a:t> models</a:t>
            </a:r>
            <a:r>
              <a:rPr sz="1600" spc="215" dirty="0">
                <a:latin typeface="Times New Roman"/>
                <a:cs typeface="Times New Roman"/>
              </a:rPr>
              <a:t> </a:t>
            </a:r>
            <a:r>
              <a:rPr sz="1600" spc="-5" dirty="0">
                <a:latin typeface="Times New Roman"/>
                <a:cs typeface="Times New Roman"/>
              </a:rPr>
              <a:t>and</a:t>
            </a:r>
            <a:r>
              <a:rPr sz="1600" spc="220" dirty="0">
                <a:latin typeface="Times New Roman"/>
                <a:cs typeface="Times New Roman"/>
              </a:rPr>
              <a:t> </a:t>
            </a:r>
            <a:r>
              <a:rPr sz="1600" spc="-5" dirty="0">
                <a:latin typeface="Times New Roman"/>
                <a:cs typeface="Times New Roman"/>
              </a:rPr>
              <a:t>evaluated</a:t>
            </a:r>
            <a:r>
              <a:rPr sz="1600" spc="215" dirty="0">
                <a:latin typeface="Times New Roman"/>
                <a:cs typeface="Times New Roman"/>
              </a:rPr>
              <a:t> </a:t>
            </a:r>
            <a:r>
              <a:rPr sz="1600" spc="-5" dirty="0">
                <a:latin typeface="Times New Roman"/>
                <a:cs typeface="Times New Roman"/>
              </a:rPr>
              <a:t>the</a:t>
            </a:r>
            <a:r>
              <a:rPr sz="1600" spc="215" dirty="0">
                <a:latin typeface="Times New Roman"/>
                <a:cs typeface="Times New Roman"/>
              </a:rPr>
              <a:t> </a:t>
            </a:r>
            <a:r>
              <a:rPr sz="1600" spc="-5" dirty="0">
                <a:latin typeface="Times New Roman"/>
                <a:cs typeface="Times New Roman"/>
              </a:rPr>
              <a:t>models</a:t>
            </a:r>
            <a:r>
              <a:rPr sz="1600" spc="220" dirty="0">
                <a:latin typeface="Times New Roman"/>
                <a:cs typeface="Times New Roman"/>
              </a:rPr>
              <a:t> </a:t>
            </a:r>
            <a:r>
              <a:rPr sz="1600" spc="-5" dirty="0">
                <a:latin typeface="Times New Roman"/>
                <a:cs typeface="Times New Roman"/>
              </a:rPr>
              <a:t>on</a:t>
            </a:r>
            <a:r>
              <a:rPr sz="1600" spc="215" dirty="0">
                <a:latin typeface="Times New Roman"/>
                <a:cs typeface="Times New Roman"/>
              </a:rPr>
              <a:t> </a:t>
            </a:r>
            <a:r>
              <a:rPr sz="1600" spc="-5" dirty="0">
                <a:latin typeface="Times New Roman"/>
                <a:cs typeface="Times New Roman"/>
              </a:rPr>
              <a:t>the</a:t>
            </a:r>
            <a:r>
              <a:rPr sz="1600" spc="204" dirty="0">
                <a:latin typeface="Times New Roman"/>
                <a:cs typeface="Times New Roman"/>
              </a:rPr>
              <a:t> </a:t>
            </a:r>
            <a:r>
              <a:rPr sz="1600" spc="-5" dirty="0">
                <a:latin typeface="Times New Roman"/>
                <a:cs typeface="Times New Roman"/>
              </a:rPr>
              <a:t>basis</a:t>
            </a:r>
            <a:r>
              <a:rPr sz="1600" spc="204" dirty="0">
                <a:latin typeface="Times New Roman"/>
                <a:cs typeface="Times New Roman"/>
              </a:rPr>
              <a:t> </a:t>
            </a:r>
            <a:r>
              <a:rPr sz="1600" dirty="0">
                <a:latin typeface="Times New Roman"/>
                <a:cs typeface="Times New Roman"/>
              </a:rPr>
              <a:t>of</a:t>
            </a:r>
            <a:r>
              <a:rPr sz="1600" spc="200" dirty="0">
                <a:latin typeface="Times New Roman"/>
                <a:cs typeface="Times New Roman"/>
              </a:rPr>
              <a:t> </a:t>
            </a:r>
            <a:r>
              <a:rPr sz="1600" spc="-5" dirty="0">
                <a:latin typeface="Times New Roman"/>
                <a:cs typeface="Times New Roman"/>
              </a:rPr>
              <a:t>Accuracy</a:t>
            </a:r>
            <a:r>
              <a:rPr sz="1600" spc="204" dirty="0">
                <a:latin typeface="Times New Roman"/>
                <a:cs typeface="Times New Roman"/>
              </a:rPr>
              <a:t> </a:t>
            </a:r>
            <a:r>
              <a:rPr sz="1600" spc="-5" dirty="0">
                <a:latin typeface="Times New Roman"/>
                <a:cs typeface="Times New Roman"/>
              </a:rPr>
              <a:t>Metrics.</a:t>
            </a:r>
            <a:r>
              <a:rPr sz="1600" spc="215" dirty="0">
                <a:latin typeface="Times New Roman"/>
                <a:cs typeface="Times New Roman"/>
              </a:rPr>
              <a:t> </a:t>
            </a:r>
            <a:r>
              <a:rPr sz="1600" spc="-5" dirty="0">
                <a:latin typeface="Times New Roman"/>
                <a:cs typeface="Times New Roman"/>
              </a:rPr>
              <a:t>We </a:t>
            </a:r>
            <a:r>
              <a:rPr sz="1600" dirty="0">
                <a:latin typeface="Times New Roman"/>
                <a:cs typeface="Times New Roman"/>
              </a:rPr>
              <a:t> </a:t>
            </a:r>
            <a:r>
              <a:rPr sz="1600" spc="-5" dirty="0">
                <a:latin typeface="Times New Roman"/>
                <a:cs typeface="Times New Roman"/>
              </a:rPr>
              <a:t>found</a:t>
            </a:r>
            <a:r>
              <a:rPr sz="1600" spc="105" dirty="0">
                <a:latin typeface="Times New Roman"/>
                <a:cs typeface="Times New Roman"/>
              </a:rPr>
              <a:t> </a:t>
            </a:r>
            <a:r>
              <a:rPr sz="1600" spc="-5" dirty="0">
                <a:latin typeface="Times New Roman"/>
                <a:cs typeface="Times New Roman"/>
              </a:rPr>
              <a:t>that</a:t>
            </a:r>
            <a:r>
              <a:rPr sz="1600" spc="110" dirty="0">
                <a:latin typeface="Times New Roman"/>
                <a:cs typeface="Times New Roman"/>
              </a:rPr>
              <a:t> </a:t>
            </a:r>
            <a:r>
              <a:rPr sz="1600" spc="-5" dirty="0">
                <a:latin typeface="Times New Roman"/>
                <a:cs typeface="Times New Roman"/>
              </a:rPr>
              <a:t>all</a:t>
            </a:r>
            <a:r>
              <a:rPr sz="1600" spc="110" dirty="0">
                <a:latin typeface="Times New Roman"/>
                <a:cs typeface="Times New Roman"/>
              </a:rPr>
              <a:t> </a:t>
            </a:r>
            <a:r>
              <a:rPr sz="1600" spc="-5" dirty="0">
                <a:latin typeface="Times New Roman"/>
                <a:cs typeface="Times New Roman"/>
              </a:rPr>
              <a:t>the</a:t>
            </a:r>
            <a:r>
              <a:rPr sz="1600" spc="120" dirty="0">
                <a:latin typeface="Times New Roman"/>
                <a:cs typeface="Times New Roman"/>
              </a:rPr>
              <a:t> </a:t>
            </a:r>
            <a:r>
              <a:rPr sz="1600" spc="-5" dirty="0">
                <a:latin typeface="Times New Roman"/>
                <a:cs typeface="Times New Roman"/>
              </a:rPr>
              <a:t>models</a:t>
            </a:r>
            <a:r>
              <a:rPr sz="1600" spc="110" dirty="0">
                <a:latin typeface="Times New Roman"/>
                <a:cs typeface="Times New Roman"/>
              </a:rPr>
              <a:t> </a:t>
            </a:r>
            <a:r>
              <a:rPr sz="1600" spc="-5" dirty="0">
                <a:latin typeface="Times New Roman"/>
                <a:cs typeface="Times New Roman"/>
              </a:rPr>
              <a:t>had</a:t>
            </a:r>
            <a:r>
              <a:rPr sz="1600" spc="110" dirty="0">
                <a:latin typeface="Times New Roman"/>
                <a:cs typeface="Times New Roman"/>
              </a:rPr>
              <a:t> </a:t>
            </a:r>
            <a:r>
              <a:rPr sz="1600" spc="-5" dirty="0">
                <a:latin typeface="Times New Roman"/>
                <a:cs typeface="Times New Roman"/>
              </a:rPr>
              <a:t>given</a:t>
            </a:r>
            <a:r>
              <a:rPr sz="1600" spc="110" dirty="0">
                <a:latin typeface="Times New Roman"/>
                <a:cs typeface="Times New Roman"/>
              </a:rPr>
              <a:t> </a:t>
            </a:r>
            <a:r>
              <a:rPr sz="1600" spc="-5" dirty="0">
                <a:latin typeface="Times New Roman"/>
                <a:cs typeface="Times New Roman"/>
              </a:rPr>
              <a:t>the</a:t>
            </a:r>
            <a:r>
              <a:rPr sz="1600" spc="120" dirty="0">
                <a:latin typeface="Times New Roman"/>
                <a:cs typeface="Times New Roman"/>
              </a:rPr>
              <a:t> </a:t>
            </a:r>
            <a:r>
              <a:rPr sz="1600" spc="-5" dirty="0">
                <a:latin typeface="Times New Roman"/>
                <a:cs typeface="Times New Roman"/>
              </a:rPr>
              <a:t>accuracy</a:t>
            </a:r>
            <a:r>
              <a:rPr sz="1600" spc="110" dirty="0">
                <a:latin typeface="Times New Roman"/>
                <a:cs typeface="Times New Roman"/>
              </a:rPr>
              <a:t> </a:t>
            </a:r>
            <a:r>
              <a:rPr sz="1600" spc="-5" dirty="0">
                <a:latin typeface="Times New Roman"/>
                <a:cs typeface="Times New Roman"/>
              </a:rPr>
              <a:t>percentage</a:t>
            </a:r>
            <a:r>
              <a:rPr sz="1600" spc="110" dirty="0">
                <a:latin typeface="Times New Roman"/>
                <a:cs typeface="Times New Roman"/>
              </a:rPr>
              <a:t> </a:t>
            </a:r>
            <a:r>
              <a:rPr sz="1600" spc="-5" dirty="0">
                <a:latin typeface="Times New Roman"/>
                <a:cs typeface="Times New Roman"/>
              </a:rPr>
              <a:t>very</a:t>
            </a:r>
            <a:r>
              <a:rPr sz="1600" spc="120" dirty="0">
                <a:latin typeface="Times New Roman"/>
                <a:cs typeface="Times New Roman"/>
              </a:rPr>
              <a:t> </a:t>
            </a:r>
            <a:r>
              <a:rPr sz="1600" spc="-5" dirty="0">
                <a:latin typeface="Times New Roman"/>
                <a:cs typeface="Times New Roman"/>
              </a:rPr>
              <a:t>close</a:t>
            </a:r>
            <a:r>
              <a:rPr sz="1600" spc="110" dirty="0">
                <a:latin typeface="Times New Roman"/>
                <a:cs typeface="Times New Roman"/>
              </a:rPr>
              <a:t> </a:t>
            </a:r>
            <a:r>
              <a:rPr sz="1600" spc="-10" dirty="0">
                <a:latin typeface="Times New Roman"/>
                <a:cs typeface="Times New Roman"/>
              </a:rPr>
              <a:t>to </a:t>
            </a:r>
            <a:r>
              <a:rPr sz="1600" spc="-5" dirty="0">
                <a:latin typeface="Times New Roman"/>
                <a:cs typeface="Times New Roman"/>
              </a:rPr>
              <a:t> </a:t>
            </a:r>
            <a:r>
              <a:rPr sz="1600" dirty="0">
                <a:latin typeface="Times New Roman"/>
                <a:cs typeface="Times New Roman"/>
              </a:rPr>
              <a:t>each</a:t>
            </a:r>
            <a:r>
              <a:rPr sz="1600" spc="65" dirty="0">
                <a:latin typeface="Times New Roman"/>
                <a:cs typeface="Times New Roman"/>
              </a:rPr>
              <a:t> </a:t>
            </a:r>
            <a:r>
              <a:rPr sz="1600" spc="-5" dirty="0">
                <a:latin typeface="Times New Roman"/>
                <a:cs typeface="Times New Roman"/>
              </a:rPr>
              <a:t>other</a:t>
            </a:r>
            <a:r>
              <a:rPr sz="1600" spc="75" dirty="0">
                <a:latin typeface="Times New Roman"/>
                <a:cs typeface="Times New Roman"/>
              </a:rPr>
              <a:t> </a:t>
            </a:r>
            <a:r>
              <a:rPr sz="1600" spc="-5" dirty="0">
                <a:latin typeface="Times New Roman"/>
                <a:cs typeface="Times New Roman"/>
              </a:rPr>
              <a:t>from</a:t>
            </a:r>
            <a:r>
              <a:rPr sz="1600" spc="70" dirty="0">
                <a:latin typeface="Times New Roman"/>
                <a:cs typeface="Times New Roman"/>
              </a:rPr>
              <a:t> </a:t>
            </a:r>
            <a:r>
              <a:rPr sz="1600" spc="-5" dirty="0">
                <a:latin typeface="Times New Roman"/>
                <a:cs typeface="Times New Roman"/>
              </a:rPr>
              <a:t>88.34%</a:t>
            </a:r>
            <a:r>
              <a:rPr sz="1600" spc="65" dirty="0">
                <a:latin typeface="Times New Roman"/>
                <a:cs typeface="Times New Roman"/>
              </a:rPr>
              <a:t> </a:t>
            </a:r>
            <a:r>
              <a:rPr sz="1600" dirty="0">
                <a:latin typeface="Times New Roman"/>
                <a:cs typeface="Times New Roman"/>
              </a:rPr>
              <a:t>to</a:t>
            </a:r>
            <a:r>
              <a:rPr sz="1600" spc="65" dirty="0">
                <a:latin typeface="Times New Roman"/>
                <a:cs typeface="Times New Roman"/>
              </a:rPr>
              <a:t> </a:t>
            </a:r>
            <a:r>
              <a:rPr sz="1600" spc="-5" dirty="0">
                <a:latin typeface="Times New Roman"/>
                <a:cs typeface="Times New Roman"/>
              </a:rPr>
              <a:t>92.28%.</a:t>
            </a:r>
            <a:r>
              <a:rPr sz="1600" spc="70" dirty="0">
                <a:latin typeface="Times New Roman"/>
                <a:cs typeface="Times New Roman"/>
              </a:rPr>
              <a:t> </a:t>
            </a:r>
            <a:r>
              <a:rPr sz="1600" spc="-5" dirty="0">
                <a:latin typeface="Times New Roman"/>
                <a:cs typeface="Times New Roman"/>
              </a:rPr>
              <a:t>Random</a:t>
            </a:r>
            <a:r>
              <a:rPr sz="1600" spc="70" dirty="0">
                <a:latin typeface="Times New Roman"/>
                <a:cs typeface="Times New Roman"/>
              </a:rPr>
              <a:t> </a:t>
            </a:r>
            <a:r>
              <a:rPr sz="1600" spc="-5" dirty="0">
                <a:latin typeface="Times New Roman"/>
                <a:cs typeface="Times New Roman"/>
              </a:rPr>
              <a:t>Forest</a:t>
            </a:r>
            <a:r>
              <a:rPr sz="1600" spc="75" dirty="0">
                <a:latin typeface="Times New Roman"/>
                <a:cs typeface="Times New Roman"/>
              </a:rPr>
              <a:t> </a:t>
            </a:r>
            <a:r>
              <a:rPr sz="1600" spc="-5" dirty="0">
                <a:latin typeface="Times New Roman"/>
                <a:cs typeface="Times New Roman"/>
              </a:rPr>
              <a:t>model</a:t>
            </a:r>
            <a:r>
              <a:rPr sz="1600" spc="120" dirty="0">
                <a:latin typeface="Times New Roman"/>
                <a:cs typeface="Times New Roman"/>
              </a:rPr>
              <a:t> </a:t>
            </a:r>
            <a:r>
              <a:rPr sz="1600" spc="-5" dirty="0">
                <a:latin typeface="Times New Roman"/>
                <a:cs typeface="Times New Roman"/>
              </a:rPr>
              <a:t>had</a:t>
            </a:r>
            <a:r>
              <a:rPr sz="1600" spc="65" dirty="0">
                <a:latin typeface="Times New Roman"/>
                <a:cs typeface="Times New Roman"/>
              </a:rPr>
              <a:t> </a:t>
            </a:r>
            <a:r>
              <a:rPr sz="1600" dirty="0">
                <a:latin typeface="Times New Roman"/>
                <a:cs typeface="Times New Roman"/>
              </a:rPr>
              <a:t>the</a:t>
            </a:r>
            <a:r>
              <a:rPr sz="1600" spc="75" dirty="0">
                <a:latin typeface="Times New Roman"/>
                <a:cs typeface="Times New Roman"/>
              </a:rPr>
              <a:t> </a:t>
            </a:r>
            <a:r>
              <a:rPr sz="1600" spc="-10" dirty="0">
                <a:latin typeface="Times New Roman"/>
                <a:cs typeface="Times New Roman"/>
              </a:rPr>
              <a:t>highest </a:t>
            </a:r>
            <a:r>
              <a:rPr sz="1600" spc="-5" dirty="0">
                <a:latin typeface="Times New Roman"/>
                <a:cs typeface="Times New Roman"/>
              </a:rPr>
              <a:t> accuracy</a:t>
            </a:r>
            <a:r>
              <a:rPr sz="1600" spc="5" dirty="0">
                <a:latin typeface="Times New Roman"/>
                <a:cs typeface="Times New Roman"/>
              </a:rPr>
              <a:t> </a:t>
            </a:r>
            <a:r>
              <a:rPr sz="1600" dirty="0">
                <a:latin typeface="Times New Roman"/>
                <a:cs typeface="Times New Roman"/>
              </a:rPr>
              <a:t>&amp;</a:t>
            </a:r>
            <a:r>
              <a:rPr sz="1600" spc="-5" dirty="0">
                <a:latin typeface="Times New Roman"/>
                <a:cs typeface="Times New Roman"/>
              </a:rPr>
              <a:t> Decision</a:t>
            </a:r>
            <a:r>
              <a:rPr sz="1600" spc="-15" dirty="0">
                <a:latin typeface="Times New Roman"/>
                <a:cs typeface="Times New Roman"/>
              </a:rPr>
              <a:t> </a:t>
            </a:r>
            <a:r>
              <a:rPr sz="1600" dirty="0">
                <a:latin typeface="Times New Roman"/>
                <a:cs typeface="Times New Roman"/>
              </a:rPr>
              <a:t>Tree</a:t>
            </a:r>
            <a:r>
              <a:rPr sz="1600" spc="-15" dirty="0">
                <a:latin typeface="Times New Roman"/>
                <a:cs typeface="Times New Roman"/>
              </a:rPr>
              <a:t> </a:t>
            </a:r>
            <a:r>
              <a:rPr sz="1600" spc="-5" dirty="0">
                <a:latin typeface="Times New Roman"/>
                <a:cs typeface="Times New Roman"/>
              </a:rPr>
              <a:t>had</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lowest</a:t>
            </a:r>
            <a:r>
              <a:rPr sz="1600" spc="5" dirty="0">
                <a:latin typeface="Times New Roman"/>
                <a:cs typeface="Times New Roman"/>
              </a:rPr>
              <a:t> </a:t>
            </a:r>
            <a:r>
              <a:rPr sz="1600" spc="-5" dirty="0">
                <a:latin typeface="Times New Roman"/>
                <a:cs typeface="Times New Roman"/>
              </a:rPr>
              <a:t>accuracy.</a:t>
            </a:r>
            <a:endParaRPr sz="1600" dirty="0">
              <a:latin typeface="Times New Roman"/>
              <a:cs typeface="Times New Roman"/>
            </a:endParaRPr>
          </a:p>
          <a:p>
            <a:pPr>
              <a:lnSpc>
                <a:spcPct val="100000"/>
              </a:lnSpc>
            </a:pPr>
            <a:endParaRPr sz="1500" dirty="0">
              <a:latin typeface="Times New Roman"/>
              <a:cs typeface="Times New Roman"/>
            </a:endParaRPr>
          </a:p>
          <a:p>
            <a:pPr marL="17145">
              <a:lnSpc>
                <a:spcPct val="100000"/>
              </a:lnSpc>
              <a:spcBef>
                <a:spcPts val="5"/>
              </a:spcBef>
            </a:pPr>
            <a:r>
              <a:rPr sz="1700" b="1" dirty="0">
                <a:latin typeface="Times New Roman"/>
                <a:cs typeface="Times New Roman"/>
              </a:rPr>
              <a:t>5.</a:t>
            </a:r>
            <a:r>
              <a:rPr sz="1700" b="1" spc="95" dirty="0">
                <a:latin typeface="Times New Roman"/>
                <a:cs typeface="Times New Roman"/>
              </a:rPr>
              <a:t> </a:t>
            </a:r>
            <a:r>
              <a:rPr sz="2800" b="1" spc="-5" dirty="0">
                <a:latin typeface="Times New Roman"/>
                <a:cs typeface="Times New Roman"/>
              </a:rPr>
              <a:t>Cross-validation</a:t>
            </a:r>
            <a:r>
              <a:rPr sz="2800" b="1" spc="10" dirty="0">
                <a:latin typeface="Times New Roman"/>
                <a:cs typeface="Times New Roman"/>
              </a:rPr>
              <a:t> </a:t>
            </a:r>
            <a:endParaRPr sz="1700" dirty="0">
              <a:latin typeface="Times New Roman"/>
              <a:cs typeface="Times New Roman"/>
            </a:endParaRPr>
          </a:p>
          <a:p>
            <a:pPr marL="18415" marR="101600" indent="-6350" algn="just">
              <a:lnSpc>
                <a:spcPct val="143800"/>
              </a:lnSpc>
              <a:spcBef>
                <a:spcPts val="175"/>
              </a:spcBef>
            </a:pPr>
            <a:r>
              <a:rPr sz="1400" spc="-5" dirty="0">
                <a:latin typeface="Times New Roman"/>
                <a:cs typeface="Times New Roman"/>
              </a:rPr>
              <a:t>After building successfully the Machine Learning Models with having </a:t>
            </a:r>
            <a:r>
              <a:rPr sz="1400" dirty="0">
                <a:latin typeface="Times New Roman"/>
                <a:cs typeface="Times New Roman"/>
              </a:rPr>
              <a:t>a </a:t>
            </a:r>
            <a:r>
              <a:rPr sz="1400" spc="5" dirty="0">
                <a:latin typeface="Times New Roman"/>
                <a:cs typeface="Times New Roman"/>
              </a:rPr>
              <a:t> </a:t>
            </a:r>
            <a:r>
              <a:rPr sz="1400" spc="-5" dirty="0">
                <a:latin typeface="Times New Roman"/>
                <a:cs typeface="Times New Roman"/>
              </a:rPr>
              <a:t>great</a:t>
            </a:r>
            <a:r>
              <a:rPr sz="1400" spc="-60" dirty="0">
                <a:latin typeface="Times New Roman"/>
                <a:cs typeface="Times New Roman"/>
              </a:rPr>
              <a:t> </a:t>
            </a:r>
            <a:r>
              <a:rPr sz="1400" spc="-5" dirty="0">
                <a:latin typeface="Times New Roman"/>
                <a:cs typeface="Times New Roman"/>
              </a:rPr>
              <a:t>accuracy</a:t>
            </a:r>
            <a:r>
              <a:rPr sz="1400" spc="-65" dirty="0">
                <a:latin typeface="Times New Roman"/>
                <a:cs typeface="Times New Roman"/>
              </a:rPr>
              <a:t> </a:t>
            </a:r>
            <a:r>
              <a:rPr sz="1400" spc="-5" dirty="0">
                <a:latin typeface="Times New Roman"/>
                <a:cs typeface="Times New Roman"/>
              </a:rPr>
              <a:t>it</a:t>
            </a:r>
            <a:r>
              <a:rPr sz="1400" spc="-55" dirty="0">
                <a:latin typeface="Times New Roman"/>
                <a:cs typeface="Times New Roman"/>
              </a:rPr>
              <a:t> </a:t>
            </a:r>
            <a:r>
              <a:rPr sz="1400" spc="-5" dirty="0">
                <a:latin typeface="Times New Roman"/>
                <a:cs typeface="Times New Roman"/>
              </a:rPr>
              <a:t>was</a:t>
            </a:r>
            <a:r>
              <a:rPr sz="1400" spc="-70" dirty="0">
                <a:latin typeface="Times New Roman"/>
                <a:cs typeface="Times New Roman"/>
              </a:rPr>
              <a:t> </a:t>
            </a:r>
            <a:r>
              <a:rPr sz="1400" spc="-5" dirty="0">
                <a:latin typeface="Times New Roman"/>
                <a:cs typeface="Times New Roman"/>
              </a:rPr>
              <a:t>the</a:t>
            </a:r>
            <a:r>
              <a:rPr sz="1400" spc="-70" dirty="0">
                <a:latin typeface="Times New Roman"/>
                <a:cs typeface="Times New Roman"/>
              </a:rPr>
              <a:t> </a:t>
            </a:r>
            <a:r>
              <a:rPr sz="1400" spc="-5" dirty="0">
                <a:latin typeface="Times New Roman"/>
                <a:cs typeface="Times New Roman"/>
              </a:rPr>
              <a:t>time</a:t>
            </a:r>
            <a:r>
              <a:rPr sz="1400" spc="-60" dirty="0">
                <a:latin typeface="Times New Roman"/>
                <a:cs typeface="Times New Roman"/>
              </a:rPr>
              <a:t> </a:t>
            </a:r>
            <a:r>
              <a:rPr sz="1400" spc="-5" dirty="0">
                <a:latin typeface="Times New Roman"/>
                <a:cs typeface="Times New Roman"/>
              </a:rPr>
              <a:t>to</a:t>
            </a:r>
            <a:r>
              <a:rPr sz="1400" spc="-60" dirty="0">
                <a:latin typeface="Times New Roman"/>
                <a:cs typeface="Times New Roman"/>
              </a:rPr>
              <a:t> </a:t>
            </a:r>
            <a:r>
              <a:rPr sz="1400" spc="-5" dirty="0">
                <a:latin typeface="Times New Roman"/>
                <a:cs typeface="Times New Roman"/>
              </a:rPr>
              <a:t>check</a:t>
            </a:r>
            <a:r>
              <a:rPr sz="1400" spc="-65" dirty="0">
                <a:latin typeface="Times New Roman"/>
                <a:cs typeface="Times New Roman"/>
              </a:rPr>
              <a:t> </a:t>
            </a:r>
            <a:r>
              <a:rPr sz="1400" dirty="0">
                <a:latin typeface="Times New Roman"/>
                <a:cs typeface="Times New Roman"/>
              </a:rPr>
              <a:t>if</a:t>
            </a:r>
            <a:r>
              <a:rPr sz="1400" spc="-60" dirty="0">
                <a:latin typeface="Times New Roman"/>
                <a:cs typeface="Times New Roman"/>
              </a:rPr>
              <a:t> </a:t>
            </a:r>
            <a:r>
              <a:rPr sz="1400" spc="-5" dirty="0">
                <a:latin typeface="Times New Roman"/>
                <a:cs typeface="Times New Roman"/>
              </a:rPr>
              <a:t>our</a:t>
            </a:r>
            <a:r>
              <a:rPr sz="1400" spc="-65" dirty="0">
                <a:latin typeface="Times New Roman"/>
                <a:cs typeface="Times New Roman"/>
              </a:rPr>
              <a:t> </a:t>
            </a:r>
            <a:r>
              <a:rPr sz="1400" spc="-5" dirty="0">
                <a:latin typeface="Times New Roman"/>
                <a:cs typeface="Times New Roman"/>
              </a:rPr>
              <a:t>models</a:t>
            </a:r>
            <a:r>
              <a:rPr sz="1400" spc="-55" dirty="0">
                <a:latin typeface="Times New Roman"/>
                <a:cs typeface="Times New Roman"/>
              </a:rPr>
              <a:t> </a:t>
            </a:r>
            <a:r>
              <a:rPr sz="1400" spc="-5" dirty="0">
                <a:latin typeface="Times New Roman"/>
                <a:cs typeface="Times New Roman"/>
              </a:rPr>
              <a:t>are</a:t>
            </a:r>
            <a:r>
              <a:rPr sz="1400" spc="-70" dirty="0">
                <a:latin typeface="Times New Roman"/>
                <a:cs typeface="Times New Roman"/>
              </a:rPr>
              <a:t> </a:t>
            </a:r>
            <a:r>
              <a:rPr sz="1400" spc="-5" dirty="0">
                <a:latin typeface="Times New Roman"/>
                <a:cs typeface="Times New Roman"/>
              </a:rPr>
              <a:t>victim</a:t>
            </a:r>
            <a:r>
              <a:rPr sz="1400" spc="-75" dirty="0">
                <a:latin typeface="Times New Roman"/>
                <a:cs typeface="Times New Roman"/>
              </a:rPr>
              <a:t> </a:t>
            </a:r>
            <a:r>
              <a:rPr sz="1400" dirty="0">
                <a:latin typeface="Times New Roman"/>
                <a:cs typeface="Times New Roman"/>
              </a:rPr>
              <a:t>of</a:t>
            </a:r>
            <a:r>
              <a:rPr sz="1400" spc="-70" dirty="0">
                <a:latin typeface="Times New Roman"/>
                <a:cs typeface="Times New Roman"/>
              </a:rPr>
              <a:t> </a:t>
            </a:r>
            <a:r>
              <a:rPr sz="1400" dirty="0">
                <a:latin typeface="Times New Roman"/>
                <a:cs typeface="Times New Roman"/>
              </a:rPr>
              <a:t>overfitting </a:t>
            </a:r>
            <a:r>
              <a:rPr sz="1400" spc="-340" dirty="0">
                <a:latin typeface="Times New Roman"/>
                <a:cs typeface="Times New Roman"/>
              </a:rPr>
              <a:t> </a:t>
            </a:r>
            <a:r>
              <a:rPr sz="1400" dirty="0">
                <a:latin typeface="Times New Roman"/>
                <a:cs typeface="Times New Roman"/>
              </a:rPr>
              <a:t>or </a:t>
            </a:r>
            <a:r>
              <a:rPr sz="1400" spc="-5" dirty="0">
                <a:latin typeface="Times New Roman"/>
                <a:cs typeface="Times New Roman"/>
              </a:rPr>
              <a:t>underfitting. </a:t>
            </a:r>
            <a:r>
              <a:rPr sz="1400" dirty="0">
                <a:latin typeface="Times New Roman"/>
                <a:cs typeface="Times New Roman"/>
              </a:rPr>
              <a:t>So to </a:t>
            </a:r>
            <a:r>
              <a:rPr sz="1400" spc="-5" dirty="0">
                <a:latin typeface="Times New Roman"/>
                <a:cs typeface="Times New Roman"/>
              </a:rPr>
              <a:t>check this </a:t>
            </a:r>
            <a:r>
              <a:rPr sz="1400" dirty="0">
                <a:latin typeface="Times New Roman"/>
                <a:cs typeface="Times New Roman"/>
              </a:rPr>
              <a:t>we </a:t>
            </a:r>
            <a:r>
              <a:rPr sz="1400" spc="-5" dirty="0">
                <a:latin typeface="Times New Roman"/>
                <a:cs typeface="Times New Roman"/>
              </a:rPr>
              <a:t>have </a:t>
            </a:r>
            <a:r>
              <a:rPr sz="1400" dirty="0">
                <a:latin typeface="Times New Roman"/>
                <a:cs typeface="Times New Roman"/>
              </a:rPr>
              <a:t>cross </a:t>
            </a:r>
            <a:r>
              <a:rPr sz="1400" spc="-5" dirty="0">
                <a:latin typeface="Times New Roman"/>
                <a:cs typeface="Times New Roman"/>
              </a:rPr>
              <a:t>validated all </a:t>
            </a:r>
            <a:r>
              <a:rPr sz="1400" dirty="0">
                <a:latin typeface="Times New Roman"/>
                <a:cs typeface="Times New Roman"/>
              </a:rPr>
              <a:t>of the </a:t>
            </a:r>
            <a:r>
              <a:rPr sz="1400" spc="-10" dirty="0">
                <a:latin typeface="Times New Roman"/>
                <a:cs typeface="Times New Roman"/>
              </a:rPr>
              <a:t>models </a:t>
            </a:r>
            <a:r>
              <a:rPr sz="1400" spc="-5" dirty="0">
                <a:latin typeface="Times New Roman"/>
                <a:cs typeface="Times New Roman"/>
              </a:rPr>
              <a:t> with scikit’s inbuilt cross_val_score function with </a:t>
            </a:r>
            <a:r>
              <a:rPr sz="1400" dirty="0">
                <a:latin typeface="Times New Roman"/>
                <a:cs typeface="Times New Roman"/>
              </a:rPr>
              <a:t>CV </a:t>
            </a:r>
            <a:r>
              <a:rPr sz="1400" spc="-5" dirty="0">
                <a:latin typeface="Times New Roman"/>
                <a:cs typeface="Times New Roman"/>
              </a:rPr>
              <a:t>fold </a:t>
            </a:r>
            <a:r>
              <a:rPr sz="1400" dirty="0">
                <a:latin typeface="Times New Roman"/>
                <a:cs typeface="Times New Roman"/>
              </a:rPr>
              <a:t>= </a:t>
            </a:r>
            <a:r>
              <a:rPr sz="1400" spc="-5" dirty="0">
                <a:latin typeface="Times New Roman"/>
                <a:cs typeface="Times New Roman"/>
              </a:rPr>
              <a:t>10. </a:t>
            </a:r>
            <a:r>
              <a:rPr sz="1400" dirty="0">
                <a:latin typeface="Times New Roman"/>
                <a:cs typeface="Times New Roman"/>
              </a:rPr>
              <a:t>The </a:t>
            </a:r>
            <a:r>
              <a:rPr sz="1400" spc="-5" dirty="0">
                <a:latin typeface="Times New Roman"/>
                <a:cs typeface="Times New Roman"/>
              </a:rPr>
              <a:t>result </a:t>
            </a:r>
            <a:r>
              <a:rPr sz="1400" dirty="0">
                <a:latin typeface="Times New Roman"/>
                <a:cs typeface="Times New Roman"/>
              </a:rPr>
              <a:t> of </a:t>
            </a:r>
            <a:r>
              <a:rPr sz="1400" spc="-5" dirty="0">
                <a:latin typeface="Times New Roman"/>
                <a:cs typeface="Times New Roman"/>
              </a:rPr>
              <a:t>cross validation was very impressive </a:t>
            </a:r>
            <a:r>
              <a:rPr sz="1400" spc="-10" dirty="0">
                <a:latin typeface="Times New Roman"/>
                <a:cs typeface="Times New Roman"/>
              </a:rPr>
              <a:t>as </a:t>
            </a:r>
            <a:r>
              <a:rPr sz="1400" dirty="0">
                <a:latin typeface="Times New Roman"/>
                <a:cs typeface="Times New Roman"/>
              </a:rPr>
              <a:t>we </a:t>
            </a:r>
            <a:r>
              <a:rPr sz="1400" spc="-5" dirty="0">
                <a:latin typeface="Times New Roman"/>
                <a:cs typeface="Times New Roman"/>
              </a:rPr>
              <a:t>got </a:t>
            </a:r>
            <a:r>
              <a:rPr sz="1400" dirty="0">
                <a:latin typeface="Times New Roman"/>
                <a:cs typeface="Times New Roman"/>
              </a:rPr>
              <a:t>a </a:t>
            </a:r>
            <a:r>
              <a:rPr sz="1400" spc="-5" dirty="0">
                <a:latin typeface="Times New Roman"/>
                <a:cs typeface="Times New Roman"/>
              </a:rPr>
              <a:t>very minor differences </a:t>
            </a:r>
            <a:r>
              <a:rPr sz="1400" dirty="0">
                <a:latin typeface="Times New Roman"/>
                <a:cs typeface="Times New Roman"/>
              </a:rPr>
              <a:t> </a:t>
            </a:r>
            <a:r>
              <a:rPr sz="1400" spc="-5" dirty="0">
                <a:latin typeface="Times New Roman"/>
                <a:cs typeface="Times New Roman"/>
              </a:rPr>
              <a:t>between the original </a:t>
            </a:r>
            <a:r>
              <a:rPr sz="1400" dirty="0">
                <a:latin typeface="Times New Roman"/>
                <a:cs typeface="Times New Roman"/>
              </a:rPr>
              <a:t>model </a:t>
            </a:r>
            <a:r>
              <a:rPr sz="1400" spc="-5" dirty="0">
                <a:latin typeface="Times New Roman"/>
                <a:cs typeface="Times New Roman"/>
              </a:rPr>
              <a:t>accuracy score and cross validation score </a:t>
            </a:r>
            <a:r>
              <a:rPr sz="1400" dirty="0">
                <a:latin typeface="Times New Roman"/>
                <a:cs typeface="Times New Roman"/>
              </a:rPr>
              <a:t>in </a:t>
            </a:r>
            <a:r>
              <a:rPr sz="1400" spc="-10" dirty="0">
                <a:latin typeface="Times New Roman"/>
                <a:cs typeface="Times New Roman"/>
              </a:rPr>
              <a:t>all </a:t>
            </a:r>
            <a:r>
              <a:rPr sz="1400" spc="-5" dirty="0">
                <a:latin typeface="Times New Roman"/>
                <a:cs typeface="Times New Roman"/>
              </a:rPr>
              <a:t> cases </a:t>
            </a:r>
            <a:r>
              <a:rPr sz="1400" spc="-10" dirty="0">
                <a:latin typeface="Times New Roman"/>
                <a:cs typeface="Times New Roman"/>
              </a:rPr>
              <a:t>even </a:t>
            </a:r>
            <a:r>
              <a:rPr sz="1400" spc="-5" dirty="0">
                <a:latin typeface="Times New Roman"/>
                <a:cs typeface="Times New Roman"/>
              </a:rPr>
              <a:t>we got </a:t>
            </a:r>
            <a:r>
              <a:rPr sz="1400" dirty="0">
                <a:latin typeface="Times New Roman"/>
                <a:cs typeface="Times New Roman"/>
              </a:rPr>
              <a:t>greater </a:t>
            </a:r>
            <a:r>
              <a:rPr sz="1400" spc="-5" dirty="0">
                <a:latin typeface="Times New Roman"/>
                <a:cs typeface="Times New Roman"/>
              </a:rPr>
              <a:t>cross validation score than the actual </a:t>
            </a:r>
            <a:r>
              <a:rPr sz="1400" spc="-10" dirty="0">
                <a:latin typeface="Times New Roman"/>
                <a:cs typeface="Times New Roman"/>
              </a:rPr>
              <a:t>model </a:t>
            </a:r>
            <a:r>
              <a:rPr sz="1400" spc="-5" dirty="0">
                <a:latin typeface="Times New Roman"/>
                <a:cs typeface="Times New Roman"/>
              </a:rPr>
              <a:t> accuracy</a:t>
            </a:r>
            <a:r>
              <a:rPr sz="1400" spc="-50" dirty="0">
                <a:latin typeface="Times New Roman"/>
                <a:cs typeface="Times New Roman"/>
              </a:rPr>
              <a:t> </a:t>
            </a:r>
            <a:r>
              <a:rPr sz="1400" spc="-5" dirty="0">
                <a:latin typeface="Times New Roman"/>
                <a:cs typeface="Times New Roman"/>
              </a:rPr>
              <a:t>score</a:t>
            </a:r>
            <a:r>
              <a:rPr sz="1400" spc="-45" dirty="0">
                <a:latin typeface="Times New Roman"/>
                <a:cs typeface="Times New Roman"/>
              </a:rPr>
              <a:t> </a:t>
            </a:r>
            <a:r>
              <a:rPr sz="1400" spc="-5" dirty="0">
                <a:latin typeface="Times New Roman"/>
                <a:cs typeface="Times New Roman"/>
              </a:rPr>
              <a:t>in</a:t>
            </a:r>
            <a:r>
              <a:rPr sz="1400" spc="-55" dirty="0">
                <a:latin typeface="Times New Roman"/>
                <a:cs typeface="Times New Roman"/>
              </a:rPr>
              <a:t> </a:t>
            </a:r>
            <a:r>
              <a:rPr sz="1400" spc="-5" dirty="0">
                <a:latin typeface="Times New Roman"/>
                <a:cs typeface="Times New Roman"/>
              </a:rPr>
              <a:t>Decision</a:t>
            </a:r>
            <a:r>
              <a:rPr sz="1400" spc="-60" dirty="0">
                <a:latin typeface="Times New Roman"/>
                <a:cs typeface="Times New Roman"/>
              </a:rPr>
              <a:t> </a:t>
            </a:r>
            <a:r>
              <a:rPr sz="1400" spc="-5" dirty="0">
                <a:latin typeface="Times New Roman"/>
                <a:cs typeface="Times New Roman"/>
              </a:rPr>
              <a:t>Tree</a:t>
            </a:r>
            <a:r>
              <a:rPr sz="1400" spc="-45" dirty="0">
                <a:latin typeface="Times New Roman"/>
                <a:cs typeface="Times New Roman"/>
              </a:rPr>
              <a:t> </a:t>
            </a:r>
            <a:r>
              <a:rPr sz="1400" spc="-5" dirty="0">
                <a:latin typeface="Times New Roman"/>
                <a:cs typeface="Times New Roman"/>
              </a:rPr>
              <a:t>Model’s</a:t>
            </a:r>
            <a:r>
              <a:rPr sz="1400" spc="-55" dirty="0">
                <a:latin typeface="Times New Roman"/>
                <a:cs typeface="Times New Roman"/>
              </a:rPr>
              <a:t> </a:t>
            </a:r>
            <a:r>
              <a:rPr sz="1400" spc="-5" dirty="0">
                <a:latin typeface="Times New Roman"/>
                <a:cs typeface="Times New Roman"/>
              </a:rPr>
              <a:t>cross</a:t>
            </a:r>
            <a:r>
              <a:rPr sz="1400" spc="-60" dirty="0">
                <a:latin typeface="Times New Roman"/>
                <a:cs typeface="Times New Roman"/>
              </a:rPr>
              <a:t> </a:t>
            </a:r>
            <a:r>
              <a:rPr sz="1400" spc="-5" dirty="0">
                <a:latin typeface="Times New Roman"/>
                <a:cs typeface="Times New Roman"/>
              </a:rPr>
              <a:t>validation,</a:t>
            </a:r>
            <a:r>
              <a:rPr sz="1400" spc="-50" dirty="0">
                <a:latin typeface="Times New Roman"/>
                <a:cs typeface="Times New Roman"/>
              </a:rPr>
              <a:t> </a:t>
            </a:r>
            <a:r>
              <a:rPr sz="1400" spc="-5" dirty="0">
                <a:latin typeface="Times New Roman"/>
                <a:cs typeface="Times New Roman"/>
              </a:rPr>
              <a:t>which</a:t>
            </a:r>
            <a:r>
              <a:rPr sz="1400" spc="-65" dirty="0">
                <a:latin typeface="Times New Roman"/>
                <a:cs typeface="Times New Roman"/>
              </a:rPr>
              <a:t> </a:t>
            </a:r>
            <a:r>
              <a:rPr sz="1400" spc="-5" dirty="0">
                <a:latin typeface="Times New Roman"/>
                <a:cs typeface="Times New Roman"/>
              </a:rPr>
              <a:t>proved</a:t>
            </a:r>
            <a:r>
              <a:rPr sz="1400" spc="-60" dirty="0">
                <a:latin typeface="Times New Roman"/>
                <a:cs typeface="Times New Roman"/>
              </a:rPr>
              <a:t> </a:t>
            </a:r>
            <a:r>
              <a:rPr sz="1400" spc="-5" dirty="0">
                <a:latin typeface="Times New Roman"/>
                <a:cs typeface="Times New Roman"/>
              </a:rPr>
              <a:t>that </a:t>
            </a:r>
            <a:r>
              <a:rPr sz="1400" spc="-335" dirty="0">
                <a:latin typeface="Times New Roman"/>
                <a:cs typeface="Times New Roman"/>
              </a:rPr>
              <a:t> </a:t>
            </a:r>
            <a:r>
              <a:rPr sz="1400" dirty="0">
                <a:latin typeface="Times New Roman"/>
                <a:cs typeface="Times New Roman"/>
              </a:rPr>
              <a:t>our</a:t>
            </a:r>
            <a:r>
              <a:rPr sz="1400" spc="-90" dirty="0">
                <a:latin typeface="Times New Roman"/>
                <a:cs typeface="Times New Roman"/>
              </a:rPr>
              <a:t> </a:t>
            </a:r>
            <a:r>
              <a:rPr sz="1400" spc="-5" dirty="0">
                <a:latin typeface="Times New Roman"/>
                <a:cs typeface="Times New Roman"/>
              </a:rPr>
              <a:t>model</a:t>
            </a:r>
            <a:r>
              <a:rPr sz="1400" spc="-90" dirty="0">
                <a:latin typeface="Times New Roman"/>
                <a:cs typeface="Times New Roman"/>
              </a:rPr>
              <a:t> </a:t>
            </a:r>
            <a:r>
              <a:rPr sz="1400" dirty="0">
                <a:latin typeface="Times New Roman"/>
                <a:cs typeface="Times New Roman"/>
              </a:rPr>
              <a:t>was</a:t>
            </a:r>
            <a:r>
              <a:rPr sz="1400" spc="-85" dirty="0">
                <a:latin typeface="Times New Roman"/>
                <a:cs typeface="Times New Roman"/>
              </a:rPr>
              <a:t> </a:t>
            </a:r>
            <a:r>
              <a:rPr sz="1400" spc="-5" dirty="0">
                <a:latin typeface="Times New Roman"/>
                <a:cs typeface="Times New Roman"/>
              </a:rPr>
              <a:t>not</a:t>
            </a:r>
            <a:r>
              <a:rPr sz="1400" spc="-80" dirty="0">
                <a:latin typeface="Times New Roman"/>
                <a:cs typeface="Times New Roman"/>
              </a:rPr>
              <a:t> </a:t>
            </a:r>
            <a:r>
              <a:rPr sz="1400" dirty="0">
                <a:latin typeface="Times New Roman"/>
                <a:cs typeface="Times New Roman"/>
              </a:rPr>
              <a:t>an</a:t>
            </a:r>
            <a:r>
              <a:rPr sz="1400" spc="-95" dirty="0">
                <a:latin typeface="Times New Roman"/>
                <a:cs typeface="Times New Roman"/>
              </a:rPr>
              <a:t> </a:t>
            </a:r>
            <a:r>
              <a:rPr sz="1400" spc="-5" dirty="0">
                <a:latin typeface="Times New Roman"/>
                <a:cs typeface="Times New Roman"/>
              </a:rPr>
              <a:t>over</a:t>
            </a:r>
            <a:r>
              <a:rPr sz="1400" spc="-80" dirty="0">
                <a:latin typeface="Times New Roman"/>
                <a:cs typeface="Times New Roman"/>
              </a:rPr>
              <a:t> </a:t>
            </a:r>
            <a:r>
              <a:rPr sz="1400" spc="-5" dirty="0">
                <a:latin typeface="Times New Roman"/>
                <a:cs typeface="Times New Roman"/>
              </a:rPr>
              <a:t>fitted</a:t>
            </a:r>
            <a:r>
              <a:rPr sz="1400" spc="-85" dirty="0">
                <a:latin typeface="Times New Roman"/>
                <a:cs typeface="Times New Roman"/>
              </a:rPr>
              <a:t> </a:t>
            </a:r>
            <a:r>
              <a:rPr sz="1400" dirty="0">
                <a:latin typeface="Times New Roman"/>
                <a:cs typeface="Times New Roman"/>
              </a:rPr>
              <a:t>or</a:t>
            </a:r>
            <a:r>
              <a:rPr sz="1400" spc="-85" dirty="0">
                <a:latin typeface="Times New Roman"/>
                <a:cs typeface="Times New Roman"/>
              </a:rPr>
              <a:t> </a:t>
            </a:r>
            <a:r>
              <a:rPr sz="1400" spc="-5" dirty="0">
                <a:latin typeface="Times New Roman"/>
                <a:cs typeface="Times New Roman"/>
              </a:rPr>
              <a:t>under</a:t>
            </a:r>
            <a:r>
              <a:rPr sz="1400" spc="-85" dirty="0">
                <a:latin typeface="Times New Roman"/>
                <a:cs typeface="Times New Roman"/>
              </a:rPr>
              <a:t> </a:t>
            </a:r>
            <a:r>
              <a:rPr sz="1400" spc="-5" dirty="0">
                <a:latin typeface="Times New Roman"/>
                <a:cs typeface="Times New Roman"/>
              </a:rPr>
              <a:t>fitted</a:t>
            </a:r>
            <a:r>
              <a:rPr sz="1400" spc="-80" dirty="0">
                <a:latin typeface="Times New Roman"/>
                <a:cs typeface="Times New Roman"/>
              </a:rPr>
              <a:t> </a:t>
            </a:r>
            <a:r>
              <a:rPr sz="1400" dirty="0">
                <a:latin typeface="Times New Roman"/>
                <a:cs typeface="Times New Roman"/>
              </a:rPr>
              <a:t>model.</a:t>
            </a:r>
            <a:r>
              <a:rPr sz="1400" spc="-85" dirty="0">
                <a:latin typeface="Times New Roman"/>
                <a:cs typeface="Times New Roman"/>
              </a:rPr>
              <a:t> </a:t>
            </a:r>
            <a:r>
              <a:rPr sz="1400" spc="-5" dirty="0">
                <a:latin typeface="Times New Roman"/>
                <a:cs typeface="Times New Roman"/>
              </a:rPr>
              <a:t>Now</a:t>
            </a:r>
            <a:r>
              <a:rPr sz="1400" spc="-85" dirty="0">
                <a:latin typeface="Times New Roman"/>
                <a:cs typeface="Times New Roman"/>
              </a:rPr>
              <a:t> </a:t>
            </a:r>
            <a:r>
              <a:rPr sz="1400" dirty="0">
                <a:latin typeface="Times New Roman"/>
                <a:cs typeface="Times New Roman"/>
              </a:rPr>
              <a:t>we</a:t>
            </a:r>
            <a:r>
              <a:rPr sz="1400" spc="-85" dirty="0">
                <a:latin typeface="Times New Roman"/>
                <a:cs typeface="Times New Roman"/>
              </a:rPr>
              <a:t> </a:t>
            </a:r>
            <a:r>
              <a:rPr sz="1400" spc="-5" dirty="0">
                <a:latin typeface="Times New Roman"/>
                <a:cs typeface="Times New Roman"/>
              </a:rPr>
              <a:t>had</a:t>
            </a:r>
            <a:r>
              <a:rPr sz="1400" spc="-85" dirty="0">
                <a:latin typeface="Times New Roman"/>
                <a:cs typeface="Times New Roman"/>
              </a:rPr>
              <a:t> </a:t>
            </a:r>
            <a:r>
              <a:rPr sz="1400" spc="-5" dirty="0">
                <a:latin typeface="Times New Roman"/>
                <a:cs typeface="Times New Roman"/>
              </a:rPr>
              <a:t>to</a:t>
            </a:r>
            <a:r>
              <a:rPr sz="1400" spc="-80" dirty="0">
                <a:latin typeface="Times New Roman"/>
                <a:cs typeface="Times New Roman"/>
              </a:rPr>
              <a:t> </a:t>
            </a:r>
            <a:r>
              <a:rPr sz="1400" spc="-5" dirty="0">
                <a:latin typeface="Times New Roman"/>
                <a:cs typeface="Times New Roman"/>
              </a:rPr>
              <a:t>decide </a:t>
            </a:r>
            <a:r>
              <a:rPr sz="1400" spc="-340" dirty="0">
                <a:latin typeface="Times New Roman"/>
                <a:cs typeface="Times New Roman"/>
              </a:rPr>
              <a:t> </a:t>
            </a:r>
            <a:r>
              <a:rPr sz="1400" dirty="0">
                <a:latin typeface="Times New Roman"/>
                <a:cs typeface="Times New Roman"/>
              </a:rPr>
              <a:t>the </a:t>
            </a:r>
            <a:r>
              <a:rPr sz="1400" spc="-5" dirty="0">
                <a:latin typeface="Times New Roman"/>
                <a:cs typeface="Times New Roman"/>
              </a:rPr>
              <a:t>best model </a:t>
            </a:r>
            <a:r>
              <a:rPr sz="1400" dirty="0">
                <a:latin typeface="Times New Roman"/>
                <a:cs typeface="Times New Roman"/>
              </a:rPr>
              <a:t>for </a:t>
            </a:r>
            <a:r>
              <a:rPr sz="1400" spc="-5" dirty="0">
                <a:latin typeface="Times New Roman"/>
                <a:cs typeface="Times New Roman"/>
              </a:rPr>
              <a:t>our </a:t>
            </a:r>
            <a:r>
              <a:rPr sz="1400" dirty="0">
                <a:latin typeface="Times New Roman"/>
                <a:cs typeface="Times New Roman"/>
              </a:rPr>
              <a:t>micro-credit </a:t>
            </a:r>
            <a:r>
              <a:rPr sz="1400" spc="-5" dirty="0">
                <a:latin typeface="Times New Roman"/>
                <a:cs typeface="Times New Roman"/>
              </a:rPr>
              <a:t>defaulter project </a:t>
            </a:r>
            <a:r>
              <a:rPr sz="1400" dirty="0">
                <a:latin typeface="Times New Roman"/>
                <a:cs typeface="Times New Roman"/>
              </a:rPr>
              <a:t>&amp; we </a:t>
            </a:r>
            <a:r>
              <a:rPr sz="1400" spc="-5" dirty="0">
                <a:latin typeface="Times New Roman"/>
                <a:cs typeface="Times New Roman"/>
              </a:rPr>
              <a:t>had one model </a:t>
            </a:r>
            <a:r>
              <a:rPr sz="1400" dirty="0">
                <a:latin typeface="Times New Roman"/>
                <a:cs typeface="Times New Roman"/>
              </a:rPr>
              <a:t> </a:t>
            </a:r>
            <a:r>
              <a:rPr sz="1400" spc="-5" dirty="0">
                <a:latin typeface="Times New Roman"/>
                <a:cs typeface="Times New Roman"/>
              </a:rPr>
              <a:t>with highest accuracy Random Forest </a:t>
            </a:r>
            <a:r>
              <a:rPr sz="1400" dirty="0">
                <a:latin typeface="Times New Roman"/>
                <a:cs typeface="Times New Roman"/>
              </a:rPr>
              <a:t>&amp; </a:t>
            </a:r>
            <a:r>
              <a:rPr sz="1400" spc="-5" dirty="0">
                <a:latin typeface="Times New Roman"/>
                <a:cs typeface="Times New Roman"/>
              </a:rPr>
              <a:t>one Model with least difference </a:t>
            </a:r>
            <a:r>
              <a:rPr sz="1400" dirty="0">
                <a:latin typeface="Times New Roman"/>
                <a:cs typeface="Times New Roman"/>
              </a:rPr>
              <a:t> (difference</a:t>
            </a:r>
            <a:r>
              <a:rPr sz="1400" spc="-25" dirty="0">
                <a:latin typeface="Times New Roman"/>
                <a:cs typeface="Times New Roman"/>
              </a:rPr>
              <a:t> </a:t>
            </a:r>
            <a:r>
              <a:rPr sz="1400" spc="-5" dirty="0">
                <a:latin typeface="Times New Roman"/>
                <a:cs typeface="Times New Roman"/>
              </a:rPr>
              <a:t>in</a:t>
            </a:r>
            <a:r>
              <a:rPr sz="1400" spc="-10" dirty="0">
                <a:latin typeface="Times New Roman"/>
                <a:cs typeface="Times New Roman"/>
              </a:rPr>
              <a:t> </a:t>
            </a:r>
            <a:r>
              <a:rPr sz="1400" spc="-5" dirty="0">
                <a:latin typeface="Times New Roman"/>
                <a:cs typeface="Times New Roman"/>
              </a:rPr>
              <a:t>negative)</a:t>
            </a:r>
            <a:r>
              <a:rPr sz="1400" spc="-10" dirty="0">
                <a:latin typeface="Times New Roman"/>
                <a:cs typeface="Times New Roman"/>
              </a:rPr>
              <a:t> </a:t>
            </a:r>
            <a:r>
              <a:rPr sz="1400" spc="-5" dirty="0">
                <a:latin typeface="Times New Roman"/>
                <a:cs typeface="Times New Roman"/>
              </a:rPr>
              <a:t>between</a:t>
            </a:r>
            <a:r>
              <a:rPr sz="1400" spc="-10" dirty="0">
                <a:latin typeface="Times New Roman"/>
                <a:cs typeface="Times New Roman"/>
              </a:rPr>
              <a:t> </a:t>
            </a:r>
            <a:r>
              <a:rPr sz="1400" spc="-5" dirty="0">
                <a:latin typeface="Times New Roman"/>
                <a:cs typeface="Times New Roman"/>
              </a:rPr>
              <a:t>actual</a:t>
            </a:r>
            <a:r>
              <a:rPr sz="1400" spc="-20" dirty="0">
                <a:latin typeface="Times New Roman"/>
                <a:cs typeface="Times New Roman"/>
              </a:rPr>
              <a:t> </a:t>
            </a:r>
            <a:r>
              <a:rPr sz="1400" dirty="0">
                <a:latin typeface="Times New Roman"/>
                <a:cs typeface="Times New Roman"/>
              </a:rPr>
              <a:t>model</a:t>
            </a:r>
            <a:r>
              <a:rPr sz="1400" spc="-15" dirty="0">
                <a:latin typeface="Times New Roman"/>
                <a:cs typeface="Times New Roman"/>
              </a:rPr>
              <a:t> </a:t>
            </a:r>
            <a:r>
              <a:rPr sz="1400" spc="-5" dirty="0">
                <a:latin typeface="Times New Roman"/>
                <a:cs typeface="Times New Roman"/>
              </a:rPr>
              <a:t>accuracy</a:t>
            </a:r>
            <a:r>
              <a:rPr sz="1400" spc="-10" dirty="0">
                <a:latin typeface="Times New Roman"/>
                <a:cs typeface="Times New Roman"/>
              </a:rPr>
              <a:t> and </a:t>
            </a:r>
            <a:r>
              <a:rPr sz="1400" spc="-5" dirty="0">
                <a:latin typeface="Times New Roman"/>
                <a:cs typeface="Times New Roman"/>
              </a:rPr>
              <a:t>cross</a:t>
            </a:r>
            <a:r>
              <a:rPr sz="1400" spc="-10" dirty="0">
                <a:latin typeface="Times New Roman"/>
                <a:cs typeface="Times New Roman"/>
              </a:rPr>
              <a:t> validation</a:t>
            </a:r>
            <a:r>
              <a:rPr lang="en-IN" sz="1400" spc="-10" dirty="0">
                <a:latin typeface="Times New Roman"/>
                <a:cs typeface="Times New Roman"/>
              </a:rPr>
              <a:t> </a:t>
            </a:r>
            <a:r>
              <a:rPr lang="en-US" sz="1400" spc="-5" dirty="0">
                <a:latin typeface="Times New Roman"/>
                <a:cs typeface="Times New Roman"/>
              </a:rPr>
              <a:t>accuracy score, Decision Tree. Because we knew that none </a:t>
            </a:r>
            <a:r>
              <a:rPr lang="en-US" sz="1400" dirty="0">
                <a:latin typeface="Times New Roman"/>
                <a:cs typeface="Times New Roman"/>
              </a:rPr>
              <a:t>of </a:t>
            </a:r>
            <a:r>
              <a:rPr lang="en-US" sz="1400" spc="-5" dirty="0">
                <a:latin typeface="Times New Roman"/>
                <a:cs typeface="Times New Roman"/>
              </a:rPr>
              <a:t>our model is </a:t>
            </a:r>
            <a:r>
              <a:rPr lang="en-US" sz="1400" dirty="0">
                <a:latin typeface="Times New Roman"/>
                <a:cs typeface="Times New Roman"/>
              </a:rPr>
              <a:t> </a:t>
            </a:r>
            <a:r>
              <a:rPr lang="en-US" sz="1400" spc="-5" dirty="0">
                <a:latin typeface="Times New Roman"/>
                <a:cs typeface="Times New Roman"/>
              </a:rPr>
              <a:t>over fitted </a:t>
            </a:r>
            <a:r>
              <a:rPr lang="en-US" sz="1400" dirty="0">
                <a:latin typeface="Times New Roman"/>
                <a:cs typeface="Times New Roman"/>
              </a:rPr>
              <a:t>or </a:t>
            </a:r>
            <a:r>
              <a:rPr lang="en-US" sz="1400" spc="-5" dirty="0">
                <a:latin typeface="Times New Roman"/>
                <a:cs typeface="Times New Roman"/>
              </a:rPr>
              <a:t>under fitted model so why </a:t>
            </a:r>
            <a:r>
              <a:rPr lang="en-US" sz="1400" dirty="0">
                <a:latin typeface="Times New Roman"/>
                <a:cs typeface="Times New Roman"/>
              </a:rPr>
              <a:t>to </a:t>
            </a:r>
            <a:r>
              <a:rPr lang="en-US" sz="1400" spc="-5" dirty="0">
                <a:latin typeface="Times New Roman"/>
                <a:cs typeface="Times New Roman"/>
              </a:rPr>
              <a:t>choose decision </a:t>
            </a:r>
            <a:r>
              <a:rPr lang="en-US" sz="1400" dirty="0">
                <a:latin typeface="Times New Roman"/>
                <a:cs typeface="Times New Roman"/>
              </a:rPr>
              <a:t>tree </a:t>
            </a:r>
            <a:r>
              <a:rPr lang="en-US" sz="1400" spc="-5" dirty="0">
                <a:latin typeface="Times New Roman"/>
                <a:cs typeface="Times New Roman"/>
              </a:rPr>
              <a:t>having </a:t>
            </a:r>
            <a:r>
              <a:rPr lang="en-US" sz="1400" dirty="0">
                <a:latin typeface="Times New Roman"/>
                <a:cs typeface="Times New Roman"/>
              </a:rPr>
              <a:t> </a:t>
            </a:r>
            <a:r>
              <a:rPr lang="en-US" sz="1400" spc="-5" dirty="0">
                <a:latin typeface="Times New Roman"/>
                <a:cs typeface="Times New Roman"/>
              </a:rPr>
              <a:t>lowest</a:t>
            </a:r>
            <a:r>
              <a:rPr lang="en-US" sz="1400" spc="-40" dirty="0">
                <a:latin typeface="Times New Roman"/>
                <a:cs typeface="Times New Roman"/>
              </a:rPr>
              <a:t> </a:t>
            </a:r>
            <a:r>
              <a:rPr lang="en-US" sz="1400" spc="-5" dirty="0">
                <a:latin typeface="Times New Roman"/>
                <a:cs typeface="Times New Roman"/>
              </a:rPr>
              <a:t>accuracy</a:t>
            </a:r>
            <a:r>
              <a:rPr lang="en-US" sz="1400" spc="-40" dirty="0">
                <a:latin typeface="Times New Roman"/>
                <a:cs typeface="Times New Roman"/>
              </a:rPr>
              <a:t> </a:t>
            </a:r>
            <a:r>
              <a:rPr lang="en-US" sz="1400" spc="-5" dirty="0">
                <a:latin typeface="Times New Roman"/>
                <a:cs typeface="Times New Roman"/>
              </a:rPr>
              <a:t>score</a:t>
            </a:r>
            <a:r>
              <a:rPr lang="en-US" sz="1400" spc="-45" dirty="0">
                <a:latin typeface="Times New Roman"/>
                <a:cs typeface="Times New Roman"/>
              </a:rPr>
              <a:t> </a:t>
            </a:r>
            <a:r>
              <a:rPr lang="en-US" sz="1400" spc="-5" dirty="0">
                <a:latin typeface="Times New Roman"/>
                <a:cs typeface="Times New Roman"/>
              </a:rPr>
              <a:t>over</a:t>
            </a:r>
            <a:r>
              <a:rPr lang="en-US" sz="1400" spc="-35" dirty="0">
                <a:latin typeface="Times New Roman"/>
                <a:cs typeface="Times New Roman"/>
              </a:rPr>
              <a:t> </a:t>
            </a:r>
            <a:r>
              <a:rPr lang="en-US" sz="1400" spc="-5" dirty="0">
                <a:latin typeface="Times New Roman"/>
                <a:cs typeface="Times New Roman"/>
              </a:rPr>
              <a:t>Random</a:t>
            </a:r>
            <a:r>
              <a:rPr lang="en-US" sz="1400" spc="-35" dirty="0">
                <a:latin typeface="Times New Roman"/>
                <a:cs typeface="Times New Roman"/>
              </a:rPr>
              <a:t> </a:t>
            </a:r>
            <a:r>
              <a:rPr lang="en-US" sz="1400" spc="-5" dirty="0">
                <a:latin typeface="Times New Roman"/>
                <a:cs typeface="Times New Roman"/>
              </a:rPr>
              <a:t>Forest</a:t>
            </a:r>
            <a:r>
              <a:rPr lang="en-US" sz="1400" spc="-50" dirty="0">
                <a:latin typeface="Times New Roman"/>
                <a:cs typeface="Times New Roman"/>
              </a:rPr>
              <a:t> </a:t>
            </a:r>
            <a:r>
              <a:rPr lang="en-US" sz="1400" spc="-5" dirty="0">
                <a:latin typeface="Times New Roman"/>
                <a:cs typeface="Times New Roman"/>
              </a:rPr>
              <a:t>having</a:t>
            </a:r>
            <a:r>
              <a:rPr lang="en-US" sz="1400" spc="-40" dirty="0">
                <a:latin typeface="Times New Roman"/>
                <a:cs typeface="Times New Roman"/>
              </a:rPr>
              <a:t> </a:t>
            </a:r>
            <a:r>
              <a:rPr lang="en-US" sz="1400" spc="-5" dirty="0">
                <a:latin typeface="Times New Roman"/>
                <a:cs typeface="Times New Roman"/>
              </a:rPr>
              <a:t>highest</a:t>
            </a:r>
            <a:r>
              <a:rPr lang="en-US" sz="1400" spc="-30" dirty="0">
                <a:latin typeface="Times New Roman"/>
                <a:cs typeface="Times New Roman"/>
              </a:rPr>
              <a:t> </a:t>
            </a:r>
            <a:r>
              <a:rPr lang="en-US" sz="1400" spc="-5" dirty="0">
                <a:latin typeface="Times New Roman"/>
                <a:cs typeface="Times New Roman"/>
              </a:rPr>
              <a:t>accuracy</a:t>
            </a:r>
            <a:r>
              <a:rPr lang="en-US" sz="1400" spc="-40" dirty="0">
                <a:latin typeface="Times New Roman"/>
                <a:cs typeface="Times New Roman"/>
              </a:rPr>
              <a:t> </a:t>
            </a:r>
            <a:r>
              <a:rPr lang="en-US" sz="1400" spc="-5" dirty="0">
                <a:latin typeface="Times New Roman"/>
                <a:cs typeface="Times New Roman"/>
              </a:rPr>
              <a:t>score</a:t>
            </a:r>
            <a:r>
              <a:rPr lang="en-US" sz="1400" spc="-45" dirty="0">
                <a:latin typeface="Times New Roman"/>
                <a:cs typeface="Times New Roman"/>
              </a:rPr>
              <a:t> </a:t>
            </a:r>
            <a:r>
              <a:rPr lang="en-US" sz="1400" spc="-5" dirty="0">
                <a:latin typeface="Times New Roman"/>
                <a:cs typeface="Times New Roman"/>
              </a:rPr>
              <a:t>so </a:t>
            </a:r>
            <a:r>
              <a:rPr lang="en-US" sz="1400" spc="-340" dirty="0">
                <a:latin typeface="Times New Roman"/>
                <a:cs typeface="Times New Roman"/>
              </a:rPr>
              <a:t> </a:t>
            </a:r>
            <a:r>
              <a:rPr lang="en-US" sz="1400" dirty="0">
                <a:latin typeface="Times New Roman"/>
                <a:cs typeface="Times New Roman"/>
              </a:rPr>
              <a:t>to </a:t>
            </a:r>
            <a:r>
              <a:rPr lang="en-US" sz="1400" spc="-5" dirty="0">
                <a:latin typeface="Times New Roman"/>
                <a:cs typeface="Times New Roman"/>
              </a:rPr>
              <a:t>sort out this problem </a:t>
            </a:r>
            <a:r>
              <a:rPr lang="en-US" sz="1400" dirty="0">
                <a:latin typeface="Times New Roman"/>
                <a:cs typeface="Times New Roman"/>
              </a:rPr>
              <a:t>we </a:t>
            </a:r>
            <a:r>
              <a:rPr lang="en-US" sz="1400" spc="-5" dirty="0">
                <a:latin typeface="Times New Roman"/>
                <a:cs typeface="Times New Roman"/>
              </a:rPr>
              <a:t>did one more metrics evaluation of models </a:t>
            </a:r>
            <a:r>
              <a:rPr lang="en-US" sz="1400" spc="-10" dirty="0">
                <a:latin typeface="Times New Roman"/>
                <a:cs typeface="Times New Roman"/>
              </a:rPr>
              <a:t>by </a:t>
            </a:r>
            <a:r>
              <a:rPr lang="en-US" sz="1400" spc="-5" dirty="0">
                <a:latin typeface="Times New Roman"/>
                <a:cs typeface="Times New Roman"/>
              </a:rPr>
              <a:t> plotting the ROC Curve </a:t>
            </a:r>
            <a:r>
              <a:rPr lang="en-US" sz="1400" dirty="0">
                <a:latin typeface="Times New Roman"/>
                <a:cs typeface="Times New Roman"/>
              </a:rPr>
              <a:t>of </a:t>
            </a:r>
            <a:r>
              <a:rPr lang="en-US" sz="1400" spc="-5" dirty="0">
                <a:latin typeface="Times New Roman"/>
                <a:cs typeface="Times New Roman"/>
              </a:rPr>
              <a:t>all </a:t>
            </a:r>
            <a:r>
              <a:rPr lang="en-US" sz="1400" dirty="0">
                <a:latin typeface="Times New Roman"/>
                <a:cs typeface="Times New Roman"/>
              </a:rPr>
              <a:t>the </a:t>
            </a:r>
            <a:r>
              <a:rPr lang="en-US" sz="1400" spc="-5" dirty="0">
                <a:latin typeface="Times New Roman"/>
                <a:cs typeface="Times New Roman"/>
              </a:rPr>
              <a:t>models and we </a:t>
            </a:r>
            <a:r>
              <a:rPr lang="en-US" sz="1400" spc="-10" dirty="0">
                <a:latin typeface="Times New Roman"/>
                <a:cs typeface="Times New Roman"/>
              </a:rPr>
              <a:t>found </a:t>
            </a:r>
            <a:r>
              <a:rPr lang="en-US" sz="1400" spc="-5" dirty="0">
                <a:latin typeface="Times New Roman"/>
                <a:cs typeface="Times New Roman"/>
              </a:rPr>
              <a:t>that Random </a:t>
            </a:r>
            <a:r>
              <a:rPr lang="en-US" sz="1400" spc="-10" dirty="0">
                <a:latin typeface="Times New Roman"/>
                <a:cs typeface="Times New Roman"/>
              </a:rPr>
              <a:t>Forest </a:t>
            </a:r>
            <a:r>
              <a:rPr lang="en-US" sz="1400" spc="-335" dirty="0">
                <a:latin typeface="Times New Roman"/>
                <a:cs typeface="Times New Roman"/>
              </a:rPr>
              <a:t> </a:t>
            </a:r>
            <a:r>
              <a:rPr lang="en-US" sz="1400" dirty="0">
                <a:latin typeface="Times New Roman"/>
                <a:cs typeface="Times New Roman"/>
              </a:rPr>
              <a:t>model </a:t>
            </a:r>
            <a:r>
              <a:rPr lang="en-US" sz="1400" spc="-5" dirty="0">
                <a:latin typeface="Times New Roman"/>
                <a:cs typeface="Times New Roman"/>
              </a:rPr>
              <a:t>had the highest area under the curve hence we finalized the Random </a:t>
            </a:r>
            <a:r>
              <a:rPr lang="en-US" sz="1400" dirty="0">
                <a:latin typeface="Times New Roman"/>
                <a:cs typeface="Times New Roman"/>
              </a:rPr>
              <a:t> </a:t>
            </a:r>
            <a:r>
              <a:rPr lang="en-US" sz="1400" spc="-5" dirty="0">
                <a:latin typeface="Times New Roman"/>
                <a:cs typeface="Times New Roman"/>
              </a:rPr>
              <a:t>Forest Machine Learning Model </a:t>
            </a:r>
            <a:r>
              <a:rPr lang="en-US" sz="1400" dirty="0">
                <a:latin typeface="Times New Roman"/>
                <a:cs typeface="Times New Roman"/>
              </a:rPr>
              <a:t>as </a:t>
            </a:r>
            <a:r>
              <a:rPr lang="en-US" sz="1400" spc="-5" dirty="0">
                <a:latin typeface="Times New Roman"/>
                <a:cs typeface="Times New Roman"/>
              </a:rPr>
              <a:t>our </a:t>
            </a:r>
            <a:r>
              <a:rPr lang="en-US" sz="1400" dirty="0">
                <a:latin typeface="Times New Roman"/>
                <a:cs typeface="Times New Roman"/>
              </a:rPr>
              <a:t>Micro-Credit </a:t>
            </a:r>
            <a:r>
              <a:rPr lang="en-US" sz="1400" spc="-5" dirty="0">
                <a:latin typeface="Times New Roman"/>
                <a:cs typeface="Times New Roman"/>
              </a:rPr>
              <a:t>Defaulter Prediction </a:t>
            </a:r>
            <a:r>
              <a:rPr lang="en-US" sz="1400" dirty="0">
                <a:latin typeface="Times New Roman"/>
                <a:cs typeface="Times New Roman"/>
              </a:rPr>
              <a:t> Model.</a:t>
            </a:r>
          </a:p>
          <a:p>
            <a:pPr marL="18415" marR="101600" indent="-6350" algn="just">
              <a:lnSpc>
                <a:spcPct val="143800"/>
              </a:lnSpc>
              <a:spcBef>
                <a:spcPts val="175"/>
              </a:spcBef>
            </a:pPr>
            <a:endParaRPr sz="16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1150</TotalTime>
  <Words>5996</Words>
  <Application>Microsoft Office PowerPoint</Application>
  <PresentationFormat>Custom</PresentationFormat>
  <Paragraphs>156</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Bell MT</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Micro credit defaulter project report</dc:title>
  <dc:creator>Admin</dc:creator>
  <cp:lastModifiedBy>akshay shah</cp:lastModifiedBy>
  <cp:revision>1</cp:revision>
  <dcterms:created xsi:type="dcterms:W3CDTF">2022-02-05T10:46:34Z</dcterms:created>
  <dcterms:modified xsi:type="dcterms:W3CDTF">2022-02-06T05:57:42Z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2021-11-25T00:00:00Z</vt:filetime>
  </property>
  <property fmtid="{D5CDD505-2E9C-101B-9397-08002B2CF9AE}" pid="3" name="Creator">
    <vt:lpwstr>Microsoft® Word for Microsoft 365</vt:lpwstr>
  </property>
  <property fmtid="{D5CDD505-2E9C-101B-9397-08002B2CF9AE}" pid="4" name="LastSaved">
    <vt:filetime>2022-02-05T00:00:00Z</vt:filetime>
  </property>
</Properties>
</file>