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75" r:id="rId3"/>
    <p:sldId id="276" r:id="rId4"/>
    <p:sldId id="277" r:id="rId5"/>
    <p:sldId id="294" r:id="rId6"/>
    <p:sldId id="301" r:id="rId7"/>
    <p:sldId id="278" r:id="rId8"/>
    <p:sldId id="279" r:id="rId9"/>
    <p:sldId id="295" r:id="rId10"/>
    <p:sldId id="296" r:id="rId11"/>
    <p:sldId id="297" r:id="rId12"/>
    <p:sldId id="298" r:id="rId13"/>
    <p:sldId id="299" r:id="rId14"/>
    <p:sldId id="300" r:id="rId15"/>
    <p:sldId id="302" r:id="rId16"/>
    <p:sldId id="303" r:id="rId17"/>
    <p:sldId id="304" r:id="rId18"/>
    <p:sldId id="305" r:id="rId19"/>
    <p:sldId id="306" r:id="rId20"/>
    <p:sldId id="280" r:id="rId21"/>
    <p:sldId id="311" r:id="rId22"/>
    <p:sldId id="307" r:id="rId23"/>
    <p:sldId id="312" r:id="rId24"/>
    <p:sldId id="313" r:id="rId25"/>
    <p:sldId id="314" r:id="rId26"/>
    <p:sldId id="315" r:id="rId27"/>
    <p:sldId id="316" r:id="rId28"/>
    <p:sldId id="317" r:id="rId29"/>
    <p:sldId id="318" r:id="rId30"/>
    <p:sldId id="282" r:id="rId31"/>
    <p:sldId id="284"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0" d="100"/>
          <a:sy n="80" d="100"/>
        </p:scale>
        <p:origin x="58" y="11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9B9643-6B36-4CA3-8792-4A39D94FCDD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0D23F4B-E772-413F-967B-82AEE2A230E5}">
      <dgm:prSet/>
      <dgm:spPr/>
      <dgm:t>
        <a:bodyPr/>
        <a:lstStyle/>
        <a:p>
          <a:r>
            <a:rPr lang="en-IN"/>
            <a:t>Hardware Used:</a:t>
          </a:r>
          <a:endParaRPr lang="en-US"/>
        </a:p>
      </dgm:t>
    </dgm:pt>
    <dgm:pt modelId="{D4780842-538F-4EC3-84A5-6BF0D990250D}" type="parTrans" cxnId="{821815A9-0B06-434E-ADFD-B6DE3195058D}">
      <dgm:prSet/>
      <dgm:spPr/>
      <dgm:t>
        <a:bodyPr/>
        <a:lstStyle/>
        <a:p>
          <a:endParaRPr lang="en-US"/>
        </a:p>
      </dgm:t>
    </dgm:pt>
    <dgm:pt modelId="{1125AD98-78CD-4141-B9E2-12FF78CB9354}" type="sibTrans" cxnId="{821815A9-0B06-434E-ADFD-B6DE3195058D}">
      <dgm:prSet/>
      <dgm:spPr/>
      <dgm:t>
        <a:bodyPr/>
        <a:lstStyle/>
        <a:p>
          <a:endParaRPr lang="en-US"/>
        </a:p>
      </dgm:t>
    </dgm:pt>
    <dgm:pt modelId="{6796ABA7-199D-4E53-A9CB-5A8816528509}">
      <dgm:prSet/>
      <dgm:spPr/>
      <dgm:t>
        <a:bodyPr/>
        <a:lstStyle/>
        <a:p>
          <a:r>
            <a:rPr lang="en-IN"/>
            <a:t>Processor: Intel i5 10</a:t>
          </a:r>
          <a:r>
            <a:rPr lang="en-IN" baseline="30000"/>
            <a:t>th</a:t>
          </a:r>
          <a:r>
            <a:rPr lang="en-IN"/>
            <a:t> Generation</a:t>
          </a:r>
          <a:endParaRPr lang="en-US"/>
        </a:p>
      </dgm:t>
    </dgm:pt>
    <dgm:pt modelId="{D96DEEF6-F02F-4045-898A-E6BE8A4AAB44}" type="parTrans" cxnId="{8A4A357D-E163-49D7-A7B9-A1E6D110AE14}">
      <dgm:prSet/>
      <dgm:spPr/>
      <dgm:t>
        <a:bodyPr/>
        <a:lstStyle/>
        <a:p>
          <a:endParaRPr lang="en-US"/>
        </a:p>
      </dgm:t>
    </dgm:pt>
    <dgm:pt modelId="{9FA6367B-A8CF-405B-87F3-DAA7B8177B7D}" type="sibTrans" cxnId="{8A4A357D-E163-49D7-A7B9-A1E6D110AE14}">
      <dgm:prSet/>
      <dgm:spPr/>
      <dgm:t>
        <a:bodyPr/>
        <a:lstStyle/>
        <a:p>
          <a:endParaRPr lang="en-US"/>
        </a:p>
      </dgm:t>
    </dgm:pt>
    <dgm:pt modelId="{5199E7AC-16D2-45FD-9412-44507CCD8A3F}">
      <dgm:prSet/>
      <dgm:spPr/>
      <dgm:t>
        <a:bodyPr/>
        <a:lstStyle/>
        <a:p>
          <a:r>
            <a:rPr lang="en-IN"/>
            <a:t>Physical Memory: 8.0GB (3200MHz)</a:t>
          </a:r>
          <a:endParaRPr lang="en-US"/>
        </a:p>
      </dgm:t>
    </dgm:pt>
    <dgm:pt modelId="{4D9133BB-0D56-49C6-B284-D1D610A2E488}" type="parTrans" cxnId="{0126EB45-9CCC-4841-8C3B-9B679375E8D9}">
      <dgm:prSet/>
      <dgm:spPr/>
      <dgm:t>
        <a:bodyPr/>
        <a:lstStyle/>
        <a:p>
          <a:endParaRPr lang="en-US"/>
        </a:p>
      </dgm:t>
    </dgm:pt>
    <dgm:pt modelId="{E67190D8-C7F5-41BB-938B-D3DA60E39047}" type="sibTrans" cxnId="{0126EB45-9CCC-4841-8C3B-9B679375E8D9}">
      <dgm:prSet/>
      <dgm:spPr/>
      <dgm:t>
        <a:bodyPr/>
        <a:lstStyle/>
        <a:p>
          <a:endParaRPr lang="en-US"/>
        </a:p>
      </dgm:t>
    </dgm:pt>
    <dgm:pt modelId="{957CC7B2-FBA4-4508-8748-AEE7E525B1C4}">
      <dgm:prSet/>
      <dgm:spPr/>
      <dgm:t>
        <a:bodyPr/>
        <a:lstStyle/>
        <a:p>
          <a:r>
            <a:rPr lang="en-IN"/>
            <a:t>GPU: Nvidia RTX 3060 ,4GB DDR6 VRAM.</a:t>
          </a:r>
          <a:endParaRPr lang="en-US"/>
        </a:p>
      </dgm:t>
    </dgm:pt>
    <dgm:pt modelId="{47129379-8927-4F9A-99D8-878D75BB6960}" type="parTrans" cxnId="{5E67BA59-914A-468D-9F6C-1EA19757E44D}">
      <dgm:prSet/>
      <dgm:spPr/>
      <dgm:t>
        <a:bodyPr/>
        <a:lstStyle/>
        <a:p>
          <a:endParaRPr lang="en-US"/>
        </a:p>
      </dgm:t>
    </dgm:pt>
    <dgm:pt modelId="{3837001C-1320-44B9-9762-B0CB3861C361}" type="sibTrans" cxnId="{5E67BA59-914A-468D-9F6C-1EA19757E44D}">
      <dgm:prSet/>
      <dgm:spPr/>
      <dgm:t>
        <a:bodyPr/>
        <a:lstStyle/>
        <a:p>
          <a:endParaRPr lang="en-US"/>
        </a:p>
      </dgm:t>
    </dgm:pt>
    <dgm:pt modelId="{6D92BF44-35C4-452F-AFF3-2662185DB8DE}">
      <dgm:prSet/>
      <dgm:spPr/>
      <dgm:t>
        <a:bodyPr/>
        <a:lstStyle/>
        <a:p>
          <a:r>
            <a:rPr lang="en-IN"/>
            <a:t>Software Used:</a:t>
          </a:r>
          <a:endParaRPr lang="en-US"/>
        </a:p>
      </dgm:t>
    </dgm:pt>
    <dgm:pt modelId="{197ACE28-6912-4A70-A414-2E4E83412107}" type="parTrans" cxnId="{A44EC0D9-735B-4AE3-9417-C30ABB8DCBB2}">
      <dgm:prSet/>
      <dgm:spPr/>
      <dgm:t>
        <a:bodyPr/>
        <a:lstStyle/>
        <a:p>
          <a:endParaRPr lang="en-US"/>
        </a:p>
      </dgm:t>
    </dgm:pt>
    <dgm:pt modelId="{FC2844DC-3201-4947-9551-921325E0067F}" type="sibTrans" cxnId="{A44EC0D9-735B-4AE3-9417-C30ABB8DCBB2}">
      <dgm:prSet/>
      <dgm:spPr/>
      <dgm:t>
        <a:bodyPr/>
        <a:lstStyle/>
        <a:p>
          <a:endParaRPr lang="en-US"/>
        </a:p>
      </dgm:t>
    </dgm:pt>
    <dgm:pt modelId="{EAD4A313-F81E-4484-9FE5-2565E0424DE7}">
      <dgm:prSet/>
      <dgm:spPr/>
      <dgm:t>
        <a:bodyPr/>
        <a:lstStyle/>
        <a:p>
          <a:r>
            <a:rPr lang="en-IN"/>
            <a:t>Windows 11 Operating System </a:t>
          </a:r>
          <a:endParaRPr lang="en-US"/>
        </a:p>
      </dgm:t>
    </dgm:pt>
    <dgm:pt modelId="{2EEC101F-AD79-42A2-8262-7D8AC4AE25AE}" type="parTrans" cxnId="{A327D6D7-C34D-4FA3-839B-9C551CE266FE}">
      <dgm:prSet/>
      <dgm:spPr/>
      <dgm:t>
        <a:bodyPr/>
        <a:lstStyle/>
        <a:p>
          <a:endParaRPr lang="en-US"/>
        </a:p>
      </dgm:t>
    </dgm:pt>
    <dgm:pt modelId="{030AE2DF-3A83-4DF0-BD05-BF474FDAFCEB}" type="sibTrans" cxnId="{A327D6D7-C34D-4FA3-839B-9C551CE266FE}">
      <dgm:prSet/>
      <dgm:spPr/>
      <dgm:t>
        <a:bodyPr/>
        <a:lstStyle/>
        <a:p>
          <a:endParaRPr lang="en-US"/>
        </a:p>
      </dgm:t>
    </dgm:pt>
    <dgm:pt modelId="{A12B448A-6A68-4DE6-933D-29AB1606CCDF}" type="pres">
      <dgm:prSet presAssocID="{EA9B9643-6B36-4CA3-8792-4A39D94FCDD9}" presName="linear" presStyleCnt="0">
        <dgm:presLayoutVars>
          <dgm:animLvl val="lvl"/>
          <dgm:resizeHandles val="exact"/>
        </dgm:presLayoutVars>
      </dgm:prSet>
      <dgm:spPr/>
    </dgm:pt>
    <dgm:pt modelId="{8E548219-51B4-418E-8B40-5562F69E9EB8}" type="pres">
      <dgm:prSet presAssocID="{80D23F4B-E772-413F-967B-82AEE2A230E5}" presName="parentText" presStyleLbl="node1" presStyleIdx="0" presStyleCnt="6">
        <dgm:presLayoutVars>
          <dgm:chMax val="0"/>
          <dgm:bulletEnabled val="1"/>
        </dgm:presLayoutVars>
      </dgm:prSet>
      <dgm:spPr/>
    </dgm:pt>
    <dgm:pt modelId="{6002053E-114D-4A03-A233-B699A02EB83E}" type="pres">
      <dgm:prSet presAssocID="{1125AD98-78CD-4141-B9E2-12FF78CB9354}" presName="spacer" presStyleCnt="0"/>
      <dgm:spPr/>
    </dgm:pt>
    <dgm:pt modelId="{B67D3773-5208-4675-8EBC-42B68A87FDCC}" type="pres">
      <dgm:prSet presAssocID="{6796ABA7-199D-4E53-A9CB-5A8816528509}" presName="parentText" presStyleLbl="node1" presStyleIdx="1" presStyleCnt="6">
        <dgm:presLayoutVars>
          <dgm:chMax val="0"/>
          <dgm:bulletEnabled val="1"/>
        </dgm:presLayoutVars>
      </dgm:prSet>
      <dgm:spPr/>
    </dgm:pt>
    <dgm:pt modelId="{DEEABB51-9157-4CDB-934A-32DC33A8644C}" type="pres">
      <dgm:prSet presAssocID="{9FA6367B-A8CF-405B-87F3-DAA7B8177B7D}" presName="spacer" presStyleCnt="0"/>
      <dgm:spPr/>
    </dgm:pt>
    <dgm:pt modelId="{4B3DC5FA-086C-47EB-BBE5-06523D9D2E84}" type="pres">
      <dgm:prSet presAssocID="{5199E7AC-16D2-45FD-9412-44507CCD8A3F}" presName="parentText" presStyleLbl="node1" presStyleIdx="2" presStyleCnt="6">
        <dgm:presLayoutVars>
          <dgm:chMax val="0"/>
          <dgm:bulletEnabled val="1"/>
        </dgm:presLayoutVars>
      </dgm:prSet>
      <dgm:spPr/>
    </dgm:pt>
    <dgm:pt modelId="{E6149844-E8AF-473C-9E0D-BB36105DA90D}" type="pres">
      <dgm:prSet presAssocID="{E67190D8-C7F5-41BB-938B-D3DA60E39047}" presName="spacer" presStyleCnt="0"/>
      <dgm:spPr/>
    </dgm:pt>
    <dgm:pt modelId="{10207969-3024-45DD-A803-232F4CA29E3B}" type="pres">
      <dgm:prSet presAssocID="{957CC7B2-FBA4-4508-8748-AEE7E525B1C4}" presName="parentText" presStyleLbl="node1" presStyleIdx="3" presStyleCnt="6">
        <dgm:presLayoutVars>
          <dgm:chMax val="0"/>
          <dgm:bulletEnabled val="1"/>
        </dgm:presLayoutVars>
      </dgm:prSet>
      <dgm:spPr/>
    </dgm:pt>
    <dgm:pt modelId="{F058993A-798C-4112-8AF5-BAFD9BC8051D}" type="pres">
      <dgm:prSet presAssocID="{3837001C-1320-44B9-9762-B0CB3861C361}" presName="spacer" presStyleCnt="0"/>
      <dgm:spPr/>
    </dgm:pt>
    <dgm:pt modelId="{45468332-24E6-417E-A5A4-D2E76E418B1B}" type="pres">
      <dgm:prSet presAssocID="{6D92BF44-35C4-452F-AFF3-2662185DB8DE}" presName="parentText" presStyleLbl="node1" presStyleIdx="4" presStyleCnt="6">
        <dgm:presLayoutVars>
          <dgm:chMax val="0"/>
          <dgm:bulletEnabled val="1"/>
        </dgm:presLayoutVars>
      </dgm:prSet>
      <dgm:spPr/>
    </dgm:pt>
    <dgm:pt modelId="{A41A2AB2-6FD7-401D-8CAD-494322EF54EC}" type="pres">
      <dgm:prSet presAssocID="{FC2844DC-3201-4947-9551-921325E0067F}" presName="spacer" presStyleCnt="0"/>
      <dgm:spPr/>
    </dgm:pt>
    <dgm:pt modelId="{E6F88936-F872-4E8D-B501-3B5038644CF3}" type="pres">
      <dgm:prSet presAssocID="{EAD4A313-F81E-4484-9FE5-2565E0424DE7}" presName="parentText" presStyleLbl="node1" presStyleIdx="5" presStyleCnt="6">
        <dgm:presLayoutVars>
          <dgm:chMax val="0"/>
          <dgm:bulletEnabled val="1"/>
        </dgm:presLayoutVars>
      </dgm:prSet>
      <dgm:spPr/>
    </dgm:pt>
  </dgm:ptLst>
  <dgm:cxnLst>
    <dgm:cxn modelId="{0126EB45-9CCC-4841-8C3B-9B679375E8D9}" srcId="{EA9B9643-6B36-4CA3-8792-4A39D94FCDD9}" destId="{5199E7AC-16D2-45FD-9412-44507CCD8A3F}" srcOrd="2" destOrd="0" parTransId="{4D9133BB-0D56-49C6-B284-D1D610A2E488}" sibTransId="{E67190D8-C7F5-41BB-938B-D3DA60E39047}"/>
    <dgm:cxn modelId="{5E67BA59-914A-468D-9F6C-1EA19757E44D}" srcId="{EA9B9643-6B36-4CA3-8792-4A39D94FCDD9}" destId="{957CC7B2-FBA4-4508-8748-AEE7E525B1C4}" srcOrd="3" destOrd="0" parTransId="{47129379-8927-4F9A-99D8-878D75BB6960}" sibTransId="{3837001C-1320-44B9-9762-B0CB3861C361}"/>
    <dgm:cxn modelId="{8A4A357D-E163-49D7-A7B9-A1E6D110AE14}" srcId="{EA9B9643-6B36-4CA3-8792-4A39D94FCDD9}" destId="{6796ABA7-199D-4E53-A9CB-5A8816528509}" srcOrd="1" destOrd="0" parTransId="{D96DEEF6-F02F-4045-898A-E6BE8A4AAB44}" sibTransId="{9FA6367B-A8CF-405B-87F3-DAA7B8177B7D}"/>
    <dgm:cxn modelId="{821815A9-0B06-434E-ADFD-B6DE3195058D}" srcId="{EA9B9643-6B36-4CA3-8792-4A39D94FCDD9}" destId="{80D23F4B-E772-413F-967B-82AEE2A230E5}" srcOrd="0" destOrd="0" parTransId="{D4780842-538F-4EC3-84A5-6BF0D990250D}" sibTransId="{1125AD98-78CD-4141-B9E2-12FF78CB9354}"/>
    <dgm:cxn modelId="{F8897AAC-07C9-49A9-9DFF-22C68E82F5BC}" type="presOf" srcId="{EA9B9643-6B36-4CA3-8792-4A39D94FCDD9}" destId="{A12B448A-6A68-4DE6-933D-29AB1606CCDF}" srcOrd="0" destOrd="0" presId="urn:microsoft.com/office/officeart/2005/8/layout/vList2"/>
    <dgm:cxn modelId="{5D6749B2-BE49-422F-AB45-EDDA6A6A8A00}" type="presOf" srcId="{80D23F4B-E772-413F-967B-82AEE2A230E5}" destId="{8E548219-51B4-418E-8B40-5562F69E9EB8}" srcOrd="0" destOrd="0" presId="urn:microsoft.com/office/officeart/2005/8/layout/vList2"/>
    <dgm:cxn modelId="{34CD8DC4-BDA1-4A87-8AFF-2B831898AA2F}" type="presOf" srcId="{6D92BF44-35C4-452F-AFF3-2662185DB8DE}" destId="{45468332-24E6-417E-A5A4-D2E76E418B1B}" srcOrd="0" destOrd="0" presId="urn:microsoft.com/office/officeart/2005/8/layout/vList2"/>
    <dgm:cxn modelId="{A327D6D7-C34D-4FA3-839B-9C551CE266FE}" srcId="{EA9B9643-6B36-4CA3-8792-4A39D94FCDD9}" destId="{EAD4A313-F81E-4484-9FE5-2565E0424DE7}" srcOrd="5" destOrd="0" parTransId="{2EEC101F-AD79-42A2-8262-7D8AC4AE25AE}" sibTransId="{030AE2DF-3A83-4DF0-BD05-BF474FDAFCEB}"/>
    <dgm:cxn modelId="{A44EC0D9-735B-4AE3-9417-C30ABB8DCBB2}" srcId="{EA9B9643-6B36-4CA3-8792-4A39D94FCDD9}" destId="{6D92BF44-35C4-452F-AFF3-2662185DB8DE}" srcOrd="4" destOrd="0" parTransId="{197ACE28-6912-4A70-A414-2E4E83412107}" sibTransId="{FC2844DC-3201-4947-9551-921325E0067F}"/>
    <dgm:cxn modelId="{C17BD9DE-9EEF-4156-81F5-F0B73E1A9B6C}" type="presOf" srcId="{5199E7AC-16D2-45FD-9412-44507CCD8A3F}" destId="{4B3DC5FA-086C-47EB-BBE5-06523D9D2E84}" srcOrd="0" destOrd="0" presId="urn:microsoft.com/office/officeart/2005/8/layout/vList2"/>
    <dgm:cxn modelId="{69DBA3EF-3BBB-4DC5-8BB3-21D82E1E8B10}" type="presOf" srcId="{EAD4A313-F81E-4484-9FE5-2565E0424DE7}" destId="{E6F88936-F872-4E8D-B501-3B5038644CF3}" srcOrd="0" destOrd="0" presId="urn:microsoft.com/office/officeart/2005/8/layout/vList2"/>
    <dgm:cxn modelId="{CC0112F4-A701-4111-A4D2-1A6629E229D7}" type="presOf" srcId="{6796ABA7-199D-4E53-A9CB-5A8816528509}" destId="{B67D3773-5208-4675-8EBC-42B68A87FDCC}" srcOrd="0" destOrd="0" presId="urn:microsoft.com/office/officeart/2005/8/layout/vList2"/>
    <dgm:cxn modelId="{C1E662FC-49AB-4D88-9A3E-AD778064DA63}" type="presOf" srcId="{957CC7B2-FBA4-4508-8748-AEE7E525B1C4}" destId="{10207969-3024-45DD-A803-232F4CA29E3B}" srcOrd="0" destOrd="0" presId="urn:microsoft.com/office/officeart/2005/8/layout/vList2"/>
    <dgm:cxn modelId="{075B6038-3B63-49CA-902D-05B4B00BDAB8}" type="presParOf" srcId="{A12B448A-6A68-4DE6-933D-29AB1606CCDF}" destId="{8E548219-51B4-418E-8B40-5562F69E9EB8}" srcOrd="0" destOrd="0" presId="urn:microsoft.com/office/officeart/2005/8/layout/vList2"/>
    <dgm:cxn modelId="{6878AD85-0536-4744-8164-9FD9E2C5A077}" type="presParOf" srcId="{A12B448A-6A68-4DE6-933D-29AB1606CCDF}" destId="{6002053E-114D-4A03-A233-B699A02EB83E}" srcOrd="1" destOrd="0" presId="urn:microsoft.com/office/officeart/2005/8/layout/vList2"/>
    <dgm:cxn modelId="{C6860045-C204-4215-AB1A-DA8EAFC84944}" type="presParOf" srcId="{A12B448A-6A68-4DE6-933D-29AB1606CCDF}" destId="{B67D3773-5208-4675-8EBC-42B68A87FDCC}" srcOrd="2" destOrd="0" presId="urn:microsoft.com/office/officeart/2005/8/layout/vList2"/>
    <dgm:cxn modelId="{F7D7FBE7-1DE3-4DAB-A8DB-25038378B64B}" type="presParOf" srcId="{A12B448A-6A68-4DE6-933D-29AB1606CCDF}" destId="{DEEABB51-9157-4CDB-934A-32DC33A8644C}" srcOrd="3" destOrd="0" presId="urn:microsoft.com/office/officeart/2005/8/layout/vList2"/>
    <dgm:cxn modelId="{0876198F-EF5F-4EB7-9109-01E1866027AF}" type="presParOf" srcId="{A12B448A-6A68-4DE6-933D-29AB1606CCDF}" destId="{4B3DC5FA-086C-47EB-BBE5-06523D9D2E84}" srcOrd="4" destOrd="0" presId="urn:microsoft.com/office/officeart/2005/8/layout/vList2"/>
    <dgm:cxn modelId="{5F8D6A35-16A7-4841-B3CC-CA495D1237A5}" type="presParOf" srcId="{A12B448A-6A68-4DE6-933D-29AB1606CCDF}" destId="{E6149844-E8AF-473C-9E0D-BB36105DA90D}" srcOrd="5" destOrd="0" presId="urn:microsoft.com/office/officeart/2005/8/layout/vList2"/>
    <dgm:cxn modelId="{899266D9-F9F9-4938-80BC-A48C5B38063C}" type="presParOf" srcId="{A12B448A-6A68-4DE6-933D-29AB1606CCDF}" destId="{10207969-3024-45DD-A803-232F4CA29E3B}" srcOrd="6" destOrd="0" presId="urn:microsoft.com/office/officeart/2005/8/layout/vList2"/>
    <dgm:cxn modelId="{562C5382-C859-48D8-AD7F-A3C39338B792}" type="presParOf" srcId="{A12B448A-6A68-4DE6-933D-29AB1606CCDF}" destId="{F058993A-798C-4112-8AF5-BAFD9BC8051D}" srcOrd="7" destOrd="0" presId="urn:microsoft.com/office/officeart/2005/8/layout/vList2"/>
    <dgm:cxn modelId="{3230BAE4-CC1F-4DF0-B3F2-6E5D1809AEA8}" type="presParOf" srcId="{A12B448A-6A68-4DE6-933D-29AB1606CCDF}" destId="{45468332-24E6-417E-A5A4-D2E76E418B1B}" srcOrd="8" destOrd="0" presId="urn:microsoft.com/office/officeart/2005/8/layout/vList2"/>
    <dgm:cxn modelId="{EAEB8B5B-BCFE-4CB2-A263-F7842BBEADCB}" type="presParOf" srcId="{A12B448A-6A68-4DE6-933D-29AB1606CCDF}" destId="{A41A2AB2-6FD7-401D-8CAD-494322EF54EC}" srcOrd="9" destOrd="0" presId="urn:microsoft.com/office/officeart/2005/8/layout/vList2"/>
    <dgm:cxn modelId="{A6D81160-7068-4812-9318-61C88D9ACE63}" type="presParOf" srcId="{A12B448A-6A68-4DE6-933D-29AB1606CCDF}" destId="{E6F88936-F872-4E8D-B501-3B5038644CF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48219-51B4-418E-8B40-5562F69E9EB8}">
      <dsp:nvSpPr>
        <dsp:cNvPr id="0" name=""/>
        <dsp:cNvSpPr/>
      </dsp:nvSpPr>
      <dsp:spPr>
        <a:xfrm>
          <a:off x="0" y="352309"/>
          <a:ext cx="6666833" cy="71954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Hardware Used:</a:t>
          </a:r>
          <a:endParaRPr lang="en-US" sz="3000" kern="1200"/>
        </a:p>
      </dsp:txBody>
      <dsp:txXfrm>
        <a:off x="35125" y="387434"/>
        <a:ext cx="6596583" cy="649299"/>
      </dsp:txXfrm>
    </dsp:sp>
    <dsp:sp modelId="{B67D3773-5208-4675-8EBC-42B68A87FDCC}">
      <dsp:nvSpPr>
        <dsp:cNvPr id="0" name=""/>
        <dsp:cNvSpPr/>
      </dsp:nvSpPr>
      <dsp:spPr>
        <a:xfrm>
          <a:off x="0" y="1158259"/>
          <a:ext cx="6666833" cy="719549"/>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Processor: Intel i5 10</a:t>
          </a:r>
          <a:r>
            <a:rPr lang="en-IN" sz="3000" kern="1200" baseline="30000"/>
            <a:t>th</a:t>
          </a:r>
          <a:r>
            <a:rPr lang="en-IN" sz="3000" kern="1200"/>
            <a:t> Generation</a:t>
          </a:r>
          <a:endParaRPr lang="en-US" sz="3000" kern="1200"/>
        </a:p>
      </dsp:txBody>
      <dsp:txXfrm>
        <a:off x="35125" y="1193384"/>
        <a:ext cx="6596583" cy="649299"/>
      </dsp:txXfrm>
    </dsp:sp>
    <dsp:sp modelId="{4B3DC5FA-086C-47EB-BBE5-06523D9D2E84}">
      <dsp:nvSpPr>
        <dsp:cNvPr id="0" name=""/>
        <dsp:cNvSpPr/>
      </dsp:nvSpPr>
      <dsp:spPr>
        <a:xfrm>
          <a:off x="0" y="1964209"/>
          <a:ext cx="6666833" cy="719549"/>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Physical Memory: 8.0GB (3200MHz)</a:t>
          </a:r>
          <a:endParaRPr lang="en-US" sz="3000" kern="1200"/>
        </a:p>
      </dsp:txBody>
      <dsp:txXfrm>
        <a:off x="35125" y="1999334"/>
        <a:ext cx="6596583" cy="649299"/>
      </dsp:txXfrm>
    </dsp:sp>
    <dsp:sp modelId="{10207969-3024-45DD-A803-232F4CA29E3B}">
      <dsp:nvSpPr>
        <dsp:cNvPr id="0" name=""/>
        <dsp:cNvSpPr/>
      </dsp:nvSpPr>
      <dsp:spPr>
        <a:xfrm>
          <a:off x="0" y="2770159"/>
          <a:ext cx="6666833" cy="719549"/>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GPU: Nvidia RTX 3060 ,4GB DDR6 VRAM.</a:t>
          </a:r>
          <a:endParaRPr lang="en-US" sz="3000" kern="1200"/>
        </a:p>
      </dsp:txBody>
      <dsp:txXfrm>
        <a:off x="35125" y="2805284"/>
        <a:ext cx="6596583" cy="649299"/>
      </dsp:txXfrm>
    </dsp:sp>
    <dsp:sp modelId="{45468332-24E6-417E-A5A4-D2E76E418B1B}">
      <dsp:nvSpPr>
        <dsp:cNvPr id="0" name=""/>
        <dsp:cNvSpPr/>
      </dsp:nvSpPr>
      <dsp:spPr>
        <a:xfrm>
          <a:off x="0" y="3576109"/>
          <a:ext cx="6666833" cy="719549"/>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Software Used:</a:t>
          </a:r>
          <a:endParaRPr lang="en-US" sz="3000" kern="1200"/>
        </a:p>
      </dsp:txBody>
      <dsp:txXfrm>
        <a:off x="35125" y="3611234"/>
        <a:ext cx="6596583" cy="649299"/>
      </dsp:txXfrm>
    </dsp:sp>
    <dsp:sp modelId="{E6F88936-F872-4E8D-B501-3B5038644CF3}">
      <dsp:nvSpPr>
        <dsp:cNvPr id="0" name=""/>
        <dsp:cNvSpPr/>
      </dsp:nvSpPr>
      <dsp:spPr>
        <a:xfrm>
          <a:off x="0" y="4382060"/>
          <a:ext cx="6666833" cy="71954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a:t>Windows 11 Operating System </a:t>
          </a:r>
          <a:endParaRPr lang="en-US" sz="3000" kern="1200"/>
        </a:p>
      </dsp:txBody>
      <dsp:txXfrm>
        <a:off x="35125" y="4417185"/>
        <a:ext cx="6596583"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DFF2-9CE3-4477-AE24-57D81E512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C6BDF4-E339-4997-ACBA-F597D6556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1E57CB-7D8A-41BD-BDD9-A0BBC4E9995C}"/>
              </a:ext>
            </a:extLst>
          </p:cNvPr>
          <p:cNvSpPr>
            <a:spLocks noGrp="1"/>
          </p:cNvSpPr>
          <p:nvPr>
            <p:ph type="dt" sz="half" idx="10"/>
          </p:nvPr>
        </p:nvSpPr>
        <p:spPr/>
        <p:txBody>
          <a:bodyPr/>
          <a:lstStyle/>
          <a:p>
            <a:fld id="{6A8EE298-9E00-4663-A256-4173CADA0AE3}" type="datetimeFigureOut">
              <a:rPr lang="en-IN" smtClean="0"/>
              <a:t>19-04-2022</a:t>
            </a:fld>
            <a:endParaRPr lang="en-IN"/>
          </a:p>
        </p:txBody>
      </p:sp>
      <p:sp>
        <p:nvSpPr>
          <p:cNvPr id="5" name="Footer Placeholder 4">
            <a:extLst>
              <a:ext uri="{FF2B5EF4-FFF2-40B4-BE49-F238E27FC236}">
                <a16:creationId xmlns:a16="http://schemas.microsoft.com/office/drawing/2014/main" id="{485E91DF-443E-4238-8B76-E6875359D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36101-29B4-4211-8109-ED2E9D39047B}"/>
              </a:ext>
            </a:extLst>
          </p:cNvPr>
          <p:cNvSpPr>
            <a:spLocks noGrp="1"/>
          </p:cNvSpPr>
          <p:nvPr>
            <p:ph type="sldNum" sz="quarter" idx="12"/>
          </p:nvPr>
        </p:nvSpPr>
        <p:spPr/>
        <p:txBody>
          <a:bodyPr/>
          <a:lstStyle/>
          <a:p>
            <a:fld id="{BDB04D61-A9C2-40E3-B1DB-BBD362478C73}" type="slidenum">
              <a:rPr lang="en-IN" smtClean="0"/>
              <a:t>‹#›</a:t>
            </a:fld>
            <a:endParaRPr lang="en-IN"/>
          </a:p>
        </p:txBody>
      </p:sp>
      <p:sp>
        <p:nvSpPr>
          <p:cNvPr id="7" name="Rectangle 6">
            <a:extLst>
              <a:ext uri="{FF2B5EF4-FFF2-40B4-BE49-F238E27FC236}">
                <a16:creationId xmlns:a16="http://schemas.microsoft.com/office/drawing/2014/main" id="{CEA765BD-A9A7-4040-BEB5-3C5CE1E636F9}"/>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8D4531F-3268-44BB-B225-9E50C5DD3827}"/>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40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E712-B3E1-4D14-B2C1-00F449D8A5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CFCCF-2ABD-453F-BD13-2D9B0991F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8A0C8-2B21-4F43-9172-2886C1DB8012}"/>
              </a:ext>
            </a:extLst>
          </p:cNvPr>
          <p:cNvSpPr>
            <a:spLocks noGrp="1"/>
          </p:cNvSpPr>
          <p:nvPr>
            <p:ph type="dt" sz="half" idx="10"/>
          </p:nvPr>
        </p:nvSpPr>
        <p:spPr/>
        <p:txBody>
          <a:bodyPr/>
          <a:lstStyle/>
          <a:p>
            <a:fld id="{37CC0096-1860-4642-9CD2-0079EA5E7CD1}" type="datetimeFigureOut">
              <a:rPr lang="en-US" smtClean="0"/>
              <a:t>4/19/2022</a:t>
            </a:fld>
            <a:endParaRPr lang="en-US"/>
          </a:p>
        </p:txBody>
      </p:sp>
      <p:sp>
        <p:nvSpPr>
          <p:cNvPr id="5" name="Footer Placeholder 4">
            <a:extLst>
              <a:ext uri="{FF2B5EF4-FFF2-40B4-BE49-F238E27FC236}">
                <a16:creationId xmlns:a16="http://schemas.microsoft.com/office/drawing/2014/main" id="{9075541E-B5C9-44F0-9240-EA2FFE605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A1600-A9B7-41B4-9ED9-5710C4CE7FE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9459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CD6CB-0F23-4FD2-92BC-9B75675F3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FAF669-4C84-494D-B0AA-AACF872FD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C08A81-3C34-4493-8777-9B2E3E5C68C6}"/>
              </a:ext>
            </a:extLst>
          </p:cNvPr>
          <p:cNvSpPr>
            <a:spLocks noGrp="1"/>
          </p:cNvSpPr>
          <p:nvPr>
            <p:ph type="dt" sz="half" idx="10"/>
          </p:nvPr>
        </p:nvSpPr>
        <p:spPr/>
        <p:txBody>
          <a:bodyPr/>
          <a:lstStyle/>
          <a:p>
            <a:fld id="{37CC0096-1860-4642-9CD2-0079EA5E7CD1}" type="datetimeFigureOut">
              <a:rPr lang="en-US" smtClean="0"/>
              <a:t>4/19/2022</a:t>
            </a:fld>
            <a:endParaRPr lang="en-US"/>
          </a:p>
        </p:txBody>
      </p:sp>
      <p:sp>
        <p:nvSpPr>
          <p:cNvPr id="5" name="Footer Placeholder 4">
            <a:extLst>
              <a:ext uri="{FF2B5EF4-FFF2-40B4-BE49-F238E27FC236}">
                <a16:creationId xmlns:a16="http://schemas.microsoft.com/office/drawing/2014/main" id="{E0DF7E62-161E-4BDA-BEB7-6CC619F48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F02CE-A992-4DB7-873E-2F5D02C0D98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2814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85E9-92D5-4D89-9215-EADD375369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535D54-7D03-438C-B015-6AA946078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F5544-A0DE-415A-BBF8-9826F91A7754}"/>
              </a:ext>
            </a:extLst>
          </p:cNvPr>
          <p:cNvSpPr>
            <a:spLocks noGrp="1"/>
          </p:cNvSpPr>
          <p:nvPr>
            <p:ph type="dt" sz="half" idx="10"/>
          </p:nvPr>
        </p:nvSpPr>
        <p:spPr/>
        <p:txBody>
          <a:bodyPr/>
          <a:lstStyle/>
          <a:p>
            <a:fld id="{37CC0096-1860-4642-9CD2-0079EA5E7CD1}" type="datetimeFigureOut">
              <a:rPr lang="en-US" smtClean="0"/>
              <a:t>4/19/2022</a:t>
            </a:fld>
            <a:endParaRPr lang="en-US"/>
          </a:p>
        </p:txBody>
      </p:sp>
      <p:sp>
        <p:nvSpPr>
          <p:cNvPr id="5" name="Footer Placeholder 4">
            <a:extLst>
              <a:ext uri="{FF2B5EF4-FFF2-40B4-BE49-F238E27FC236}">
                <a16:creationId xmlns:a16="http://schemas.microsoft.com/office/drawing/2014/main" id="{DBBA37B2-CBFC-4FAF-8658-B05213498D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EAF395-7ABB-4C54-AD1A-90D32BC449F7}"/>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6009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EEF6-3CA3-4C49-A936-18044A3B23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744645-BD7E-4525-8591-27EBE815B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47208-4BB6-46B1-901E-F76865D3B359}"/>
              </a:ext>
            </a:extLst>
          </p:cNvPr>
          <p:cNvSpPr>
            <a:spLocks noGrp="1"/>
          </p:cNvSpPr>
          <p:nvPr>
            <p:ph type="dt" sz="half" idx="10"/>
          </p:nvPr>
        </p:nvSpPr>
        <p:spPr/>
        <p:txBody>
          <a:bodyPr/>
          <a:lstStyle/>
          <a:p>
            <a:fld id="{6A8EE298-9E00-4663-A256-4173CADA0AE3}" type="datetimeFigureOut">
              <a:rPr lang="en-IN" smtClean="0"/>
              <a:t>19-04-2022</a:t>
            </a:fld>
            <a:endParaRPr lang="en-IN"/>
          </a:p>
        </p:txBody>
      </p:sp>
      <p:sp>
        <p:nvSpPr>
          <p:cNvPr id="5" name="Footer Placeholder 4">
            <a:extLst>
              <a:ext uri="{FF2B5EF4-FFF2-40B4-BE49-F238E27FC236}">
                <a16:creationId xmlns:a16="http://schemas.microsoft.com/office/drawing/2014/main" id="{2CFD8E35-13E3-4353-A70D-391AED6D8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96B6C-12D4-4564-9386-BC6BD552712B}"/>
              </a:ext>
            </a:extLst>
          </p:cNvPr>
          <p:cNvSpPr>
            <a:spLocks noGrp="1"/>
          </p:cNvSpPr>
          <p:nvPr>
            <p:ph type="sldNum" sz="quarter" idx="12"/>
          </p:nvPr>
        </p:nvSpPr>
        <p:spPr/>
        <p:txBody>
          <a:bodyPr/>
          <a:lstStyle/>
          <a:p>
            <a:fld id="{BDB04D61-A9C2-40E3-B1DB-BBD362478C73}" type="slidenum">
              <a:rPr lang="en-IN" smtClean="0"/>
              <a:t>‹#›</a:t>
            </a:fld>
            <a:endParaRPr lang="en-IN"/>
          </a:p>
        </p:txBody>
      </p:sp>
    </p:spTree>
    <p:extLst>
      <p:ext uri="{BB962C8B-B14F-4D97-AF65-F5344CB8AC3E}">
        <p14:creationId xmlns:p14="http://schemas.microsoft.com/office/powerpoint/2010/main" val="118851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1302-8C76-4A45-B84C-28578A4ED3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A95528-99D3-4A5D-8E92-DC9FAA440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C11BC0-77F4-45C0-B3AC-FB8EA2DCAC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9FE634-F78D-4E25-BECA-BFB662A81079}"/>
              </a:ext>
            </a:extLst>
          </p:cNvPr>
          <p:cNvSpPr>
            <a:spLocks noGrp="1"/>
          </p:cNvSpPr>
          <p:nvPr>
            <p:ph type="dt" sz="half" idx="10"/>
          </p:nvPr>
        </p:nvSpPr>
        <p:spPr/>
        <p:txBody>
          <a:bodyPr/>
          <a:lstStyle/>
          <a:p>
            <a:fld id="{37CC0096-1860-4642-9CD2-0079EA5E7CD1}" type="datetimeFigureOut">
              <a:rPr lang="en-US" smtClean="0"/>
              <a:t>4/19/2022</a:t>
            </a:fld>
            <a:endParaRPr lang="en-US"/>
          </a:p>
        </p:txBody>
      </p:sp>
      <p:sp>
        <p:nvSpPr>
          <p:cNvPr id="6" name="Footer Placeholder 5">
            <a:extLst>
              <a:ext uri="{FF2B5EF4-FFF2-40B4-BE49-F238E27FC236}">
                <a16:creationId xmlns:a16="http://schemas.microsoft.com/office/drawing/2014/main" id="{42C4E122-C104-4CE2-9B9B-F900FFE64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86EBB-4367-4A43-B039-A5353388A1E0}"/>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7011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D604-A86A-4144-B2B4-52F66AC88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0EF1F7-7363-49DA-9AFE-2B7537F6CD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163801-C61C-435D-AB52-516F84B2C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A16102-CF5D-4A86-82BB-FC2E32347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79DC4-DE43-4495-8CFE-03E9FF6A4F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00B80D-225F-4D12-9DB7-34FB525EFF8B}"/>
              </a:ext>
            </a:extLst>
          </p:cNvPr>
          <p:cNvSpPr>
            <a:spLocks noGrp="1"/>
          </p:cNvSpPr>
          <p:nvPr>
            <p:ph type="dt" sz="half" idx="10"/>
          </p:nvPr>
        </p:nvSpPr>
        <p:spPr/>
        <p:txBody>
          <a:bodyPr/>
          <a:lstStyle/>
          <a:p>
            <a:fld id="{37CC0096-1860-4642-9CD2-0079EA5E7CD1}" type="datetimeFigureOut">
              <a:rPr lang="en-US" smtClean="0"/>
              <a:t>4/19/2022</a:t>
            </a:fld>
            <a:endParaRPr lang="en-US"/>
          </a:p>
        </p:txBody>
      </p:sp>
      <p:sp>
        <p:nvSpPr>
          <p:cNvPr id="8" name="Footer Placeholder 7">
            <a:extLst>
              <a:ext uri="{FF2B5EF4-FFF2-40B4-BE49-F238E27FC236}">
                <a16:creationId xmlns:a16="http://schemas.microsoft.com/office/drawing/2014/main" id="{66712BFF-CB4D-47A1-ABD8-8A6227F61D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C6680-6CF4-4DEE-8F39-53581C3B116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2904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FF21-9D5F-4B31-AF1B-996ACD04A7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CC76F3-3506-46A9-8A5C-E9AD36EFB583}"/>
              </a:ext>
            </a:extLst>
          </p:cNvPr>
          <p:cNvSpPr>
            <a:spLocks noGrp="1"/>
          </p:cNvSpPr>
          <p:nvPr>
            <p:ph type="dt" sz="half" idx="10"/>
          </p:nvPr>
        </p:nvSpPr>
        <p:spPr/>
        <p:txBody>
          <a:bodyPr/>
          <a:lstStyle/>
          <a:p>
            <a:fld id="{37CC0096-1860-4642-9CD2-0079EA5E7CD1}" type="datetimeFigureOut">
              <a:rPr lang="en-US" smtClean="0"/>
              <a:t>4/19/2022</a:t>
            </a:fld>
            <a:endParaRPr lang="en-US"/>
          </a:p>
        </p:txBody>
      </p:sp>
      <p:sp>
        <p:nvSpPr>
          <p:cNvPr id="4" name="Footer Placeholder 3">
            <a:extLst>
              <a:ext uri="{FF2B5EF4-FFF2-40B4-BE49-F238E27FC236}">
                <a16:creationId xmlns:a16="http://schemas.microsoft.com/office/drawing/2014/main" id="{EE725EFD-8F3A-43A1-9AF5-9ADE9350B0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E80B75-5D00-4C56-9918-56BAAA866C24}"/>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3152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78E5C8-1917-4A35-896D-D478CA210510}"/>
              </a:ext>
            </a:extLst>
          </p:cNvPr>
          <p:cNvSpPr>
            <a:spLocks noGrp="1"/>
          </p:cNvSpPr>
          <p:nvPr>
            <p:ph type="dt" sz="half" idx="10"/>
          </p:nvPr>
        </p:nvSpPr>
        <p:spPr/>
        <p:txBody>
          <a:bodyPr/>
          <a:lstStyle/>
          <a:p>
            <a:fld id="{37CC0096-1860-4642-9CD2-0079EA5E7CD1}" type="datetimeFigureOut">
              <a:rPr lang="en-US" smtClean="0"/>
              <a:t>4/19/2022</a:t>
            </a:fld>
            <a:endParaRPr lang="en-US"/>
          </a:p>
        </p:txBody>
      </p:sp>
      <p:sp>
        <p:nvSpPr>
          <p:cNvPr id="3" name="Footer Placeholder 2">
            <a:extLst>
              <a:ext uri="{FF2B5EF4-FFF2-40B4-BE49-F238E27FC236}">
                <a16:creationId xmlns:a16="http://schemas.microsoft.com/office/drawing/2014/main" id="{257A3C48-F1A3-4C8B-A509-C6115FF3B8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2116B-8FDD-4280-868C-1A45A99A4858}"/>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7399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ED01-EC2E-4E09-8DA7-1FE8CBEB2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BD3F97-A068-4F86-A825-475154FD4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869D9D-10C5-4C09-BAD5-1D54E953F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B2CFFE-E947-4795-AF7E-6EE7684BFE8A}"/>
              </a:ext>
            </a:extLst>
          </p:cNvPr>
          <p:cNvSpPr>
            <a:spLocks noGrp="1"/>
          </p:cNvSpPr>
          <p:nvPr>
            <p:ph type="dt" sz="half" idx="10"/>
          </p:nvPr>
        </p:nvSpPr>
        <p:spPr/>
        <p:txBody>
          <a:bodyPr/>
          <a:lstStyle/>
          <a:p>
            <a:fld id="{37CC0096-1860-4642-9CD2-0079EA5E7CD1}" type="datetimeFigureOut">
              <a:rPr lang="en-US" smtClean="0"/>
              <a:t>4/19/2022</a:t>
            </a:fld>
            <a:endParaRPr lang="en-US"/>
          </a:p>
        </p:txBody>
      </p:sp>
      <p:sp>
        <p:nvSpPr>
          <p:cNvPr id="6" name="Footer Placeholder 5">
            <a:extLst>
              <a:ext uri="{FF2B5EF4-FFF2-40B4-BE49-F238E27FC236}">
                <a16:creationId xmlns:a16="http://schemas.microsoft.com/office/drawing/2014/main" id="{F6D5BC2B-FA5F-4198-AED6-23AFD8218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6EDE6-90BE-49DA-AEE3-854C873B557E}"/>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3598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62F4-1650-467F-B268-22B4B5A24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12FA68-6508-49C1-8251-47EDC76D9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A1B23B-650E-4070-9534-372E593DF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9B9092-0094-420F-95A7-204546B5723F}"/>
              </a:ext>
            </a:extLst>
          </p:cNvPr>
          <p:cNvSpPr>
            <a:spLocks noGrp="1"/>
          </p:cNvSpPr>
          <p:nvPr>
            <p:ph type="dt" sz="half" idx="10"/>
          </p:nvPr>
        </p:nvSpPr>
        <p:spPr/>
        <p:txBody>
          <a:bodyPr/>
          <a:lstStyle/>
          <a:p>
            <a:fld id="{37CC0096-1860-4642-9CD2-0079EA5E7CD1}" type="datetimeFigureOut">
              <a:rPr lang="en-US" smtClean="0"/>
              <a:t>4/19/2022</a:t>
            </a:fld>
            <a:endParaRPr lang="en-US"/>
          </a:p>
        </p:txBody>
      </p:sp>
      <p:sp>
        <p:nvSpPr>
          <p:cNvPr id="6" name="Footer Placeholder 5">
            <a:extLst>
              <a:ext uri="{FF2B5EF4-FFF2-40B4-BE49-F238E27FC236}">
                <a16:creationId xmlns:a16="http://schemas.microsoft.com/office/drawing/2014/main" id="{640190C6-DF09-4822-981B-74FE34B84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DC91C-1111-4E37-8AE6-A7B117B4A707}"/>
              </a:ext>
            </a:extLst>
          </p:cNvPr>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999EE2E1-DCBF-4D97-B3AB-1FCAE432A1A5}"/>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09207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18366A-C99B-42EA-A353-660486E43F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2E79B-79B8-4BA4-BC32-A2389852A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CE2CE8-E9FD-4593-A3E7-99693E65E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4/19/2022</a:t>
            </a:fld>
            <a:endParaRPr lang="en-US"/>
          </a:p>
        </p:txBody>
      </p:sp>
      <p:sp>
        <p:nvSpPr>
          <p:cNvPr id="5" name="Footer Placeholder 4">
            <a:extLst>
              <a:ext uri="{FF2B5EF4-FFF2-40B4-BE49-F238E27FC236}">
                <a16:creationId xmlns:a16="http://schemas.microsoft.com/office/drawing/2014/main" id="{22346C61-8DAB-4B5E-8C4D-B8673E3F6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ADFE254-5D58-4CCC-8CB3-C09A09F3E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739773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48465" y="3298722"/>
            <a:ext cx="8495070" cy="1784402"/>
          </a:xfrm>
        </p:spPr>
        <p:txBody>
          <a:bodyPr anchor="b">
            <a:normAutofit/>
          </a:bodyPr>
          <a:lstStyle/>
          <a:p>
            <a:r>
              <a:rPr lang="en-IN">
                <a:solidFill>
                  <a:srgbClr val="FFFFFF"/>
                </a:solidFill>
              </a:rPr>
              <a:t>Ratings Prediction Project Presentation</a:t>
            </a:r>
          </a:p>
        </p:txBody>
      </p:sp>
      <p:sp>
        <p:nvSpPr>
          <p:cNvPr id="3" name="Subtitle 2"/>
          <p:cNvSpPr>
            <a:spLocks noGrp="1"/>
          </p:cNvSpPr>
          <p:nvPr>
            <p:ph type="subTitle" idx="1"/>
          </p:nvPr>
        </p:nvSpPr>
        <p:spPr>
          <a:xfrm>
            <a:off x="1848465" y="5258851"/>
            <a:ext cx="8495070" cy="904005"/>
          </a:xfrm>
        </p:spPr>
        <p:txBody>
          <a:bodyPr>
            <a:normAutofit/>
          </a:bodyPr>
          <a:lstStyle/>
          <a:p>
            <a:r>
              <a:rPr lang="en-US">
                <a:solidFill>
                  <a:srgbClr val="FFFFFF"/>
                </a:solidFill>
              </a:rPr>
              <a:t>Submitted by</a:t>
            </a:r>
          </a:p>
          <a:p>
            <a:r>
              <a:rPr lang="en-US">
                <a:solidFill>
                  <a:srgbClr val="FFFFFF"/>
                </a:solidFill>
              </a:rPr>
              <a:t>AKSHAY DINESH SHAH</a:t>
            </a:r>
          </a:p>
        </p:txBody>
      </p:sp>
      <p:sp>
        <p:nvSpPr>
          <p:cNvPr id="1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24A8BC9-5B70-400F-8580-21F44CA77DA9}"/>
              </a:ext>
            </a:extLst>
          </p:cNvPr>
          <p:cNvPicPr>
            <a:picLocks noChangeAspect="1"/>
          </p:cNvPicPr>
          <p:nvPr/>
        </p:nvPicPr>
        <p:blipFill>
          <a:blip r:embed="rId2"/>
          <a:stretch>
            <a:fillRect/>
          </a:stretch>
        </p:blipFill>
        <p:spPr>
          <a:xfrm>
            <a:off x="5334000" y="1785878"/>
            <a:ext cx="1600199" cy="576322"/>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923EF-E2C4-4E21-9ECC-B1347BDC05D6}"/>
              </a:ext>
            </a:extLst>
          </p:cNvPr>
          <p:cNvSpPr>
            <a:spLocks noGrp="1"/>
          </p:cNvSpPr>
          <p:nvPr>
            <p:ph type="title"/>
          </p:nvPr>
        </p:nvSpPr>
        <p:spPr>
          <a:xfrm>
            <a:off x="1371599" y="294538"/>
            <a:ext cx="9895951" cy="1033669"/>
          </a:xfrm>
        </p:spPr>
        <p:txBody>
          <a:bodyPr>
            <a:normAutofit/>
          </a:bodyPr>
          <a:lstStyle/>
          <a:p>
            <a:r>
              <a:rPr lang="en-IN" sz="34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br>
              <a:rPr lang="en-IN" sz="34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3400">
              <a:solidFill>
                <a:srgbClr val="FFFFFF"/>
              </a:solidFill>
            </a:endParaRPr>
          </a:p>
        </p:txBody>
      </p:sp>
      <p:sp>
        <p:nvSpPr>
          <p:cNvPr id="3" name="Content Placeholder 2">
            <a:extLst>
              <a:ext uri="{FF2B5EF4-FFF2-40B4-BE49-F238E27FC236}">
                <a16:creationId xmlns:a16="http://schemas.microsoft.com/office/drawing/2014/main" id="{19449AF4-CE59-4997-A7E0-05F69E9AFDDE}"/>
              </a:ext>
            </a:extLst>
          </p:cNvPr>
          <p:cNvSpPr>
            <a:spLocks noGrp="1"/>
          </p:cNvSpPr>
          <p:nvPr>
            <p:ph idx="1"/>
          </p:nvPr>
        </p:nvSpPr>
        <p:spPr>
          <a:xfrm>
            <a:off x="609600" y="2209800"/>
            <a:ext cx="10744200" cy="3683358"/>
          </a:xfrm>
        </p:spPr>
        <p:txBody>
          <a:bodyPr anchor="ctr">
            <a:normAutofit/>
          </a:bodyPr>
          <a:lstStyle/>
          <a:p>
            <a:r>
              <a:rPr lang="en-IN" dirty="0">
                <a:effectLst/>
                <a:latin typeface="Arial" panose="020B0604020202020204" pitchFamily="34" charset="0"/>
                <a:ea typeface="Calibri" panose="020F0502020204030204" pitchFamily="34" charset="0"/>
              </a:rPr>
              <a:t>The comment tokens so vectorised using TfidVectorizer are input and the corresponding rating is predicted based on their context as output by classification models.</a:t>
            </a:r>
          </a:p>
          <a:p>
            <a:r>
              <a:rPr lang="en-IN" sz="2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Dataset is assumed to be written in English Language in the standard Greco-Roman script. This is so that the Stop word package and WordNetLemmatizer can be effectively used</a:t>
            </a:r>
            <a:endParaRPr lang="en-IN" dirty="0">
              <a:effectLst/>
              <a:latin typeface="Arial" panose="020B0604020202020204" pitchFamily="34" charset="0"/>
              <a:ea typeface="Calibri" panose="020F0502020204030204" pitchFamily="34" charset="0"/>
            </a:endParaRPr>
          </a:p>
          <a:p>
            <a:endParaRPr lang="en-IN" dirty="0">
              <a:effectLst/>
              <a:latin typeface="Arial" panose="020B0604020202020204" pitchFamily="34" charset="0"/>
              <a:ea typeface="Calibri" panose="020F0502020204030204" pitchFamily="34" charset="0"/>
            </a:endParaRPr>
          </a:p>
          <a:p>
            <a:endParaRPr lang="en-IN" sz="2000" dirty="0"/>
          </a:p>
        </p:txBody>
      </p:sp>
    </p:spTree>
    <p:extLst>
      <p:ext uri="{BB962C8B-B14F-4D97-AF65-F5344CB8AC3E}">
        <p14:creationId xmlns:p14="http://schemas.microsoft.com/office/powerpoint/2010/main" val="119167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FD766-0101-4ABA-9223-06D4C4DB6E6A}"/>
              </a:ext>
            </a:extLst>
          </p:cNvPr>
          <p:cNvSpPr>
            <a:spLocks noGrp="1"/>
          </p:cNvSpPr>
          <p:nvPr>
            <p:ph type="title"/>
          </p:nvPr>
        </p:nvSpPr>
        <p:spPr>
          <a:xfrm>
            <a:off x="586478" y="1683756"/>
            <a:ext cx="3115265" cy="2396359"/>
          </a:xfrm>
        </p:spPr>
        <p:txBody>
          <a:bodyPr anchor="b">
            <a:normAutofit/>
          </a:bodyPr>
          <a:lstStyle/>
          <a:p>
            <a:pPr algn="r"/>
            <a:r>
              <a:rPr lang="en-IN" sz="3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3100">
              <a:solidFill>
                <a:srgbClr val="FFFFFF"/>
              </a:solidFill>
            </a:endParaRPr>
          </a:p>
        </p:txBody>
      </p:sp>
      <p:graphicFrame>
        <p:nvGraphicFramePr>
          <p:cNvPr id="5" name="Content Placeholder 2">
            <a:extLst>
              <a:ext uri="{FF2B5EF4-FFF2-40B4-BE49-F238E27FC236}">
                <a16:creationId xmlns:a16="http://schemas.microsoft.com/office/drawing/2014/main" id="{5FD9BE1E-F5A5-9476-B7E2-442C626843AC}"/>
              </a:ext>
            </a:extLst>
          </p:cNvPr>
          <p:cNvGraphicFramePr>
            <a:graphicFrameLocks noGrp="1"/>
          </p:cNvGraphicFramePr>
          <p:nvPr>
            <p:ph idx="1"/>
            <p:extLst>
              <p:ext uri="{D42A27DB-BD31-4B8C-83A1-F6EECF244321}">
                <p14:modId xmlns:p14="http://schemas.microsoft.com/office/powerpoint/2010/main" val="412251633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815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D4E988AF-AEA1-B14B-062F-70DEE06757C5}"/>
              </a:ext>
            </a:extLst>
          </p:cNvPr>
          <p:cNvPicPr>
            <a:picLocks noChangeAspect="1"/>
          </p:cNvPicPr>
          <p:nvPr/>
        </p:nvPicPr>
        <p:blipFill rotWithShape="1">
          <a:blip r:embed="rId2"/>
          <a:srcRect l="10303" r="16111"/>
          <a:stretch/>
        </p:blipFill>
        <p:spPr>
          <a:xfrm>
            <a:off x="4117521" y="10"/>
            <a:ext cx="8074479" cy="6857990"/>
          </a:xfrm>
          <a:prstGeom prst="rect">
            <a:avLst/>
          </a:prstGeom>
        </p:spPr>
      </p:pic>
      <p:sp>
        <p:nvSpPr>
          <p:cNvPr id="16" name="Freeform: Shape 15">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005C4D-5CD7-404A-9CCB-05D3D025BB59}"/>
              </a:ext>
            </a:extLst>
          </p:cNvPr>
          <p:cNvSpPr>
            <a:spLocks noGrp="1"/>
          </p:cNvSpPr>
          <p:nvPr>
            <p:ph type="title"/>
          </p:nvPr>
        </p:nvSpPr>
        <p:spPr>
          <a:xfrm>
            <a:off x="804672" y="365125"/>
            <a:ext cx="5266155" cy="1325563"/>
          </a:xfrm>
        </p:spPr>
        <p:txBody>
          <a:bodyPr>
            <a:normAutofit/>
          </a:bodyPr>
          <a:lstStyle/>
          <a:p>
            <a:r>
              <a:rPr lang="en-IN" sz="2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CEE2F1C4-DB36-46E1-B41A-047A417FA2DE}"/>
              </a:ext>
            </a:extLst>
          </p:cNvPr>
          <p:cNvSpPr>
            <a:spLocks noGrp="1"/>
          </p:cNvSpPr>
          <p:nvPr>
            <p:ph idx="1"/>
          </p:nvPr>
        </p:nvSpPr>
        <p:spPr>
          <a:xfrm>
            <a:off x="601245" y="1447801"/>
            <a:ext cx="5266155" cy="4729162"/>
          </a:xfrm>
        </p:spPr>
        <p:txBody>
          <a:bodyPr>
            <a:normAutofit/>
          </a:bodyPr>
          <a:lstStyle/>
          <a:p>
            <a:r>
              <a:rPr lang="en-US" sz="2000" dirty="0"/>
              <a:t>Barplots, Countplots, Distplots, WordClouds were used to visualize the data of all the columns and their relationships with Target variable.</a:t>
            </a:r>
          </a:p>
          <a:p>
            <a:endParaRPr lang="en-IN" sz="2000" dirty="0"/>
          </a:p>
        </p:txBody>
      </p:sp>
    </p:spTree>
    <p:extLst>
      <p:ext uri="{BB962C8B-B14F-4D97-AF65-F5344CB8AC3E}">
        <p14:creationId xmlns:p14="http://schemas.microsoft.com/office/powerpoint/2010/main" val="9519632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50D6-56DF-446C-8EF2-ACFB60281487}"/>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2200" dirty="0"/>
              <a:t>The rating classes 1.0-4.0 are fairly balanced, the 5.0 class represents the highest number of reviews.</a:t>
            </a:r>
            <a:br>
              <a:rPr lang="en-US" sz="2200" dirty="0"/>
            </a:br>
            <a:endParaRPr lang="en-US" sz="2200" dirty="0"/>
          </a:p>
        </p:txBody>
      </p:sp>
      <p:sp>
        <p:nvSpPr>
          <p:cNvPr id="10" name="Rectangle 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6943AE-3873-40BB-A60D-5020C1B3CAB5}"/>
              </a:ext>
            </a:extLst>
          </p:cNvPr>
          <p:cNvPicPr>
            <a:picLocks noChangeAspect="1"/>
          </p:cNvPicPr>
          <p:nvPr/>
        </p:nvPicPr>
        <p:blipFill>
          <a:blip r:embed="rId2"/>
          <a:stretch>
            <a:fillRect/>
          </a:stretch>
        </p:blipFill>
        <p:spPr>
          <a:xfrm>
            <a:off x="639148" y="2791617"/>
            <a:ext cx="4974336" cy="3193400"/>
          </a:xfrm>
          <a:prstGeom prst="rect">
            <a:avLst/>
          </a:prstGeom>
        </p:spPr>
      </p:pic>
      <p:sp>
        <p:nvSpPr>
          <p:cNvPr id="1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ABDC1DF-06C2-48BF-8C07-6F3E3C146991}"/>
              </a:ext>
            </a:extLst>
          </p:cNvPr>
          <p:cNvPicPr>
            <a:picLocks noGrp="1" noChangeAspect="1"/>
          </p:cNvPicPr>
          <p:nvPr>
            <p:ph idx="1"/>
          </p:nvPr>
        </p:nvPicPr>
        <p:blipFill>
          <a:blip r:embed="rId3"/>
          <a:stretch>
            <a:fillRect/>
          </a:stretch>
        </p:blipFill>
        <p:spPr>
          <a:xfrm>
            <a:off x="6400800" y="2667000"/>
            <a:ext cx="5334000" cy="3429000"/>
          </a:xfrm>
          <a:prstGeom prst="rect">
            <a:avLst/>
          </a:prstGeom>
        </p:spPr>
      </p:pic>
    </p:spTree>
    <p:extLst>
      <p:ext uri="{BB962C8B-B14F-4D97-AF65-F5344CB8AC3E}">
        <p14:creationId xmlns:p14="http://schemas.microsoft.com/office/powerpoint/2010/main" val="405464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C5DF8F-F20F-451F-819C-E10364302EA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b="1" kern="1200" dirty="0">
                <a:solidFill>
                  <a:srgbClr val="FFFFFF"/>
                </a:solidFill>
                <a:effectLst/>
                <a:latin typeface="+mj-lt"/>
                <a:ea typeface="+mj-ea"/>
                <a:cs typeface="+mj-cs"/>
              </a:rPr>
              <a:t>Word Clouds of the most frequent words under used in reviews for Rating ‘5’</a:t>
            </a:r>
            <a:endParaRPr lang="en-US" sz="34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01B86014-367A-432E-8FB9-28AF7814C611}"/>
              </a:ext>
            </a:extLst>
          </p:cNvPr>
          <p:cNvPicPr>
            <a:picLocks noGrp="1" noChangeAspect="1"/>
          </p:cNvPicPr>
          <p:nvPr>
            <p:ph idx="1"/>
          </p:nvPr>
        </p:nvPicPr>
        <p:blipFill>
          <a:blip r:embed="rId2"/>
          <a:stretch>
            <a:fillRect/>
          </a:stretch>
        </p:blipFill>
        <p:spPr>
          <a:xfrm>
            <a:off x="4502428" y="945149"/>
            <a:ext cx="7225748" cy="4967702"/>
          </a:xfrm>
          <a:prstGeom prst="rect">
            <a:avLst/>
          </a:prstGeom>
        </p:spPr>
      </p:pic>
    </p:spTree>
    <p:extLst>
      <p:ext uri="{BB962C8B-B14F-4D97-AF65-F5344CB8AC3E}">
        <p14:creationId xmlns:p14="http://schemas.microsoft.com/office/powerpoint/2010/main" val="2058305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4D98D5-AFB5-4C52-B34B-0E32480AEB5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dirty="0">
                <a:solidFill>
                  <a:srgbClr val="FFFFFF"/>
                </a:solidFill>
                <a:latin typeface="+mj-lt"/>
                <a:ea typeface="+mj-ea"/>
                <a:cs typeface="+mj-cs"/>
              </a:rPr>
              <a:t>Word Clouds of the most frequent words under used in reviews for Rating ‘4’</a:t>
            </a:r>
          </a:p>
        </p:txBody>
      </p:sp>
      <p:pic>
        <p:nvPicPr>
          <p:cNvPr id="4" name="Content Placeholder 3">
            <a:extLst>
              <a:ext uri="{FF2B5EF4-FFF2-40B4-BE49-F238E27FC236}">
                <a16:creationId xmlns:a16="http://schemas.microsoft.com/office/drawing/2014/main" id="{B0F6D304-B5DF-4BA0-9871-8C87F81F8644}"/>
              </a:ext>
            </a:extLst>
          </p:cNvPr>
          <p:cNvPicPr>
            <a:picLocks noGrp="1" noChangeAspect="1"/>
          </p:cNvPicPr>
          <p:nvPr>
            <p:ph idx="1"/>
          </p:nvPr>
        </p:nvPicPr>
        <p:blipFill>
          <a:blip r:embed="rId2"/>
          <a:stretch>
            <a:fillRect/>
          </a:stretch>
        </p:blipFill>
        <p:spPr>
          <a:xfrm>
            <a:off x="4502428" y="936117"/>
            <a:ext cx="7225748" cy="4985765"/>
          </a:xfrm>
          <a:prstGeom prst="rect">
            <a:avLst/>
          </a:prstGeom>
        </p:spPr>
      </p:pic>
    </p:spTree>
    <p:extLst>
      <p:ext uri="{BB962C8B-B14F-4D97-AF65-F5344CB8AC3E}">
        <p14:creationId xmlns:p14="http://schemas.microsoft.com/office/powerpoint/2010/main" val="330780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C9E7ABE-EFE2-4CB1-B5EC-31D0CAA8F96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dirty="0">
                <a:solidFill>
                  <a:srgbClr val="FFFFFF"/>
                </a:solidFill>
                <a:latin typeface="+mj-lt"/>
                <a:ea typeface="+mj-ea"/>
                <a:cs typeface="+mj-cs"/>
              </a:rPr>
              <a:t>Word Clouds of the most frequent words under used in reviews for Rating ‘3’</a:t>
            </a:r>
          </a:p>
        </p:txBody>
      </p:sp>
      <p:pic>
        <p:nvPicPr>
          <p:cNvPr id="4" name="Content Placeholder 3">
            <a:extLst>
              <a:ext uri="{FF2B5EF4-FFF2-40B4-BE49-F238E27FC236}">
                <a16:creationId xmlns:a16="http://schemas.microsoft.com/office/drawing/2014/main" id="{79803E2E-9C2A-4F0E-A38F-EAC2F5DE4D2F}"/>
              </a:ext>
            </a:extLst>
          </p:cNvPr>
          <p:cNvPicPr>
            <a:picLocks noGrp="1" noChangeAspect="1"/>
          </p:cNvPicPr>
          <p:nvPr>
            <p:ph idx="1"/>
          </p:nvPr>
        </p:nvPicPr>
        <p:blipFill>
          <a:blip r:embed="rId2"/>
          <a:stretch>
            <a:fillRect/>
          </a:stretch>
        </p:blipFill>
        <p:spPr>
          <a:xfrm>
            <a:off x="4502428" y="936117"/>
            <a:ext cx="7225748" cy="4985765"/>
          </a:xfrm>
          <a:prstGeom prst="rect">
            <a:avLst/>
          </a:prstGeom>
        </p:spPr>
      </p:pic>
    </p:spTree>
    <p:extLst>
      <p:ext uri="{BB962C8B-B14F-4D97-AF65-F5344CB8AC3E}">
        <p14:creationId xmlns:p14="http://schemas.microsoft.com/office/powerpoint/2010/main" val="287875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B7F795A-F582-4260-B1CA-453B851E84C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Word Clouds of the most frequent words under used in reviews for Rating ‘2’</a:t>
            </a:r>
          </a:p>
        </p:txBody>
      </p:sp>
      <p:pic>
        <p:nvPicPr>
          <p:cNvPr id="4" name="Content Placeholder 3">
            <a:extLst>
              <a:ext uri="{FF2B5EF4-FFF2-40B4-BE49-F238E27FC236}">
                <a16:creationId xmlns:a16="http://schemas.microsoft.com/office/drawing/2014/main" id="{86B16E34-83D5-475D-9AF2-5F403263E95A}"/>
              </a:ext>
            </a:extLst>
          </p:cNvPr>
          <p:cNvPicPr>
            <a:picLocks noGrp="1" noChangeAspect="1"/>
          </p:cNvPicPr>
          <p:nvPr>
            <p:ph idx="1"/>
          </p:nvPr>
        </p:nvPicPr>
        <p:blipFill>
          <a:blip r:embed="rId2"/>
          <a:stretch>
            <a:fillRect/>
          </a:stretch>
        </p:blipFill>
        <p:spPr>
          <a:xfrm>
            <a:off x="4502428" y="936117"/>
            <a:ext cx="7225748" cy="4985765"/>
          </a:xfrm>
          <a:prstGeom prst="rect">
            <a:avLst/>
          </a:prstGeom>
        </p:spPr>
      </p:pic>
    </p:spTree>
    <p:extLst>
      <p:ext uri="{BB962C8B-B14F-4D97-AF65-F5344CB8AC3E}">
        <p14:creationId xmlns:p14="http://schemas.microsoft.com/office/powerpoint/2010/main" val="3354660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79C9C4-9340-47E4-A21C-F4C6B703AE7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Word Clouds of the most frequent words under used in reviews for Rating ‘1’</a:t>
            </a:r>
          </a:p>
        </p:txBody>
      </p:sp>
      <p:pic>
        <p:nvPicPr>
          <p:cNvPr id="4" name="Content Placeholder 3">
            <a:extLst>
              <a:ext uri="{FF2B5EF4-FFF2-40B4-BE49-F238E27FC236}">
                <a16:creationId xmlns:a16="http://schemas.microsoft.com/office/drawing/2014/main" id="{D8E800AD-A169-420A-BDD3-074C6B57C99A}"/>
              </a:ext>
            </a:extLst>
          </p:cNvPr>
          <p:cNvPicPr>
            <a:picLocks noGrp="1" noChangeAspect="1"/>
          </p:cNvPicPr>
          <p:nvPr>
            <p:ph idx="1"/>
          </p:nvPr>
        </p:nvPicPr>
        <p:blipFill>
          <a:blip r:embed="rId2"/>
          <a:stretch>
            <a:fillRect/>
          </a:stretch>
        </p:blipFill>
        <p:spPr>
          <a:xfrm>
            <a:off x="4502428" y="936117"/>
            <a:ext cx="7225748" cy="4985765"/>
          </a:xfrm>
          <a:prstGeom prst="rect">
            <a:avLst/>
          </a:prstGeom>
        </p:spPr>
      </p:pic>
    </p:spTree>
    <p:extLst>
      <p:ext uri="{BB962C8B-B14F-4D97-AF65-F5344CB8AC3E}">
        <p14:creationId xmlns:p14="http://schemas.microsoft.com/office/powerpoint/2010/main" val="5170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76D3D84-FADC-4EE7-9334-578BED5FDFA7}"/>
              </a:ext>
            </a:extLst>
          </p:cNvPr>
          <p:cNvSpPr>
            <a:spLocks noGrp="1"/>
          </p:cNvSpPr>
          <p:nvPr>
            <p:ph type="title"/>
          </p:nvPr>
        </p:nvSpPr>
        <p:spPr>
          <a:xfrm>
            <a:off x="578888" y="2530124"/>
            <a:ext cx="2880828" cy="3071906"/>
          </a:xfrm>
        </p:spPr>
        <p:txBody>
          <a:bodyPr vert="horz" lIns="91440" tIns="45720" rIns="91440" bIns="45720" rtlCol="0" anchor="t">
            <a:normAutofit/>
          </a:bodyPr>
          <a:lstStyle/>
          <a:p>
            <a:r>
              <a:rPr lang="en-US" sz="3100" kern="1200" dirty="0">
                <a:solidFill>
                  <a:srgbClr val="FFFFFF"/>
                </a:solidFill>
                <a:latin typeface="+mj-lt"/>
                <a:ea typeface="+mj-ea"/>
                <a:cs typeface="+mj-cs"/>
              </a:rPr>
              <a:t>Top 10 words and their corresponding Ratings, along with their counts</a:t>
            </a: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B61507E0-0FD4-422B-8DA0-E54FBC6CD4F0}"/>
              </a:ext>
            </a:extLst>
          </p:cNvPr>
          <p:cNvPicPr>
            <a:picLocks noGrp="1" noChangeAspect="1"/>
          </p:cNvPicPr>
          <p:nvPr>
            <p:ph idx="1"/>
          </p:nvPr>
        </p:nvPicPr>
        <p:blipFill>
          <a:blip r:embed="rId2"/>
          <a:stretch>
            <a:fillRect/>
          </a:stretch>
        </p:blipFill>
        <p:spPr>
          <a:xfrm>
            <a:off x="4346678" y="1447801"/>
            <a:ext cx="7381498" cy="4114800"/>
          </a:xfrm>
          <a:prstGeom prst="rect">
            <a:avLst/>
          </a:prstGeom>
        </p:spPr>
      </p:pic>
    </p:spTree>
    <p:extLst>
      <p:ext uri="{BB962C8B-B14F-4D97-AF65-F5344CB8AC3E}">
        <p14:creationId xmlns:p14="http://schemas.microsoft.com/office/powerpoint/2010/main" val="310792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rPr>
              <a:t>INTRODUCTION</a:t>
            </a:r>
            <a:endParaRPr lang="en-IN" sz="3700">
              <a:solidFill>
                <a:srgbClr val="FFFFFF"/>
              </a:solidFill>
            </a:endParaRPr>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4810259" y="649480"/>
            <a:ext cx="6555347" cy="5546047"/>
          </a:xfrm>
        </p:spPr>
        <p:txBody>
          <a:bodyPr anchor="ctr">
            <a:normAutofit/>
          </a:bodyPr>
          <a:lstStyle/>
          <a:p>
            <a:r>
              <a:rPr lang="en-US" sz="2000"/>
              <a:t>This is a Machine Learning Project performed on customer reviews. Reviews are processed using common NLP techniques.</a:t>
            </a:r>
          </a:p>
          <a:p>
            <a:r>
              <a:rPr lang="en-US" sz="200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sz="200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sz="2000"/>
              <a:t> This task is similar to Sentiment Analysis, but instead of predicting the positive and negative sentiment (sometimes neutral also), here we need to predict the rating.</a:t>
            </a:r>
            <a:endParaRPr lang="en-IN" sz="200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700">
                <a:solidFill>
                  <a:srgbClr val="FFFFFF"/>
                </a:solidFill>
              </a:rPr>
              <a:t>MODEL DEVELOPMENT ALGORITHMS</a:t>
            </a:r>
          </a:p>
        </p:txBody>
      </p:sp>
      <p:sp>
        <p:nvSpPr>
          <p:cNvPr id="4" name="TextBox 3">
            <a:extLst>
              <a:ext uri="{FF2B5EF4-FFF2-40B4-BE49-F238E27FC236}">
                <a16:creationId xmlns:a16="http://schemas.microsoft.com/office/drawing/2014/main" id="{F89EDBAC-D4A3-453A-A2F7-6807E8D5F9F9}"/>
              </a:ext>
            </a:extLst>
          </p:cNvPr>
          <p:cNvSpPr txBox="1"/>
          <p:nvPr/>
        </p:nvSpPr>
        <p:spPr>
          <a:xfrm>
            <a:off x="4267200" y="649480"/>
            <a:ext cx="4495789" cy="5546047"/>
          </a:xfrm>
          <a:prstGeom prst="rect">
            <a:avLst/>
          </a:prstGeom>
        </p:spPr>
        <p:txBody>
          <a:bodyPr vert="horz" lIns="91440" tIns="45720" rIns="91440" bIns="45720" rtlCol="0" anchor="ctr">
            <a:normAutofit/>
          </a:bodyPr>
          <a:lstStyle/>
          <a:p>
            <a:pPr marR="0" lvl="0" indent="-228600">
              <a:lnSpc>
                <a:spcPct val="90000"/>
              </a:lnSpc>
              <a:spcBef>
                <a:spcPts val="0"/>
              </a:spcBef>
              <a:spcAft>
                <a:spcPts val="0"/>
              </a:spcAft>
              <a:buFont typeface="Arial" panose="020B0604020202020204" pitchFamily="34" charset="0"/>
              <a:buChar char="•"/>
            </a:pPr>
            <a:r>
              <a:rPr lang="en-US" sz="2000" dirty="0">
                <a:effectLst/>
              </a:rPr>
              <a:t>The complete list of algorithms that were used in training and testing the classification model are listed below:</a:t>
            </a:r>
          </a:p>
          <a:p>
            <a:pPr marR="0" lvl="0" indent="-228600">
              <a:lnSpc>
                <a:spcPct val="90000"/>
              </a:lnSpc>
              <a:spcBef>
                <a:spcPts val="0"/>
              </a:spcBef>
              <a:spcAft>
                <a:spcPts val="0"/>
              </a:spcAft>
              <a:buFont typeface="Arial" panose="020B0604020202020204" pitchFamily="34" charset="0"/>
              <a:buChar char="•"/>
            </a:pPr>
            <a:endParaRPr lang="en-US" sz="2000" dirty="0">
              <a:effectLst/>
            </a:endParaRPr>
          </a:p>
          <a:p>
            <a:pPr marL="342900" marR="0" lvl="0" indent="-228600">
              <a:lnSpc>
                <a:spcPct val="90000"/>
              </a:lnSpc>
              <a:spcBef>
                <a:spcPts val="0"/>
              </a:spcBef>
              <a:spcAft>
                <a:spcPts val="0"/>
              </a:spcAft>
              <a:buFont typeface="Arial" panose="020B0604020202020204" pitchFamily="34" charset="0"/>
              <a:buChar char="•"/>
            </a:pPr>
            <a:r>
              <a:rPr lang="en-US" sz="2000" dirty="0">
                <a:effectLst/>
              </a:rPr>
              <a:t>Logistic Regression</a:t>
            </a:r>
          </a:p>
          <a:p>
            <a:pPr marL="342900" marR="0" lvl="0" indent="-228600">
              <a:lnSpc>
                <a:spcPct val="90000"/>
              </a:lnSpc>
              <a:spcBef>
                <a:spcPts val="0"/>
              </a:spcBef>
              <a:spcAft>
                <a:spcPts val="0"/>
              </a:spcAft>
              <a:buFont typeface="Arial" panose="020B0604020202020204" pitchFamily="34" charset="0"/>
              <a:buChar char="•"/>
            </a:pPr>
            <a:r>
              <a:rPr lang="en-US" sz="2000" dirty="0">
                <a:effectLst/>
              </a:rPr>
              <a:t>Random Forest Classifier</a:t>
            </a:r>
          </a:p>
          <a:p>
            <a:pPr marL="342900" marR="0" lvl="0" indent="-228600">
              <a:lnSpc>
                <a:spcPct val="90000"/>
              </a:lnSpc>
              <a:spcBef>
                <a:spcPts val="0"/>
              </a:spcBef>
              <a:spcAft>
                <a:spcPts val="0"/>
              </a:spcAft>
              <a:buFont typeface="Arial" panose="020B0604020202020204" pitchFamily="34" charset="0"/>
              <a:buChar char="•"/>
            </a:pPr>
            <a:r>
              <a:rPr lang="en-US" sz="2000" dirty="0">
                <a:effectLst/>
              </a:rPr>
              <a:t>MultinomialNB</a:t>
            </a:r>
          </a:p>
          <a:p>
            <a:pPr marL="342900" marR="0" lvl="0" indent="-228600">
              <a:lnSpc>
                <a:spcPct val="90000"/>
              </a:lnSpc>
              <a:spcBef>
                <a:spcPts val="0"/>
              </a:spcBef>
              <a:spcAft>
                <a:spcPts val="800"/>
              </a:spcAft>
              <a:buFont typeface="Arial" panose="020B0604020202020204" pitchFamily="34" charset="0"/>
              <a:buChar char="•"/>
            </a:pPr>
            <a:r>
              <a:rPr lang="en-US" sz="2000" dirty="0">
                <a:effectLst/>
              </a:rPr>
              <a:t>XGB Classifier</a:t>
            </a:r>
          </a:p>
          <a:p>
            <a:pPr marL="342900" marR="0" lvl="0" indent="-228600">
              <a:lnSpc>
                <a:spcPct val="90000"/>
              </a:lnSpc>
              <a:spcBef>
                <a:spcPts val="0"/>
              </a:spcBef>
              <a:spcAft>
                <a:spcPts val="800"/>
              </a:spcAft>
              <a:buFont typeface="Arial" panose="020B0604020202020204" pitchFamily="34" charset="0"/>
              <a:buChar char="•"/>
            </a:pPr>
            <a:r>
              <a:rPr lang="en-US" sz="2000" dirty="0">
                <a:effectLst/>
              </a:rPr>
              <a:t>AdaBoostClassifier</a:t>
            </a:r>
          </a:p>
          <a:p>
            <a:pPr marL="342900" marR="0" lvl="0" indent="-228600">
              <a:lnSpc>
                <a:spcPct val="90000"/>
              </a:lnSpc>
              <a:spcBef>
                <a:spcPts val="0"/>
              </a:spcBef>
              <a:spcAft>
                <a:spcPts val="800"/>
              </a:spcAft>
              <a:buFont typeface="Arial" panose="020B0604020202020204" pitchFamily="34" charset="0"/>
              <a:buChar char="•"/>
            </a:pPr>
            <a:r>
              <a:rPr lang="en-US" sz="2000" dirty="0">
                <a:effectLst/>
              </a:rPr>
              <a:t>ComplementNB</a:t>
            </a:r>
          </a:p>
          <a:p>
            <a:pPr marL="342900" marR="0" lvl="0" indent="-228600">
              <a:lnSpc>
                <a:spcPct val="90000"/>
              </a:lnSpc>
              <a:spcBef>
                <a:spcPts val="0"/>
              </a:spcBef>
              <a:spcAft>
                <a:spcPts val="800"/>
              </a:spcAft>
              <a:buFont typeface="Arial" panose="020B0604020202020204" pitchFamily="34" charset="0"/>
              <a:buChar char="•"/>
            </a:pPr>
            <a:r>
              <a:rPr lang="en-US" sz="2000" dirty="0">
                <a:effectLst/>
              </a:rPr>
              <a:t>PassiveAggressiveClassifier</a:t>
            </a:r>
          </a:p>
          <a:p>
            <a:pPr marL="342900" marR="0" lvl="0" indent="-228600">
              <a:lnSpc>
                <a:spcPct val="90000"/>
              </a:lnSpc>
              <a:spcBef>
                <a:spcPts val="0"/>
              </a:spcBef>
              <a:spcAft>
                <a:spcPts val="800"/>
              </a:spcAft>
              <a:buFont typeface="Arial" panose="020B0604020202020204" pitchFamily="34" charset="0"/>
              <a:buChar char="•"/>
            </a:pPr>
            <a:endParaRPr lang="en-US" sz="2000" dirty="0">
              <a:effectLst/>
            </a:endParaRPr>
          </a:p>
        </p:txBody>
      </p:sp>
      <p:pic>
        <p:nvPicPr>
          <p:cNvPr id="6" name="Picture 5" descr="Formulae written on a blackboard">
            <a:extLst>
              <a:ext uri="{FF2B5EF4-FFF2-40B4-BE49-F238E27FC236}">
                <a16:creationId xmlns:a16="http://schemas.microsoft.com/office/drawing/2014/main" id="{8ECD4DD8-A01F-7869-07F1-6BC557C0DD27}"/>
              </a:ext>
            </a:extLst>
          </p:cNvPr>
          <p:cNvPicPr>
            <a:picLocks noChangeAspect="1"/>
          </p:cNvPicPr>
          <p:nvPr/>
        </p:nvPicPr>
        <p:blipFill rotWithShape="1">
          <a:blip r:embed="rId2"/>
          <a:srcRect l="28233" r="32031" b="-1"/>
          <a:stretch/>
        </p:blipFill>
        <p:spPr>
          <a:xfrm>
            <a:off x="8763000" y="10"/>
            <a:ext cx="3429000" cy="6857990"/>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F2559-3EFA-4E44-AD07-A3A9D4FCE7D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Train-Test Split</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4298EDA-4E86-4A1A-9368-E97A7D3E4F73}"/>
              </a:ext>
            </a:extLst>
          </p:cNvPr>
          <p:cNvPicPr>
            <a:picLocks noChangeAspect="1"/>
          </p:cNvPicPr>
          <p:nvPr/>
        </p:nvPicPr>
        <p:blipFill>
          <a:blip r:embed="rId2"/>
          <a:stretch>
            <a:fillRect/>
          </a:stretch>
        </p:blipFill>
        <p:spPr>
          <a:xfrm>
            <a:off x="1551347" y="2427541"/>
            <a:ext cx="9034206" cy="3997637"/>
          </a:xfrm>
          <a:prstGeom prst="rect">
            <a:avLst/>
          </a:prstGeom>
        </p:spPr>
      </p:pic>
    </p:spTree>
    <p:extLst>
      <p:ext uri="{BB962C8B-B14F-4D97-AF65-F5344CB8AC3E}">
        <p14:creationId xmlns:p14="http://schemas.microsoft.com/office/powerpoint/2010/main" val="1039208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93B0E-C090-4400-B9A8-FF37B61CE54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Model</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8B74C43-AE68-484A-AC93-7D189CD3E8D4}"/>
              </a:ext>
            </a:extLst>
          </p:cNvPr>
          <p:cNvPicPr>
            <a:picLocks noChangeAspect="1"/>
          </p:cNvPicPr>
          <p:nvPr/>
        </p:nvPicPr>
        <p:blipFill>
          <a:blip r:embed="rId2"/>
          <a:stretch>
            <a:fillRect/>
          </a:stretch>
        </p:blipFill>
        <p:spPr>
          <a:xfrm>
            <a:off x="823589" y="2234418"/>
            <a:ext cx="4275547" cy="4343208"/>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FC29FDF-2CF6-4133-A6FF-BCAA0156F4A7}"/>
              </a:ext>
            </a:extLst>
          </p:cNvPr>
          <p:cNvPicPr>
            <a:picLocks noChangeAspect="1"/>
          </p:cNvPicPr>
          <p:nvPr/>
        </p:nvPicPr>
        <p:blipFill>
          <a:blip r:embed="rId3"/>
          <a:stretch>
            <a:fillRect/>
          </a:stretch>
        </p:blipFill>
        <p:spPr>
          <a:xfrm>
            <a:off x="6629402" y="2277802"/>
            <a:ext cx="4840780" cy="4343208"/>
          </a:xfrm>
          <a:prstGeom prst="rect">
            <a:avLst/>
          </a:prstGeom>
        </p:spPr>
      </p:pic>
    </p:spTree>
    <p:extLst>
      <p:ext uri="{BB962C8B-B14F-4D97-AF65-F5344CB8AC3E}">
        <p14:creationId xmlns:p14="http://schemas.microsoft.com/office/powerpoint/2010/main" val="310124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E2A5C2-2F7D-48C5-8050-A65D4C128BBD}"/>
              </a:ext>
            </a:extLst>
          </p:cNvPr>
          <p:cNvPicPr>
            <a:picLocks noChangeAspect="1"/>
          </p:cNvPicPr>
          <p:nvPr/>
        </p:nvPicPr>
        <p:blipFill>
          <a:blip r:embed="rId2"/>
          <a:stretch>
            <a:fillRect/>
          </a:stretch>
        </p:blipFill>
        <p:spPr>
          <a:xfrm>
            <a:off x="2699009" y="643466"/>
            <a:ext cx="6793982" cy="5571067"/>
          </a:xfrm>
          <a:prstGeom prst="rect">
            <a:avLst/>
          </a:prstGeom>
        </p:spPr>
      </p:pic>
    </p:spTree>
    <p:extLst>
      <p:ext uri="{BB962C8B-B14F-4D97-AF65-F5344CB8AC3E}">
        <p14:creationId xmlns:p14="http://schemas.microsoft.com/office/powerpoint/2010/main" val="871054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48DBACF-67C6-4B18-BA29-FC3A0AF6CB84}"/>
              </a:ext>
            </a:extLst>
          </p:cNvPr>
          <p:cNvPicPr>
            <a:picLocks noChangeAspect="1"/>
          </p:cNvPicPr>
          <p:nvPr/>
        </p:nvPicPr>
        <p:blipFill>
          <a:blip r:embed="rId2"/>
          <a:stretch>
            <a:fillRect/>
          </a:stretch>
        </p:blipFill>
        <p:spPr>
          <a:xfrm>
            <a:off x="643467" y="902544"/>
            <a:ext cx="5294716" cy="5052910"/>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275998F-8752-4549-9EC7-EFA4E6B1A9A8}"/>
              </a:ext>
            </a:extLst>
          </p:cNvPr>
          <p:cNvPicPr>
            <a:picLocks noChangeAspect="1"/>
          </p:cNvPicPr>
          <p:nvPr/>
        </p:nvPicPr>
        <p:blipFill>
          <a:blip r:embed="rId3"/>
          <a:stretch>
            <a:fillRect/>
          </a:stretch>
        </p:blipFill>
        <p:spPr>
          <a:xfrm>
            <a:off x="6253817" y="865553"/>
            <a:ext cx="5294715" cy="5126894"/>
          </a:xfrm>
          <a:prstGeom prst="rect">
            <a:avLst/>
          </a:prstGeom>
        </p:spPr>
      </p:pic>
    </p:spTree>
    <p:extLst>
      <p:ext uri="{BB962C8B-B14F-4D97-AF65-F5344CB8AC3E}">
        <p14:creationId xmlns:p14="http://schemas.microsoft.com/office/powerpoint/2010/main" val="3721511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14973F3-DA5B-43D3-8839-E29499F7440D}"/>
              </a:ext>
            </a:extLst>
          </p:cNvPr>
          <p:cNvPicPr>
            <a:picLocks noChangeAspect="1"/>
          </p:cNvPicPr>
          <p:nvPr/>
        </p:nvPicPr>
        <p:blipFill>
          <a:blip r:embed="rId2"/>
          <a:stretch>
            <a:fillRect/>
          </a:stretch>
        </p:blipFill>
        <p:spPr>
          <a:xfrm>
            <a:off x="643467" y="982447"/>
            <a:ext cx="5294716" cy="4893103"/>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ABFA4D4-9254-4D32-A802-1198880A78F8}"/>
              </a:ext>
            </a:extLst>
          </p:cNvPr>
          <p:cNvPicPr>
            <a:picLocks noChangeAspect="1"/>
          </p:cNvPicPr>
          <p:nvPr/>
        </p:nvPicPr>
        <p:blipFill>
          <a:blip r:embed="rId3"/>
          <a:stretch>
            <a:fillRect/>
          </a:stretch>
        </p:blipFill>
        <p:spPr>
          <a:xfrm>
            <a:off x="6253817" y="918790"/>
            <a:ext cx="5294715" cy="5020420"/>
          </a:xfrm>
          <a:prstGeom prst="rect">
            <a:avLst/>
          </a:prstGeom>
        </p:spPr>
      </p:pic>
    </p:spTree>
    <p:extLst>
      <p:ext uri="{BB962C8B-B14F-4D97-AF65-F5344CB8AC3E}">
        <p14:creationId xmlns:p14="http://schemas.microsoft.com/office/powerpoint/2010/main" val="11095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C41A3-2F9F-434F-8B7D-F311BEBAF93F}"/>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dirty="0">
                <a:solidFill>
                  <a:srgbClr val="FFFFFF"/>
                </a:solidFill>
              </a:rPr>
              <a:t>Cross Validation</a:t>
            </a:r>
            <a:br>
              <a:rPr lang="en-US" sz="4000" dirty="0">
                <a:solidFill>
                  <a:srgbClr val="FFFFFF"/>
                </a:solidFill>
              </a:rPr>
            </a:br>
            <a:endParaRPr lang="en-US" sz="4000" dirty="0">
              <a:solidFill>
                <a:srgbClr val="FFFFFF"/>
              </a:solidFill>
            </a:endParaRPr>
          </a:p>
        </p:txBody>
      </p:sp>
      <p:pic>
        <p:nvPicPr>
          <p:cNvPr id="9" name="Picture 8">
            <a:extLst>
              <a:ext uri="{FF2B5EF4-FFF2-40B4-BE49-F238E27FC236}">
                <a16:creationId xmlns:a16="http://schemas.microsoft.com/office/drawing/2014/main" id="{874F65A9-B3F3-4300-8F75-5355C0F7B1F4}"/>
              </a:ext>
            </a:extLst>
          </p:cNvPr>
          <p:cNvPicPr>
            <a:picLocks noChangeAspect="1"/>
          </p:cNvPicPr>
          <p:nvPr/>
        </p:nvPicPr>
        <p:blipFill>
          <a:blip r:embed="rId2"/>
          <a:stretch>
            <a:fillRect/>
          </a:stretch>
        </p:blipFill>
        <p:spPr>
          <a:xfrm>
            <a:off x="4601040" y="123921"/>
            <a:ext cx="3387578" cy="3049915"/>
          </a:xfrm>
          <a:prstGeom prst="rect">
            <a:avLst/>
          </a:prstGeom>
        </p:spPr>
      </p:pic>
      <p:pic>
        <p:nvPicPr>
          <p:cNvPr id="5" name="Content Placeholder 4">
            <a:extLst>
              <a:ext uri="{FF2B5EF4-FFF2-40B4-BE49-F238E27FC236}">
                <a16:creationId xmlns:a16="http://schemas.microsoft.com/office/drawing/2014/main" id="{A8EA8ECD-56BC-4635-977F-EDC95439CCD3}"/>
              </a:ext>
            </a:extLst>
          </p:cNvPr>
          <p:cNvPicPr>
            <a:picLocks noGrp="1" noChangeAspect="1"/>
          </p:cNvPicPr>
          <p:nvPr>
            <p:ph idx="1"/>
          </p:nvPr>
        </p:nvPicPr>
        <p:blipFill>
          <a:blip r:embed="rId3"/>
          <a:stretch>
            <a:fillRect/>
          </a:stretch>
        </p:blipFill>
        <p:spPr>
          <a:xfrm>
            <a:off x="8293930" y="577801"/>
            <a:ext cx="3419533" cy="2596033"/>
          </a:xfrm>
          <a:prstGeom prst="rect">
            <a:avLst/>
          </a:prstGeom>
        </p:spPr>
      </p:pic>
      <p:pic>
        <p:nvPicPr>
          <p:cNvPr id="7" name="Picture 6">
            <a:extLst>
              <a:ext uri="{FF2B5EF4-FFF2-40B4-BE49-F238E27FC236}">
                <a16:creationId xmlns:a16="http://schemas.microsoft.com/office/drawing/2014/main" id="{6886F633-39FD-4CF0-A4AA-D7FF55BDBABB}"/>
              </a:ext>
            </a:extLst>
          </p:cNvPr>
          <p:cNvPicPr>
            <a:picLocks noChangeAspect="1"/>
          </p:cNvPicPr>
          <p:nvPr/>
        </p:nvPicPr>
        <p:blipFill>
          <a:blip r:embed="rId4"/>
          <a:stretch>
            <a:fillRect/>
          </a:stretch>
        </p:blipFill>
        <p:spPr>
          <a:xfrm>
            <a:off x="4585312" y="3751635"/>
            <a:ext cx="7112423" cy="2596033"/>
          </a:xfrm>
          <a:prstGeom prst="rect">
            <a:avLst/>
          </a:prstGeom>
        </p:spPr>
      </p:pic>
    </p:spTree>
    <p:extLst>
      <p:ext uri="{BB962C8B-B14F-4D97-AF65-F5344CB8AC3E}">
        <p14:creationId xmlns:p14="http://schemas.microsoft.com/office/powerpoint/2010/main" val="841101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3EE8B7A-7684-4036-9CE7-C6CC86D47072}"/>
              </a:ext>
            </a:extLst>
          </p:cNvPr>
          <p:cNvPicPr>
            <a:picLocks noGrp="1" noChangeAspect="1"/>
          </p:cNvPicPr>
          <p:nvPr>
            <p:ph idx="1"/>
          </p:nvPr>
        </p:nvPicPr>
        <p:blipFill>
          <a:blip r:embed="rId2"/>
          <a:stretch>
            <a:fillRect/>
          </a:stretch>
        </p:blipFill>
        <p:spPr>
          <a:xfrm>
            <a:off x="1041400" y="2384425"/>
            <a:ext cx="4967288" cy="3616325"/>
          </a:xfrm>
        </p:spPr>
      </p:pic>
      <p:pic>
        <p:nvPicPr>
          <p:cNvPr id="7" name="Picture 6">
            <a:extLst>
              <a:ext uri="{FF2B5EF4-FFF2-40B4-BE49-F238E27FC236}">
                <a16:creationId xmlns:a16="http://schemas.microsoft.com/office/drawing/2014/main" id="{862874F2-9B3F-4BF9-BC3D-AB72B1A63FFB}"/>
              </a:ext>
            </a:extLst>
          </p:cNvPr>
          <p:cNvPicPr>
            <a:picLocks noChangeAspect="1"/>
          </p:cNvPicPr>
          <p:nvPr/>
        </p:nvPicPr>
        <p:blipFill>
          <a:blip r:embed="rId3"/>
          <a:stretch>
            <a:fillRect/>
          </a:stretch>
        </p:blipFill>
        <p:spPr>
          <a:xfrm>
            <a:off x="6076950" y="2384425"/>
            <a:ext cx="5072063" cy="3616325"/>
          </a:xfrm>
          <a:prstGeom prst="rect">
            <a:avLst/>
          </a:prstGeom>
        </p:spPr>
      </p:pic>
      <p:sp>
        <p:nvSpPr>
          <p:cNvPr id="2" name="Title 1">
            <a:extLst>
              <a:ext uri="{FF2B5EF4-FFF2-40B4-BE49-F238E27FC236}">
                <a16:creationId xmlns:a16="http://schemas.microsoft.com/office/drawing/2014/main" id="{C9233A4E-BB2F-45A4-8DBB-EC92A4E8D0C1}"/>
              </a:ext>
            </a:extLst>
          </p:cNvPr>
          <p:cNvSpPr>
            <a:spLocks noGrp="1"/>
          </p:cNvSpPr>
          <p:nvPr>
            <p:ph type="title"/>
          </p:nvPr>
        </p:nvSpPr>
        <p:spPr>
          <a:xfrm>
            <a:off x="870204" y="606564"/>
            <a:ext cx="10451592" cy="1325563"/>
          </a:xfrm>
        </p:spPr>
        <p:txBody>
          <a:bodyPr anchor="ctr">
            <a:normAutofit/>
          </a:bodyPr>
          <a:lstStyle/>
          <a:p>
            <a:r>
              <a:rPr lang="en-IN" dirty="0"/>
              <a:t>ROC AUC Scores</a:t>
            </a:r>
            <a:br>
              <a:rPr lang="en-IN" dirty="0"/>
            </a:br>
            <a:endParaRPr lang="en-IN" dirty="0"/>
          </a:p>
        </p:txBody>
      </p:sp>
    </p:spTree>
    <p:extLst>
      <p:ext uri="{BB962C8B-B14F-4D97-AF65-F5344CB8AC3E}">
        <p14:creationId xmlns:p14="http://schemas.microsoft.com/office/powerpoint/2010/main" val="1448965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52D4-D200-4113-A237-1668406455AB}"/>
              </a:ext>
            </a:extLst>
          </p:cNvPr>
          <p:cNvSpPr>
            <a:spLocks noGrp="1"/>
          </p:cNvSpPr>
          <p:nvPr>
            <p:ph type="title"/>
          </p:nvPr>
        </p:nvSpPr>
        <p:spPr/>
        <p:txBody>
          <a:bodyPr/>
          <a:lstStyle/>
          <a:p>
            <a:r>
              <a:rPr lang="en-IN" dirty="0"/>
              <a:t>ROC AUC curve for Random Forest Classifier</a:t>
            </a:r>
            <a:br>
              <a:rPr lang="en-IN" dirty="0"/>
            </a:br>
            <a:endParaRPr lang="en-IN" dirty="0"/>
          </a:p>
        </p:txBody>
      </p:sp>
      <p:pic>
        <p:nvPicPr>
          <p:cNvPr id="4" name="Content Placeholder 3">
            <a:extLst>
              <a:ext uri="{FF2B5EF4-FFF2-40B4-BE49-F238E27FC236}">
                <a16:creationId xmlns:a16="http://schemas.microsoft.com/office/drawing/2014/main" id="{77FBB132-D472-4150-ACE6-F1E01DDB5812}"/>
              </a:ext>
            </a:extLst>
          </p:cNvPr>
          <p:cNvPicPr>
            <a:picLocks noGrp="1" noChangeAspect="1"/>
          </p:cNvPicPr>
          <p:nvPr>
            <p:ph idx="1"/>
          </p:nvPr>
        </p:nvPicPr>
        <p:blipFill>
          <a:blip r:embed="rId2"/>
          <a:stretch>
            <a:fillRect/>
          </a:stretch>
        </p:blipFill>
        <p:spPr>
          <a:xfrm>
            <a:off x="2514600" y="1295400"/>
            <a:ext cx="7391400" cy="4937515"/>
          </a:xfrm>
          <a:prstGeom prst="rect">
            <a:avLst/>
          </a:prstGeom>
        </p:spPr>
      </p:pic>
    </p:spTree>
    <p:extLst>
      <p:ext uri="{BB962C8B-B14F-4D97-AF65-F5344CB8AC3E}">
        <p14:creationId xmlns:p14="http://schemas.microsoft.com/office/powerpoint/2010/main" val="3734475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9197-8F8E-493C-9311-0B12AE398AAD}"/>
              </a:ext>
            </a:extLst>
          </p:cNvPr>
          <p:cNvSpPr>
            <a:spLocks noGrp="1"/>
          </p:cNvSpPr>
          <p:nvPr>
            <p:ph type="title"/>
          </p:nvPr>
        </p:nvSpPr>
        <p:spPr/>
        <p:txBody>
          <a:bodyPr/>
          <a:lstStyle/>
          <a:p>
            <a:r>
              <a:rPr lang="en-IN" dirty="0"/>
              <a:t>Hyper Parameter Tuning</a:t>
            </a:r>
            <a:br>
              <a:rPr lang="en-IN" dirty="0"/>
            </a:br>
            <a:endParaRPr lang="en-IN" dirty="0"/>
          </a:p>
        </p:txBody>
      </p:sp>
      <p:pic>
        <p:nvPicPr>
          <p:cNvPr id="5" name="Content Placeholder 4">
            <a:extLst>
              <a:ext uri="{FF2B5EF4-FFF2-40B4-BE49-F238E27FC236}">
                <a16:creationId xmlns:a16="http://schemas.microsoft.com/office/drawing/2014/main" id="{839EA2FC-6A19-4780-BF40-90DF84908963}"/>
              </a:ext>
            </a:extLst>
          </p:cNvPr>
          <p:cNvPicPr>
            <a:picLocks noGrp="1" noChangeAspect="1"/>
          </p:cNvPicPr>
          <p:nvPr>
            <p:ph idx="1"/>
          </p:nvPr>
        </p:nvPicPr>
        <p:blipFill>
          <a:blip r:embed="rId2"/>
          <a:stretch>
            <a:fillRect/>
          </a:stretch>
        </p:blipFill>
        <p:spPr>
          <a:xfrm>
            <a:off x="2362200" y="1371600"/>
            <a:ext cx="6248400" cy="5257800"/>
          </a:xfrm>
        </p:spPr>
      </p:pic>
    </p:spTree>
    <p:extLst>
      <p:ext uri="{BB962C8B-B14F-4D97-AF65-F5344CB8AC3E}">
        <p14:creationId xmlns:p14="http://schemas.microsoft.com/office/powerpoint/2010/main" val="197624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PROBLEM STATEMENT</a:t>
            </a:r>
            <a:endParaRPr lang="en-IN" sz="4000">
              <a:solidFill>
                <a:srgbClr val="FFFFFF"/>
              </a:solidFill>
            </a:endParaRPr>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4810259" y="649480"/>
            <a:ext cx="6555347" cy="5546047"/>
          </a:xfrm>
        </p:spPr>
        <p:txBody>
          <a:bodyPr anchor="ctr">
            <a:normAutofit/>
          </a:bodyPr>
          <a:lstStyle/>
          <a:p>
            <a:r>
              <a:rPr lang="en-US" sz="2000" dirty="0"/>
              <a:t>A website has a forum for writing technical reviews of products and consists of repository of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An application to predict the rating by seeing the review is required to be built.</a:t>
            </a:r>
          </a:p>
          <a:p>
            <a:r>
              <a:rPr lang="en-US" sz="2000" dirty="0"/>
              <a:t>Therefore, a predictive model to accurately predict a user’s rating based on input review is required to be made. </a:t>
            </a:r>
          </a:p>
        </p:txBody>
      </p:sp>
    </p:spTree>
    <p:extLst>
      <p:ext uri="{BB962C8B-B14F-4D97-AF65-F5344CB8AC3E}">
        <p14:creationId xmlns:p14="http://schemas.microsoft.com/office/powerpoint/2010/main" val="4251771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endParaRPr lang="en-IN">
              <a:solidFill>
                <a:srgbClr val="FFFFFF"/>
              </a:solidFill>
            </a:endParaRPr>
          </a:p>
        </p:txBody>
      </p:sp>
      <p:sp>
        <p:nvSpPr>
          <p:cNvPr id="42"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a:xfrm>
            <a:off x="4447308" y="591344"/>
            <a:ext cx="6906491" cy="5585619"/>
          </a:xfrm>
        </p:spPr>
        <p:txBody>
          <a:bodyPr anchor="ctr">
            <a:normAutofit/>
          </a:bodyPr>
          <a:lstStyle/>
          <a:p>
            <a:r>
              <a:rPr lang="en-US" sz="180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sz="1800"/>
              <a:t>Limitations of this work and scope for the future work: As we know the content of text in reviews is totally depends on the reviewer and they may rate differently which is totally depends on that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a:xfrm>
            <a:off x="648929" y="629266"/>
            <a:ext cx="4944152" cy="1622321"/>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a:xfrm>
            <a:off x="648930" y="2438400"/>
            <a:ext cx="4944151" cy="3785419"/>
          </a:xfrm>
        </p:spPr>
        <p:txBody>
          <a:bodyPr>
            <a:normAutofit/>
          </a:bodyPr>
          <a:lstStyle/>
          <a:p>
            <a:pPr>
              <a:buFont typeface="Wingdings" panose="05000000000000000000" pitchFamily="2" charset="2"/>
              <a:buChar char="v"/>
            </a:pPr>
            <a:r>
              <a:rPr lang="en-US" sz="2000" dirty="0"/>
              <a:t>Areas of improvement:</a:t>
            </a:r>
          </a:p>
          <a:p>
            <a:r>
              <a:rPr lang="en-US" sz="2000" dirty="0"/>
              <a:t>Less time complexity</a:t>
            </a:r>
          </a:p>
          <a:p>
            <a:r>
              <a:rPr lang="en-US" sz="2000" dirty="0"/>
              <a:t>More computational power can be given</a:t>
            </a:r>
          </a:p>
          <a:p>
            <a:r>
              <a:rPr lang="en-US" sz="2000" dirty="0"/>
              <a:t>More accurate reviews can be given</a:t>
            </a:r>
          </a:p>
          <a:p>
            <a:r>
              <a:rPr lang="en-US" sz="2000" dirty="0"/>
              <a:t>Many more permutations and combinations in hyper parameter       tuning can be used to obtain better parameter list</a:t>
            </a:r>
          </a:p>
          <a:p>
            <a:r>
              <a:rPr lang="en-IN" sz="2000" dirty="0"/>
              <a:t>We were able to create a rating prediction model that can be used to identify rating details just by evaluating the comments posted by a customer.</a:t>
            </a:r>
          </a:p>
        </p:txBody>
      </p:sp>
      <p:sp>
        <p:nvSpPr>
          <p:cNvPr id="10"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tatistics">
            <a:extLst>
              <a:ext uri="{FF2B5EF4-FFF2-40B4-BE49-F238E27FC236}">
                <a16:creationId xmlns:a16="http://schemas.microsoft.com/office/drawing/2014/main" id="{F9C6E8EA-7A4E-65F4-CD03-E89D1C2005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4709" y="1189611"/>
            <a:ext cx="4475531" cy="4475531"/>
          </a:xfrm>
          <a:prstGeom prst="rect">
            <a:avLst/>
          </a:prstGeom>
          <a:effectLst/>
        </p:spPr>
      </p:pic>
    </p:spTree>
    <p:extLst>
      <p:ext uri="{BB962C8B-B14F-4D97-AF65-F5344CB8AC3E}">
        <p14:creationId xmlns:p14="http://schemas.microsoft.com/office/powerpoint/2010/main" val="2881851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7" name="Freeform: Shape 2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664DB1FF-0B62-402E-9CE7-A2F95B83A66B}"/>
              </a:ext>
            </a:extLst>
          </p:cNvPr>
          <p:cNvSpPr txBox="1"/>
          <p:nvPr/>
        </p:nvSpPr>
        <p:spPr>
          <a:xfrm>
            <a:off x="3204642" y="2353640"/>
            <a:ext cx="5782716" cy="2150719"/>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6600" b="1" kern="1200" dirty="0">
                <a:solidFill>
                  <a:schemeClr val="tx1">
                    <a:lumMod val="75000"/>
                    <a:lumOff val="25000"/>
                  </a:schemeClr>
                </a:solidFill>
                <a:latin typeface="Aldhabi" panose="020B0604020202020204" pitchFamily="2" charset="-78"/>
                <a:ea typeface="+mj-ea"/>
                <a:cs typeface="Aldhabi" panose="020B0604020202020204" pitchFamily="2" charset="-78"/>
              </a:rPr>
              <a:t>THANK YOU</a:t>
            </a:r>
          </a:p>
        </p:txBody>
      </p:sp>
      <p:sp>
        <p:nvSpPr>
          <p:cNvPr id="29" name="Freeform: Shape 2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1" name="Freeform: Shape 3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0130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4810259" y="649480"/>
            <a:ext cx="6555347" cy="5546047"/>
          </a:xfrm>
        </p:spPr>
        <p:txBody>
          <a:bodyPr anchor="ctr">
            <a:normAutofit/>
          </a:bodyPr>
          <a:lstStyle/>
          <a:p>
            <a:r>
              <a:rPr lang="en-US" sz="2000"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sz="2000" dirty="0"/>
              <a:t>Basically, we need these columns:</a:t>
            </a:r>
          </a:p>
          <a:p>
            <a:pPr marL="0" indent="0">
              <a:buNone/>
            </a:pPr>
            <a:r>
              <a:rPr lang="en-US" sz="2000" dirty="0"/>
              <a:t>	1) reviews of the product.</a:t>
            </a:r>
          </a:p>
          <a:p>
            <a:pPr marL="0" indent="0">
              <a:buNone/>
            </a:pPr>
            <a:r>
              <a:rPr lang="en-US" sz="2000" dirty="0"/>
              <a:t>	2) rating of the product.</a:t>
            </a:r>
          </a:p>
          <a:p>
            <a:r>
              <a:rPr lang="en-US" sz="2000"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40D9BA-0C8E-42BE-8026-A55B3598437B}"/>
              </a:ext>
            </a:extLst>
          </p:cNvPr>
          <p:cNvSpPr>
            <a:spLocks noGrp="1"/>
          </p:cNvSpPr>
          <p:nvPr>
            <p:ph type="title"/>
          </p:nvPr>
        </p:nvSpPr>
        <p:spPr>
          <a:xfrm>
            <a:off x="826396" y="586855"/>
            <a:ext cx="4230100" cy="3387497"/>
          </a:xfrm>
        </p:spPr>
        <p:txBody>
          <a:bodyPr anchor="b">
            <a:normAutofit/>
          </a:bodyPr>
          <a:lstStyle/>
          <a:p>
            <a:pPr algn="r"/>
            <a:r>
              <a:rPr lang="en-IN" sz="4000">
                <a:solidFill>
                  <a:srgbClr val="FFFFFF"/>
                </a:solidFill>
              </a:rPr>
              <a:t>The Dataset</a:t>
            </a:r>
          </a:p>
        </p:txBody>
      </p:sp>
      <p:sp>
        <p:nvSpPr>
          <p:cNvPr id="6" name="Content Placeholder 5">
            <a:extLst>
              <a:ext uri="{FF2B5EF4-FFF2-40B4-BE49-F238E27FC236}">
                <a16:creationId xmlns:a16="http://schemas.microsoft.com/office/drawing/2014/main" id="{B94F4003-F4E2-4A62-83FC-1A90425C9879}"/>
              </a:ext>
            </a:extLst>
          </p:cNvPr>
          <p:cNvSpPr>
            <a:spLocks noGrp="1"/>
          </p:cNvSpPr>
          <p:nvPr>
            <p:ph idx="1"/>
          </p:nvPr>
        </p:nvSpPr>
        <p:spPr>
          <a:xfrm>
            <a:off x="6503158" y="649480"/>
            <a:ext cx="4862447" cy="5546047"/>
          </a:xfrm>
        </p:spPr>
        <p:txBody>
          <a:bodyPr anchor="ctr">
            <a:normAutofit/>
          </a:bodyPr>
          <a:lstStyle/>
          <a:p>
            <a:r>
              <a:rPr lang="en-US" sz="2000" dirty="0"/>
              <a:t>The data set contains the training set, which has 21088 samples. All the data samples contain 2 fields which includes ‘Ratings’ and ‘Review’.</a:t>
            </a:r>
          </a:p>
          <a:p>
            <a:r>
              <a:rPr lang="en-US" sz="2000" dirty="0"/>
              <a:t>The data set includes:</a:t>
            </a:r>
          </a:p>
          <a:p>
            <a:r>
              <a:rPr lang="en-US" sz="2000" dirty="0"/>
              <a:t>Review: User review of a product. </a:t>
            </a:r>
          </a:p>
          <a:p>
            <a:r>
              <a:rPr lang="en-US" sz="2000" dirty="0"/>
              <a:t>Ratings: Corresponding user rating score for a User review</a:t>
            </a:r>
          </a:p>
          <a:p>
            <a:endParaRPr lang="en-US" sz="2000" dirty="0"/>
          </a:p>
          <a:p>
            <a:endParaRPr lang="en-US" sz="2000" dirty="0"/>
          </a:p>
          <a:p>
            <a:endParaRPr lang="en-IN" sz="2000" dirty="0"/>
          </a:p>
        </p:txBody>
      </p:sp>
    </p:spTree>
    <p:extLst>
      <p:ext uri="{BB962C8B-B14F-4D97-AF65-F5344CB8AC3E}">
        <p14:creationId xmlns:p14="http://schemas.microsoft.com/office/powerpoint/2010/main" val="383227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E37C0-0B5F-420A-A140-51CDDF52EA7F}"/>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Python Libraries used: </a:t>
            </a:r>
            <a:br>
              <a:rPr lang="en-IN"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a:solidFill>
                <a:srgbClr val="FFFFFF"/>
              </a:solidFill>
            </a:endParaRPr>
          </a:p>
        </p:txBody>
      </p:sp>
      <p:sp>
        <p:nvSpPr>
          <p:cNvPr id="3" name="Content Placeholder 2">
            <a:extLst>
              <a:ext uri="{FF2B5EF4-FFF2-40B4-BE49-F238E27FC236}">
                <a16:creationId xmlns:a16="http://schemas.microsoft.com/office/drawing/2014/main" id="{1C8BE337-1BAD-4530-9E4E-B32C55132568}"/>
              </a:ext>
            </a:extLst>
          </p:cNvPr>
          <p:cNvSpPr>
            <a:spLocks noGrp="1"/>
          </p:cNvSpPr>
          <p:nvPr>
            <p:ph idx="1"/>
          </p:nvPr>
        </p:nvSpPr>
        <p:spPr>
          <a:xfrm>
            <a:off x="4810259" y="649480"/>
            <a:ext cx="6555347" cy="5546047"/>
          </a:xfrm>
        </p:spPr>
        <p:txBody>
          <a:bodyPr anchor="ctr">
            <a:normAutofit/>
          </a:bodyPr>
          <a:lstStyle/>
          <a:p>
            <a:r>
              <a:rPr lang="en-IN" sz="2000" dirty="0"/>
              <a:t>Pandas: For carrying out Data Analysis, Data Manipulation, Data Cleaning etc o NumPy: For performing a variety of operations on the datasets.</a:t>
            </a:r>
          </a:p>
          <a:p>
            <a:r>
              <a:rPr lang="en-IN" sz="2000" dirty="0"/>
              <a:t>matplotlib.pyplot, Seaborn: For visualizing Data and various relationships between Feature and Label Columns</a:t>
            </a:r>
          </a:p>
          <a:p>
            <a:r>
              <a:rPr lang="en-IN" sz="2000" dirty="0"/>
              <a:t>sklearn for Modelling Machine learning algorithms, Evaluation metrics, Data Transformation etc</a:t>
            </a:r>
          </a:p>
          <a:p>
            <a:r>
              <a:rPr lang="en-IN" sz="2000" dirty="0"/>
              <a:t>imblearn.over_sampling: To employ SMOTE technique for balancing out the classes. </a:t>
            </a:r>
          </a:p>
          <a:p>
            <a:r>
              <a:rPr lang="en-IN" sz="2000" dirty="0"/>
              <a:t>re, string: To perform regex operations</a:t>
            </a:r>
          </a:p>
          <a:p>
            <a:r>
              <a:rPr lang="en-IN" sz="2000" dirty="0"/>
              <a:t>Word cloud: For Data Visualization</a:t>
            </a:r>
          </a:p>
          <a:p>
            <a:r>
              <a:rPr lang="en-IN" sz="2000" dirty="0"/>
              <a:t>NLTK: To use various Natural Language Processing Tools.</a:t>
            </a:r>
          </a:p>
          <a:p>
            <a:endParaRPr lang="en-IN" sz="2000" dirty="0"/>
          </a:p>
        </p:txBody>
      </p:sp>
    </p:spTree>
    <p:extLst>
      <p:ext uri="{BB962C8B-B14F-4D97-AF65-F5344CB8AC3E}">
        <p14:creationId xmlns:p14="http://schemas.microsoft.com/office/powerpoint/2010/main" val="374859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a:xfrm>
            <a:off x="1371599" y="2318197"/>
            <a:ext cx="9724031" cy="3683358"/>
          </a:xfrm>
        </p:spPr>
        <p:txBody>
          <a:bodyPr anchor="ctr">
            <a:normAutofit/>
          </a:bodyPr>
          <a:lstStyle/>
          <a:p>
            <a:r>
              <a:rPr lang="en-US" sz="200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sz="2000"/>
              <a:t>	1. Data Cleaning</a:t>
            </a:r>
          </a:p>
          <a:p>
            <a:pPr marL="0" indent="0">
              <a:buNone/>
            </a:pPr>
            <a:r>
              <a:rPr lang="en-US" sz="2000"/>
              <a:t>	2. Exploratory Data Analysis and Visualization</a:t>
            </a:r>
          </a:p>
          <a:p>
            <a:pPr marL="0" indent="0">
              <a:buNone/>
            </a:pPr>
            <a:r>
              <a:rPr lang="en-US" sz="2000"/>
              <a:t>	3. Data Pre-processing</a:t>
            </a:r>
          </a:p>
          <a:p>
            <a:pPr marL="0" indent="0">
              <a:buNone/>
            </a:pPr>
            <a:r>
              <a:rPr lang="en-US" sz="2000"/>
              <a:t>	4. Model Building</a:t>
            </a:r>
          </a:p>
          <a:p>
            <a:pPr marL="0" indent="0">
              <a:buNone/>
            </a:pPr>
            <a:r>
              <a:rPr lang="en-US" sz="2000"/>
              <a:t>	5. Model Evaluation</a:t>
            </a:r>
          </a:p>
          <a:p>
            <a:pPr marL="0" indent="0">
              <a:buNone/>
            </a:pPr>
            <a:r>
              <a:rPr lang="en-US" sz="200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DATA PREPROCESSING</a:t>
            </a:r>
          </a:p>
        </p:txBody>
      </p:sp>
      <p:sp>
        <p:nvSpPr>
          <p:cNvPr id="15" name="Content Placeholder 2">
            <a:extLst>
              <a:ext uri="{FF2B5EF4-FFF2-40B4-BE49-F238E27FC236}">
                <a16:creationId xmlns:a16="http://schemas.microsoft.com/office/drawing/2014/main" id="{D4BBEF55-C1D7-47FB-BC7F-38C7A465087A}"/>
              </a:ext>
            </a:extLst>
          </p:cNvPr>
          <p:cNvSpPr>
            <a:spLocks noGrp="1"/>
          </p:cNvSpPr>
          <p:nvPr>
            <p:ph idx="1"/>
          </p:nvPr>
        </p:nvSpPr>
        <p:spPr>
          <a:xfrm>
            <a:off x="1371599" y="2318197"/>
            <a:ext cx="9724031" cy="3683358"/>
          </a:xfrm>
        </p:spPr>
        <p:txBody>
          <a:bodyPr anchor="ctr">
            <a:normAutofit/>
          </a:bodyPr>
          <a:lstStyle/>
          <a:p>
            <a:r>
              <a:rPr lang="en-US" sz="2000" dirty="0"/>
              <a:t>Importing the necessary libraries/dependencies</a:t>
            </a:r>
          </a:p>
          <a:p>
            <a:r>
              <a:rPr lang="en-US" sz="2000" dirty="0"/>
              <a:t>Checking dataset dimensions and null value details</a:t>
            </a:r>
          </a:p>
          <a:p>
            <a:r>
              <a:rPr lang="en-IN" sz="2000" dirty="0"/>
              <a:t>Looking at various label categories using the Unique method</a:t>
            </a:r>
          </a:p>
          <a:p>
            <a:r>
              <a:rPr lang="en-IN" sz="2000" dirty="0"/>
              <a:t>Performing data cleaning and then visualization steps</a:t>
            </a:r>
          </a:p>
          <a:p>
            <a:r>
              <a:rPr lang="en-IN" sz="2000" dirty="0"/>
              <a:t>Making Word Clouds for loud words in each label class</a:t>
            </a:r>
          </a:p>
          <a:p>
            <a:r>
              <a:rPr lang="en-IN" sz="2000" dirty="0"/>
              <a:t>Handling the class imbalance issue manually and fixing it</a:t>
            </a:r>
          </a:p>
          <a:p>
            <a:r>
              <a:rPr lang="en-IN" sz="2000" dirty="0"/>
              <a:t>Converting text into vectors using the TF-IDF Vectorizer</a:t>
            </a:r>
          </a:p>
          <a:p>
            <a:r>
              <a:rPr lang="en-IN" sz="2000" dirty="0"/>
              <a:t>Splitting the dataset into train and test to build classification models</a:t>
            </a:r>
          </a:p>
          <a:p>
            <a:r>
              <a:rPr lang="en-IN" sz="2000"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B93DA-EA55-45B0-A2FA-5D3736DAF1D6}"/>
              </a:ext>
            </a:extLst>
          </p:cNvPr>
          <p:cNvSpPr>
            <a:spLocks noGrp="1"/>
          </p:cNvSpPr>
          <p:nvPr>
            <p:ph type="title"/>
          </p:nvPr>
        </p:nvSpPr>
        <p:spPr>
          <a:xfrm>
            <a:off x="1371599" y="294538"/>
            <a:ext cx="9895951" cy="1033669"/>
          </a:xfrm>
        </p:spPr>
        <p:txBody>
          <a:bodyPr>
            <a:normAutofit/>
          </a:bodyPr>
          <a:lstStyle/>
          <a:p>
            <a:r>
              <a:rPr lang="en-IN" sz="3400" b="1">
                <a:solidFill>
                  <a:srgbClr val="FFFFFF"/>
                </a:solidFill>
                <a:effectLst/>
                <a:latin typeface="Arial" panose="020B0604020202020204" pitchFamily="34" charset="0"/>
                <a:ea typeface="Calibri" panose="020F0502020204030204" pitchFamily="34" charset="0"/>
                <a:cs typeface="Arial" panose="020B0604020202020204" pitchFamily="34" charset="0"/>
              </a:rPr>
              <a:t>Data Preprocessing Done</a:t>
            </a:r>
            <a:br>
              <a:rPr lang="en-IN" sz="3400" b="1">
                <a:solidFill>
                  <a:srgbClr val="FFFFFF"/>
                </a:solidFill>
                <a:latin typeface="Arial" panose="020B0604020202020204" pitchFamily="34" charset="0"/>
                <a:ea typeface="Calibri" panose="020F0502020204030204" pitchFamily="34" charset="0"/>
                <a:cs typeface="Arial" panose="020B0604020202020204" pitchFamily="34" charset="0"/>
              </a:rPr>
            </a:br>
            <a:endParaRPr lang="en-IN" sz="3400">
              <a:solidFill>
                <a:srgbClr val="FFFFFF"/>
              </a:solidFill>
            </a:endParaRPr>
          </a:p>
        </p:txBody>
      </p:sp>
      <p:sp>
        <p:nvSpPr>
          <p:cNvPr id="3" name="Content Placeholder 2">
            <a:extLst>
              <a:ext uri="{FF2B5EF4-FFF2-40B4-BE49-F238E27FC236}">
                <a16:creationId xmlns:a16="http://schemas.microsoft.com/office/drawing/2014/main" id="{D3FC042D-E79E-4B21-A026-0284FD32D62F}"/>
              </a:ext>
            </a:extLst>
          </p:cNvPr>
          <p:cNvSpPr>
            <a:spLocks noGrp="1"/>
          </p:cNvSpPr>
          <p:nvPr>
            <p:ph idx="1"/>
          </p:nvPr>
        </p:nvSpPr>
        <p:spPr>
          <a:xfrm>
            <a:off x="609600" y="1891970"/>
            <a:ext cx="10896599" cy="4671492"/>
          </a:xfrm>
        </p:spPr>
        <p:txBody>
          <a:bodyPr anchor="ctr">
            <a:normAutofit/>
          </a:bodyPr>
          <a:lstStyle/>
          <a:p>
            <a:pPr marL="342900" lvl="0" indent="-342900">
              <a:buFont typeface="Symbol" panose="05050102010706020507" pitchFamily="18" charset="2"/>
              <a:buChar char=""/>
            </a:pPr>
            <a:r>
              <a:rPr lang="en-IN" sz="1900" dirty="0">
                <a:effectLst/>
                <a:latin typeface="Arial" panose="020B0604020202020204" pitchFamily="34" charset="0"/>
                <a:ea typeface="Calibri" panose="020F0502020204030204" pitchFamily="34" charset="0"/>
                <a:cs typeface="Times New Roman" panose="02020603050405020304" pitchFamily="18" charset="0"/>
              </a:rPr>
              <a:t>Rows with null values were removed.</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9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900" dirty="0">
                <a:effectLst/>
                <a:latin typeface="Calibri" panose="020F0502020204030204" pitchFamily="34" charset="0"/>
                <a:ea typeface="Calibri" panose="020F0502020204030204" pitchFamily="34" charset="0"/>
                <a:cs typeface="Times New Roman" panose="02020603050405020304" pitchFamily="18" charset="0"/>
              </a:rPr>
              <a:t> </a:t>
            </a:r>
            <a:r>
              <a:rPr lang="en-IN" sz="19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900" dirty="0">
                <a:effectLst/>
                <a:latin typeface="Arial" panose="020B0604020202020204" pitchFamily="34" charset="0"/>
                <a:ea typeface="Calibri" panose="020F0502020204030204" pitchFamily="34" charset="0"/>
                <a:cs typeface="Times New Roman" panose="02020603050405020304" pitchFamily="18" charset="0"/>
              </a:rPr>
              <a:t>The train and test dataset contents were then converted into lowercase.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900" dirty="0">
                <a:effectLst/>
                <a:latin typeface="Arial" panose="020B0604020202020204" pitchFamily="34" charset="0"/>
                <a:ea typeface="Calibri" panose="020F0502020204030204" pitchFamily="34" charset="0"/>
                <a:cs typeface="Times New Roman" panose="02020603050405020304" pitchFamily="18" charset="0"/>
              </a:rPr>
              <a:t>Punctuations, unnecessary characters etc were removed, currency symbols, phone numbers, web </a:t>
            </a:r>
            <a:r>
              <a:rPr lang="en-IN" sz="1900" dirty="0" err="1">
                <a:effectLst/>
                <a:latin typeface="Arial" panose="020B0604020202020204" pitchFamily="34" charset="0"/>
                <a:ea typeface="Calibri" panose="020F0502020204030204" pitchFamily="34" charset="0"/>
                <a:cs typeface="Times New Roman" panose="02020603050405020304" pitchFamily="18" charset="0"/>
              </a:rPr>
              <a:t>urls</a:t>
            </a:r>
            <a:r>
              <a:rPr lang="en-IN" sz="1900" dirty="0">
                <a:effectLst/>
                <a:latin typeface="Arial" panose="020B0604020202020204" pitchFamily="34" charset="0"/>
                <a:ea typeface="Calibri" panose="020F0502020204030204" pitchFamily="34" charset="0"/>
                <a:cs typeface="Times New Roman" panose="02020603050405020304" pitchFamily="18" charset="0"/>
              </a:rPr>
              <a:t>, email addresses etc were replaced with single words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900" dirty="0">
                <a:effectLst/>
                <a:latin typeface="Arial" panose="020B0604020202020204" pitchFamily="34" charset="0"/>
                <a:ea typeface="Calibri" panose="020F0502020204030204" pitchFamily="34" charset="0"/>
                <a:cs typeface="Times New Roman" panose="02020603050405020304" pitchFamily="18" charset="0"/>
              </a:rPr>
              <a:t>Tokens that contributed nothing to semantics of the messages were removed as Stop words. Finally retained tokens were lemmatized using WordNetLemmatizer().</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IN" sz="1900" dirty="0">
                <a:effectLst/>
                <a:latin typeface="Arial" panose="020B0604020202020204" pitchFamily="34" charset="0"/>
                <a:ea typeface="Calibri" panose="020F0502020204030204" pitchFamily="34" charset="0"/>
                <a:cs typeface="Times New Roman" panose="02020603050405020304" pitchFamily="18" charset="0"/>
              </a:rPr>
              <a:t>The string lengths of original comments and the cleaned comments were then compared.</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900" dirty="0"/>
          </a:p>
        </p:txBody>
      </p:sp>
    </p:spTree>
    <p:extLst>
      <p:ext uri="{BB962C8B-B14F-4D97-AF65-F5344CB8AC3E}">
        <p14:creationId xmlns:p14="http://schemas.microsoft.com/office/powerpoint/2010/main" val="3795801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1648</TotalTime>
  <Words>1525</Words>
  <Application>Microsoft Office PowerPoint</Application>
  <PresentationFormat>Widescreen</PresentationFormat>
  <Paragraphs>102</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Aldhabi</vt:lpstr>
      <vt:lpstr>Arial</vt:lpstr>
      <vt:lpstr>Calibri</vt:lpstr>
      <vt:lpstr>Calibri Light</vt:lpstr>
      <vt:lpstr>Candara</vt:lpstr>
      <vt:lpstr>Symbol</vt:lpstr>
      <vt:lpstr>Wingdings</vt:lpstr>
      <vt:lpstr>Office Theme</vt:lpstr>
      <vt:lpstr>Ratings Prediction Project Presentation</vt:lpstr>
      <vt:lpstr>INTRODUCTION</vt:lpstr>
      <vt:lpstr>PROBLEM STATEMENT</vt:lpstr>
      <vt:lpstr>DATA COLLECTION PHASE</vt:lpstr>
      <vt:lpstr>The Dataset</vt:lpstr>
      <vt:lpstr>Python Libraries used:  </vt:lpstr>
      <vt:lpstr>MODEL BUILDING PHASE</vt:lpstr>
      <vt:lpstr>DATA PREPROCESSING</vt:lpstr>
      <vt:lpstr>Data Preprocessing Done </vt:lpstr>
      <vt:lpstr>Data Inputs- Logic- Output Relationships </vt:lpstr>
      <vt:lpstr>Hardware and Software Requirements and Tools Used</vt:lpstr>
      <vt:lpstr>Exploratory Data Analysis Visualizations  </vt:lpstr>
      <vt:lpstr>The rating classes 1.0-4.0 are fairly balanced, the 5.0 class represents the highest number of reviews. </vt:lpstr>
      <vt:lpstr>Word Clouds of the most frequent words under used in reviews for Rating ‘5’</vt:lpstr>
      <vt:lpstr>Word Clouds of the most frequent words under used in reviews for Rating ‘4’</vt:lpstr>
      <vt:lpstr>Word Clouds of the most frequent words under used in reviews for Rating ‘3’</vt:lpstr>
      <vt:lpstr>Word Clouds of the most frequent words under used in reviews for Rating ‘2’</vt:lpstr>
      <vt:lpstr>Word Clouds of the most frequent words under used in reviews for Rating ‘1’</vt:lpstr>
      <vt:lpstr>Top 10 words and their corresponding Ratings, along with their counts </vt:lpstr>
      <vt:lpstr>MODEL DEVELOPMENT ALGORITHMS</vt:lpstr>
      <vt:lpstr>Train-Test Split</vt:lpstr>
      <vt:lpstr>Model</vt:lpstr>
      <vt:lpstr>PowerPoint Presentation</vt:lpstr>
      <vt:lpstr>PowerPoint Presentation</vt:lpstr>
      <vt:lpstr>PowerPoint Presentation</vt:lpstr>
      <vt:lpstr>Cross Validation </vt:lpstr>
      <vt:lpstr>ROC AUC Scores </vt:lpstr>
      <vt:lpstr>ROC AUC curve for Random Forest Classifier </vt:lpstr>
      <vt:lpstr>Hyper Parameter Tuning </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akshay shah</cp:lastModifiedBy>
  <cp:revision>15</cp:revision>
  <dcterms:created xsi:type="dcterms:W3CDTF">2021-12-26T03:23:22Z</dcterms:created>
  <dcterms:modified xsi:type="dcterms:W3CDTF">2022-04-20T11:48:03Z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