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57" r:id="rId4"/>
    <p:sldId id="258" r:id="rId5"/>
    <p:sldId id="259" r:id="rId6"/>
    <p:sldId id="260" r:id="rId7"/>
    <p:sldId id="262" r:id="rId8"/>
    <p:sldId id="263" r:id="rId9"/>
    <p:sldId id="292" r:id="rId10"/>
    <p:sldId id="264" r:id="rId11"/>
    <p:sldId id="265" r:id="rId12"/>
    <p:sldId id="280" r:id="rId13"/>
    <p:sldId id="293" r:id="rId14"/>
    <p:sldId id="270" r:id="rId15"/>
    <p:sldId id="297" r:id="rId16"/>
    <p:sldId id="294" r:id="rId17"/>
    <p:sldId id="295" r:id="rId18"/>
    <p:sldId id="298" r:id="rId19"/>
    <p:sldId id="296" r:id="rId20"/>
    <p:sldId id="299" r:id="rId21"/>
    <p:sldId id="300" r:id="rId22"/>
    <p:sldId id="301" r:id="rId23"/>
    <p:sldId id="302" r:id="rId24"/>
    <p:sldId id="303" r:id="rId25"/>
    <p:sldId id="304" r:id="rId26"/>
    <p:sldId id="272" r:id="rId27"/>
    <p:sldId id="305" r:id="rId28"/>
    <p:sldId id="306" r:id="rId29"/>
    <p:sldId id="276" r:id="rId30"/>
    <p:sldId id="277" r:id="rId31"/>
    <p:sldId id="278" r:id="rId32"/>
    <p:sldId id="279" r:id="rId33"/>
    <p:sldId id="282" r:id="rId34"/>
    <p:sldId id="283" r:id="rId35"/>
    <p:sldId id="307" r:id="rId36"/>
    <p:sldId id="284" r:id="rId37"/>
    <p:sldId id="285" r:id="rId38"/>
    <p:sldId id="286" r:id="rId39"/>
    <p:sldId id="287"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3AD-FBD7-45FC-97CF-EE4BD5F93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81D418-346C-441B-810F-A3EA4D1E4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5C46F0-E5A8-4B5B-A37F-E8DA92D32E1D}"/>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a:extLst>
              <a:ext uri="{FF2B5EF4-FFF2-40B4-BE49-F238E27FC236}">
                <a16:creationId xmlns:a16="http://schemas.microsoft.com/office/drawing/2014/main" id="{68932152-FBFC-4870-BAF3-830B6C843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290F2-C2C3-47E1-B417-F2DB72B82D0C}"/>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61812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D4A0-213F-4C9E-A7B3-3BFF987EA7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5EB6A-EFA2-4FDD-9668-0D7D0BCAE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F6486-5FBB-46DF-9F4D-4AA34117B441}"/>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a:extLst>
              <a:ext uri="{FF2B5EF4-FFF2-40B4-BE49-F238E27FC236}">
                <a16:creationId xmlns:a16="http://schemas.microsoft.com/office/drawing/2014/main" id="{080BFD3F-8D7C-4C0D-80EC-57D554699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FB82F-17D1-46FB-AC84-79E43E171438}"/>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6114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D5ABB-02B1-4397-8060-2F31AAF81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6A01D0-EC77-4C0F-9836-7E750FDE4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5C905-5CA1-4577-BCE8-1072FB9A26FD}"/>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a:extLst>
              <a:ext uri="{FF2B5EF4-FFF2-40B4-BE49-F238E27FC236}">
                <a16:creationId xmlns:a16="http://schemas.microsoft.com/office/drawing/2014/main" id="{488A7A3B-EF9E-438B-A380-A0DB409EE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E255B-888A-4A60-9394-807EA618D9F5}"/>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426916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099360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430181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97609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2112B-ADF9-4371-8746-609FD85A8379}"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33442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2112B-ADF9-4371-8746-609FD85A8379}"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887724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527173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567562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16050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35F1-BDE3-4966-9002-8A7650EC00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2E0994-EAF3-430B-98C7-0D64186BF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4A36F-1EBC-4A54-B37B-E17CB893C983}"/>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a:extLst>
              <a:ext uri="{FF2B5EF4-FFF2-40B4-BE49-F238E27FC236}">
                <a16:creationId xmlns:a16="http://schemas.microsoft.com/office/drawing/2014/main" id="{C2416EFC-7E24-4F5E-9F3D-02D50C14C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FD261-A0D9-400D-99BE-24503DB91654}"/>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666702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2112B-ADF9-4371-8746-609FD85A8379}"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848824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2112B-ADF9-4371-8746-609FD85A8379}"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85974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999210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9441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412810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464029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523756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47356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633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8D41-1692-47EE-8FA7-A56466EF6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3D74C9-45A4-4103-858C-4CF0A571F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F0A12-740C-42EC-BE4D-D2083E191A4C}"/>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5" name="Footer Placeholder 4">
            <a:extLst>
              <a:ext uri="{FF2B5EF4-FFF2-40B4-BE49-F238E27FC236}">
                <a16:creationId xmlns:a16="http://schemas.microsoft.com/office/drawing/2014/main" id="{9D34A82B-F1D8-421C-A759-E2182DA21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53E1-5B26-434D-9F13-B7191F48056A}"/>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14404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C4AF-5C72-4FBB-B92C-68D124C6E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7B4985-EF56-44CB-A255-4E9789D7B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3720F-0F24-4498-BDF4-82B996886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438EC-4FD0-4AFB-A37A-5AD0266A5336}"/>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6" name="Footer Placeholder 5">
            <a:extLst>
              <a:ext uri="{FF2B5EF4-FFF2-40B4-BE49-F238E27FC236}">
                <a16:creationId xmlns:a16="http://schemas.microsoft.com/office/drawing/2014/main" id="{50796349-077F-41A2-AA0A-EE1D467E0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6D7795-040F-4B59-868E-AACD1B370C6E}"/>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64979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5E6A-E0A1-4484-B733-D2E823881D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0DE72C-1E66-4C90-A32A-744240B7A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DE068-741C-43E8-B567-5CBB74EBF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6C3351-E215-45FA-9B85-813AE615D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F2A6B-F431-4F18-9D22-22FEA5D77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A770FD-5290-43BC-B89C-6E7F6CCACAB8}"/>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8" name="Footer Placeholder 7">
            <a:extLst>
              <a:ext uri="{FF2B5EF4-FFF2-40B4-BE49-F238E27FC236}">
                <a16:creationId xmlns:a16="http://schemas.microsoft.com/office/drawing/2014/main" id="{8AE57B50-6B83-45C9-8C1E-D1AEB22E91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30B070-2B07-46C4-82D1-CC6ADB14BE53}"/>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6859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B1AD-9660-4319-944B-AFC1698A49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BA9C74-E0E3-40CF-BBE0-23B7B1B7D66F}"/>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4" name="Footer Placeholder 3">
            <a:extLst>
              <a:ext uri="{FF2B5EF4-FFF2-40B4-BE49-F238E27FC236}">
                <a16:creationId xmlns:a16="http://schemas.microsoft.com/office/drawing/2014/main" id="{13EEADF1-E152-4350-8627-AC078B4C3A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8E9D53-5A25-454E-8947-4CEEE63FC92E}"/>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61278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AD078-BF44-4164-A231-3F4589E3645A}"/>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3" name="Footer Placeholder 2">
            <a:extLst>
              <a:ext uri="{FF2B5EF4-FFF2-40B4-BE49-F238E27FC236}">
                <a16:creationId xmlns:a16="http://schemas.microsoft.com/office/drawing/2014/main" id="{584166AC-9472-44BF-A94B-2DF3EC098E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0ADA99-69AB-46FE-87B7-84F2E4ACAFEC}"/>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33291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AF0-2655-4317-82CD-E9D0C8389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322E13-54EE-4482-A51A-0A101B3F5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810BE-9F00-419C-B9B1-730FF6069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4F07B-CAA6-416F-BE9D-DC06212DD3B2}"/>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6" name="Footer Placeholder 5">
            <a:extLst>
              <a:ext uri="{FF2B5EF4-FFF2-40B4-BE49-F238E27FC236}">
                <a16:creationId xmlns:a16="http://schemas.microsoft.com/office/drawing/2014/main" id="{DF2E0BF1-9B0F-4421-8F78-AE67C21A8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293071-1AF0-4147-BE15-BFF436C8CA2A}"/>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86691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8251-77E9-47E9-8073-7F3A6F07A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364EB-F99E-4843-B8FB-4899EE196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121124-CA9D-4063-B8C6-BA980204F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29728-A5DD-49F3-A7AE-9CA873C5B575}"/>
              </a:ext>
            </a:extLst>
          </p:cNvPr>
          <p:cNvSpPr>
            <a:spLocks noGrp="1"/>
          </p:cNvSpPr>
          <p:nvPr>
            <p:ph type="dt" sz="half" idx="10"/>
          </p:nvPr>
        </p:nvSpPr>
        <p:spPr/>
        <p:txBody>
          <a:bodyPr/>
          <a:lstStyle/>
          <a:p>
            <a:fld id="{C0F2112B-ADF9-4371-8746-609FD85A8379}" type="datetimeFigureOut">
              <a:rPr lang="en-IN" smtClean="0"/>
              <a:t>08-11-2022</a:t>
            </a:fld>
            <a:endParaRPr lang="en-IN"/>
          </a:p>
        </p:txBody>
      </p:sp>
      <p:sp>
        <p:nvSpPr>
          <p:cNvPr id="6" name="Footer Placeholder 5">
            <a:extLst>
              <a:ext uri="{FF2B5EF4-FFF2-40B4-BE49-F238E27FC236}">
                <a16:creationId xmlns:a16="http://schemas.microsoft.com/office/drawing/2014/main" id="{DDB01AE5-20A2-4812-A775-22C1F3D04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B985B-2B96-4B94-BB96-471BE924C267}"/>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89040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2329C-A6BD-4616-96EE-DE4932425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AEA16C-E11D-4611-BE80-9391FBBC6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EA205-2125-49FE-AE74-0CE4A572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2112B-ADF9-4371-8746-609FD85A8379}" type="datetimeFigureOut">
              <a:rPr lang="en-IN" smtClean="0"/>
              <a:t>08-11-2022</a:t>
            </a:fld>
            <a:endParaRPr lang="en-IN"/>
          </a:p>
        </p:txBody>
      </p:sp>
      <p:sp>
        <p:nvSpPr>
          <p:cNvPr id="5" name="Footer Placeholder 4">
            <a:extLst>
              <a:ext uri="{FF2B5EF4-FFF2-40B4-BE49-F238E27FC236}">
                <a16:creationId xmlns:a16="http://schemas.microsoft.com/office/drawing/2014/main" id="{AF683B8A-99B0-46AC-B065-10061396F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1DE38F-F8DB-4720-8B0E-DF1E8E09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DF73F-DC18-4E07-BA0A-85AE939DDB05}" type="slidenum">
              <a:rPr lang="en-IN" smtClean="0"/>
              <a:t>‹#›</a:t>
            </a:fld>
            <a:endParaRPr lang="en-IN"/>
          </a:p>
        </p:txBody>
      </p:sp>
    </p:spTree>
    <p:extLst>
      <p:ext uri="{BB962C8B-B14F-4D97-AF65-F5344CB8AC3E}">
        <p14:creationId xmlns:p14="http://schemas.microsoft.com/office/powerpoint/2010/main" val="37197276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F2112B-ADF9-4371-8746-609FD85A8379}" type="datetimeFigureOut">
              <a:rPr lang="en-IN" smtClean="0"/>
              <a:t>08-11-2022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4DF73F-DC18-4E07-BA0A-85AE939DDB05}" type="slidenum">
              <a:rPr lang="en-IN" smtClean="0"/>
              <a:t>‹#›</a:t>
            </a:fld>
            <a:endParaRPr lang="en-IN"/>
          </a:p>
        </p:txBody>
      </p:sp>
    </p:spTree>
    <p:extLst>
      <p:ext uri="{BB962C8B-B14F-4D97-AF65-F5344CB8AC3E}">
        <p14:creationId xmlns:p14="http://schemas.microsoft.com/office/powerpoint/2010/main" val="97245189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4346B9-6D78-478D-B4CE-C834C45900A4}"/>
              </a:ext>
            </a:extLst>
          </p:cNvPr>
          <p:cNvSpPr>
            <a:spLocks noGrp="1"/>
          </p:cNvSpPr>
          <p:nvPr>
            <p:ph type="subTitle" idx="1"/>
          </p:nvPr>
        </p:nvSpPr>
        <p:spPr>
          <a:xfrm>
            <a:off x="5818094" y="5791199"/>
            <a:ext cx="6069106" cy="999565"/>
          </a:xfrm>
        </p:spPr>
        <p:txBody>
          <a:bodyPr>
            <a:normAutofit lnSpcReduction="10000"/>
          </a:bodyPr>
          <a:lstStyle/>
          <a:p>
            <a:r>
              <a:rPr lang="en-US" dirty="0"/>
              <a:t>Submitted by:-</a:t>
            </a:r>
          </a:p>
          <a:p>
            <a:r>
              <a:rPr lang="en-US" dirty="0"/>
              <a:t>		</a:t>
            </a:r>
            <a:r>
              <a:rPr lang="en-US" sz="3300" dirty="0">
                <a:latin typeface="Bell MT" panose="02020503060305020303" pitchFamily="18" charset="0"/>
              </a:rPr>
              <a:t>AKSHAY DINESH SHAH</a:t>
            </a:r>
            <a:endParaRPr lang="en-IN" sz="3300" dirty="0">
              <a:latin typeface="Bell MT" panose="02020503060305020303" pitchFamily="18" charset="0"/>
            </a:endParaRPr>
          </a:p>
        </p:txBody>
      </p:sp>
      <p:sp>
        <p:nvSpPr>
          <p:cNvPr id="5" name="Rectangle 4">
            <a:extLst>
              <a:ext uri="{FF2B5EF4-FFF2-40B4-BE49-F238E27FC236}">
                <a16:creationId xmlns:a16="http://schemas.microsoft.com/office/drawing/2014/main" id="{9F2BAF4B-172D-4BB6-AC89-D8A92095A9B2}"/>
              </a:ext>
            </a:extLst>
          </p:cNvPr>
          <p:cNvSpPr/>
          <p:nvPr/>
        </p:nvSpPr>
        <p:spPr>
          <a:xfrm>
            <a:off x="80185" y="3462867"/>
            <a:ext cx="10802470"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dirty="0">
                <a:ln/>
                <a:solidFill>
                  <a:schemeClr val="tx1">
                    <a:lumMod val="95000"/>
                    <a:lumOff val="5000"/>
                  </a:schemeClr>
                </a:solidFill>
                <a:latin typeface="Bell MT" panose="02020503060305020303" pitchFamily="18" charset="0"/>
              </a:rPr>
              <a:t>Name</a:t>
            </a:r>
            <a:r>
              <a:rPr lang="en-US" sz="4400" b="1" dirty="0">
                <a:ln/>
                <a:solidFill>
                  <a:schemeClr val="tx1">
                    <a:lumMod val="95000"/>
                    <a:lumOff val="5000"/>
                  </a:schemeClr>
                </a:solidFill>
                <a:latin typeface="Bell MT" panose="02020503060305020303" pitchFamily="18" charset="0"/>
              </a:rPr>
              <a:t> :- </a:t>
            </a:r>
            <a:r>
              <a:rPr lang="en-IN" sz="4400" b="1" i="0" dirty="0">
                <a:solidFill>
                  <a:schemeClr val="tx1">
                    <a:lumMod val="75000"/>
                  </a:schemeClr>
                </a:solidFill>
                <a:effectLst/>
                <a:latin typeface="Open Sans" panose="020B0606030504020204" pitchFamily="34" charset="0"/>
              </a:rPr>
              <a:t>Car Price Prediction Project</a:t>
            </a:r>
            <a:r>
              <a:rPr lang="en-IN" sz="4400" b="0" i="0" dirty="0">
                <a:solidFill>
                  <a:srgbClr val="4E5E6A"/>
                </a:solidFill>
                <a:effectLst/>
                <a:latin typeface="Open Sans" panose="020B0606030504020204" pitchFamily="34" charset="0"/>
              </a:rPr>
              <a:t>.</a:t>
            </a:r>
            <a:endParaRPr lang="en-US" sz="4400" b="1" cap="none" spc="0" dirty="0">
              <a:ln/>
              <a:solidFill>
                <a:schemeClr val="tx1">
                  <a:lumMod val="95000"/>
                  <a:lumOff val="5000"/>
                </a:schemeClr>
              </a:solidFill>
              <a:effectLst/>
              <a:latin typeface="Bell MT" panose="02020503060305020303" pitchFamily="18" charset="0"/>
            </a:endParaRPr>
          </a:p>
        </p:txBody>
      </p:sp>
    </p:spTree>
    <p:extLst>
      <p:ext uri="{BB962C8B-B14F-4D97-AF65-F5344CB8AC3E}">
        <p14:creationId xmlns:p14="http://schemas.microsoft.com/office/powerpoint/2010/main" val="6390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BF1E39-E757-4BD9-89D7-2DEDDD5BB943}"/>
              </a:ext>
            </a:extLst>
          </p:cNvPr>
          <p:cNvSpPr>
            <a:spLocks noGrp="1"/>
          </p:cNvSpPr>
          <p:nvPr>
            <p:ph idx="1"/>
          </p:nvPr>
        </p:nvSpPr>
        <p:spPr>
          <a:xfrm>
            <a:off x="0" y="0"/>
            <a:ext cx="12192000" cy="6858000"/>
          </a:xfrm>
        </p:spPr>
        <p:txBody>
          <a:bodyPr>
            <a:normAutofit/>
          </a:bodyPr>
          <a:lstStyle/>
          <a:p>
            <a:endParaRPr lang="en-US" sz="2000" b="1" i="0" dirty="0">
              <a:solidFill>
                <a:srgbClr val="292929"/>
              </a:solidFill>
              <a:effectLst/>
              <a:latin typeface="charter"/>
            </a:endParaRPr>
          </a:p>
          <a:p>
            <a:r>
              <a:rPr lang="en-US" sz="2000" b="1" i="0" dirty="0">
                <a:solidFill>
                  <a:srgbClr val="292929"/>
                </a:solidFill>
                <a:effectLst/>
                <a:latin typeface="charter"/>
              </a:rPr>
              <a:t>We now start exploring the columns available in our dataset.</a:t>
            </a:r>
          </a:p>
          <a:p>
            <a:endParaRPr lang="en-IN" sz="1400" i="0" dirty="0">
              <a:solidFill>
                <a:srgbClr val="000000"/>
              </a:solidFill>
              <a:effectLst/>
              <a:latin typeface="Helvetica Neue"/>
            </a:endParaRPr>
          </a:p>
          <a:p>
            <a:r>
              <a:rPr lang="en-IN" sz="1400" i="0" dirty="0">
                <a:solidFill>
                  <a:srgbClr val="000000"/>
                </a:solidFill>
                <a:effectLst/>
                <a:latin typeface="Helvetica Neue"/>
              </a:rPr>
              <a:t>Analysing Target Variable</a:t>
            </a:r>
            <a:r>
              <a:rPr lang="en-IN" b="1" i="0" dirty="0">
                <a:solidFill>
                  <a:srgbClr val="000000"/>
                </a:solidFill>
                <a:effectLst/>
                <a:latin typeface="Helvetica Neue"/>
              </a:rPr>
              <a:t>(‘Price’) </a:t>
            </a:r>
            <a:r>
              <a:rPr lang="en-IN" sz="1400" i="0" dirty="0">
                <a:solidFill>
                  <a:srgbClr val="000000"/>
                </a:solidFill>
                <a:effectLst/>
                <a:latin typeface="Helvetica Neue"/>
              </a:rPr>
              <a:t>:</a:t>
            </a:r>
          </a:p>
          <a:p>
            <a:endParaRPr lang="en-IN" sz="1400" dirty="0">
              <a:solidFill>
                <a:srgbClr val="000000"/>
              </a:solidFill>
              <a:latin typeface="Helvetica Neue"/>
            </a:endParaRPr>
          </a:p>
          <a:p>
            <a:endParaRPr lang="en-IN" sz="1400" i="0" dirty="0">
              <a:solidFill>
                <a:srgbClr val="000000"/>
              </a:solidFill>
              <a:effectLst/>
              <a:latin typeface="Helvetica Neue"/>
            </a:endParaRPr>
          </a:p>
          <a:p>
            <a:endParaRPr lang="en-IN" sz="1400" dirty="0">
              <a:solidFill>
                <a:srgbClr val="000000"/>
              </a:solidFill>
              <a:latin typeface="Helvetica Neue"/>
            </a:endParaRPr>
          </a:p>
          <a:p>
            <a:endParaRPr lang="en-IN" sz="1400" i="0" dirty="0">
              <a:solidFill>
                <a:srgbClr val="000000"/>
              </a:solidFill>
              <a:effectLst/>
              <a:latin typeface="Helvetica Neue"/>
            </a:endParaRPr>
          </a:p>
          <a:p>
            <a:endParaRPr lang="en-IN" sz="1400" dirty="0">
              <a:solidFill>
                <a:srgbClr val="000000"/>
              </a:solidFill>
              <a:latin typeface="Helvetica Neue"/>
            </a:endParaRPr>
          </a:p>
          <a:p>
            <a:endParaRPr lang="en-IN" sz="1400" i="0" dirty="0">
              <a:solidFill>
                <a:srgbClr val="000000"/>
              </a:solidFill>
              <a:effectLst/>
              <a:latin typeface="Helvetica Neue"/>
            </a:endParaRPr>
          </a:p>
          <a:p>
            <a:endParaRPr lang="en-IN" sz="1400" dirty="0">
              <a:solidFill>
                <a:srgbClr val="000000"/>
              </a:solidFill>
              <a:latin typeface="Helvetica Neue"/>
            </a:endParaRPr>
          </a:p>
          <a:p>
            <a:endParaRPr lang="en-IN" sz="2000" b="1" dirty="0"/>
          </a:p>
        </p:txBody>
      </p:sp>
      <p:pic>
        <p:nvPicPr>
          <p:cNvPr id="3" name="Picture 2">
            <a:extLst>
              <a:ext uri="{FF2B5EF4-FFF2-40B4-BE49-F238E27FC236}">
                <a16:creationId xmlns:a16="http://schemas.microsoft.com/office/drawing/2014/main" id="{390C4C86-D8D7-4515-A77F-EFF388814CF9}"/>
              </a:ext>
            </a:extLst>
          </p:cNvPr>
          <p:cNvPicPr>
            <a:picLocks noChangeAspect="1"/>
          </p:cNvPicPr>
          <p:nvPr/>
        </p:nvPicPr>
        <p:blipFill>
          <a:blip r:embed="rId2"/>
          <a:stretch>
            <a:fillRect/>
          </a:stretch>
        </p:blipFill>
        <p:spPr>
          <a:xfrm>
            <a:off x="281667" y="1805951"/>
            <a:ext cx="6173180" cy="3789863"/>
          </a:xfrm>
          <a:prstGeom prst="rect">
            <a:avLst/>
          </a:prstGeom>
        </p:spPr>
      </p:pic>
      <p:pic>
        <p:nvPicPr>
          <p:cNvPr id="5" name="Picture 4">
            <a:extLst>
              <a:ext uri="{FF2B5EF4-FFF2-40B4-BE49-F238E27FC236}">
                <a16:creationId xmlns:a16="http://schemas.microsoft.com/office/drawing/2014/main" id="{1C6BD59D-F742-40FE-AB4B-D07B933571FC}"/>
              </a:ext>
            </a:extLst>
          </p:cNvPr>
          <p:cNvPicPr>
            <a:picLocks noChangeAspect="1"/>
          </p:cNvPicPr>
          <p:nvPr/>
        </p:nvPicPr>
        <p:blipFill>
          <a:blip r:embed="rId3"/>
          <a:stretch>
            <a:fillRect/>
          </a:stretch>
        </p:blipFill>
        <p:spPr>
          <a:xfrm>
            <a:off x="6441527" y="2094528"/>
            <a:ext cx="5273734" cy="4046043"/>
          </a:xfrm>
          <a:prstGeom prst="rect">
            <a:avLst/>
          </a:prstGeom>
        </p:spPr>
      </p:pic>
    </p:spTree>
    <p:extLst>
      <p:ext uri="{BB962C8B-B14F-4D97-AF65-F5344CB8AC3E}">
        <p14:creationId xmlns:p14="http://schemas.microsoft.com/office/powerpoint/2010/main" val="172464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EC365-268A-4795-9CCA-56751D402D7D}"/>
              </a:ext>
            </a:extLst>
          </p:cNvPr>
          <p:cNvSpPr txBox="1"/>
          <p:nvPr/>
        </p:nvSpPr>
        <p:spPr>
          <a:xfrm>
            <a:off x="437663" y="204177"/>
            <a:ext cx="10152184" cy="1785104"/>
          </a:xfrm>
          <a:prstGeom prst="rect">
            <a:avLst/>
          </a:prstGeom>
          <a:noFill/>
        </p:spPr>
        <p:txBody>
          <a:bodyPr wrap="square" rtlCol="0">
            <a:spAutoFit/>
          </a:bodyPr>
          <a:lstStyle/>
          <a:p>
            <a:pPr marL="342900" indent="-342900">
              <a:buFont typeface="Wingdings" panose="05000000000000000000" pitchFamily="2" charset="2"/>
              <a:buChar char="v"/>
            </a:pPr>
            <a:r>
              <a:rPr lang="en-IN" sz="2400" b="1" i="0" dirty="0">
                <a:solidFill>
                  <a:srgbClr val="000000"/>
                </a:solidFill>
                <a:effectLst/>
                <a:latin typeface="Helvetica Neue"/>
              </a:rPr>
              <a:t>Analysing Feature columns</a:t>
            </a:r>
            <a:r>
              <a:rPr lang="en-IN" sz="2800" b="1" i="0" dirty="0">
                <a:solidFill>
                  <a:srgbClr val="000000"/>
                </a:solidFill>
                <a:effectLst/>
                <a:latin typeface="Helvetica Neue"/>
              </a:rPr>
              <a:t>:</a:t>
            </a:r>
          </a:p>
          <a:p>
            <a:pPr marL="342900" indent="-342900">
              <a:buFont typeface="Wingdings" panose="05000000000000000000" pitchFamily="2" charset="2"/>
              <a:buChar char="Ø"/>
            </a:pPr>
            <a:endParaRPr lang="en-US" sz="2000" i="0" dirty="0">
              <a:solidFill>
                <a:srgbClr val="000000"/>
              </a:solidFill>
              <a:effectLst/>
              <a:latin typeface="Helvetica Neue"/>
            </a:endParaRPr>
          </a:p>
          <a:p>
            <a:pPr marL="342900" indent="-342900">
              <a:buFont typeface="Wingdings" panose="05000000000000000000" pitchFamily="2" charset="2"/>
              <a:buChar char="Ø"/>
            </a:pPr>
            <a:r>
              <a:rPr lang="en-US" sz="2000" i="0" dirty="0">
                <a:solidFill>
                  <a:srgbClr val="000000"/>
                </a:solidFill>
                <a:effectLst/>
                <a:latin typeface="Helvetica Neue"/>
              </a:rPr>
              <a:t>Total number of cars in different Cities</a:t>
            </a:r>
          </a:p>
          <a:p>
            <a:pPr marL="342900" indent="-342900">
              <a:buFont typeface="Wingdings" panose="05000000000000000000" pitchFamily="2" charset="2"/>
              <a:buChar char="Ø"/>
            </a:pPr>
            <a:endParaRPr lang="en-IN" sz="2400" i="0" dirty="0">
              <a:solidFill>
                <a:srgbClr val="000000"/>
              </a:solidFill>
              <a:effectLst/>
              <a:latin typeface="Helvetica Neue"/>
            </a:endParaRPr>
          </a:p>
          <a:p>
            <a:endParaRPr lang="en-IN" dirty="0"/>
          </a:p>
        </p:txBody>
      </p:sp>
      <p:pic>
        <p:nvPicPr>
          <p:cNvPr id="2" name="Picture 1">
            <a:extLst>
              <a:ext uri="{FF2B5EF4-FFF2-40B4-BE49-F238E27FC236}">
                <a16:creationId xmlns:a16="http://schemas.microsoft.com/office/drawing/2014/main" id="{1AB0B4C7-8A6D-4E4C-9A8E-09B1DAF489DB}"/>
              </a:ext>
            </a:extLst>
          </p:cNvPr>
          <p:cNvPicPr>
            <a:picLocks noChangeAspect="1"/>
          </p:cNvPicPr>
          <p:nvPr/>
        </p:nvPicPr>
        <p:blipFill>
          <a:blip r:embed="rId2"/>
          <a:stretch>
            <a:fillRect/>
          </a:stretch>
        </p:blipFill>
        <p:spPr>
          <a:xfrm>
            <a:off x="114789" y="1587377"/>
            <a:ext cx="6106308" cy="4922838"/>
          </a:xfrm>
          <a:prstGeom prst="rect">
            <a:avLst/>
          </a:prstGeom>
        </p:spPr>
      </p:pic>
      <p:sp>
        <p:nvSpPr>
          <p:cNvPr id="5" name="TextBox 4">
            <a:extLst>
              <a:ext uri="{FF2B5EF4-FFF2-40B4-BE49-F238E27FC236}">
                <a16:creationId xmlns:a16="http://schemas.microsoft.com/office/drawing/2014/main" id="{F8B6574F-2584-436D-8F38-0EE327176F28}"/>
              </a:ext>
            </a:extLst>
          </p:cNvPr>
          <p:cNvSpPr txBox="1"/>
          <p:nvPr/>
        </p:nvSpPr>
        <p:spPr>
          <a:xfrm>
            <a:off x="6932247" y="2352431"/>
            <a:ext cx="4900246" cy="2554545"/>
          </a:xfrm>
          <a:prstGeom prst="rect">
            <a:avLst/>
          </a:prstGeom>
          <a:noFill/>
        </p:spPr>
        <p:txBody>
          <a:bodyPr wrap="square" rtlCol="0">
            <a:spAutoFit/>
          </a:bodyPr>
          <a:lstStyle/>
          <a:p>
            <a:r>
              <a:rPr lang="en-IN" sz="3200" dirty="0">
                <a:latin typeface="Bell MT" panose="02020503060305020303" pitchFamily="18" charset="0"/>
              </a:rPr>
              <a:t>Mumbai        1126</a:t>
            </a:r>
          </a:p>
          <a:p>
            <a:r>
              <a:rPr lang="en-IN" sz="3200" dirty="0">
                <a:latin typeface="Bell MT" panose="02020503060305020303" pitchFamily="18" charset="0"/>
              </a:rPr>
              <a:t>Delhi                674</a:t>
            </a:r>
          </a:p>
          <a:p>
            <a:r>
              <a:rPr lang="en-IN" sz="3200" dirty="0">
                <a:latin typeface="Bell MT" panose="02020503060305020303" pitchFamily="18" charset="0"/>
              </a:rPr>
              <a:t>Chennai           638</a:t>
            </a:r>
          </a:p>
          <a:p>
            <a:r>
              <a:rPr lang="en-IN" sz="3200" dirty="0">
                <a:latin typeface="Bell MT" panose="02020503060305020303" pitchFamily="18" charset="0"/>
              </a:rPr>
              <a:t>Bangalore        478</a:t>
            </a:r>
          </a:p>
          <a:p>
            <a:r>
              <a:rPr lang="en-IN" sz="3200" dirty="0">
                <a:latin typeface="Bell MT" panose="02020503060305020303" pitchFamily="18" charset="0"/>
              </a:rPr>
              <a:t>Hyderabad       118</a:t>
            </a:r>
          </a:p>
        </p:txBody>
      </p:sp>
    </p:spTree>
    <p:extLst>
      <p:ext uri="{BB962C8B-B14F-4D97-AF65-F5344CB8AC3E}">
        <p14:creationId xmlns:p14="http://schemas.microsoft.com/office/powerpoint/2010/main" val="344380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9F13-F409-4A7B-A438-74D2AD86AD5E}"/>
              </a:ext>
            </a:extLst>
          </p:cNvPr>
          <p:cNvSpPr>
            <a:spLocks noGrp="1"/>
          </p:cNvSpPr>
          <p:nvPr>
            <p:ph type="title"/>
          </p:nvPr>
        </p:nvSpPr>
        <p:spPr>
          <a:xfrm>
            <a:off x="838200" y="78154"/>
            <a:ext cx="10515600" cy="1031632"/>
          </a:xfrm>
        </p:spPr>
        <p:txBody>
          <a:bodyPr>
            <a:normAutofit fontScale="90000"/>
          </a:bodyPr>
          <a:lstStyle/>
          <a:p>
            <a:r>
              <a:rPr lang="en-US" sz="3200" i="0" dirty="0">
                <a:solidFill>
                  <a:srgbClr val="000000"/>
                </a:solidFill>
                <a:effectLst/>
                <a:latin typeface="Helvetica Neue"/>
              </a:rPr>
              <a:t>No. of different Brands in all Cities</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6687228A-F8F2-42CC-9923-F2E111310252}"/>
              </a:ext>
            </a:extLst>
          </p:cNvPr>
          <p:cNvPicPr>
            <a:picLocks noGrp="1" noChangeAspect="1"/>
          </p:cNvPicPr>
          <p:nvPr>
            <p:ph idx="1"/>
          </p:nvPr>
        </p:nvPicPr>
        <p:blipFill>
          <a:blip r:embed="rId2"/>
          <a:stretch>
            <a:fillRect/>
          </a:stretch>
        </p:blipFill>
        <p:spPr>
          <a:xfrm>
            <a:off x="156310" y="531527"/>
            <a:ext cx="7237044" cy="5968344"/>
          </a:xfrm>
          <a:prstGeom prst="rect">
            <a:avLst/>
          </a:prstGeom>
        </p:spPr>
      </p:pic>
      <p:sp>
        <p:nvSpPr>
          <p:cNvPr id="5" name="TextBox 4">
            <a:extLst>
              <a:ext uri="{FF2B5EF4-FFF2-40B4-BE49-F238E27FC236}">
                <a16:creationId xmlns:a16="http://schemas.microsoft.com/office/drawing/2014/main" id="{995BF985-AE17-4FD6-82A9-1B5874C99881}"/>
              </a:ext>
            </a:extLst>
          </p:cNvPr>
          <p:cNvSpPr txBox="1"/>
          <p:nvPr/>
        </p:nvSpPr>
        <p:spPr>
          <a:xfrm>
            <a:off x="7870092" y="1265767"/>
            <a:ext cx="3759200" cy="5262979"/>
          </a:xfrm>
          <a:prstGeom prst="rect">
            <a:avLst/>
          </a:prstGeom>
          <a:noFill/>
        </p:spPr>
        <p:txBody>
          <a:bodyPr wrap="square" rtlCol="0">
            <a:spAutoFit/>
          </a:bodyPr>
          <a:lstStyle/>
          <a:p>
            <a:r>
              <a:rPr lang="en-IN" sz="1600" dirty="0"/>
              <a:t>Maruti                   1428</a:t>
            </a:r>
          </a:p>
          <a:p>
            <a:r>
              <a:rPr lang="en-IN" sz="1600" dirty="0"/>
              <a:t>Hyundai                   711</a:t>
            </a:r>
          </a:p>
          <a:p>
            <a:r>
              <a:rPr lang="en-IN" sz="1600" dirty="0"/>
              <a:t>Ford                          200</a:t>
            </a:r>
          </a:p>
          <a:p>
            <a:r>
              <a:rPr lang="en-IN" sz="1600" dirty="0"/>
              <a:t>Honda                      194</a:t>
            </a:r>
          </a:p>
          <a:p>
            <a:r>
              <a:rPr lang="en-IN" sz="1600" dirty="0"/>
              <a:t>Renault                    115</a:t>
            </a:r>
          </a:p>
          <a:p>
            <a:r>
              <a:rPr lang="en-IN" sz="1600" dirty="0"/>
              <a:t>Tata                             91</a:t>
            </a:r>
          </a:p>
          <a:p>
            <a:r>
              <a:rPr lang="en-IN" sz="1600" dirty="0"/>
              <a:t>Toyota                        80</a:t>
            </a:r>
          </a:p>
          <a:p>
            <a:r>
              <a:rPr lang="en-IN" sz="1600" dirty="0"/>
              <a:t>Volkswagen               75</a:t>
            </a:r>
          </a:p>
          <a:p>
            <a:r>
              <a:rPr lang="en-IN" sz="1600" dirty="0"/>
              <a:t>Mahindra                   30</a:t>
            </a:r>
          </a:p>
          <a:p>
            <a:r>
              <a:rPr lang="en-IN" sz="1600" dirty="0"/>
              <a:t>MG                              22</a:t>
            </a:r>
          </a:p>
          <a:p>
            <a:r>
              <a:rPr lang="en-IN" sz="1600" dirty="0"/>
              <a:t>Skoda                          14</a:t>
            </a:r>
          </a:p>
          <a:p>
            <a:r>
              <a:rPr lang="en-IN" sz="1600" dirty="0"/>
              <a:t>Datsun                        13</a:t>
            </a:r>
          </a:p>
          <a:p>
            <a:r>
              <a:rPr lang="en-IN" sz="1600" dirty="0"/>
              <a:t>KIA                               13</a:t>
            </a:r>
          </a:p>
          <a:p>
            <a:r>
              <a:rPr lang="en-IN" sz="1600" dirty="0"/>
              <a:t>BMW                           13</a:t>
            </a:r>
          </a:p>
          <a:p>
            <a:r>
              <a:rPr lang="en-IN" sz="1600" dirty="0"/>
              <a:t>Nissan                         12</a:t>
            </a:r>
          </a:p>
          <a:p>
            <a:r>
              <a:rPr lang="en-IN" sz="1600" dirty="0"/>
              <a:t>Jeep                             11</a:t>
            </a:r>
          </a:p>
          <a:p>
            <a:r>
              <a:rPr lang="en-IN" sz="1600" dirty="0"/>
              <a:t>Audi                               7</a:t>
            </a:r>
          </a:p>
          <a:p>
            <a:r>
              <a:rPr lang="en-IN" sz="1600" dirty="0"/>
              <a:t>Mercedes                     2</a:t>
            </a:r>
          </a:p>
          <a:p>
            <a:r>
              <a:rPr lang="en-IN" sz="1600" dirty="0"/>
              <a:t>Jaguar                           1</a:t>
            </a:r>
          </a:p>
          <a:p>
            <a:r>
              <a:rPr lang="en-IN" sz="1600" dirty="0"/>
              <a:t>SsangYong                    1</a:t>
            </a:r>
          </a:p>
          <a:p>
            <a:r>
              <a:rPr lang="en-IN" sz="1600" dirty="0"/>
              <a:t>Fiat                                1</a:t>
            </a:r>
          </a:p>
        </p:txBody>
      </p:sp>
    </p:spTree>
    <p:extLst>
      <p:ext uri="{BB962C8B-B14F-4D97-AF65-F5344CB8AC3E}">
        <p14:creationId xmlns:p14="http://schemas.microsoft.com/office/powerpoint/2010/main" val="105892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46ADF-6751-4C48-A4D6-EE266C4BB513}"/>
              </a:ext>
            </a:extLst>
          </p:cNvPr>
          <p:cNvSpPr>
            <a:spLocks noGrp="1"/>
          </p:cNvSpPr>
          <p:nvPr>
            <p:ph idx="1"/>
          </p:nvPr>
        </p:nvSpPr>
        <p:spPr>
          <a:xfrm>
            <a:off x="0" y="0"/>
            <a:ext cx="12192000" cy="6858000"/>
          </a:xfrm>
        </p:spPr>
        <p:txBody>
          <a:bodyPr/>
          <a:lstStyle/>
          <a:p>
            <a:endParaRPr lang="en-US" dirty="0"/>
          </a:p>
          <a:p>
            <a:r>
              <a:rPr lang="en-US" sz="3200" b="1" dirty="0"/>
              <a:t>Total number of different Brands in all Cities</a:t>
            </a:r>
            <a:r>
              <a:rPr lang="en-IN" sz="3200" b="1" dirty="0"/>
              <a:t>’:-</a:t>
            </a:r>
          </a:p>
          <a:p>
            <a:endParaRPr lang="en-IN" sz="3200" b="1" dirty="0">
              <a:solidFill>
                <a:srgbClr val="292929"/>
              </a:solidFill>
              <a:latin typeface="charter"/>
            </a:endParaRPr>
          </a:p>
          <a:p>
            <a:endParaRPr lang="en-IN" sz="1600" dirty="0">
              <a:solidFill>
                <a:srgbClr val="292929"/>
              </a:solidFill>
              <a:latin typeface="charter"/>
            </a:endParaRPr>
          </a:p>
          <a:p>
            <a:endParaRPr lang="en-IN" sz="1600" dirty="0">
              <a:solidFill>
                <a:srgbClr val="292929"/>
              </a:solidFill>
              <a:latin typeface="charter"/>
            </a:endParaRPr>
          </a:p>
          <a:p>
            <a:endParaRPr lang="en-IN" sz="1600" dirty="0">
              <a:solidFill>
                <a:srgbClr val="292929"/>
              </a:solidFill>
              <a:latin typeface="charter"/>
            </a:endParaRPr>
          </a:p>
          <a:p>
            <a:endParaRPr lang="en-IN" sz="1600" dirty="0">
              <a:solidFill>
                <a:srgbClr val="292929"/>
              </a:solidFill>
              <a:latin typeface="charter"/>
            </a:endParaRPr>
          </a:p>
          <a:p>
            <a:endParaRPr lang="en-IN" b="1" dirty="0">
              <a:solidFill>
                <a:srgbClr val="292929"/>
              </a:solidFill>
              <a:latin typeface="charter"/>
            </a:endParaRPr>
          </a:p>
          <a:p>
            <a:pPr marL="0" indent="0">
              <a:buNone/>
            </a:pPr>
            <a:endParaRPr lang="en-IN" sz="1600" dirty="0"/>
          </a:p>
        </p:txBody>
      </p:sp>
      <p:pic>
        <p:nvPicPr>
          <p:cNvPr id="2" name="Picture 1">
            <a:extLst>
              <a:ext uri="{FF2B5EF4-FFF2-40B4-BE49-F238E27FC236}">
                <a16:creationId xmlns:a16="http://schemas.microsoft.com/office/drawing/2014/main" id="{E7E19B89-D91C-4B6E-9074-F8452360BA40}"/>
              </a:ext>
            </a:extLst>
          </p:cNvPr>
          <p:cNvPicPr>
            <a:picLocks noChangeAspect="1"/>
          </p:cNvPicPr>
          <p:nvPr/>
        </p:nvPicPr>
        <p:blipFill>
          <a:blip r:embed="rId2"/>
          <a:stretch>
            <a:fillRect/>
          </a:stretch>
        </p:blipFill>
        <p:spPr>
          <a:xfrm>
            <a:off x="758092" y="1234831"/>
            <a:ext cx="9331570" cy="5446707"/>
          </a:xfrm>
          <a:prstGeom prst="rect">
            <a:avLst/>
          </a:prstGeom>
        </p:spPr>
      </p:pic>
    </p:spTree>
    <p:extLst>
      <p:ext uri="{BB962C8B-B14F-4D97-AF65-F5344CB8AC3E}">
        <p14:creationId xmlns:p14="http://schemas.microsoft.com/office/powerpoint/2010/main" val="201459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BFED-2442-494F-A7EA-67C353F95203}"/>
              </a:ext>
            </a:extLst>
          </p:cNvPr>
          <p:cNvSpPr>
            <a:spLocks noGrp="1"/>
          </p:cNvSpPr>
          <p:nvPr>
            <p:ph type="title"/>
          </p:nvPr>
        </p:nvSpPr>
        <p:spPr>
          <a:xfrm>
            <a:off x="838200" y="365125"/>
            <a:ext cx="10515600" cy="854075"/>
          </a:xfrm>
        </p:spPr>
        <p:txBody>
          <a:bodyPr>
            <a:noAutofit/>
          </a:bodyPr>
          <a:lstStyle/>
          <a:p>
            <a:r>
              <a:rPr lang="en-US" sz="3200" i="0" dirty="0">
                <a:solidFill>
                  <a:srgbClr val="000000"/>
                </a:solidFill>
                <a:effectLst/>
                <a:latin typeface="Helvetica Neue"/>
              </a:rPr>
              <a:t>Total no. of different Car Brands in Hyderabad</a:t>
            </a:r>
            <a:br>
              <a:rPr lang="en-US" sz="3200" i="0" dirty="0">
                <a:solidFill>
                  <a:srgbClr val="000000"/>
                </a:solidFill>
                <a:effectLst/>
                <a:latin typeface="Helvetica Neue"/>
              </a:rPr>
            </a:br>
            <a:endParaRPr lang="en-IN" sz="3200" dirty="0"/>
          </a:p>
        </p:txBody>
      </p:sp>
      <p:pic>
        <p:nvPicPr>
          <p:cNvPr id="4" name="Content Placeholder 3">
            <a:extLst>
              <a:ext uri="{FF2B5EF4-FFF2-40B4-BE49-F238E27FC236}">
                <a16:creationId xmlns:a16="http://schemas.microsoft.com/office/drawing/2014/main" id="{43A1D800-4499-44EA-BBF9-5C142B0ECA17}"/>
              </a:ext>
            </a:extLst>
          </p:cNvPr>
          <p:cNvPicPr>
            <a:picLocks noGrp="1" noChangeAspect="1"/>
          </p:cNvPicPr>
          <p:nvPr>
            <p:ph idx="1"/>
          </p:nvPr>
        </p:nvPicPr>
        <p:blipFill>
          <a:blip r:embed="rId2"/>
          <a:stretch>
            <a:fillRect/>
          </a:stretch>
        </p:blipFill>
        <p:spPr>
          <a:xfrm>
            <a:off x="760047" y="1085080"/>
            <a:ext cx="9712568" cy="5667411"/>
          </a:xfrm>
          <a:prstGeom prst="rect">
            <a:avLst/>
          </a:prstGeom>
        </p:spPr>
      </p:pic>
    </p:spTree>
    <p:extLst>
      <p:ext uri="{BB962C8B-B14F-4D97-AF65-F5344CB8AC3E}">
        <p14:creationId xmlns:p14="http://schemas.microsoft.com/office/powerpoint/2010/main" val="263636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9E17-81D8-4445-9123-D817690742ED}"/>
              </a:ext>
            </a:extLst>
          </p:cNvPr>
          <p:cNvSpPr>
            <a:spLocks noGrp="1"/>
          </p:cNvSpPr>
          <p:nvPr>
            <p:ph type="title"/>
          </p:nvPr>
        </p:nvSpPr>
        <p:spPr>
          <a:xfrm>
            <a:off x="838200" y="365125"/>
            <a:ext cx="10515600" cy="721213"/>
          </a:xfrm>
        </p:spPr>
        <p:txBody>
          <a:bodyPr>
            <a:normAutofit fontScale="90000"/>
          </a:bodyPr>
          <a:lstStyle/>
          <a:p>
            <a:r>
              <a:rPr lang="en-US" sz="3200" i="0" dirty="0">
                <a:solidFill>
                  <a:srgbClr val="000000"/>
                </a:solidFill>
                <a:effectLst/>
                <a:latin typeface="Helvetica Neue"/>
              </a:rPr>
              <a:t>Total no. of different Car Brands in Delhi</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4141B411-3C29-425B-972F-FF4DA47D4B33}"/>
              </a:ext>
            </a:extLst>
          </p:cNvPr>
          <p:cNvPicPr>
            <a:picLocks noGrp="1" noChangeAspect="1"/>
          </p:cNvPicPr>
          <p:nvPr>
            <p:ph idx="1"/>
          </p:nvPr>
        </p:nvPicPr>
        <p:blipFill>
          <a:blip r:embed="rId2"/>
          <a:stretch>
            <a:fillRect/>
          </a:stretch>
        </p:blipFill>
        <p:spPr>
          <a:xfrm>
            <a:off x="781537" y="950399"/>
            <a:ext cx="9855201" cy="5683546"/>
          </a:xfrm>
          <a:prstGeom prst="rect">
            <a:avLst/>
          </a:prstGeom>
        </p:spPr>
      </p:pic>
    </p:spTree>
    <p:extLst>
      <p:ext uri="{BB962C8B-B14F-4D97-AF65-F5344CB8AC3E}">
        <p14:creationId xmlns:p14="http://schemas.microsoft.com/office/powerpoint/2010/main" val="360968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0AB5-8FEB-4C35-8C1E-28B4EF6EFA19}"/>
              </a:ext>
            </a:extLst>
          </p:cNvPr>
          <p:cNvSpPr>
            <a:spLocks noGrp="1"/>
          </p:cNvSpPr>
          <p:nvPr>
            <p:ph type="title"/>
          </p:nvPr>
        </p:nvSpPr>
        <p:spPr>
          <a:xfrm>
            <a:off x="838200" y="343877"/>
            <a:ext cx="10515600" cy="867509"/>
          </a:xfrm>
        </p:spPr>
        <p:txBody>
          <a:bodyPr>
            <a:normAutofit fontScale="90000"/>
          </a:bodyPr>
          <a:lstStyle/>
          <a:p>
            <a:r>
              <a:rPr lang="en-US" sz="3200" i="0" dirty="0">
                <a:solidFill>
                  <a:srgbClr val="000000"/>
                </a:solidFill>
                <a:effectLst/>
                <a:latin typeface="Helvetica Neue"/>
              </a:rPr>
              <a:t>Total no. of different Car Brands in Mumbai</a:t>
            </a:r>
            <a:br>
              <a:rPr lang="en-US" sz="3200" i="0" dirty="0">
                <a:solidFill>
                  <a:srgbClr val="000000"/>
                </a:solidFill>
                <a:effectLst/>
                <a:latin typeface="Helvetica Neue"/>
              </a:rPr>
            </a:br>
            <a:endParaRPr lang="en-IN" sz="3200" dirty="0"/>
          </a:p>
        </p:txBody>
      </p:sp>
      <p:pic>
        <p:nvPicPr>
          <p:cNvPr id="4" name="Content Placeholder 3">
            <a:extLst>
              <a:ext uri="{FF2B5EF4-FFF2-40B4-BE49-F238E27FC236}">
                <a16:creationId xmlns:a16="http://schemas.microsoft.com/office/drawing/2014/main" id="{CAB83979-51B1-42D2-9244-42BDE39F8E6C}"/>
              </a:ext>
            </a:extLst>
          </p:cNvPr>
          <p:cNvPicPr>
            <a:picLocks noGrp="1" noChangeAspect="1"/>
          </p:cNvPicPr>
          <p:nvPr>
            <p:ph idx="1"/>
          </p:nvPr>
        </p:nvPicPr>
        <p:blipFill>
          <a:blip r:embed="rId2"/>
          <a:stretch>
            <a:fillRect/>
          </a:stretch>
        </p:blipFill>
        <p:spPr>
          <a:xfrm>
            <a:off x="838200" y="1062687"/>
            <a:ext cx="9728200" cy="5528208"/>
          </a:xfrm>
          <a:prstGeom prst="rect">
            <a:avLst/>
          </a:prstGeom>
        </p:spPr>
      </p:pic>
    </p:spTree>
    <p:extLst>
      <p:ext uri="{BB962C8B-B14F-4D97-AF65-F5344CB8AC3E}">
        <p14:creationId xmlns:p14="http://schemas.microsoft.com/office/powerpoint/2010/main" val="51466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9E99-6E8A-477C-92D0-5885EB1E540A}"/>
              </a:ext>
            </a:extLst>
          </p:cNvPr>
          <p:cNvSpPr>
            <a:spLocks noGrp="1"/>
          </p:cNvSpPr>
          <p:nvPr>
            <p:ph type="title"/>
          </p:nvPr>
        </p:nvSpPr>
        <p:spPr>
          <a:xfrm>
            <a:off x="838200" y="179755"/>
            <a:ext cx="10515600" cy="1125414"/>
          </a:xfrm>
        </p:spPr>
        <p:txBody>
          <a:bodyPr>
            <a:normAutofit fontScale="90000"/>
          </a:bodyPr>
          <a:lstStyle/>
          <a:p>
            <a:r>
              <a:rPr lang="en-US" sz="3600" i="0" dirty="0">
                <a:solidFill>
                  <a:srgbClr val="000000"/>
                </a:solidFill>
                <a:effectLst/>
                <a:latin typeface="Helvetica Neue"/>
              </a:rPr>
              <a:t>Total no. of different Car Brands in Bangalore</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68DE8D5F-4F92-46F4-A62A-FF627264FA82}"/>
              </a:ext>
            </a:extLst>
          </p:cNvPr>
          <p:cNvPicPr>
            <a:picLocks noGrp="1" noChangeAspect="1"/>
          </p:cNvPicPr>
          <p:nvPr>
            <p:ph idx="1"/>
          </p:nvPr>
        </p:nvPicPr>
        <p:blipFill>
          <a:blip r:embed="rId2"/>
          <a:stretch>
            <a:fillRect/>
          </a:stretch>
        </p:blipFill>
        <p:spPr>
          <a:xfrm>
            <a:off x="1148862" y="850224"/>
            <a:ext cx="8917353" cy="5640886"/>
          </a:xfrm>
          <a:prstGeom prst="rect">
            <a:avLst/>
          </a:prstGeom>
        </p:spPr>
      </p:pic>
    </p:spTree>
    <p:extLst>
      <p:ext uri="{BB962C8B-B14F-4D97-AF65-F5344CB8AC3E}">
        <p14:creationId xmlns:p14="http://schemas.microsoft.com/office/powerpoint/2010/main" val="328603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1403-A632-44EB-8C4E-B1D4999751DE}"/>
              </a:ext>
            </a:extLst>
          </p:cNvPr>
          <p:cNvSpPr>
            <a:spLocks noGrp="1"/>
          </p:cNvSpPr>
          <p:nvPr>
            <p:ph type="title"/>
          </p:nvPr>
        </p:nvSpPr>
        <p:spPr>
          <a:xfrm>
            <a:off x="838200" y="171939"/>
            <a:ext cx="10515600" cy="922215"/>
          </a:xfrm>
        </p:spPr>
        <p:txBody>
          <a:bodyPr>
            <a:normAutofit fontScale="90000"/>
          </a:bodyPr>
          <a:lstStyle/>
          <a:p>
            <a:r>
              <a:rPr lang="en-US" sz="3600" i="0" dirty="0">
                <a:solidFill>
                  <a:srgbClr val="000000"/>
                </a:solidFill>
                <a:effectLst/>
                <a:latin typeface="Helvetica Neue"/>
              </a:rPr>
              <a:t>Total no. of different Car Brands in Chennai</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ACC01B5E-68BF-49E2-8728-DBE9D7955FB0}"/>
              </a:ext>
            </a:extLst>
          </p:cNvPr>
          <p:cNvPicPr>
            <a:picLocks noGrp="1" noChangeAspect="1"/>
          </p:cNvPicPr>
          <p:nvPr>
            <p:ph idx="1"/>
          </p:nvPr>
        </p:nvPicPr>
        <p:blipFill>
          <a:blip r:embed="rId2"/>
          <a:stretch>
            <a:fillRect/>
          </a:stretch>
        </p:blipFill>
        <p:spPr>
          <a:xfrm>
            <a:off x="672123" y="905352"/>
            <a:ext cx="9948985" cy="5817832"/>
          </a:xfrm>
          <a:prstGeom prst="rect">
            <a:avLst/>
          </a:prstGeom>
        </p:spPr>
      </p:pic>
    </p:spTree>
    <p:extLst>
      <p:ext uri="{BB962C8B-B14F-4D97-AF65-F5344CB8AC3E}">
        <p14:creationId xmlns:p14="http://schemas.microsoft.com/office/powerpoint/2010/main" val="183836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794D-EC4C-475C-A948-4240A060FEA5}"/>
              </a:ext>
            </a:extLst>
          </p:cNvPr>
          <p:cNvSpPr>
            <a:spLocks noGrp="1"/>
          </p:cNvSpPr>
          <p:nvPr>
            <p:ph type="title"/>
          </p:nvPr>
        </p:nvSpPr>
        <p:spPr>
          <a:xfrm>
            <a:off x="838200" y="148493"/>
            <a:ext cx="10515600" cy="1125415"/>
          </a:xfrm>
        </p:spPr>
        <p:txBody>
          <a:bodyPr>
            <a:normAutofit fontScale="90000"/>
          </a:bodyPr>
          <a:lstStyle/>
          <a:p>
            <a:r>
              <a:rPr lang="en-US" sz="3600" i="0" dirty="0">
                <a:solidFill>
                  <a:srgbClr val="000000"/>
                </a:solidFill>
                <a:effectLst/>
                <a:latin typeface="Helvetica Neue"/>
              </a:rPr>
              <a:t>Number of Cars based on Fuel type in all cities</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78058F03-54BB-4BED-975C-77D8F683CD69}"/>
              </a:ext>
            </a:extLst>
          </p:cNvPr>
          <p:cNvPicPr>
            <a:picLocks noGrp="1" noChangeAspect="1"/>
          </p:cNvPicPr>
          <p:nvPr>
            <p:ph idx="1"/>
          </p:nvPr>
        </p:nvPicPr>
        <p:blipFill>
          <a:blip r:embed="rId2"/>
          <a:stretch>
            <a:fillRect/>
          </a:stretch>
        </p:blipFill>
        <p:spPr>
          <a:xfrm>
            <a:off x="1055077" y="876421"/>
            <a:ext cx="8761045" cy="5649424"/>
          </a:xfrm>
          <a:prstGeom prst="rect">
            <a:avLst/>
          </a:prstGeom>
        </p:spPr>
      </p:pic>
    </p:spTree>
    <p:extLst>
      <p:ext uri="{BB962C8B-B14F-4D97-AF65-F5344CB8AC3E}">
        <p14:creationId xmlns:p14="http://schemas.microsoft.com/office/powerpoint/2010/main" val="231631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1226A-BC08-4031-A475-3B3A0FB8B6BB}"/>
              </a:ext>
            </a:extLst>
          </p:cNvPr>
          <p:cNvSpPr>
            <a:spLocks noGrp="1"/>
          </p:cNvSpPr>
          <p:nvPr>
            <p:ph idx="1"/>
          </p:nvPr>
        </p:nvSpPr>
        <p:spPr>
          <a:xfrm>
            <a:off x="1053193" y="1246413"/>
            <a:ext cx="9905999" cy="5252358"/>
          </a:xfrm>
        </p:spPr>
        <p:txBody>
          <a:bodyPr>
            <a:noAutofit/>
          </a:bodyPr>
          <a:lstStyle/>
          <a:p>
            <a:r>
              <a:rPr lang="en-US" sz="2400" dirty="0"/>
              <a:t>With the covid-19 impact in the market, we have seen lot of changes in the car market. Now some cars are in demand hence making them costly and some are not in demand hence cheaper.</a:t>
            </a:r>
          </a:p>
          <a:p>
            <a:pPr marL="0" indent="0">
              <a:buNone/>
            </a:pPr>
            <a:endParaRPr lang="en-US" sz="2400" dirty="0"/>
          </a:p>
          <a:p>
            <a:r>
              <a:rPr lang="en-US" sz="2400" dirty="0"/>
              <a:t>The price of the car varies depending on many factors and even the resale price of the car. This study is intended on building a machine learning model which predicts the resale prices of cars.</a:t>
            </a:r>
          </a:p>
          <a:p>
            <a:pPr marL="0" indent="0">
              <a:buNone/>
            </a:pPr>
            <a:endParaRPr lang="en-US" sz="2400" dirty="0"/>
          </a:p>
          <a:p>
            <a:r>
              <a:rPr lang="en-US" sz="2400" dirty="0"/>
              <a:t>Since, the sales of cars coming back to pace, this model helps the traders to valuate the resale price offered and make a decision. This model is built with the recently collected data from the popular cities of India.</a:t>
            </a:r>
          </a:p>
          <a:p>
            <a:endParaRPr lang="en-IN" sz="2800" dirty="0">
              <a:latin typeface="Modern No. 20" panose="02070704070505020303" pitchFamily="18" charset="0"/>
            </a:endParaRPr>
          </a:p>
        </p:txBody>
      </p:sp>
      <p:sp>
        <p:nvSpPr>
          <p:cNvPr id="4" name="Rectangle 3">
            <a:extLst>
              <a:ext uri="{FF2B5EF4-FFF2-40B4-BE49-F238E27FC236}">
                <a16:creationId xmlns:a16="http://schemas.microsoft.com/office/drawing/2014/main" id="{034E89CE-A9B6-49BC-8913-6798A2C3D086}"/>
              </a:ext>
            </a:extLst>
          </p:cNvPr>
          <p:cNvSpPr/>
          <p:nvPr/>
        </p:nvSpPr>
        <p:spPr>
          <a:xfrm>
            <a:off x="2688573" y="77178"/>
            <a:ext cx="6224781" cy="923330"/>
          </a:xfrm>
          <a:prstGeom prst="rect">
            <a:avLst/>
          </a:prstGeom>
          <a:noFill/>
        </p:spPr>
        <p:txBody>
          <a:bodyPr wrap="none" lIns="91440" tIns="45720" rIns="91440" bIns="45720">
            <a:spAutoFit/>
          </a:bodyPr>
          <a:lstStyle/>
          <a:p>
            <a:pPr algn="ctr"/>
            <a:r>
              <a:rPr lang="en-IN" sz="5400" b="1" i="0" cap="none" spc="0" dirty="0">
                <a:ln w="13462">
                  <a:solidFill>
                    <a:schemeClr val="bg1"/>
                  </a:solidFill>
                  <a:prstDash val="solid"/>
                </a:ln>
                <a:effectLst>
                  <a:outerShdw dist="38100" dir="2700000" algn="bl" rotWithShape="0">
                    <a:schemeClr val="accent5"/>
                  </a:outerShdw>
                </a:effectLst>
                <a:latin typeface="Bell MT" panose="02020503060305020303" pitchFamily="18" charset="0"/>
              </a:rPr>
              <a:t>Problem Statement</a:t>
            </a:r>
            <a:endParaRPr lang="en-IN" sz="5400" b="1" cap="none" spc="0" dirty="0">
              <a:ln w="13462">
                <a:solidFill>
                  <a:schemeClr val="bg1"/>
                </a:solidFill>
                <a:prstDash val="solid"/>
              </a:ln>
              <a:effectLst>
                <a:outerShdw dist="38100" dir="2700000" algn="bl" rotWithShape="0">
                  <a:schemeClr val="accent5"/>
                </a:outerShdw>
              </a:effectLst>
              <a:latin typeface="Bell MT" panose="02020503060305020303" pitchFamily="18" charset="0"/>
            </a:endParaRPr>
          </a:p>
        </p:txBody>
      </p:sp>
    </p:spTree>
    <p:extLst>
      <p:ext uri="{BB962C8B-B14F-4D97-AF65-F5344CB8AC3E}">
        <p14:creationId xmlns:p14="http://schemas.microsoft.com/office/powerpoint/2010/main" val="405798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C06D-8B9D-429D-9291-402E1C883181}"/>
              </a:ext>
            </a:extLst>
          </p:cNvPr>
          <p:cNvSpPr>
            <a:spLocks noGrp="1"/>
          </p:cNvSpPr>
          <p:nvPr>
            <p:ph type="title"/>
          </p:nvPr>
        </p:nvSpPr>
        <p:spPr>
          <a:xfrm>
            <a:off x="838200" y="226647"/>
            <a:ext cx="10515600" cy="1078522"/>
          </a:xfrm>
        </p:spPr>
        <p:txBody>
          <a:bodyPr>
            <a:normAutofit fontScale="90000"/>
          </a:bodyPr>
          <a:lstStyle/>
          <a:p>
            <a:r>
              <a:rPr lang="en-US" sz="3600" i="0" dirty="0">
                <a:solidFill>
                  <a:srgbClr val="000000"/>
                </a:solidFill>
                <a:effectLst/>
                <a:latin typeface="Helvetica Neue"/>
              </a:rPr>
              <a:t>No. of Cars based on Fuel type in different Cities</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28CF0CF8-D51B-4FBA-BDC9-7B555C5F3D2C}"/>
              </a:ext>
            </a:extLst>
          </p:cNvPr>
          <p:cNvPicPr>
            <a:picLocks noGrp="1" noChangeAspect="1"/>
          </p:cNvPicPr>
          <p:nvPr>
            <p:ph idx="1"/>
          </p:nvPr>
        </p:nvPicPr>
        <p:blipFill>
          <a:blip r:embed="rId2"/>
          <a:stretch>
            <a:fillRect/>
          </a:stretch>
        </p:blipFill>
        <p:spPr>
          <a:xfrm>
            <a:off x="1305170" y="901376"/>
            <a:ext cx="7580922" cy="5729977"/>
          </a:xfrm>
          <a:prstGeom prst="rect">
            <a:avLst/>
          </a:prstGeom>
        </p:spPr>
      </p:pic>
    </p:spTree>
    <p:extLst>
      <p:ext uri="{BB962C8B-B14F-4D97-AF65-F5344CB8AC3E}">
        <p14:creationId xmlns:p14="http://schemas.microsoft.com/office/powerpoint/2010/main" val="159432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C522-5037-4C4F-BAE5-79312E8DC680}"/>
              </a:ext>
            </a:extLst>
          </p:cNvPr>
          <p:cNvSpPr>
            <a:spLocks noGrp="1"/>
          </p:cNvSpPr>
          <p:nvPr>
            <p:ph type="title"/>
          </p:nvPr>
        </p:nvSpPr>
        <p:spPr>
          <a:xfrm>
            <a:off x="838200" y="171939"/>
            <a:ext cx="10515600" cy="1109784"/>
          </a:xfrm>
        </p:spPr>
        <p:txBody>
          <a:bodyPr>
            <a:normAutofit fontScale="90000"/>
          </a:bodyPr>
          <a:lstStyle/>
          <a:p>
            <a:r>
              <a:rPr lang="en-US" sz="3600" i="0" dirty="0">
                <a:solidFill>
                  <a:srgbClr val="000000"/>
                </a:solidFill>
                <a:effectLst/>
                <a:latin typeface="Helvetica Neue"/>
              </a:rPr>
              <a:t>No. of cars in different Cities based on Model Year</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E9A71996-7CCC-4ABC-989D-C1394D519A5A}"/>
              </a:ext>
            </a:extLst>
          </p:cNvPr>
          <p:cNvPicPr>
            <a:picLocks noGrp="1" noChangeAspect="1"/>
          </p:cNvPicPr>
          <p:nvPr>
            <p:ph idx="1"/>
          </p:nvPr>
        </p:nvPicPr>
        <p:blipFill>
          <a:blip r:embed="rId2"/>
          <a:stretch>
            <a:fillRect/>
          </a:stretch>
        </p:blipFill>
        <p:spPr>
          <a:xfrm>
            <a:off x="1039446" y="844063"/>
            <a:ext cx="9276862" cy="5930258"/>
          </a:xfrm>
          <a:prstGeom prst="rect">
            <a:avLst/>
          </a:prstGeom>
        </p:spPr>
      </p:pic>
    </p:spTree>
    <p:extLst>
      <p:ext uri="{BB962C8B-B14F-4D97-AF65-F5344CB8AC3E}">
        <p14:creationId xmlns:p14="http://schemas.microsoft.com/office/powerpoint/2010/main" val="300370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10B8-8A1F-47A2-A72F-B0641794787B}"/>
              </a:ext>
            </a:extLst>
          </p:cNvPr>
          <p:cNvSpPr>
            <a:spLocks noGrp="1"/>
          </p:cNvSpPr>
          <p:nvPr>
            <p:ph type="title"/>
          </p:nvPr>
        </p:nvSpPr>
        <p:spPr>
          <a:xfrm>
            <a:off x="838200" y="132863"/>
            <a:ext cx="10515600" cy="1172306"/>
          </a:xfrm>
        </p:spPr>
        <p:txBody>
          <a:bodyPr>
            <a:normAutofit fontScale="90000"/>
          </a:bodyPr>
          <a:lstStyle/>
          <a:p>
            <a:r>
              <a:rPr lang="en-US" sz="3600" i="0" dirty="0">
                <a:solidFill>
                  <a:srgbClr val="000000"/>
                </a:solidFill>
                <a:effectLst/>
                <a:latin typeface="Helvetica Neue"/>
              </a:rPr>
              <a:t>No. of Cars in different cities based on Gear</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967F8464-B71C-4561-98B4-78FD6292C36F}"/>
              </a:ext>
            </a:extLst>
          </p:cNvPr>
          <p:cNvPicPr>
            <a:picLocks noGrp="1" noChangeAspect="1"/>
          </p:cNvPicPr>
          <p:nvPr>
            <p:ph idx="1"/>
          </p:nvPr>
        </p:nvPicPr>
        <p:blipFill>
          <a:blip r:embed="rId2"/>
          <a:stretch>
            <a:fillRect/>
          </a:stretch>
        </p:blipFill>
        <p:spPr>
          <a:xfrm>
            <a:off x="1617783" y="785655"/>
            <a:ext cx="8378093" cy="5939482"/>
          </a:xfrm>
          <a:prstGeom prst="rect">
            <a:avLst/>
          </a:prstGeom>
        </p:spPr>
      </p:pic>
    </p:spTree>
    <p:extLst>
      <p:ext uri="{BB962C8B-B14F-4D97-AF65-F5344CB8AC3E}">
        <p14:creationId xmlns:p14="http://schemas.microsoft.com/office/powerpoint/2010/main" val="302241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8870-207F-4FC3-9DAD-BCE2F0E75A81}"/>
              </a:ext>
            </a:extLst>
          </p:cNvPr>
          <p:cNvSpPr>
            <a:spLocks noGrp="1"/>
          </p:cNvSpPr>
          <p:nvPr>
            <p:ph type="title"/>
          </p:nvPr>
        </p:nvSpPr>
        <p:spPr>
          <a:xfrm>
            <a:off x="838200" y="117231"/>
            <a:ext cx="10515600" cy="1078523"/>
          </a:xfrm>
        </p:spPr>
        <p:txBody>
          <a:bodyPr>
            <a:normAutofit fontScale="90000"/>
          </a:bodyPr>
          <a:lstStyle/>
          <a:p>
            <a:r>
              <a:rPr lang="en-US" sz="3600" i="0" dirty="0">
                <a:solidFill>
                  <a:srgbClr val="000000"/>
                </a:solidFill>
                <a:effectLst/>
                <a:latin typeface="Helvetica Neue"/>
              </a:rPr>
              <a:t>No. of Cars in different cities based on Ownership</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425AC562-6443-4C6E-96DF-035353735CF0}"/>
              </a:ext>
            </a:extLst>
          </p:cNvPr>
          <p:cNvPicPr>
            <a:picLocks noGrp="1" noChangeAspect="1"/>
          </p:cNvPicPr>
          <p:nvPr>
            <p:ph idx="1"/>
          </p:nvPr>
        </p:nvPicPr>
        <p:blipFill>
          <a:blip r:embed="rId2"/>
          <a:stretch>
            <a:fillRect/>
          </a:stretch>
        </p:blipFill>
        <p:spPr>
          <a:xfrm>
            <a:off x="838200" y="909263"/>
            <a:ext cx="8915400" cy="5755459"/>
          </a:xfrm>
          <a:prstGeom prst="rect">
            <a:avLst/>
          </a:prstGeom>
        </p:spPr>
      </p:pic>
    </p:spTree>
    <p:extLst>
      <p:ext uri="{BB962C8B-B14F-4D97-AF65-F5344CB8AC3E}">
        <p14:creationId xmlns:p14="http://schemas.microsoft.com/office/powerpoint/2010/main" val="266948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F3B3-416C-4599-89A2-D252D755609E}"/>
              </a:ext>
            </a:extLst>
          </p:cNvPr>
          <p:cNvSpPr>
            <a:spLocks noGrp="1"/>
          </p:cNvSpPr>
          <p:nvPr>
            <p:ph type="title"/>
          </p:nvPr>
        </p:nvSpPr>
        <p:spPr>
          <a:xfrm>
            <a:off x="838200" y="187570"/>
            <a:ext cx="10515600" cy="969108"/>
          </a:xfrm>
        </p:spPr>
        <p:txBody>
          <a:bodyPr>
            <a:normAutofit fontScale="90000"/>
          </a:bodyPr>
          <a:lstStyle/>
          <a:p>
            <a:r>
              <a:rPr lang="en-US" sz="3200" i="0" dirty="0">
                <a:solidFill>
                  <a:srgbClr val="000000"/>
                </a:solidFill>
                <a:effectLst/>
                <a:latin typeface="Helvetica Neue"/>
              </a:rPr>
              <a:t>Comparision of car brand count in different Cities</a:t>
            </a:r>
            <a:br>
              <a:rPr lang="en-US" sz="3200" i="0" dirty="0">
                <a:solidFill>
                  <a:srgbClr val="000000"/>
                </a:solidFill>
                <a:effectLst/>
                <a:latin typeface="Helvetica Neue"/>
              </a:rPr>
            </a:br>
            <a:endParaRPr lang="en-IN" sz="3200" dirty="0"/>
          </a:p>
        </p:txBody>
      </p:sp>
      <p:pic>
        <p:nvPicPr>
          <p:cNvPr id="4" name="Content Placeholder 3">
            <a:extLst>
              <a:ext uri="{FF2B5EF4-FFF2-40B4-BE49-F238E27FC236}">
                <a16:creationId xmlns:a16="http://schemas.microsoft.com/office/drawing/2014/main" id="{3C10B06B-02B8-4003-BB79-62C4C5EE822A}"/>
              </a:ext>
            </a:extLst>
          </p:cNvPr>
          <p:cNvPicPr>
            <a:picLocks noGrp="1" noChangeAspect="1"/>
          </p:cNvPicPr>
          <p:nvPr>
            <p:ph idx="1"/>
          </p:nvPr>
        </p:nvPicPr>
        <p:blipFill>
          <a:blip r:embed="rId2"/>
          <a:stretch>
            <a:fillRect/>
          </a:stretch>
        </p:blipFill>
        <p:spPr>
          <a:xfrm>
            <a:off x="562709" y="1156678"/>
            <a:ext cx="9808306" cy="5342161"/>
          </a:xfrm>
          <a:prstGeom prst="rect">
            <a:avLst/>
          </a:prstGeom>
        </p:spPr>
      </p:pic>
    </p:spTree>
    <p:extLst>
      <p:ext uri="{BB962C8B-B14F-4D97-AF65-F5344CB8AC3E}">
        <p14:creationId xmlns:p14="http://schemas.microsoft.com/office/powerpoint/2010/main" val="279529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CE2357-12F2-473A-A53C-6CC08C8C24B5}"/>
              </a:ext>
            </a:extLst>
          </p:cNvPr>
          <p:cNvSpPr>
            <a:spLocks noGrp="1"/>
          </p:cNvSpPr>
          <p:nvPr>
            <p:ph idx="1"/>
          </p:nvPr>
        </p:nvSpPr>
        <p:spPr>
          <a:xfrm>
            <a:off x="0" y="0"/>
            <a:ext cx="12192000" cy="6858000"/>
          </a:xfrm>
        </p:spPr>
        <p:txBody>
          <a:bodyPr/>
          <a:lstStyle/>
          <a:p>
            <a:r>
              <a:rPr lang="en-IN" b="1" dirty="0"/>
              <a:t>Label Encoding:-</a:t>
            </a:r>
          </a:p>
          <a:p>
            <a:r>
              <a:rPr lang="en-US" sz="1600" b="0" i="0" dirty="0">
                <a:solidFill>
                  <a:srgbClr val="292929"/>
                </a:solidFill>
                <a:effectLst/>
                <a:latin typeface="charter"/>
              </a:rPr>
              <a:t>We encode the categorical data in this step, to convert it to integer type, since the model does not work on ‘string’ data. We use ‘Label Encoder’ to achieve the desired results.</a:t>
            </a:r>
          </a:p>
          <a:p>
            <a:endParaRPr lang="en-US" sz="1600" dirty="0">
              <a:solidFill>
                <a:srgbClr val="292929"/>
              </a:solidFill>
              <a:latin typeface="charter"/>
            </a:endParaRPr>
          </a:p>
          <a:p>
            <a:endParaRPr lang="en-US" sz="1600" b="0" i="0" dirty="0">
              <a:solidFill>
                <a:srgbClr val="292929"/>
              </a:solidFill>
              <a:effectLst/>
              <a:latin typeface="charter"/>
            </a:endParaRPr>
          </a:p>
          <a:p>
            <a:endParaRPr lang="en-US" sz="1600" dirty="0">
              <a:solidFill>
                <a:srgbClr val="292929"/>
              </a:solidFill>
              <a:latin typeface="charter"/>
            </a:endParaRPr>
          </a:p>
          <a:p>
            <a:endParaRPr lang="en-US" sz="1600" b="0" i="0" dirty="0">
              <a:solidFill>
                <a:srgbClr val="292929"/>
              </a:solidFill>
              <a:effectLst/>
              <a:latin typeface="charter"/>
            </a:endParaRPr>
          </a:p>
          <a:p>
            <a:endParaRPr lang="en-US" sz="1600" b="0" i="0" dirty="0">
              <a:solidFill>
                <a:srgbClr val="292929"/>
              </a:solidFill>
              <a:effectLst/>
              <a:latin typeface="charter"/>
            </a:endParaRPr>
          </a:p>
          <a:p>
            <a:endParaRPr lang="en-US" sz="1600" b="0" i="0" dirty="0">
              <a:solidFill>
                <a:srgbClr val="292929"/>
              </a:solidFill>
              <a:effectLst/>
              <a:latin typeface="charter"/>
            </a:endParaRPr>
          </a:p>
          <a:p>
            <a:r>
              <a:rPr lang="en-US" sz="1600" b="0" i="0" dirty="0">
                <a:solidFill>
                  <a:srgbClr val="292929"/>
                </a:solidFill>
                <a:effectLst/>
                <a:latin typeface="charter"/>
              </a:rPr>
              <a:t>Now encoded data looks like</a:t>
            </a:r>
          </a:p>
          <a:p>
            <a:endParaRPr lang="en-US" sz="1600" b="0" i="0" dirty="0">
              <a:solidFill>
                <a:srgbClr val="292929"/>
              </a:solidFill>
              <a:effectLst/>
              <a:latin typeface="charter"/>
            </a:endParaRPr>
          </a:p>
          <a:p>
            <a:endParaRPr lang="en-IN" sz="1600" b="1" dirty="0"/>
          </a:p>
        </p:txBody>
      </p:sp>
      <p:pic>
        <p:nvPicPr>
          <p:cNvPr id="3" name="Picture 2">
            <a:extLst>
              <a:ext uri="{FF2B5EF4-FFF2-40B4-BE49-F238E27FC236}">
                <a16:creationId xmlns:a16="http://schemas.microsoft.com/office/drawing/2014/main" id="{C35D6085-839B-457B-890B-2D8C7DFFCED0}"/>
              </a:ext>
            </a:extLst>
          </p:cNvPr>
          <p:cNvPicPr>
            <a:picLocks noChangeAspect="1"/>
          </p:cNvPicPr>
          <p:nvPr/>
        </p:nvPicPr>
        <p:blipFill>
          <a:blip r:embed="rId2"/>
          <a:stretch>
            <a:fillRect/>
          </a:stretch>
        </p:blipFill>
        <p:spPr>
          <a:xfrm>
            <a:off x="4367472" y="782089"/>
            <a:ext cx="4057512" cy="2186631"/>
          </a:xfrm>
          <a:prstGeom prst="rect">
            <a:avLst/>
          </a:prstGeom>
        </p:spPr>
      </p:pic>
      <p:pic>
        <p:nvPicPr>
          <p:cNvPr id="7" name="Picture 6">
            <a:extLst>
              <a:ext uri="{FF2B5EF4-FFF2-40B4-BE49-F238E27FC236}">
                <a16:creationId xmlns:a16="http://schemas.microsoft.com/office/drawing/2014/main" id="{DEA4751F-589D-4C8D-88A8-EAF9813CD50D}"/>
              </a:ext>
            </a:extLst>
          </p:cNvPr>
          <p:cNvPicPr>
            <a:picLocks noChangeAspect="1"/>
          </p:cNvPicPr>
          <p:nvPr/>
        </p:nvPicPr>
        <p:blipFill>
          <a:blip r:embed="rId3"/>
          <a:stretch>
            <a:fillRect/>
          </a:stretch>
        </p:blipFill>
        <p:spPr>
          <a:xfrm>
            <a:off x="2876063" y="3580373"/>
            <a:ext cx="6557106" cy="3073481"/>
          </a:xfrm>
          <a:prstGeom prst="rect">
            <a:avLst/>
          </a:prstGeom>
        </p:spPr>
      </p:pic>
    </p:spTree>
    <p:extLst>
      <p:ext uri="{BB962C8B-B14F-4D97-AF65-F5344CB8AC3E}">
        <p14:creationId xmlns:p14="http://schemas.microsoft.com/office/powerpoint/2010/main" val="1457820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8A5C-DC61-4E76-BE36-CBDF8E0F1984}"/>
              </a:ext>
            </a:extLst>
          </p:cNvPr>
          <p:cNvSpPr>
            <a:spLocks noGrp="1"/>
          </p:cNvSpPr>
          <p:nvPr>
            <p:ph type="title"/>
          </p:nvPr>
        </p:nvSpPr>
        <p:spPr>
          <a:xfrm>
            <a:off x="744416" y="492369"/>
            <a:ext cx="10515600" cy="453293"/>
          </a:xfrm>
        </p:spPr>
        <p:txBody>
          <a:bodyPr>
            <a:normAutofit fontScale="90000"/>
          </a:bodyPr>
          <a:lstStyle/>
          <a:p>
            <a:r>
              <a:rPr lang="en-IN" sz="4800" i="0" dirty="0">
                <a:solidFill>
                  <a:srgbClr val="000000"/>
                </a:solidFill>
                <a:effectLst/>
                <a:latin typeface="Helvetica Neue"/>
              </a:rPr>
              <a:t>                Correlation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8EC7E250-6C93-477A-82B8-E361BD716368}"/>
              </a:ext>
            </a:extLst>
          </p:cNvPr>
          <p:cNvPicPr>
            <a:picLocks noGrp="1" noChangeAspect="1"/>
          </p:cNvPicPr>
          <p:nvPr>
            <p:ph idx="1"/>
          </p:nvPr>
        </p:nvPicPr>
        <p:blipFill>
          <a:blip r:embed="rId2"/>
          <a:stretch>
            <a:fillRect/>
          </a:stretch>
        </p:blipFill>
        <p:spPr>
          <a:xfrm>
            <a:off x="543651" y="1492739"/>
            <a:ext cx="9713442" cy="4235938"/>
          </a:xfrm>
        </p:spPr>
      </p:pic>
    </p:spTree>
    <p:extLst>
      <p:ext uri="{BB962C8B-B14F-4D97-AF65-F5344CB8AC3E}">
        <p14:creationId xmlns:p14="http://schemas.microsoft.com/office/powerpoint/2010/main" val="414099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A361-288E-47FE-B7F9-82A2174A1397}"/>
              </a:ext>
            </a:extLst>
          </p:cNvPr>
          <p:cNvSpPr>
            <a:spLocks noGrp="1"/>
          </p:cNvSpPr>
          <p:nvPr>
            <p:ph type="title"/>
          </p:nvPr>
        </p:nvSpPr>
        <p:spPr>
          <a:xfrm>
            <a:off x="838200" y="41885"/>
            <a:ext cx="10515600" cy="1325563"/>
          </a:xfrm>
        </p:spPr>
        <p:txBody>
          <a:bodyPr>
            <a:normAutofit/>
          </a:bodyPr>
          <a:lstStyle/>
          <a:p>
            <a:r>
              <a:rPr lang="en-IN" sz="6600" dirty="0"/>
              <a:t>              Heat Map</a:t>
            </a:r>
          </a:p>
        </p:txBody>
      </p:sp>
      <p:pic>
        <p:nvPicPr>
          <p:cNvPr id="4" name="Content Placeholder 3">
            <a:extLst>
              <a:ext uri="{FF2B5EF4-FFF2-40B4-BE49-F238E27FC236}">
                <a16:creationId xmlns:a16="http://schemas.microsoft.com/office/drawing/2014/main" id="{E5C5BA27-9E20-48BB-9888-80685B50A837}"/>
              </a:ext>
            </a:extLst>
          </p:cNvPr>
          <p:cNvPicPr>
            <a:picLocks noGrp="1" noChangeAspect="1"/>
          </p:cNvPicPr>
          <p:nvPr>
            <p:ph idx="1"/>
          </p:nvPr>
        </p:nvPicPr>
        <p:blipFill>
          <a:blip r:embed="rId2"/>
          <a:stretch>
            <a:fillRect/>
          </a:stretch>
        </p:blipFill>
        <p:spPr>
          <a:xfrm>
            <a:off x="2610339" y="1367448"/>
            <a:ext cx="6015860" cy="5125427"/>
          </a:xfrm>
          <a:prstGeom prst="rect">
            <a:avLst/>
          </a:prstGeom>
        </p:spPr>
      </p:pic>
    </p:spTree>
    <p:extLst>
      <p:ext uri="{BB962C8B-B14F-4D97-AF65-F5344CB8AC3E}">
        <p14:creationId xmlns:p14="http://schemas.microsoft.com/office/powerpoint/2010/main" val="1867728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BCCE-6422-4F2C-B397-B469CED0CE86}"/>
              </a:ext>
            </a:extLst>
          </p:cNvPr>
          <p:cNvSpPr>
            <a:spLocks noGrp="1"/>
          </p:cNvSpPr>
          <p:nvPr>
            <p:ph type="title"/>
          </p:nvPr>
        </p:nvSpPr>
        <p:spPr>
          <a:xfrm>
            <a:off x="838200" y="1"/>
            <a:ext cx="10515600" cy="1066799"/>
          </a:xfrm>
        </p:spPr>
        <p:txBody>
          <a:bodyPr>
            <a:normAutofit/>
          </a:bodyPr>
          <a:lstStyle/>
          <a:p>
            <a:r>
              <a:rPr lang="en-IN" sz="3600" b="1" dirty="0"/>
              <a:t>			Checking for Outliers</a:t>
            </a:r>
          </a:p>
        </p:txBody>
      </p:sp>
      <p:sp>
        <p:nvSpPr>
          <p:cNvPr id="3" name="Content Placeholder 2">
            <a:extLst>
              <a:ext uri="{FF2B5EF4-FFF2-40B4-BE49-F238E27FC236}">
                <a16:creationId xmlns:a16="http://schemas.microsoft.com/office/drawing/2014/main" id="{D9C95AC2-E00E-4CB9-8101-5E91A34BA9EC}"/>
              </a:ext>
            </a:extLst>
          </p:cNvPr>
          <p:cNvSpPr>
            <a:spLocks noGrp="1"/>
          </p:cNvSpPr>
          <p:nvPr>
            <p:ph idx="1"/>
          </p:nvPr>
        </p:nvSpPr>
        <p:spPr>
          <a:xfrm>
            <a:off x="0" y="986118"/>
            <a:ext cx="12192000" cy="5871881"/>
          </a:xfrm>
        </p:spPr>
        <p:txBody>
          <a:bodyPr>
            <a:normAutofit/>
          </a:bodyPr>
          <a:lstStyle/>
          <a:p>
            <a:r>
              <a:rPr lang="en-US" sz="2000" b="0" i="0" dirty="0">
                <a:solidFill>
                  <a:srgbClr val="292929"/>
                </a:solidFill>
                <a:effectLst/>
                <a:latin typeface="charter"/>
              </a:rPr>
              <a:t>We now plot boxplots to check the presence of outliers in our data –</a:t>
            </a:r>
            <a:endParaRPr lang="en-IN" sz="2000" dirty="0"/>
          </a:p>
        </p:txBody>
      </p:sp>
      <p:pic>
        <p:nvPicPr>
          <p:cNvPr id="9" name="Picture 8">
            <a:extLst>
              <a:ext uri="{FF2B5EF4-FFF2-40B4-BE49-F238E27FC236}">
                <a16:creationId xmlns:a16="http://schemas.microsoft.com/office/drawing/2014/main" id="{C7D38A48-CA84-4162-9D24-2073D2316315}"/>
              </a:ext>
            </a:extLst>
          </p:cNvPr>
          <p:cNvPicPr>
            <a:picLocks noChangeAspect="1"/>
          </p:cNvPicPr>
          <p:nvPr/>
        </p:nvPicPr>
        <p:blipFill>
          <a:blip r:embed="rId2"/>
          <a:stretch>
            <a:fillRect/>
          </a:stretch>
        </p:blipFill>
        <p:spPr>
          <a:xfrm>
            <a:off x="292115" y="1297729"/>
            <a:ext cx="3577196" cy="2476500"/>
          </a:xfrm>
          <a:prstGeom prst="rect">
            <a:avLst/>
          </a:prstGeom>
        </p:spPr>
      </p:pic>
      <p:pic>
        <p:nvPicPr>
          <p:cNvPr id="10" name="Picture 9">
            <a:extLst>
              <a:ext uri="{FF2B5EF4-FFF2-40B4-BE49-F238E27FC236}">
                <a16:creationId xmlns:a16="http://schemas.microsoft.com/office/drawing/2014/main" id="{42887D4C-5E0F-495D-BF39-A5681D464228}"/>
              </a:ext>
            </a:extLst>
          </p:cNvPr>
          <p:cNvPicPr>
            <a:picLocks noChangeAspect="1"/>
          </p:cNvPicPr>
          <p:nvPr/>
        </p:nvPicPr>
        <p:blipFill>
          <a:blip r:embed="rId3"/>
          <a:stretch>
            <a:fillRect/>
          </a:stretch>
        </p:blipFill>
        <p:spPr>
          <a:xfrm>
            <a:off x="4519612" y="1296141"/>
            <a:ext cx="3324225" cy="2432183"/>
          </a:xfrm>
          <a:prstGeom prst="rect">
            <a:avLst/>
          </a:prstGeom>
        </p:spPr>
      </p:pic>
      <p:pic>
        <p:nvPicPr>
          <p:cNvPr id="11" name="Picture 10">
            <a:extLst>
              <a:ext uri="{FF2B5EF4-FFF2-40B4-BE49-F238E27FC236}">
                <a16:creationId xmlns:a16="http://schemas.microsoft.com/office/drawing/2014/main" id="{E91941D6-2312-439A-8BD3-8ACF982E81C4}"/>
              </a:ext>
            </a:extLst>
          </p:cNvPr>
          <p:cNvPicPr>
            <a:picLocks noChangeAspect="1"/>
          </p:cNvPicPr>
          <p:nvPr/>
        </p:nvPicPr>
        <p:blipFill>
          <a:blip r:embed="rId4"/>
          <a:stretch>
            <a:fillRect/>
          </a:stretch>
        </p:blipFill>
        <p:spPr>
          <a:xfrm>
            <a:off x="8461540" y="1225990"/>
            <a:ext cx="3164017" cy="2572483"/>
          </a:xfrm>
          <a:prstGeom prst="rect">
            <a:avLst/>
          </a:prstGeom>
        </p:spPr>
      </p:pic>
      <p:pic>
        <p:nvPicPr>
          <p:cNvPr id="12" name="Picture 11">
            <a:extLst>
              <a:ext uri="{FF2B5EF4-FFF2-40B4-BE49-F238E27FC236}">
                <a16:creationId xmlns:a16="http://schemas.microsoft.com/office/drawing/2014/main" id="{3CE277A3-847A-4096-8E51-CB67FD5452BE}"/>
              </a:ext>
            </a:extLst>
          </p:cNvPr>
          <p:cNvPicPr>
            <a:picLocks noChangeAspect="1"/>
          </p:cNvPicPr>
          <p:nvPr/>
        </p:nvPicPr>
        <p:blipFill>
          <a:blip r:embed="rId5"/>
          <a:stretch>
            <a:fillRect/>
          </a:stretch>
        </p:blipFill>
        <p:spPr>
          <a:xfrm>
            <a:off x="292115" y="4085840"/>
            <a:ext cx="3474900" cy="2572867"/>
          </a:xfrm>
          <a:prstGeom prst="rect">
            <a:avLst/>
          </a:prstGeom>
        </p:spPr>
      </p:pic>
      <p:pic>
        <p:nvPicPr>
          <p:cNvPr id="13" name="Picture 12">
            <a:extLst>
              <a:ext uri="{FF2B5EF4-FFF2-40B4-BE49-F238E27FC236}">
                <a16:creationId xmlns:a16="http://schemas.microsoft.com/office/drawing/2014/main" id="{442DD2F9-81AE-4818-A155-6B4005A6B806}"/>
              </a:ext>
            </a:extLst>
          </p:cNvPr>
          <p:cNvPicPr>
            <a:picLocks noChangeAspect="1"/>
          </p:cNvPicPr>
          <p:nvPr/>
        </p:nvPicPr>
        <p:blipFill>
          <a:blip r:embed="rId6"/>
          <a:stretch>
            <a:fillRect/>
          </a:stretch>
        </p:blipFill>
        <p:spPr>
          <a:xfrm>
            <a:off x="4432286" y="3957665"/>
            <a:ext cx="3327428" cy="2705344"/>
          </a:xfrm>
          <a:prstGeom prst="rect">
            <a:avLst/>
          </a:prstGeom>
        </p:spPr>
      </p:pic>
      <p:pic>
        <p:nvPicPr>
          <p:cNvPr id="14" name="Picture 13">
            <a:extLst>
              <a:ext uri="{FF2B5EF4-FFF2-40B4-BE49-F238E27FC236}">
                <a16:creationId xmlns:a16="http://schemas.microsoft.com/office/drawing/2014/main" id="{873826F4-A0A7-49AE-9135-CE5B6EB7F232}"/>
              </a:ext>
            </a:extLst>
          </p:cNvPr>
          <p:cNvPicPr>
            <a:picLocks noChangeAspect="1"/>
          </p:cNvPicPr>
          <p:nvPr/>
        </p:nvPicPr>
        <p:blipFill>
          <a:blip r:embed="rId7"/>
          <a:stretch>
            <a:fillRect/>
          </a:stretch>
        </p:blipFill>
        <p:spPr>
          <a:xfrm>
            <a:off x="8298130" y="4038346"/>
            <a:ext cx="3417132" cy="2572483"/>
          </a:xfrm>
          <a:prstGeom prst="rect">
            <a:avLst/>
          </a:prstGeom>
        </p:spPr>
      </p:pic>
    </p:spTree>
    <p:extLst>
      <p:ext uri="{BB962C8B-B14F-4D97-AF65-F5344CB8AC3E}">
        <p14:creationId xmlns:p14="http://schemas.microsoft.com/office/powerpoint/2010/main" val="4209967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EBEDB5-FD54-4374-86C3-B16CC2E2F998}"/>
              </a:ext>
            </a:extLst>
          </p:cNvPr>
          <p:cNvSpPr>
            <a:spLocks noGrp="1"/>
          </p:cNvSpPr>
          <p:nvPr>
            <p:ph idx="1"/>
          </p:nvPr>
        </p:nvSpPr>
        <p:spPr>
          <a:xfrm>
            <a:off x="-66675" y="0"/>
            <a:ext cx="12258675" cy="6934200"/>
          </a:xfrm>
        </p:spPr>
        <p:txBody>
          <a:bodyPr/>
          <a:lstStyle/>
          <a:p>
            <a:pPr algn="l"/>
            <a:r>
              <a:rPr lang="en-US" sz="2400" b="1" i="0" dirty="0">
                <a:solidFill>
                  <a:srgbClr val="292929"/>
                </a:solidFill>
                <a:effectLst/>
                <a:latin typeface="charter"/>
              </a:rPr>
              <a:t>Conclusions:</a:t>
            </a:r>
          </a:p>
          <a:p>
            <a:pPr algn="l"/>
            <a:r>
              <a:rPr lang="en-US" sz="1600" b="0" i="0" dirty="0">
                <a:solidFill>
                  <a:srgbClr val="292929"/>
                </a:solidFill>
                <a:effectLst/>
                <a:latin typeface="charter"/>
              </a:rPr>
              <a:t>We make the below conclusions –</a:t>
            </a:r>
          </a:p>
          <a:p>
            <a:pPr algn="l"/>
            <a:r>
              <a:rPr lang="en-US" sz="1600" b="0" i="0" dirty="0">
                <a:solidFill>
                  <a:srgbClr val="292929"/>
                </a:solidFill>
                <a:effectLst/>
                <a:latin typeface="charter"/>
              </a:rPr>
              <a:t>- Outliers are present in </a:t>
            </a:r>
            <a:r>
              <a:rPr lang="en-US" sz="1600" b="0" i="0" dirty="0" err="1">
                <a:solidFill>
                  <a:srgbClr val="292929"/>
                </a:solidFill>
                <a:effectLst/>
                <a:latin typeface="charter"/>
              </a:rPr>
              <a:t>Ownership','Gear','Model</a:t>
            </a:r>
            <a:r>
              <a:rPr lang="en-US" sz="1600" b="0" i="0" dirty="0">
                <a:solidFill>
                  <a:srgbClr val="292929"/>
                </a:solidFill>
                <a:effectLst/>
                <a:latin typeface="charter"/>
              </a:rPr>
              <a:t> Year’</a:t>
            </a:r>
          </a:p>
          <a:p>
            <a:pPr algn="l"/>
            <a:r>
              <a:rPr lang="en-US" sz="1600" b="0" i="0" dirty="0">
                <a:solidFill>
                  <a:srgbClr val="292929"/>
                </a:solidFill>
                <a:effectLst/>
                <a:latin typeface="charter"/>
              </a:rPr>
              <a:t>- We will not remove outliers using zscore method – </a:t>
            </a:r>
          </a:p>
          <a:p>
            <a:pPr algn="l">
              <a:buFont typeface="Wingdings" panose="05000000000000000000" pitchFamily="2" charset="2"/>
              <a:buChar char="§"/>
            </a:pPr>
            <a:r>
              <a:rPr lang="en-US" b="1" i="0" dirty="0">
                <a:solidFill>
                  <a:srgbClr val="292929"/>
                </a:solidFill>
                <a:effectLst/>
                <a:latin typeface="charter"/>
              </a:rPr>
              <a:t>Checking for Skewness:</a:t>
            </a:r>
            <a:r>
              <a:rPr lang="en-US" b="1" dirty="0">
                <a:solidFill>
                  <a:srgbClr val="292929"/>
                </a:solidFill>
                <a:latin typeface="charter"/>
              </a:rPr>
              <a:t>-  </a:t>
            </a:r>
            <a:r>
              <a:rPr lang="en-US" sz="1600" i="0" dirty="0">
                <a:solidFill>
                  <a:srgbClr val="292929"/>
                </a:solidFill>
                <a:effectLst/>
                <a:latin typeface="charter"/>
              </a:rPr>
              <a:t>We now proceed with treating skewness in our data, which allows us to fit our data in a symmetric distribution, which further allows our model to learn better.</a:t>
            </a:r>
          </a:p>
          <a:p>
            <a:pPr algn="l"/>
            <a:r>
              <a:rPr lang="en-US" sz="2000" b="1" i="0" dirty="0">
                <a:solidFill>
                  <a:srgbClr val="292929"/>
                </a:solidFill>
                <a:effectLst/>
                <a:latin typeface="charter"/>
              </a:rPr>
              <a:t>                                                      </a:t>
            </a:r>
            <a:endParaRPr lang="en-IN" dirty="0"/>
          </a:p>
          <a:p>
            <a:endParaRPr lang="en-IN" dirty="0"/>
          </a:p>
          <a:p>
            <a:endParaRPr lang="en-IN" dirty="0"/>
          </a:p>
          <a:p>
            <a:endParaRPr lang="en-IN" dirty="0"/>
          </a:p>
          <a:p>
            <a:pPr marL="0" indent="0">
              <a:buNone/>
            </a:pPr>
            <a:endParaRPr lang="en-IN" dirty="0"/>
          </a:p>
        </p:txBody>
      </p:sp>
      <p:pic>
        <p:nvPicPr>
          <p:cNvPr id="3" name="Picture 2">
            <a:extLst>
              <a:ext uri="{FF2B5EF4-FFF2-40B4-BE49-F238E27FC236}">
                <a16:creationId xmlns:a16="http://schemas.microsoft.com/office/drawing/2014/main" id="{6A9F7DD7-85BF-4BC1-9A73-607AFE4E7924}"/>
              </a:ext>
            </a:extLst>
          </p:cNvPr>
          <p:cNvPicPr>
            <a:picLocks noChangeAspect="1"/>
          </p:cNvPicPr>
          <p:nvPr/>
        </p:nvPicPr>
        <p:blipFill>
          <a:blip r:embed="rId2"/>
          <a:stretch>
            <a:fillRect/>
          </a:stretch>
        </p:blipFill>
        <p:spPr>
          <a:xfrm>
            <a:off x="3721768" y="2703095"/>
            <a:ext cx="2618405" cy="3700304"/>
          </a:xfrm>
          <a:prstGeom prst="rect">
            <a:avLst/>
          </a:prstGeom>
        </p:spPr>
      </p:pic>
    </p:spTree>
    <p:extLst>
      <p:ext uri="{BB962C8B-B14F-4D97-AF65-F5344CB8AC3E}">
        <p14:creationId xmlns:p14="http://schemas.microsoft.com/office/powerpoint/2010/main" val="5926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A3758-CB44-404E-A20B-E9BE34253186}"/>
              </a:ext>
            </a:extLst>
          </p:cNvPr>
          <p:cNvSpPr>
            <a:spLocks noGrp="1"/>
          </p:cNvSpPr>
          <p:nvPr>
            <p:ph idx="1"/>
          </p:nvPr>
        </p:nvSpPr>
        <p:spPr>
          <a:xfrm>
            <a:off x="625231" y="1141046"/>
            <a:ext cx="10941538" cy="5573485"/>
          </a:xfrm>
        </p:spPr>
        <p:txBody>
          <a:bodyPr>
            <a:normAutofit/>
          </a:bodyPr>
          <a:lstStyle/>
          <a:p>
            <a:r>
              <a:rPr lang="en-US" dirty="0"/>
              <a:t>The data for this study is collected from the online used car trader </a:t>
            </a:r>
            <a:r>
              <a:rPr lang="en-US" b="1" dirty="0"/>
              <a:t>CARS24.</a:t>
            </a:r>
          </a:p>
          <a:p>
            <a:endParaRPr lang="en-US" dirty="0"/>
          </a:p>
          <a:p>
            <a:r>
              <a:rPr lang="en-US" dirty="0"/>
              <a:t>The </a:t>
            </a:r>
            <a:r>
              <a:rPr lang="en-US" b="1" dirty="0"/>
              <a:t>BeautifulSoup &amp; Selenium</a:t>
            </a:r>
            <a:r>
              <a:rPr lang="en-US" dirty="0"/>
              <a:t> library is used for the scraping process. After the scraping process is complete.</a:t>
            </a:r>
          </a:p>
          <a:p>
            <a:pPr algn="l"/>
            <a:endParaRPr lang="en-US" b="0" i="0" dirty="0">
              <a:solidFill>
                <a:srgbClr val="292929"/>
              </a:solidFill>
              <a:effectLst/>
              <a:latin typeface="charter"/>
            </a:endParaRPr>
          </a:p>
          <a:p>
            <a:pPr algn="l"/>
            <a:r>
              <a:rPr lang="en-US" b="0" i="0" dirty="0">
                <a:solidFill>
                  <a:srgbClr val="292929"/>
                </a:solidFill>
                <a:effectLst/>
                <a:latin typeface="charter"/>
              </a:rPr>
              <a:t>The training set contains the features, along with the price of the </a:t>
            </a:r>
            <a:r>
              <a:rPr lang="en-US" dirty="0">
                <a:solidFill>
                  <a:srgbClr val="292929"/>
                </a:solidFill>
                <a:latin typeface="charter"/>
              </a:rPr>
              <a:t>various used cars</a:t>
            </a:r>
            <a:r>
              <a:rPr lang="en-US" b="0" i="0" dirty="0">
                <a:solidFill>
                  <a:srgbClr val="292929"/>
                </a:solidFill>
                <a:effectLst/>
                <a:latin typeface="charter"/>
              </a:rPr>
              <a:t>. It contains </a:t>
            </a:r>
            <a:r>
              <a:rPr lang="en-US" b="1" i="0" dirty="0">
                <a:solidFill>
                  <a:srgbClr val="292929"/>
                </a:solidFill>
                <a:effectLst/>
                <a:latin typeface="Bell MT" panose="02020503060305020303" pitchFamily="18" charset="0"/>
              </a:rPr>
              <a:t>12</a:t>
            </a:r>
            <a:r>
              <a:rPr lang="en-US" b="0" i="0" dirty="0">
                <a:solidFill>
                  <a:srgbClr val="292929"/>
                </a:solidFill>
                <a:effectLst/>
                <a:latin typeface="charter"/>
              </a:rPr>
              <a:t> input features and </a:t>
            </a:r>
            <a:r>
              <a:rPr lang="en-US" b="1" i="0" dirty="0">
                <a:solidFill>
                  <a:srgbClr val="292929"/>
                </a:solidFill>
                <a:effectLst/>
                <a:latin typeface="charter"/>
              </a:rPr>
              <a:t>1</a:t>
            </a:r>
            <a:r>
              <a:rPr lang="en-US" b="0" i="0" dirty="0">
                <a:solidFill>
                  <a:srgbClr val="292929"/>
                </a:solidFill>
                <a:effectLst/>
                <a:latin typeface="charter"/>
              </a:rPr>
              <a:t> output column — </a:t>
            </a:r>
            <a:r>
              <a:rPr lang="en-US" i="0" dirty="0">
                <a:solidFill>
                  <a:srgbClr val="292929"/>
                </a:solidFill>
                <a:effectLst/>
                <a:latin typeface="charter"/>
              </a:rPr>
              <a:t>‘</a:t>
            </a:r>
            <a:r>
              <a:rPr lang="en-US" b="1" i="0" dirty="0">
                <a:solidFill>
                  <a:srgbClr val="292929"/>
                </a:solidFill>
                <a:effectLst/>
                <a:latin typeface="Bell MT" panose="02020503060305020303" pitchFamily="18" charset="0"/>
              </a:rPr>
              <a:t>Price</a:t>
            </a:r>
            <a:r>
              <a:rPr lang="en-US" b="0" i="0" dirty="0">
                <a:solidFill>
                  <a:srgbClr val="292929"/>
                </a:solidFill>
                <a:effectLst/>
                <a:latin typeface="charter"/>
              </a:rPr>
              <a:t>’.</a:t>
            </a:r>
          </a:p>
          <a:p>
            <a:endParaRPr lang="en-US" dirty="0"/>
          </a:p>
          <a:p>
            <a:r>
              <a:rPr lang="en-US" dirty="0"/>
              <a:t>The data consisted of 5 popular cities which are New Delhi, Chennai, Hyderabad, Bangalore and Mumbai. </a:t>
            </a:r>
            <a:endParaRPr lang="en-US" b="0" i="0" dirty="0">
              <a:solidFill>
                <a:srgbClr val="292929"/>
              </a:solidFill>
              <a:effectLst/>
              <a:latin typeface="charter"/>
            </a:endParaRPr>
          </a:p>
        </p:txBody>
      </p:sp>
      <p:sp>
        <p:nvSpPr>
          <p:cNvPr id="4" name="Rectangle 3">
            <a:extLst>
              <a:ext uri="{FF2B5EF4-FFF2-40B4-BE49-F238E27FC236}">
                <a16:creationId xmlns:a16="http://schemas.microsoft.com/office/drawing/2014/main" id="{020D8899-BA21-446C-9FA5-4523DBF69AB8}"/>
              </a:ext>
            </a:extLst>
          </p:cNvPr>
          <p:cNvSpPr/>
          <p:nvPr/>
        </p:nvSpPr>
        <p:spPr>
          <a:xfrm>
            <a:off x="3923433" y="143469"/>
            <a:ext cx="3610027" cy="923330"/>
          </a:xfrm>
          <a:prstGeom prst="rect">
            <a:avLst/>
          </a:prstGeom>
          <a:noFill/>
        </p:spPr>
        <p:txBody>
          <a:bodyPr wrap="none" lIns="91440" tIns="45720" rIns="91440" bIns="45720">
            <a:spAutoFit/>
          </a:bodyPr>
          <a:lstStyle/>
          <a:p>
            <a:pPr algn="ctr"/>
            <a:r>
              <a:rPr lang="en-IN" sz="5400" b="1" i="0" cap="none" spc="0" dirty="0">
                <a:ln w="9525">
                  <a:solidFill>
                    <a:schemeClr val="bg1"/>
                  </a:solidFill>
                  <a:prstDash val="solid"/>
                </a:ln>
                <a:effectLst>
                  <a:outerShdw blurRad="12700" dist="38100" dir="2700000" algn="tl" rotWithShape="0">
                    <a:schemeClr val="bg1">
                      <a:lumMod val="50000"/>
                    </a:schemeClr>
                  </a:outerShdw>
                </a:effectLst>
                <a:latin typeface="Modern No. 20" panose="02070704070505020303" pitchFamily="18" charset="0"/>
              </a:rPr>
              <a:t>The Dataset</a:t>
            </a:r>
            <a:endParaRPr lang="en-IN" sz="5400" b="1" cap="none" spc="0" dirty="0">
              <a:ln w="9525">
                <a:solidFill>
                  <a:schemeClr val="bg1"/>
                </a:solidFill>
                <a:prstDash val="solid"/>
              </a:ln>
              <a:effectLst>
                <a:outerShdw blurRad="12700" dist="38100" dir="2700000" algn="tl" rotWithShape="0">
                  <a:schemeClr val="bg1">
                    <a:lumMod val="50000"/>
                  </a:schemeClr>
                </a:outerShdw>
              </a:effectLst>
              <a:latin typeface="Modern No. 20" panose="02070704070505020303" pitchFamily="18" charset="0"/>
            </a:endParaRPr>
          </a:p>
        </p:txBody>
      </p:sp>
    </p:spTree>
    <p:extLst>
      <p:ext uri="{BB962C8B-B14F-4D97-AF65-F5344CB8AC3E}">
        <p14:creationId xmlns:p14="http://schemas.microsoft.com/office/powerpoint/2010/main" val="24249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C6CFB-59D4-485D-8560-5CDD04EDB593}"/>
              </a:ext>
            </a:extLst>
          </p:cNvPr>
          <p:cNvSpPr>
            <a:spLocks noGrp="1"/>
          </p:cNvSpPr>
          <p:nvPr>
            <p:ph idx="1"/>
          </p:nvPr>
        </p:nvSpPr>
        <p:spPr>
          <a:xfrm>
            <a:off x="342900" y="0"/>
            <a:ext cx="11601450" cy="6858000"/>
          </a:xfrm>
        </p:spPr>
        <p:txBody>
          <a:bodyPr>
            <a:normAutofit/>
          </a:bodyPr>
          <a:lstStyle/>
          <a:p>
            <a:endParaRPr lang="en-US" sz="1800" dirty="0">
              <a:solidFill>
                <a:srgbClr val="292929"/>
              </a:solidFill>
              <a:latin typeface="charter"/>
            </a:endParaRPr>
          </a:p>
          <a:p>
            <a:pPr marL="0" indent="0">
              <a:buNone/>
            </a:pPr>
            <a:r>
              <a:rPr lang="en-IN" sz="3200" i="0" dirty="0">
                <a:solidFill>
                  <a:srgbClr val="000000"/>
                </a:solidFill>
                <a:effectLst/>
                <a:latin typeface="Bell MT" panose="02020503060305020303" pitchFamily="18" charset="0"/>
              </a:rPr>
              <a:t>Standard Scaler Method:</a:t>
            </a:r>
          </a:p>
          <a:p>
            <a:r>
              <a:rPr lang="en-US" sz="1600" b="0" i="0" dirty="0">
                <a:solidFill>
                  <a:srgbClr val="292929"/>
                </a:solidFill>
                <a:effectLst/>
                <a:latin typeface="charter"/>
              </a:rPr>
              <a:t>The next step is to bring the data to a common scale, since there are certain columns with very small values and some columns with high values. This process is important as values on a similar scale allow the model to learn better.</a:t>
            </a:r>
            <a:endParaRPr lang="en-IN" sz="2400" b="1" dirty="0">
              <a:solidFill>
                <a:srgbClr val="000000"/>
              </a:solidFill>
              <a:latin typeface="Helvetica Neue"/>
            </a:endParaRPr>
          </a:p>
          <a:p>
            <a:endParaRPr lang="en-IN" sz="2400" b="1" i="0" dirty="0">
              <a:solidFill>
                <a:srgbClr val="000000"/>
              </a:solidFill>
              <a:effectLst/>
              <a:latin typeface="Helvetica Neue"/>
            </a:endParaRPr>
          </a:p>
          <a:p>
            <a:endParaRPr lang="en-IN" sz="1600" b="1" dirty="0"/>
          </a:p>
        </p:txBody>
      </p:sp>
      <p:pic>
        <p:nvPicPr>
          <p:cNvPr id="4" name="Picture 3">
            <a:extLst>
              <a:ext uri="{FF2B5EF4-FFF2-40B4-BE49-F238E27FC236}">
                <a16:creationId xmlns:a16="http://schemas.microsoft.com/office/drawing/2014/main" id="{446D6FED-086A-4383-85BC-37AB4AEC8E79}"/>
              </a:ext>
            </a:extLst>
          </p:cNvPr>
          <p:cNvPicPr>
            <a:picLocks noChangeAspect="1"/>
          </p:cNvPicPr>
          <p:nvPr/>
        </p:nvPicPr>
        <p:blipFill>
          <a:blip r:embed="rId2"/>
          <a:stretch>
            <a:fillRect/>
          </a:stretch>
        </p:blipFill>
        <p:spPr>
          <a:xfrm>
            <a:off x="2157663" y="1724527"/>
            <a:ext cx="7395411" cy="4830173"/>
          </a:xfrm>
          <a:prstGeom prst="rect">
            <a:avLst/>
          </a:prstGeom>
        </p:spPr>
      </p:pic>
    </p:spTree>
    <p:extLst>
      <p:ext uri="{BB962C8B-B14F-4D97-AF65-F5344CB8AC3E}">
        <p14:creationId xmlns:p14="http://schemas.microsoft.com/office/powerpoint/2010/main" val="3652607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3F-DB62-462C-9DBD-AB72C0784830}"/>
              </a:ext>
            </a:extLst>
          </p:cNvPr>
          <p:cNvSpPr>
            <a:spLocks noGrp="1"/>
          </p:cNvSpPr>
          <p:nvPr>
            <p:ph type="title"/>
          </p:nvPr>
        </p:nvSpPr>
        <p:spPr>
          <a:xfrm>
            <a:off x="838200" y="361750"/>
            <a:ext cx="10515600" cy="638573"/>
          </a:xfrm>
        </p:spPr>
        <p:txBody>
          <a:bodyPr>
            <a:noAutofit/>
          </a:bodyPr>
          <a:lstStyle/>
          <a:p>
            <a:r>
              <a:rPr lang="en-IN" sz="3600" i="0" dirty="0">
                <a:solidFill>
                  <a:srgbClr val="000000"/>
                </a:solidFill>
                <a:effectLst/>
                <a:latin typeface="Helvetica Neue"/>
              </a:rPr>
              <a:t>Principle Component Analysis:</a:t>
            </a:r>
            <a:br>
              <a:rPr lang="en-IN" sz="3600" i="0" dirty="0">
                <a:solidFill>
                  <a:srgbClr val="000000"/>
                </a:solidFill>
                <a:effectLst/>
                <a:latin typeface="Helvetica Neue"/>
              </a:rPr>
            </a:br>
            <a:endParaRPr lang="en-IN" sz="3600" dirty="0"/>
          </a:p>
        </p:txBody>
      </p:sp>
      <p:sp>
        <p:nvSpPr>
          <p:cNvPr id="3" name="Content Placeholder 2">
            <a:extLst>
              <a:ext uri="{FF2B5EF4-FFF2-40B4-BE49-F238E27FC236}">
                <a16:creationId xmlns:a16="http://schemas.microsoft.com/office/drawing/2014/main" id="{D9C6CDD0-9300-4F87-89B5-F24198BE5675}"/>
              </a:ext>
            </a:extLst>
          </p:cNvPr>
          <p:cNvSpPr>
            <a:spLocks noGrp="1"/>
          </p:cNvSpPr>
          <p:nvPr>
            <p:ph idx="1"/>
          </p:nvPr>
        </p:nvSpPr>
        <p:spPr>
          <a:xfrm>
            <a:off x="342900" y="828675"/>
            <a:ext cx="11010900" cy="5829300"/>
          </a:xfrm>
        </p:spPr>
        <p:txBody>
          <a:bodyPr>
            <a:normAutofit/>
          </a:bodyPr>
          <a:lstStyle/>
          <a:p>
            <a:r>
              <a:rPr lang="en-US" sz="1800" b="0" i="0" dirty="0">
                <a:solidFill>
                  <a:srgbClr val="111111"/>
                </a:solidFill>
                <a:effectLst/>
                <a:latin typeface="Roboto" panose="02000000000000000000" pitchFamily="2" charset="0"/>
              </a:rPr>
              <a:t>Principal component analysis (PCA) is a very popular technique used for</a:t>
            </a:r>
            <a:r>
              <a:rPr lang="en-US" sz="1800" b="1" i="0" dirty="0">
                <a:solidFill>
                  <a:srgbClr val="111111"/>
                </a:solidFill>
                <a:effectLst/>
                <a:latin typeface="Roboto" panose="02000000000000000000" pitchFamily="2" charset="0"/>
              </a:rPr>
              <a:t> dimensionality reduction</a:t>
            </a:r>
            <a:r>
              <a:rPr lang="en-US" sz="1800" b="0" i="0" dirty="0">
                <a:solidFill>
                  <a:srgbClr val="111111"/>
                </a:solidFill>
                <a:effectLst/>
                <a:latin typeface="Roboto" panose="02000000000000000000" pitchFamily="2" charset="0"/>
              </a:rPr>
              <a:t>. learning technique used for transforming data.</a:t>
            </a:r>
          </a:p>
          <a:p>
            <a:endParaRPr lang="en-IN" sz="1800" dirty="0"/>
          </a:p>
        </p:txBody>
      </p:sp>
      <p:pic>
        <p:nvPicPr>
          <p:cNvPr id="7" name="Picture 6">
            <a:extLst>
              <a:ext uri="{FF2B5EF4-FFF2-40B4-BE49-F238E27FC236}">
                <a16:creationId xmlns:a16="http://schemas.microsoft.com/office/drawing/2014/main" id="{31E15960-6FC5-4AEE-9EFA-C584F47C7C19}"/>
              </a:ext>
            </a:extLst>
          </p:cNvPr>
          <p:cNvPicPr>
            <a:picLocks noChangeAspect="1"/>
          </p:cNvPicPr>
          <p:nvPr/>
        </p:nvPicPr>
        <p:blipFill>
          <a:blip r:embed="rId2"/>
          <a:stretch>
            <a:fillRect/>
          </a:stretch>
        </p:blipFill>
        <p:spPr>
          <a:xfrm>
            <a:off x="399700" y="1565164"/>
            <a:ext cx="5149223" cy="4663698"/>
          </a:xfrm>
          <a:prstGeom prst="rect">
            <a:avLst/>
          </a:prstGeom>
        </p:spPr>
      </p:pic>
      <p:pic>
        <p:nvPicPr>
          <p:cNvPr id="10" name="Picture 9">
            <a:extLst>
              <a:ext uri="{FF2B5EF4-FFF2-40B4-BE49-F238E27FC236}">
                <a16:creationId xmlns:a16="http://schemas.microsoft.com/office/drawing/2014/main" id="{B93CACEF-B5FA-4E70-A411-520B938FF9A0}"/>
              </a:ext>
            </a:extLst>
          </p:cNvPr>
          <p:cNvPicPr>
            <a:picLocks noChangeAspect="1"/>
          </p:cNvPicPr>
          <p:nvPr/>
        </p:nvPicPr>
        <p:blipFill>
          <a:blip r:embed="rId3"/>
          <a:stretch>
            <a:fillRect/>
          </a:stretch>
        </p:blipFill>
        <p:spPr>
          <a:xfrm>
            <a:off x="5759083" y="1467248"/>
            <a:ext cx="5800725" cy="4488075"/>
          </a:xfrm>
          <a:prstGeom prst="rect">
            <a:avLst/>
          </a:prstGeom>
        </p:spPr>
      </p:pic>
    </p:spTree>
    <p:extLst>
      <p:ext uri="{BB962C8B-B14F-4D97-AF65-F5344CB8AC3E}">
        <p14:creationId xmlns:p14="http://schemas.microsoft.com/office/powerpoint/2010/main" val="401915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4407-16DF-42AA-978D-576C032D76AE}"/>
              </a:ext>
            </a:extLst>
          </p:cNvPr>
          <p:cNvSpPr>
            <a:spLocks noGrp="1"/>
          </p:cNvSpPr>
          <p:nvPr>
            <p:ph type="title"/>
          </p:nvPr>
        </p:nvSpPr>
        <p:spPr>
          <a:xfrm>
            <a:off x="838200" y="-153195"/>
            <a:ext cx="10515600" cy="991395"/>
          </a:xfrm>
        </p:spPr>
        <p:txBody>
          <a:bodyPr/>
          <a:lstStyle/>
          <a:p>
            <a:r>
              <a:rPr lang="en-IN" dirty="0"/>
              <a:t>                  </a:t>
            </a:r>
            <a:r>
              <a:rPr lang="en-IN" u="sng" dirty="0">
                <a:latin typeface="Bell MT" panose="02020503060305020303" pitchFamily="18" charset="0"/>
              </a:rPr>
              <a:t>Module Building</a:t>
            </a:r>
          </a:p>
        </p:txBody>
      </p:sp>
      <p:sp>
        <p:nvSpPr>
          <p:cNvPr id="3" name="Content Placeholder 2">
            <a:extLst>
              <a:ext uri="{FF2B5EF4-FFF2-40B4-BE49-F238E27FC236}">
                <a16:creationId xmlns:a16="http://schemas.microsoft.com/office/drawing/2014/main" id="{4A2E6F17-9136-4718-944C-A0F03E8242DC}"/>
              </a:ext>
            </a:extLst>
          </p:cNvPr>
          <p:cNvSpPr>
            <a:spLocks noGrp="1"/>
          </p:cNvSpPr>
          <p:nvPr>
            <p:ph idx="1"/>
          </p:nvPr>
        </p:nvSpPr>
        <p:spPr>
          <a:xfrm>
            <a:off x="838200" y="714374"/>
            <a:ext cx="10515600" cy="6143625"/>
          </a:xfrm>
        </p:spPr>
        <p:txBody>
          <a:bodyPr>
            <a:normAutofit/>
          </a:bodyPr>
          <a:lstStyle/>
          <a:p>
            <a:r>
              <a:rPr lang="en-US" sz="2000" b="0" i="0" dirty="0">
                <a:solidFill>
                  <a:srgbClr val="292929"/>
                </a:solidFill>
                <a:effectLst/>
                <a:latin typeface="charter"/>
              </a:rPr>
              <a:t>We now proceed to the main step of our machine learning, fitting the model and predicting the outputs. We fit the data into multiple regression models to compare the performance of all models and select the best model.</a:t>
            </a:r>
          </a:p>
          <a:p>
            <a:endParaRPr lang="en-US" sz="2000"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endParaRPr lang="en-US" sz="2000" b="0" i="0" dirty="0">
              <a:solidFill>
                <a:srgbClr val="292929"/>
              </a:solidFill>
              <a:effectLst/>
              <a:latin typeface="charter"/>
            </a:endParaRPr>
          </a:p>
          <a:p>
            <a:r>
              <a:rPr lang="en-IN" sz="1800" b="1" i="0" dirty="0">
                <a:solidFill>
                  <a:srgbClr val="000000"/>
                </a:solidFill>
                <a:effectLst/>
                <a:latin typeface="Helvetica Neue"/>
              </a:rPr>
              <a:t>Splitting Data</a:t>
            </a:r>
          </a:p>
          <a:p>
            <a:endParaRPr lang="en-US" sz="2000" b="0" i="0" dirty="0">
              <a:solidFill>
                <a:srgbClr val="292929"/>
              </a:solidFill>
              <a:effectLst/>
              <a:latin typeface="charter"/>
            </a:endParaRPr>
          </a:p>
          <a:p>
            <a:endParaRPr lang="en-US" sz="2000"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pPr marL="0" indent="0">
              <a:buNone/>
            </a:pPr>
            <a:endParaRPr lang="en-US" sz="2000" b="0" i="0" dirty="0">
              <a:solidFill>
                <a:srgbClr val="292929"/>
              </a:solidFill>
              <a:effectLst/>
              <a:latin typeface="charter"/>
            </a:endParaRPr>
          </a:p>
          <a:p>
            <a:endParaRPr lang="en-IN" sz="2000" dirty="0"/>
          </a:p>
        </p:txBody>
      </p:sp>
      <p:sp>
        <p:nvSpPr>
          <p:cNvPr id="6" name="TextBox 5">
            <a:extLst>
              <a:ext uri="{FF2B5EF4-FFF2-40B4-BE49-F238E27FC236}">
                <a16:creationId xmlns:a16="http://schemas.microsoft.com/office/drawing/2014/main" id="{757AA84B-F5D1-41FC-8D49-9AD233C6E4D7}"/>
              </a:ext>
            </a:extLst>
          </p:cNvPr>
          <p:cNvSpPr txBox="1"/>
          <p:nvPr/>
        </p:nvSpPr>
        <p:spPr>
          <a:xfrm>
            <a:off x="1466849" y="1646128"/>
            <a:ext cx="2581275" cy="2031325"/>
          </a:xfrm>
          <a:prstGeom prst="rect">
            <a:avLst/>
          </a:prstGeom>
          <a:noFill/>
        </p:spPr>
        <p:txBody>
          <a:bodyPr wrap="square" rtlCol="0">
            <a:spAutoFit/>
          </a:bodyPr>
          <a:lstStyle/>
          <a:p>
            <a:r>
              <a:rPr lang="en-IN" dirty="0"/>
              <a:t>Importing Libraries:-</a:t>
            </a:r>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519B0EA5-98D3-4400-BE81-36C32E0CC04A}"/>
              </a:ext>
            </a:extLst>
          </p:cNvPr>
          <p:cNvPicPr>
            <a:picLocks noChangeAspect="1"/>
          </p:cNvPicPr>
          <p:nvPr/>
        </p:nvPicPr>
        <p:blipFill>
          <a:blip r:embed="rId2"/>
          <a:stretch>
            <a:fillRect/>
          </a:stretch>
        </p:blipFill>
        <p:spPr>
          <a:xfrm>
            <a:off x="4890212" y="1337385"/>
            <a:ext cx="6744284" cy="1958510"/>
          </a:xfrm>
          <a:prstGeom prst="rect">
            <a:avLst/>
          </a:prstGeom>
        </p:spPr>
      </p:pic>
      <p:pic>
        <p:nvPicPr>
          <p:cNvPr id="11" name="Picture 10">
            <a:extLst>
              <a:ext uri="{FF2B5EF4-FFF2-40B4-BE49-F238E27FC236}">
                <a16:creationId xmlns:a16="http://schemas.microsoft.com/office/drawing/2014/main" id="{5CB68D62-0F41-4552-B665-1B7EDD5EEAE6}"/>
              </a:ext>
            </a:extLst>
          </p:cNvPr>
          <p:cNvPicPr>
            <a:picLocks noChangeAspect="1"/>
          </p:cNvPicPr>
          <p:nvPr/>
        </p:nvPicPr>
        <p:blipFill>
          <a:blip r:embed="rId3"/>
          <a:stretch>
            <a:fillRect/>
          </a:stretch>
        </p:blipFill>
        <p:spPr>
          <a:xfrm>
            <a:off x="1570892" y="3834069"/>
            <a:ext cx="7604370" cy="2867314"/>
          </a:xfrm>
          <a:prstGeom prst="rect">
            <a:avLst/>
          </a:prstGeom>
        </p:spPr>
      </p:pic>
    </p:spTree>
    <p:extLst>
      <p:ext uri="{BB962C8B-B14F-4D97-AF65-F5344CB8AC3E}">
        <p14:creationId xmlns:p14="http://schemas.microsoft.com/office/powerpoint/2010/main" val="166963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36FB1-E069-4990-888B-0E28F5D40369}"/>
              </a:ext>
            </a:extLst>
          </p:cNvPr>
          <p:cNvSpPr>
            <a:spLocks noGrp="1"/>
          </p:cNvSpPr>
          <p:nvPr>
            <p:ph idx="1"/>
          </p:nvPr>
        </p:nvSpPr>
        <p:spPr>
          <a:xfrm>
            <a:off x="361949" y="234462"/>
            <a:ext cx="11439525" cy="6275753"/>
          </a:xfrm>
        </p:spPr>
        <p:txBody>
          <a:bodyPr>
            <a:normAutofit/>
          </a:bodyPr>
          <a:lstStyle/>
          <a:p>
            <a:r>
              <a:rPr lang="en-IN" b="1" dirty="0">
                <a:effectLst/>
                <a:latin typeface="Arial" panose="020B0604020202020204" pitchFamily="34" charset="0"/>
                <a:ea typeface="Arial" panose="020B0604020202020204" pitchFamily="34" charset="0"/>
              </a:rPr>
              <a:t>Analysing Model Accuracies:-</a:t>
            </a:r>
          </a:p>
          <a:p>
            <a:pPr algn="l"/>
            <a:r>
              <a:rPr lang="en-IN" sz="2400" b="1" i="0" dirty="0">
                <a:solidFill>
                  <a:srgbClr val="000000"/>
                </a:solidFill>
                <a:effectLst/>
                <a:latin typeface="Helvetica Neue"/>
              </a:rPr>
              <a:t>Linear Regression</a:t>
            </a:r>
          </a:p>
          <a:p>
            <a:pPr>
              <a:lnSpc>
                <a:spcPct val="150000"/>
              </a:lnSpc>
              <a:spcBef>
                <a:spcPts val="1000"/>
              </a:spcBef>
            </a:pPr>
            <a:r>
              <a:rPr lang="en-IN" sz="1600" dirty="0">
                <a:effectLst/>
                <a:latin typeface="Arial" panose="020B0604020202020204" pitchFamily="34" charset="0"/>
                <a:ea typeface="Arial" panose="020B0604020202020204" pitchFamily="34" charset="0"/>
              </a:rPr>
              <a:t>R2_Score: </a:t>
            </a:r>
            <a:r>
              <a:rPr lang="en-IN" sz="1600" b="1" dirty="0">
                <a:effectLst/>
                <a:latin typeface="Arial" panose="020B0604020202020204" pitchFamily="34" charset="0"/>
                <a:ea typeface="Arial" panose="020B0604020202020204" pitchFamily="34" charset="0"/>
              </a:rPr>
              <a:t>1.0</a:t>
            </a:r>
          </a:p>
          <a:p>
            <a:pPr>
              <a:lnSpc>
                <a:spcPct val="150000"/>
              </a:lnSpc>
              <a:spcBef>
                <a:spcPts val="1000"/>
              </a:spcBef>
            </a:pPr>
            <a:r>
              <a:rPr lang="en-IN" sz="1600" dirty="0">
                <a:effectLst/>
                <a:latin typeface="Arial" panose="020B0604020202020204" pitchFamily="34" charset="0"/>
                <a:ea typeface="Arial" panose="020B0604020202020204" pitchFamily="34" charset="0"/>
              </a:rPr>
              <a:t>MAE: </a:t>
            </a:r>
            <a:r>
              <a:rPr lang="en-IN" sz="1600" b="1" dirty="0">
                <a:effectLst/>
                <a:latin typeface="Arial" panose="020B0604020202020204" pitchFamily="34" charset="0"/>
                <a:ea typeface="Arial" panose="020B0604020202020204" pitchFamily="34" charset="0"/>
              </a:rPr>
              <a:t>2.4620267386372026e-10</a:t>
            </a:r>
          </a:p>
          <a:p>
            <a:pPr>
              <a:lnSpc>
                <a:spcPct val="150000"/>
              </a:lnSpc>
              <a:spcBef>
                <a:spcPts val="1000"/>
              </a:spcBef>
            </a:pPr>
            <a:r>
              <a:rPr lang="en-IN" sz="1600" dirty="0">
                <a:effectLst/>
                <a:latin typeface="Arial" panose="020B0604020202020204" pitchFamily="34" charset="0"/>
                <a:ea typeface="Arial" panose="020B0604020202020204" pitchFamily="34" charset="0"/>
              </a:rPr>
              <a:t>MSE: </a:t>
            </a:r>
            <a:r>
              <a:rPr lang="en-IN" sz="1600" b="1" dirty="0">
                <a:effectLst/>
                <a:latin typeface="Arial" panose="020B0604020202020204" pitchFamily="34" charset="0"/>
                <a:ea typeface="Arial" panose="020B0604020202020204" pitchFamily="34" charset="0"/>
              </a:rPr>
              <a:t>9.799637034810563e-20</a:t>
            </a:r>
          </a:p>
          <a:p>
            <a:pPr>
              <a:lnSpc>
                <a:spcPct val="150000"/>
              </a:lnSpc>
              <a:spcBef>
                <a:spcPts val="1000"/>
              </a:spcBef>
            </a:pPr>
            <a:r>
              <a:rPr lang="en-IN" sz="1600" dirty="0">
                <a:effectLst/>
                <a:latin typeface="Arial" panose="020B0604020202020204" pitchFamily="34" charset="0"/>
                <a:ea typeface="Arial" panose="020B0604020202020204" pitchFamily="34" charset="0"/>
              </a:rPr>
              <a:t>RMSE: </a:t>
            </a:r>
            <a:r>
              <a:rPr lang="en-IN" sz="1600" b="1" dirty="0">
                <a:effectLst/>
                <a:latin typeface="Arial" panose="020B0604020202020204" pitchFamily="34" charset="0"/>
                <a:ea typeface="Arial" panose="020B0604020202020204" pitchFamily="34" charset="0"/>
              </a:rPr>
              <a:t>3.1304371954745493e-10</a:t>
            </a:r>
          </a:p>
          <a:p>
            <a:pPr>
              <a:lnSpc>
                <a:spcPct val="150000"/>
              </a:lnSpc>
              <a:spcBef>
                <a:spcPts val="1000"/>
              </a:spcBef>
            </a:pPr>
            <a:endParaRPr lang="en-IN" sz="1800" b="1" i="0" dirty="0">
              <a:solidFill>
                <a:srgbClr val="000000"/>
              </a:solidFill>
              <a:effectLst/>
              <a:latin typeface="Helvetica Neue"/>
            </a:endParaRPr>
          </a:p>
          <a:p>
            <a:pPr>
              <a:lnSpc>
                <a:spcPct val="150000"/>
              </a:lnSpc>
              <a:spcBef>
                <a:spcPts val="1000"/>
              </a:spcBef>
            </a:pPr>
            <a:r>
              <a:rPr lang="en-IN" sz="2400" b="1" i="0" dirty="0">
                <a:solidFill>
                  <a:srgbClr val="000000"/>
                </a:solidFill>
                <a:effectLst/>
                <a:latin typeface="Helvetica Neue"/>
              </a:rPr>
              <a:t>DecisionTreeRegressor:</a:t>
            </a:r>
            <a:r>
              <a:rPr lang="en-IN" sz="2400" i="0" dirty="0">
                <a:solidFill>
                  <a:srgbClr val="000000"/>
                </a:solidFill>
                <a:effectLst/>
                <a:latin typeface="Helvetica Neue"/>
              </a:rPr>
              <a:t>-</a:t>
            </a:r>
          </a:p>
          <a:p>
            <a:r>
              <a:rPr lang="en-US" sz="1600" dirty="0">
                <a:effectLst/>
                <a:latin typeface="Open Sans" panose="020B0606030504020204" pitchFamily="34" charset="0"/>
                <a:ea typeface="Open Sans" panose="020B0606030504020204" pitchFamily="34" charset="0"/>
              </a:rPr>
              <a:t>R2_Score</a:t>
            </a:r>
            <a:r>
              <a:rPr lang="en-US" sz="1600" b="1" dirty="0">
                <a:effectLst/>
                <a:latin typeface="Open Sans" panose="020B0606030504020204" pitchFamily="34" charset="0"/>
                <a:ea typeface="Open Sans" panose="020B0606030504020204" pitchFamily="34" charset="0"/>
              </a:rPr>
              <a:t>: 0.9835683436467052</a:t>
            </a:r>
          </a:p>
          <a:p>
            <a:r>
              <a:rPr lang="en-US" sz="1600" dirty="0">
                <a:effectLst/>
                <a:latin typeface="Open Sans" panose="020B0606030504020204" pitchFamily="34" charset="0"/>
                <a:ea typeface="Open Sans" panose="020B0606030504020204" pitchFamily="34" charset="0"/>
              </a:rPr>
              <a:t>MAE: </a:t>
            </a:r>
            <a:r>
              <a:rPr lang="en-US" sz="1600" b="1" dirty="0">
                <a:effectLst/>
                <a:latin typeface="Open Sans" panose="020B0606030504020204" pitchFamily="34" charset="0"/>
                <a:ea typeface="Open Sans" panose="020B0606030504020204" pitchFamily="34" charset="0"/>
              </a:rPr>
              <a:t>2749.2105855855857</a:t>
            </a:r>
          </a:p>
          <a:p>
            <a:r>
              <a:rPr lang="en-US" sz="1600" dirty="0">
                <a:effectLst/>
                <a:latin typeface="Open Sans" panose="020B0606030504020204" pitchFamily="34" charset="0"/>
                <a:ea typeface="Open Sans" panose="020B0606030504020204" pitchFamily="34" charset="0"/>
              </a:rPr>
              <a:t>MSE: </a:t>
            </a:r>
            <a:r>
              <a:rPr lang="en-US" sz="1600" b="1" dirty="0">
                <a:effectLst/>
                <a:latin typeface="Open Sans" panose="020B0606030504020204" pitchFamily="34" charset="0"/>
                <a:ea typeface="Open Sans" panose="020B0606030504020204" pitchFamily="34" charset="0"/>
              </a:rPr>
              <a:t>1766944785.1362612</a:t>
            </a:r>
          </a:p>
          <a:p>
            <a:r>
              <a:rPr lang="en-US" sz="1600" dirty="0">
                <a:effectLst/>
                <a:latin typeface="Open Sans" panose="020B0606030504020204" pitchFamily="34" charset="0"/>
                <a:ea typeface="Open Sans" panose="020B0606030504020204" pitchFamily="34" charset="0"/>
              </a:rPr>
              <a:t>RMSE: </a:t>
            </a:r>
            <a:r>
              <a:rPr lang="en-US" sz="1600" b="1" dirty="0">
                <a:effectLst/>
                <a:latin typeface="Open Sans" panose="020B0606030504020204" pitchFamily="34" charset="0"/>
                <a:ea typeface="Open Sans" panose="020B0606030504020204" pitchFamily="34" charset="0"/>
              </a:rPr>
              <a:t>42035.04234726381</a:t>
            </a:r>
            <a:endParaRPr lang="en-IN" b="1" dirty="0"/>
          </a:p>
        </p:txBody>
      </p:sp>
    </p:spTree>
    <p:extLst>
      <p:ext uri="{BB962C8B-B14F-4D97-AF65-F5344CB8AC3E}">
        <p14:creationId xmlns:p14="http://schemas.microsoft.com/office/powerpoint/2010/main" val="3298505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09E59-8491-4CAE-9D21-20F20CD84203}"/>
              </a:ext>
            </a:extLst>
          </p:cNvPr>
          <p:cNvSpPr>
            <a:spLocks noGrp="1"/>
          </p:cNvSpPr>
          <p:nvPr>
            <p:ph idx="1"/>
          </p:nvPr>
        </p:nvSpPr>
        <p:spPr>
          <a:xfrm>
            <a:off x="705853" y="248652"/>
            <a:ext cx="10924673" cy="6424863"/>
          </a:xfrm>
        </p:spPr>
        <p:txBody>
          <a:bodyPr>
            <a:normAutofit fontScale="92500" lnSpcReduction="10000"/>
          </a:bodyPr>
          <a:lstStyle/>
          <a:p>
            <a:r>
              <a:rPr lang="en-IN" sz="2600" b="1" i="0" dirty="0">
                <a:solidFill>
                  <a:srgbClr val="000000"/>
                </a:solidFill>
                <a:effectLst/>
                <a:latin typeface="Helvetica Neue"/>
              </a:rPr>
              <a:t>KNeighborsRegressor:-</a:t>
            </a:r>
          </a:p>
          <a:p>
            <a:r>
              <a:rPr lang="en-IN" sz="1800" dirty="0"/>
              <a:t>R2_Score: </a:t>
            </a:r>
            <a:r>
              <a:rPr lang="en-IN" sz="1800" b="1" dirty="0"/>
              <a:t>0.8429284982891683</a:t>
            </a:r>
          </a:p>
          <a:p>
            <a:r>
              <a:rPr lang="en-IN" sz="1800" dirty="0"/>
              <a:t>MAE: </a:t>
            </a:r>
            <a:r>
              <a:rPr lang="en-IN" sz="1800" b="1" dirty="0"/>
              <a:t>85010.69707207207</a:t>
            </a:r>
          </a:p>
          <a:p>
            <a:r>
              <a:rPr lang="en-IN" sz="1800" dirty="0"/>
              <a:t>MSE: </a:t>
            </a:r>
            <a:r>
              <a:rPr lang="en-IN" sz="1800" b="1" dirty="0"/>
              <a:t>16890364846.622747</a:t>
            </a:r>
          </a:p>
          <a:p>
            <a:r>
              <a:rPr lang="en-IN" sz="1800" dirty="0"/>
              <a:t>RMSE: </a:t>
            </a:r>
            <a:r>
              <a:rPr lang="en-IN" sz="1800" b="1" dirty="0"/>
              <a:t>129962.93643428787</a:t>
            </a:r>
          </a:p>
          <a:p>
            <a:endParaRPr lang="en-IN" sz="2000" b="1" dirty="0"/>
          </a:p>
          <a:p>
            <a:r>
              <a:rPr lang="en-IN" sz="2400" b="1" i="0" dirty="0">
                <a:solidFill>
                  <a:srgbClr val="000000"/>
                </a:solidFill>
                <a:effectLst/>
                <a:latin typeface="Helvetica Neue"/>
              </a:rPr>
              <a:t>RandomForestRegressor:-</a:t>
            </a:r>
          </a:p>
          <a:p>
            <a:r>
              <a:rPr lang="en-IN" sz="1800" i="0" dirty="0">
                <a:solidFill>
                  <a:srgbClr val="000000"/>
                </a:solidFill>
                <a:effectLst/>
                <a:latin typeface="Helvetica Neue"/>
              </a:rPr>
              <a:t>R2_Score: </a:t>
            </a:r>
            <a:r>
              <a:rPr lang="en-IN" sz="1800" b="1" i="0" dirty="0">
                <a:solidFill>
                  <a:srgbClr val="000000"/>
                </a:solidFill>
                <a:effectLst/>
                <a:latin typeface="Helvetica Neue"/>
              </a:rPr>
              <a:t>0.9843984690010383</a:t>
            </a:r>
          </a:p>
          <a:p>
            <a:r>
              <a:rPr lang="en-IN" sz="1800" i="0" dirty="0">
                <a:solidFill>
                  <a:srgbClr val="000000"/>
                </a:solidFill>
                <a:effectLst/>
                <a:latin typeface="Helvetica Neue"/>
              </a:rPr>
              <a:t>MAE</a:t>
            </a:r>
            <a:r>
              <a:rPr lang="en-IN" sz="1800" b="1" i="1" dirty="0">
                <a:solidFill>
                  <a:srgbClr val="000000"/>
                </a:solidFill>
                <a:effectLst/>
                <a:latin typeface="Helvetica Neue"/>
              </a:rPr>
              <a:t>: 2530.5822072072074</a:t>
            </a:r>
          </a:p>
          <a:p>
            <a:r>
              <a:rPr lang="en-IN" sz="1800" i="0" dirty="0">
                <a:solidFill>
                  <a:srgbClr val="000000"/>
                </a:solidFill>
                <a:effectLst/>
                <a:latin typeface="Helvetica Neue"/>
              </a:rPr>
              <a:t>MSE: </a:t>
            </a:r>
            <a:r>
              <a:rPr lang="en-IN" sz="1800" b="1" i="0" dirty="0">
                <a:solidFill>
                  <a:srgbClr val="000000"/>
                </a:solidFill>
                <a:effectLst/>
                <a:latin typeface="Helvetica Neue"/>
              </a:rPr>
              <a:t>1677678941.552928</a:t>
            </a:r>
          </a:p>
          <a:p>
            <a:r>
              <a:rPr lang="en-IN" sz="1800" i="0" dirty="0">
                <a:solidFill>
                  <a:srgbClr val="000000"/>
                </a:solidFill>
                <a:effectLst/>
                <a:latin typeface="Helvetica Neue"/>
              </a:rPr>
              <a:t>RMSE: </a:t>
            </a:r>
            <a:r>
              <a:rPr lang="en-IN" sz="1800" b="1" i="0" dirty="0">
                <a:solidFill>
                  <a:srgbClr val="000000"/>
                </a:solidFill>
                <a:effectLst/>
                <a:latin typeface="Helvetica Neue"/>
              </a:rPr>
              <a:t>40959.47926369338</a:t>
            </a:r>
          </a:p>
          <a:p>
            <a:endParaRPr lang="en-IN" sz="2000" b="1" dirty="0"/>
          </a:p>
          <a:p>
            <a:r>
              <a:rPr lang="en-IN" sz="2400" b="1" i="0" dirty="0">
                <a:solidFill>
                  <a:srgbClr val="000000"/>
                </a:solidFill>
                <a:effectLst/>
                <a:latin typeface="Helvetica Neue"/>
              </a:rPr>
              <a:t>AdaBoostRegressor:-</a:t>
            </a:r>
          </a:p>
          <a:p>
            <a:r>
              <a:rPr lang="en-IN" sz="1900" i="0" dirty="0">
                <a:solidFill>
                  <a:srgbClr val="000000"/>
                </a:solidFill>
                <a:effectLst/>
                <a:latin typeface="Helvetica Neue"/>
              </a:rPr>
              <a:t>R2_Score: </a:t>
            </a:r>
            <a:r>
              <a:rPr lang="en-IN" sz="1900" b="1" i="0" dirty="0">
                <a:solidFill>
                  <a:srgbClr val="000000"/>
                </a:solidFill>
                <a:effectLst/>
                <a:latin typeface="Helvetica Neue"/>
              </a:rPr>
              <a:t>0.978032756231073</a:t>
            </a:r>
          </a:p>
          <a:p>
            <a:r>
              <a:rPr lang="en-IN" sz="1900" i="0" dirty="0">
                <a:solidFill>
                  <a:srgbClr val="000000"/>
                </a:solidFill>
                <a:effectLst/>
                <a:latin typeface="Helvetica Neue"/>
              </a:rPr>
              <a:t>MAE: </a:t>
            </a:r>
            <a:r>
              <a:rPr lang="en-IN" sz="1900" b="1" i="0" dirty="0">
                <a:solidFill>
                  <a:srgbClr val="000000"/>
                </a:solidFill>
                <a:effectLst/>
                <a:latin typeface="Helvetica Neue"/>
              </a:rPr>
              <a:t>23486.08486689315</a:t>
            </a:r>
          </a:p>
          <a:p>
            <a:r>
              <a:rPr lang="en-IN" sz="1900" i="0" dirty="0">
                <a:solidFill>
                  <a:srgbClr val="000000"/>
                </a:solidFill>
                <a:effectLst/>
                <a:latin typeface="Helvetica Neue"/>
              </a:rPr>
              <a:t>MSE: </a:t>
            </a:r>
            <a:r>
              <a:rPr lang="en-IN" sz="1900" b="1" i="0" dirty="0">
                <a:solidFill>
                  <a:srgbClr val="000000"/>
                </a:solidFill>
                <a:effectLst/>
                <a:latin typeface="Helvetica Neue"/>
              </a:rPr>
              <a:t>2362202932.362304</a:t>
            </a:r>
          </a:p>
          <a:p>
            <a:r>
              <a:rPr lang="en-IN" sz="1900" i="0" dirty="0">
                <a:solidFill>
                  <a:srgbClr val="000000"/>
                </a:solidFill>
                <a:effectLst/>
                <a:latin typeface="Helvetica Neue"/>
              </a:rPr>
              <a:t>RMSE: </a:t>
            </a:r>
            <a:r>
              <a:rPr lang="en-IN" sz="1900" b="1" i="0" dirty="0">
                <a:solidFill>
                  <a:srgbClr val="000000"/>
                </a:solidFill>
                <a:effectLst/>
                <a:latin typeface="Helvetica Neue"/>
              </a:rPr>
              <a:t>48602.499239877616</a:t>
            </a:r>
          </a:p>
          <a:p>
            <a:endParaRPr lang="en-IN" sz="2000" b="1" dirty="0"/>
          </a:p>
        </p:txBody>
      </p:sp>
    </p:spTree>
    <p:extLst>
      <p:ext uri="{BB962C8B-B14F-4D97-AF65-F5344CB8AC3E}">
        <p14:creationId xmlns:p14="http://schemas.microsoft.com/office/powerpoint/2010/main" val="306400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15477-5321-4B33-AABB-F32C164D9ED6}"/>
              </a:ext>
            </a:extLst>
          </p:cNvPr>
          <p:cNvSpPr>
            <a:spLocks noGrp="1"/>
          </p:cNvSpPr>
          <p:nvPr>
            <p:ph idx="1"/>
          </p:nvPr>
        </p:nvSpPr>
        <p:spPr>
          <a:xfrm>
            <a:off x="838200" y="190500"/>
            <a:ext cx="10515600" cy="6562725"/>
          </a:xfrm>
        </p:spPr>
        <p:txBody>
          <a:bodyPr>
            <a:normAutofit fontScale="92500" lnSpcReduction="20000"/>
          </a:bodyPr>
          <a:lstStyle/>
          <a:p>
            <a:r>
              <a:rPr lang="en-IN" sz="2400" b="1" i="0" dirty="0">
                <a:solidFill>
                  <a:srgbClr val="000000"/>
                </a:solidFill>
                <a:effectLst/>
                <a:latin typeface="Helvetica Neue"/>
              </a:rPr>
              <a:t>XGBRegressor:-</a:t>
            </a:r>
          </a:p>
          <a:p>
            <a:r>
              <a:rPr lang="en-IN" sz="1600" i="0" dirty="0">
                <a:solidFill>
                  <a:srgbClr val="000000"/>
                </a:solidFill>
                <a:effectLst/>
                <a:latin typeface="Helvetica Neue"/>
              </a:rPr>
              <a:t>R2_Score: </a:t>
            </a:r>
            <a:r>
              <a:rPr lang="en-IN" sz="1600" b="1" i="0" dirty="0">
                <a:solidFill>
                  <a:srgbClr val="000000"/>
                </a:solidFill>
                <a:effectLst/>
                <a:latin typeface="Helvetica Neue"/>
              </a:rPr>
              <a:t>0.9862582734370778</a:t>
            </a:r>
          </a:p>
          <a:p>
            <a:r>
              <a:rPr lang="en-IN" sz="1600" i="0" dirty="0">
                <a:solidFill>
                  <a:srgbClr val="000000"/>
                </a:solidFill>
                <a:effectLst/>
                <a:latin typeface="Helvetica Neue"/>
              </a:rPr>
              <a:t>MAE: </a:t>
            </a:r>
            <a:r>
              <a:rPr lang="en-IN" sz="1600" b="1" i="0" dirty="0">
                <a:solidFill>
                  <a:srgbClr val="000000"/>
                </a:solidFill>
                <a:effectLst/>
                <a:latin typeface="Helvetica Neue"/>
              </a:rPr>
              <a:t>4017.365938203829</a:t>
            </a:r>
          </a:p>
          <a:p>
            <a:r>
              <a:rPr lang="en-IN" sz="1600" i="0" dirty="0">
                <a:solidFill>
                  <a:srgbClr val="000000"/>
                </a:solidFill>
                <a:effectLst/>
                <a:latin typeface="Helvetica Neue"/>
              </a:rPr>
              <a:t>MSE: </a:t>
            </a:r>
            <a:r>
              <a:rPr lang="en-IN" sz="1600" b="1" i="0" dirty="0">
                <a:solidFill>
                  <a:srgbClr val="000000"/>
                </a:solidFill>
                <a:effectLst/>
                <a:latin typeface="Helvetica Neue"/>
              </a:rPr>
              <a:t>1477688649.7054315</a:t>
            </a:r>
          </a:p>
          <a:p>
            <a:r>
              <a:rPr lang="en-IN" sz="1600" i="0" dirty="0">
                <a:solidFill>
                  <a:srgbClr val="000000"/>
                </a:solidFill>
                <a:effectLst/>
                <a:latin typeface="Helvetica Neue"/>
              </a:rPr>
              <a:t>RMSE: </a:t>
            </a:r>
            <a:r>
              <a:rPr lang="en-IN" sz="1600" b="1" i="0" dirty="0">
                <a:solidFill>
                  <a:srgbClr val="000000"/>
                </a:solidFill>
                <a:effectLst/>
                <a:latin typeface="Helvetica Neue"/>
              </a:rPr>
              <a:t>38440.716040488</a:t>
            </a:r>
          </a:p>
          <a:p>
            <a:endParaRPr lang="en-IN" sz="2400" i="0" dirty="0">
              <a:solidFill>
                <a:srgbClr val="000000"/>
              </a:solidFill>
              <a:effectLst/>
              <a:latin typeface="Helvetica Neue"/>
            </a:endParaRPr>
          </a:p>
          <a:p>
            <a:endParaRPr lang="en-IN" sz="2400" i="0" dirty="0">
              <a:solidFill>
                <a:srgbClr val="000000"/>
              </a:solidFill>
              <a:effectLst/>
              <a:latin typeface="Helvetica Neue"/>
            </a:endParaRPr>
          </a:p>
          <a:p>
            <a:r>
              <a:rPr lang="en-IN" sz="2400" b="1" i="0" dirty="0">
                <a:solidFill>
                  <a:srgbClr val="000000"/>
                </a:solidFill>
                <a:effectLst/>
                <a:latin typeface="Helvetica Neue"/>
              </a:rPr>
              <a:t>SVR:</a:t>
            </a:r>
            <a:r>
              <a:rPr lang="en-IN" b="1" i="0" dirty="0">
                <a:solidFill>
                  <a:srgbClr val="000000"/>
                </a:solidFill>
                <a:effectLst/>
                <a:latin typeface="Helvetica Neue"/>
              </a:rPr>
              <a:t>-</a:t>
            </a:r>
          </a:p>
          <a:p>
            <a:r>
              <a:rPr lang="en-IN" sz="1800" i="0" dirty="0">
                <a:solidFill>
                  <a:srgbClr val="000000"/>
                </a:solidFill>
                <a:effectLst/>
                <a:latin typeface="Helvetica Neue"/>
              </a:rPr>
              <a:t>R2_Score: </a:t>
            </a:r>
            <a:r>
              <a:rPr lang="en-IN" sz="1800" b="1" i="0" dirty="0">
                <a:solidFill>
                  <a:srgbClr val="000000"/>
                </a:solidFill>
                <a:effectLst/>
                <a:latin typeface="Helvetica Neue"/>
              </a:rPr>
              <a:t>-0.08595045212027808</a:t>
            </a:r>
          </a:p>
          <a:p>
            <a:r>
              <a:rPr lang="en-IN" sz="1800" i="0" dirty="0">
                <a:solidFill>
                  <a:srgbClr val="000000"/>
                </a:solidFill>
                <a:effectLst/>
                <a:latin typeface="Helvetica Neue"/>
              </a:rPr>
              <a:t>MAE: </a:t>
            </a:r>
            <a:r>
              <a:rPr lang="en-IN" sz="1800" b="1" i="0" dirty="0">
                <a:solidFill>
                  <a:srgbClr val="000000"/>
                </a:solidFill>
                <a:effectLst/>
                <a:latin typeface="Helvetica Neue"/>
              </a:rPr>
              <a:t>210364.2432202676</a:t>
            </a:r>
          </a:p>
          <a:p>
            <a:r>
              <a:rPr lang="en-IN" sz="1800" i="0" dirty="0">
                <a:solidFill>
                  <a:srgbClr val="000000"/>
                </a:solidFill>
                <a:effectLst/>
                <a:latin typeface="Helvetica Neue"/>
              </a:rPr>
              <a:t>MSE: </a:t>
            </a:r>
            <a:r>
              <a:rPr lang="en-IN" sz="1800" b="1" i="0" dirty="0">
                <a:solidFill>
                  <a:srgbClr val="000000"/>
                </a:solidFill>
                <a:effectLst/>
                <a:latin typeface="Helvetica Neue"/>
              </a:rPr>
              <a:t>116775475766.66196</a:t>
            </a:r>
          </a:p>
          <a:p>
            <a:r>
              <a:rPr lang="en-IN" sz="1800" i="0" dirty="0">
                <a:solidFill>
                  <a:srgbClr val="000000"/>
                </a:solidFill>
                <a:effectLst/>
                <a:latin typeface="Helvetica Neue"/>
              </a:rPr>
              <a:t>RMSE: </a:t>
            </a:r>
            <a:r>
              <a:rPr lang="en-IN" sz="1800" b="1" i="0" dirty="0">
                <a:solidFill>
                  <a:srgbClr val="000000"/>
                </a:solidFill>
                <a:effectLst/>
                <a:latin typeface="Helvetica Neue"/>
              </a:rPr>
              <a:t>341724.26862407936</a:t>
            </a:r>
          </a:p>
          <a:p>
            <a:endParaRPr lang="en-IN" sz="2400" i="0" dirty="0">
              <a:solidFill>
                <a:srgbClr val="000000"/>
              </a:solidFill>
              <a:effectLst/>
              <a:latin typeface="Helvetica Neue"/>
            </a:endParaRPr>
          </a:p>
          <a:p>
            <a:endParaRPr lang="en-IN" sz="2400" i="0" dirty="0">
              <a:solidFill>
                <a:srgbClr val="000000"/>
              </a:solidFill>
              <a:effectLst/>
              <a:latin typeface="Helvetica Neue"/>
            </a:endParaRPr>
          </a:p>
          <a:p>
            <a:r>
              <a:rPr lang="en-IN" sz="2400" b="1" i="0" dirty="0">
                <a:solidFill>
                  <a:srgbClr val="000000"/>
                </a:solidFill>
                <a:effectLst/>
                <a:latin typeface="Helvetica Neue"/>
              </a:rPr>
              <a:t>GradientBoostingRegressor:-</a:t>
            </a:r>
          </a:p>
          <a:p>
            <a:r>
              <a:rPr lang="en-IN" sz="1800" i="0" dirty="0">
                <a:solidFill>
                  <a:srgbClr val="000000"/>
                </a:solidFill>
                <a:effectLst/>
                <a:latin typeface="Helvetica Neue"/>
              </a:rPr>
              <a:t>R2_Score: </a:t>
            </a:r>
            <a:r>
              <a:rPr lang="en-IN" sz="1800" b="1" i="0" dirty="0">
                <a:solidFill>
                  <a:srgbClr val="000000"/>
                </a:solidFill>
                <a:effectLst/>
                <a:latin typeface="Helvetica Neue"/>
              </a:rPr>
              <a:t>0.9873620759126852</a:t>
            </a:r>
          </a:p>
          <a:p>
            <a:r>
              <a:rPr lang="en-IN" sz="1800" i="0" dirty="0">
                <a:solidFill>
                  <a:srgbClr val="000000"/>
                </a:solidFill>
                <a:effectLst/>
                <a:latin typeface="Helvetica Neue"/>
              </a:rPr>
              <a:t>MAE</a:t>
            </a:r>
            <a:r>
              <a:rPr lang="en-IN" sz="1800" b="1" i="0" dirty="0">
                <a:solidFill>
                  <a:srgbClr val="000000"/>
                </a:solidFill>
                <a:effectLst/>
                <a:latin typeface="Helvetica Neue"/>
              </a:rPr>
              <a:t>: 3685.7717838249187</a:t>
            </a:r>
          </a:p>
          <a:p>
            <a:r>
              <a:rPr lang="en-IN" sz="1800" i="0" dirty="0">
                <a:solidFill>
                  <a:srgbClr val="000000"/>
                </a:solidFill>
                <a:effectLst/>
                <a:latin typeface="Helvetica Neue"/>
              </a:rPr>
              <a:t>MSE: </a:t>
            </a:r>
            <a:r>
              <a:rPr lang="en-IN" sz="1800" b="1" i="0" dirty="0">
                <a:solidFill>
                  <a:srgbClr val="000000"/>
                </a:solidFill>
                <a:effectLst/>
                <a:latin typeface="Helvetica Neue"/>
              </a:rPr>
              <a:t>1358993492.8593624</a:t>
            </a:r>
          </a:p>
          <a:p>
            <a:r>
              <a:rPr lang="en-IN" sz="1800" i="0" dirty="0">
                <a:solidFill>
                  <a:srgbClr val="000000"/>
                </a:solidFill>
                <a:effectLst/>
                <a:latin typeface="Helvetica Neue"/>
              </a:rPr>
              <a:t>RMSE: </a:t>
            </a:r>
            <a:r>
              <a:rPr lang="en-IN" sz="1800" b="1" i="0" dirty="0">
                <a:solidFill>
                  <a:srgbClr val="000000"/>
                </a:solidFill>
                <a:effectLst/>
                <a:latin typeface="Helvetica Neue"/>
              </a:rPr>
              <a:t>36864.52892496203</a:t>
            </a:r>
          </a:p>
          <a:p>
            <a:endParaRPr lang="en-IN" sz="1400" b="1" dirty="0">
              <a:effectLst/>
              <a:latin typeface="Arial" panose="020B0604020202020204" pitchFamily="34" charset="0"/>
              <a:ea typeface="Arial" panose="020B0604020202020204" pitchFamily="34" charset="0"/>
            </a:endParaRPr>
          </a:p>
          <a:p>
            <a:endParaRPr lang="en-IN" sz="1600" b="1" dirty="0">
              <a:effectLst/>
              <a:latin typeface="Arial" panose="020B0604020202020204" pitchFamily="34" charset="0"/>
              <a:ea typeface="Arial" panose="020B0604020202020204" pitchFamily="34" charset="0"/>
            </a:endParaRPr>
          </a:p>
          <a:p>
            <a:endParaRPr lang="en-IN" sz="1600"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1607418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E65AE5-37AE-46F6-BB34-F3D490D0463B}"/>
              </a:ext>
            </a:extLst>
          </p:cNvPr>
          <p:cNvSpPr>
            <a:spLocks noGrp="1"/>
          </p:cNvSpPr>
          <p:nvPr>
            <p:ph idx="1"/>
          </p:nvPr>
        </p:nvSpPr>
        <p:spPr>
          <a:xfrm>
            <a:off x="333375" y="0"/>
            <a:ext cx="11572875" cy="6858000"/>
          </a:xfrm>
        </p:spPr>
        <p:txBody>
          <a:bodyPr/>
          <a:lstStyle/>
          <a:p>
            <a:r>
              <a:rPr lang="en-US" b="1" dirty="0"/>
              <a:t>Cross Validation</a:t>
            </a:r>
          </a:p>
          <a:p>
            <a:r>
              <a:rPr lang="en-US" sz="1800" dirty="0"/>
              <a:t>We perform the cross validation of our model to check if the model has any overfitting issue, by checking the ability of the model to make predictions on new data, using k-folds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i="0" dirty="0">
                <a:solidFill>
                  <a:srgbClr val="000000"/>
                </a:solidFill>
                <a:effectLst/>
                <a:latin typeface="Helvetica Neue"/>
              </a:rPr>
              <a:t>Based on comparing Accuracy Score results with Cross Validation results, it is determined that RandomForestRegressor is the best model. </a:t>
            </a:r>
            <a:endParaRPr lang="en-IN" dirty="0"/>
          </a:p>
        </p:txBody>
      </p:sp>
      <p:pic>
        <p:nvPicPr>
          <p:cNvPr id="3" name="Picture 2">
            <a:extLst>
              <a:ext uri="{FF2B5EF4-FFF2-40B4-BE49-F238E27FC236}">
                <a16:creationId xmlns:a16="http://schemas.microsoft.com/office/drawing/2014/main" id="{77BAF19D-B8DB-4FF8-AF25-D1B3D51A6A12}"/>
              </a:ext>
            </a:extLst>
          </p:cNvPr>
          <p:cNvPicPr>
            <a:picLocks noChangeAspect="1"/>
          </p:cNvPicPr>
          <p:nvPr/>
        </p:nvPicPr>
        <p:blipFill>
          <a:blip r:embed="rId2"/>
          <a:stretch>
            <a:fillRect/>
          </a:stretch>
        </p:blipFill>
        <p:spPr>
          <a:xfrm>
            <a:off x="3798277" y="1328615"/>
            <a:ext cx="4012371" cy="3938954"/>
          </a:xfrm>
          <a:prstGeom prst="rect">
            <a:avLst/>
          </a:prstGeom>
        </p:spPr>
      </p:pic>
    </p:spTree>
    <p:extLst>
      <p:ext uri="{BB962C8B-B14F-4D97-AF65-F5344CB8AC3E}">
        <p14:creationId xmlns:p14="http://schemas.microsoft.com/office/powerpoint/2010/main" val="925796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0C6EC-A34E-4166-8F32-C24284320AF3}"/>
              </a:ext>
            </a:extLst>
          </p:cNvPr>
          <p:cNvSpPr>
            <a:spLocks noGrp="1"/>
          </p:cNvSpPr>
          <p:nvPr>
            <p:ph idx="1"/>
          </p:nvPr>
        </p:nvSpPr>
        <p:spPr>
          <a:xfrm>
            <a:off x="838200" y="0"/>
            <a:ext cx="10515600" cy="6858000"/>
          </a:xfrm>
        </p:spPr>
        <p:txBody>
          <a:bodyPr/>
          <a:lstStyle/>
          <a:p>
            <a:r>
              <a:rPr lang="en-IN" sz="3200" b="1" dirty="0">
                <a:solidFill>
                  <a:srgbClr val="000000"/>
                </a:solidFill>
                <a:effectLst/>
                <a:latin typeface="Arial" panose="020B0604020202020204" pitchFamily="34" charset="0"/>
                <a:ea typeface="Arial" panose="020B0604020202020204" pitchFamily="34" charset="0"/>
              </a:rPr>
              <a:t>                  </a:t>
            </a:r>
            <a:r>
              <a:rPr lang="en-IN" sz="3200" b="1" dirty="0">
                <a:solidFill>
                  <a:srgbClr val="000000"/>
                </a:solidFill>
                <a:effectLst/>
                <a:latin typeface="Bell MT" panose="02020503060305020303" pitchFamily="18" charset="0"/>
                <a:ea typeface="Arial" panose="020B0604020202020204" pitchFamily="34" charset="0"/>
              </a:rPr>
              <a:t>Hyper Parameter Tuning</a:t>
            </a:r>
            <a:endParaRPr lang="en-IN" sz="3200" b="1" dirty="0">
              <a:solidFill>
                <a:srgbClr val="8C7252"/>
              </a:solidFill>
              <a:effectLst/>
              <a:latin typeface="Bell MT" panose="02020503060305020303" pitchFamily="18" charset="0"/>
            </a:endParaRPr>
          </a:p>
          <a:p>
            <a:pPr>
              <a:lnSpc>
                <a:spcPct val="150000"/>
              </a:lnSpc>
              <a:spcBef>
                <a:spcPts val="1000"/>
              </a:spcBef>
            </a:pPr>
            <a:r>
              <a:rPr lang="en-IN" sz="1800" dirty="0">
                <a:effectLst/>
                <a:latin typeface="Open Sans" panose="020B0606030504020204" pitchFamily="34" charset="0"/>
                <a:ea typeface="Open Sans" panose="020B0606030504020204" pitchFamily="34" charset="0"/>
              </a:rPr>
              <a:t>GridSearchCV is used for Hyper Parameter Tuning of the RandomForestRegressor model.</a:t>
            </a:r>
          </a:p>
          <a:p>
            <a:pPr>
              <a:lnSpc>
                <a:spcPct val="150000"/>
              </a:lnSpc>
              <a:spcBef>
                <a:spcPts val="1000"/>
              </a:spcBef>
            </a:pPr>
            <a:r>
              <a:rPr lang="en-IN" sz="1800" dirty="0">
                <a:effectLst/>
                <a:latin typeface="Open Sans" panose="020B0606030504020204" pitchFamily="34" charset="0"/>
                <a:ea typeface="Open Sans" panose="020B0606030504020204" pitchFamily="34" charset="0"/>
              </a:rPr>
              <a:t>Based on the input parameter values,</a:t>
            </a:r>
          </a:p>
          <a:p>
            <a:pPr>
              <a:lnSpc>
                <a:spcPct val="150000"/>
              </a:lnSpc>
              <a:spcBef>
                <a:spcPts val="1000"/>
              </a:spcBef>
            </a:pPr>
            <a:r>
              <a:rPr lang="en-IN" sz="1800" dirty="0">
                <a:effectLst/>
                <a:latin typeface="Open Sans" panose="020B0606030504020204" pitchFamily="34" charset="0"/>
                <a:ea typeface="Open Sans" panose="020B0606030504020204" pitchFamily="34" charset="0"/>
              </a:rPr>
              <a:t>The </a:t>
            </a:r>
            <a:r>
              <a:rPr lang="en-IN" sz="1800" dirty="0">
                <a:latin typeface="Open Sans" panose="020B0606030504020204" pitchFamily="34" charset="0"/>
                <a:ea typeface="Open Sans" panose="020B0606030504020204" pitchFamily="34" charset="0"/>
              </a:rPr>
              <a:t>RandomForest</a:t>
            </a:r>
            <a:r>
              <a:rPr lang="en-IN" sz="1800" dirty="0">
                <a:effectLst/>
                <a:latin typeface="Open Sans" panose="020B0606030504020204" pitchFamily="34" charset="0"/>
                <a:ea typeface="Open Sans" panose="020B0606030504020204" pitchFamily="34" charset="0"/>
              </a:rPr>
              <a:t>Regressor Model was further tuned based on the parameter values yielded from GridsearchCV.</a:t>
            </a:r>
          </a:p>
          <a:p>
            <a:endParaRPr lang="en-IN" dirty="0"/>
          </a:p>
        </p:txBody>
      </p:sp>
      <p:pic>
        <p:nvPicPr>
          <p:cNvPr id="4" name="Picture 3">
            <a:extLst>
              <a:ext uri="{FF2B5EF4-FFF2-40B4-BE49-F238E27FC236}">
                <a16:creationId xmlns:a16="http://schemas.microsoft.com/office/drawing/2014/main" id="{88029486-3CFC-4877-8F12-1530D955AF58}"/>
              </a:ext>
            </a:extLst>
          </p:cNvPr>
          <p:cNvPicPr>
            <a:picLocks noChangeAspect="1"/>
          </p:cNvPicPr>
          <p:nvPr/>
        </p:nvPicPr>
        <p:blipFill>
          <a:blip r:embed="rId2"/>
          <a:stretch>
            <a:fillRect/>
          </a:stretch>
        </p:blipFill>
        <p:spPr>
          <a:xfrm>
            <a:off x="3657600" y="2063262"/>
            <a:ext cx="5673969" cy="2946399"/>
          </a:xfrm>
          <a:prstGeom prst="rect">
            <a:avLst/>
          </a:prstGeom>
        </p:spPr>
      </p:pic>
      <p:pic>
        <p:nvPicPr>
          <p:cNvPr id="8" name="Picture 7">
            <a:extLst>
              <a:ext uri="{FF2B5EF4-FFF2-40B4-BE49-F238E27FC236}">
                <a16:creationId xmlns:a16="http://schemas.microsoft.com/office/drawing/2014/main" id="{B17D85BA-4A71-4E29-9823-046D979E94BC}"/>
              </a:ext>
            </a:extLst>
          </p:cNvPr>
          <p:cNvPicPr>
            <a:picLocks noChangeAspect="1"/>
          </p:cNvPicPr>
          <p:nvPr/>
        </p:nvPicPr>
        <p:blipFill>
          <a:blip r:embed="rId3"/>
          <a:stretch>
            <a:fillRect/>
          </a:stretch>
        </p:blipFill>
        <p:spPr>
          <a:xfrm>
            <a:off x="344121" y="5110306"/>
            <a:ext cx="5509602" cy="1665631"/>
          </a:xfrm>
          <a:prstGeom prst="rect">
            <a:avLst/>
          </a:prstGeom>
        </p:spPr>
      </p:pic>
    </p:spTree>
    <p:extLst>
      <p:ext uri="{BB962C8B-B14F-4D97-AF65-F5344CB8AC3E}">
        <p14:creationId xmlns:p14="http://schemas.microsoft.com/office/powerpoint/2010/main" val="1346648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861205-197F-4084-A0F4-39F332200FF0}"/>
              </a:ext>
            </a:extLst>
          </p:cNvPr>
          <p:cNvSpPr txBox="1"/>
          <p:nvPr/>
        </p:nvSpPr>
        <p:spPr>
          <a:xfrm>
            <a:off x="1328616" y="630065"/>
            <a:ext cx="8628184" cy="5016758"/>
          </a:xfrm>
          <a:prstGeom prst="rect">
            <a:avLst/>
          </a:prstGeom>
          <a:noFill/>
        </p:spPr>
        <p:txBody>
          <a:bodyPr wrap="square" rtlCol="0">
            <a:spAutoFit/>
          </a:bodyPr>
          <a:lstStyle/>
          <a:p>
            <a:r>
              <a:rPr lang="en-US" sz="4000" dirty="0">
                <a:latin typeface="Bell MT" panose="02020503060305020303" pitchFamily="18" charset="0"/>
              </a:rPr>
              <a:t>The r2_score received for </a:t>
            </a:r>
            <a:r>
              <a:rPr lang="en-US" sz="4000" b="1" dirty="0">
                <a:latin typeface="Bell MT" panose="02020503060305020303" pitchFamily="18" charset="0"/>
              </a:rPr>
              <a:t>RandomForestRegressor</a:t>
            </a:r>
            <a:r>
              <a:rPr lang="en-US" sz="4000" dirty="0">
                <a:latin typeface="Bell MT" panose="02020503060305020303" pitchFamily="18" charset="0"/>
              </a:rPr>
              <a:t> comes out to be better after hyper tuning.</a:t>
            </a:r>
            <a:endParaRPr lang="en-US" sz="4000" b="1" dirty="0">
              <a:latin typeface="Bell MT" panose="02020503060305020303" pitchFamily="18" charset="0"/>
            </a:endParaRPr>
          </a:p>
          <a:p>
            <a:r>
              <a:rPr lang="en-US" sz="4000" dirty="0">
                <a:latin typeface="Bell MT" panose="02020503060305020303" pitchFamily="18" charset="0"/>
              </a:rPr>
              <a:t>Hence we select </a:t>
            </a:r>
            <a:r>
              <a:rPr lang="en-US" sz="4000" b="1" dirty="0">
                <a:latin typeface="Bell MT" panose="02020503060305020303" pitchFamily="18" charset="0"/>
              </a:rPr>
              <a:t>RandomForestRegressor</a:t>
            </a:r>
            <a:r>
              <a:rPr lang="en-US" sz="4000" dirty="0">
                <a:latin typeface="Bell MT" panose="02020503060305020303" pitchFamily="18" charset="0"/>
              </a:rPr>
              <a:t> as our final model, save the model using best parameters, and create model object using joblib.</a:t>
            </a:r>
            <a:endParaRPr lang="en-IN" sz="4000" dirty="0">
              <a:latin typeface="Bell MT" panose="02020503060305020303" pitchFamily="18" charset="0"/>
            </a:endParaRPr>
          </a:p>
        </p:txBody>
      </p:sp>
    </p:spTree>
    <p:extLst>
      <p:ext uri="{BB962C8B-B14F-4D97-AF65-F5344CB8AC3E}">
        <p14:creationId xmlns:p14="http://schemas.microsoft.com/office/powerpoint/2010/main" val="3263727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736BB-F713-4EB9-B215-2BA6138B2689}"/>
              </a:ext>
            </a:extLst>
          </p:cNvPr>
          <p:cNvSpPr>
            <a:spLocks noGrp="1"/>
          </p:cNvSpPr>
          <p:nvPr>
            <p:ph idx="1"/>
          </p:nvPr>
        </p:nvSpPr>
        <p:spPr>
          <a:xfrm>
            <a:off x="1010920" y="203200"/>
            <a:ext cx="10170160" cy="6654800"/>
          </a:xfrm>
        </p:spPr>
        <p:txBody>
          <a:bodyPr>
            <a:normAutofit fontScale="25000" lnSpcReduction="20000"/>
          </a:bodyPr>
          <a:lstStyle/>
          <a:p>
            <a:r>
              <a:rPr lang="en-IN" sz="24000" dirty="0">
                <a:latin typeface="Bell MT" panose="02020503060305020303" pitchFamily="18" charset="0"/>
              </a:rPr>
              <a:t> Hence ,we have trained our regression model.</a:t>
            </a:r>
          </a:p>
          <a:p>
            <a:r>
              <a:rPr lang="en-IN" sz="24000" dirty="0">
                <a:latin typeface="Bell MT" panose="02020503060305020303" pitchFamily="18" charset="0"/>
              </a:rPr>
              <a:t>‘RandomForestRegressor’ is the best model to predict the price of used cars on cars24.com.</a:t>
            </a:r>
          </a:p>
          <a:p>
            <a:endParaRPr lang="en-IN" sz="24000" dirty="0">
              <a:latin typeface="Bell MT" panose="02020503060305020303" pitchFamily="18" charset="0"/>
            </a:endParaRPr>
          </a:p>
          <a:p>
            <a:endParaRPr lang="en-IN" sz="24000" dirty="0">
              <a:latin typeface="Bell MT" panose="02020503060305020303" pitchFamily="18" charset="0"/>
            </a:endParaRPr>
          </a:p>
          <a:p>
            <a:pPr>
              <a:buFont typeface="Wingdings" panose="05000000000000000000" pitchFamily="2" charset="2"/>
              <a:buChar char="v"/>
            </a:pPr>
            <a:r>
              <a:rPr lang="en-IN" sz="38400" dirty="0">
                <a:latin typeface="Cooper Black" panose="0208090404030B020404" pitchFamily="18" charset="0"/>
              </a:rPr>
              <a:t>THANK YOU</a:t>
            </a:r>
          </a:p>
          <a:p>
            <a:endParaRPr lang="en-IN" sz="17600" dirty="0">
              <a:latin typeface="Bell MT" panose="02020503060305020303" pitchFamily="18" charset="0"/>
            </a:endParaRPr>
          </a:p>
          <a:p>
            <a:endParaRPr lang="en-IN" sz="2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r>
              <a:rPr lang="en-IN" sz="4000" dirty="0">
                <a:latin typeface="Bell MT" panose="02020503060305020303" pitchFamily="18" charset="0"/>
              </a:rPr>
              <a:t>       </a:t>
            </a:r>
          </a:p>
        </p:txBody>
      </p:sp>
    </p:spTree>
    <p:extLst>
      <p:ext uri="{BB962C8B-B14F-4D97-AF65-F5344CB8AC3E}">
        <p14:creationId xmlns:p14="http://schemas.microsoft.com/office/powerpoint/2010/main" val="176277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F0620-42E5-4CD4-923F-430915AD0E66}"/>
              </a:ext>
            </a:extLst>
          </p:cNvPr>
          <p:cNvSpPr>
            <a:spLocks noGrp="1"/>
          </p:cNvSpPr>
          <p:nvPr>
            <p:ph idx="1"/>
          </p:nvPr>
        </p:nvSpPr>
        <p:spPr>
          <a:xfrm>
            <a:off x="867508" y="1255059"/>
            <a:ext cx="10556421" cy="5462627"/>
          </a:xfrm>
        </p:spPr>
        <p:txBody>
          <a:bodyPr>
            <a:normAutofit fontScale="92500" lnSpcReduction="20000"/>
          </a:bodyPr>
          <a:lstStyle/>
          <a:p>
            <a:r>
              <a:rPr lang="en-US" sz="2100" dirty="0">
                <a:latin typeface="Bell MT" panose="02020503060305020303" pitchFamily="18" charset="0"/>
              </a:rPr>
              <a:t>1.</a:t>
            </a:r>
            <a:r>
              <a:rPr lang="en-US" dirty="0">
                <a:latin typeface="Bell MT" panose="02020503060305020303" pitchFamily="18" charset="0"/>
              </a:rPr>
              <a:t> </a:t>
            </a:r>
            <a:r>
              <a:rPr lang="en-US" b="1" dirty="0">
                <a:latin typeface="Bell MT" panose="02020503060305020303" pitchFamily="18" charset="0"/>
              </a:rPr>
              <a:t>Car Name         </a:t>
            </a:r>
          </a:p>
          <a:p>
            <a:r>
              <a:rPr lang="en-US" sz="2100" dirty="0">
                <a:latin typeface="Bell MT" panose="02020503060305020303" pitchFamily="18" charset="0"/>
              </a:rPr>
              <a:t>2.</a:t>
            </a:r>
            <a:r>
              <a:rPr lang="en-US" b="1" dirty="0">
                <a:latin typeface="Bell MT" panose="02020503060305020303" pitchFamily="18" charset="0"/>
              </a:rPr>
              <a:t>Price </a:t>
            </a:r>
            <a:r>
              <a:rPr lang="en-US" dirty="0">
                <a:latin typeface="Bell MT" panose="02020503060305020303" pitchFamily="18" charset="0"/>
              </a:rPr>
              <a:t>           </a:t>
            </a:r>
          </a:p>
          <a:p>
            <a:r>
              <a:rPr lang="en-US" sz="2100" dirty="0">
                <a:latin typeface="Bell MT" panose="02020503060305020303" pitchFamily="18" charset="0"/>
              </a:rPr>
              <a:t>3.</a:t>
            </a:r>
            <a:r>
              <a:rPr lang="en-US" b="1" dirty="0">
                <a:latin typeface="Bell MT" panose="02020503060305020303" pitchFamily="18" charset="0"/>
              </a:rPr>
              <a:t>EMI </a:t>
            </a:r>
            <a:r>
              <a:rPr lang="en-US" dirty="0">
                <a:latin typeface="Bell MT" panose="02020503060305020303" pitchFamily="18" charset="0"/>
              </a:rPr>
              <a:t>             </a:t>
            </a:r>
          </a:p>
          <a:p>
            <a:r>
              <a:rPr lang="en-US" sz="2100" dirty="0">
                <a:latin typeface="Bell MT" panose="02020503060305020303" pitchFamily="18" charset="0"/>
              </a:rPr>
              <a:t>4.</a:t>
            </a:r>
            <a:r>
              <a:rPr lang="en-US" b="1" dirty="0">
                <a:latin typeface="Bell MT" panose="02020503060305020303" pitchFamily="18" charset="0"/>
              </a:rPr>
              <a:t>Features </a:t>
            </a:r>
            <a:r>
              <a:rPr lang="en-US" dirty="0">
                <a:latin typeface="Bell MT" panose="02020503060305020303" pitchFamily="18" charset="0"/>
              </a:rPr>
              <a:t>        </a:t>
            </a:r>
          </a:p>
          <a:p>
            <a:r>
              <a:rPr lang="en-US" sz="2100" dirty="0">
                <a:latin typeface="Bell MT" panose="02020503060305020303" pitchFamily="18" charset="0"/>
              </a:rPr>
              <a:t>5.</a:t>
            </a:r>
            <a:r>
              <a:rPr lang="en-US" b="1" dirty="0">
                <a:latin typeface="Bell MT" panose="02020503060305020303" pitchFamily="18" charset="0"/>
              </a:rPr>
              <a:t>Location </a:t>
            </a:r>
            <a:r>
              <a:rPr lang="en-US" dirty="0">
                <a:latin typeface="Bell MT" panose="02020503060305020303" pitchFamily="18" charset="0"/>
              </a:rPr>
              <a:t>        </a:t>
            </a:r>
          </a:p>
          <a:p>
            <a:r>
              <a:rPr lang="en-US" sz="2100" dirty="0">
                <a:latin typeface="Bell MT" panose="02020503060305020303" pitchFamily="18" charset="0"/>
              </a:rPr>
              <a:t>6</a:t>
            </a:r>
            <a:r>
              <a:rPr lang="en-US" dirty="0">
                <a:latin typeface="Bell MT" panose="02020503060305020303" pitchFamily="18" charset="0"/>
              </a:rPr>
              <a:t>.</a:t>
            </a:r>
            <a:r>
              <a:rPr lang="en-US" b="1" dirty="0">
                <a:latin typeface="Bell MT" panose="02020503060305020303" pitchFamily="18" charset="0"/>
              </a:rPr>
              <a:t>Car Brand        </a:t>
            </a:r>
          </a:p>
          <a:p>
            <a:r>
              <a:rPr lang="en-US" dirty="0">
                <a:latin typeface="Bell MT" panose="02020503060305020303" pitchFamily="18" charset="0"/>
              </a:rPr>
              <a:t>7.</a:t>
            </a:r>
            <a:r>
              <a:rPr lang="en-US" b="1" dirty="0">
                <a:latin typeface="Bell MT" panose="02020503060305020303" pitchFamily="18" charset="0"/>
              </a:rPr>
              <a:t>Model  </a:t>
            </a:r>
            <a:r>
              <a:rPr lang="en-US" dirty="0">
                <a:latin typeface="Bell MT" panose="02020503060305020303" pitchFamily="18" charset="0"/>
              </a:rPr>
              <a:t>          </a:t>
            </a:r>
          </a:p>
          <a:p>
            <a:r>
              <a:rPr lang="en-US" sz="2100" dirty="0">
                <a:latin typeface="Bell MT" panose="02020503060305020303" pitchFamily="18" charset="0"/>
              </a:rPr>
              <a:t>8.</a:t>
            </a:r>
            <a:r>
              <a:rPr lang="en-US" b="1" dirty="0">
                <a:latin typeface="Bell MT" panose="02020503060305020303" pitchFamily="18" charset="0"/>
              </a:rPr>
              <a:t>Model Year       </a:t>
            </a:r>
          </a:p>
          <a:p>
            <a:r>
              <a:rPr lang="en-US" sz="2100" dirty="0">
                <a:latin typeface="Bell MT" panose="02020503060305020303" pitchFamily="18" charset="0"/>
              </a:rPr>
              <a:t>9.</a:t>
            </a:r>
            <a:r>
              <a:rPr lang="en-US" b="1" dirty="0">
                <a:latin typeface="Bell MT" panose="02020503060305020303" pitchFamily="18" charset="0"/>
              </a:rPr>
              <a:t>Gear   </a:t>
            </a:r>
            <a:r>
              <a:rPr lang="en-US" dirty="0">
                <a:latin typeface="Bell MT" panose="02020503060305020303" pitchFamily="18" charset="0"/>
              </a:rPr>
              <a:t>          </a:t>
            </a:r>
          </a:p>
          <a:p>
            <a:r>
              <a:rPr lang="en-US" sz="2100" dirty="0">
                <a:latin typeface="Bell MT" panose="02020503060305020303" pitchFamily="18" charset="0"/>
              </a:rPr>
              <a:t>10.</a:t>
            </a:r>
            <a:r>
              <a:rPr lang="en-US" b="1" dirty="0">
                <a:latin typeface="Bell MT" panose="02020503060305020303" pitchFamily="18" charset="0"/>
              </a:rPr>
              <a:t>Driven (Kms)     </a:t>
            </a:r>
          </a:p>
          <a:p>
            <a:r>
              <a:rPr lang="en-US" sz="2100" dirty="0">
                <a:latin typeface="Bell MT" panose="02020503060305020303" pitchFamily="18" charset="0"/>
              </a:rPr>
              <a:t>11.</a:t>
            </a:r>
            <a:r>
              <a:rPr lang="en-US" b="1" dirty="0">
                <a:latin typeface="Bell MT" panose="02020503060305020303" pitchFamily="18" charset="0"/>
              </a:rPr>
              <a:t>Ownership </a:t>
            </a:r>
            <a:r>
              <a:rPr lang="en-US" dirty="0">
                <a:latin typeface="Bell MT" panose="02020503060305020303" pitchFamily="18" charset="0"/>
              </a:rPr>
              <a:t>       </a:t>
            </a:r>
          </a:p>
          <a:p>
            <a:r>
              <a:rPr lang="en-US" sz="2100" dirty="0">
                <a:latin typeface="Bell MT" panose="02020503060305020303" pitchFamily="18" charset="0"/>
              </a:rPr>
              <a:t>12</a:t>
            </a:r>
            <a:r>
              <a:rPr lang="en-US" dirty="0">
                <a:latin typeface="Bell MT" panose="02020503060305020303" pitchFamily="18" charset="0"/>
              </a:rPr>
              <a:t>.</a:t>
            </a:r>
            <a:r>
              <a:rPr lang="en-US" b="1" dirty="0">
                <a:latin typeface="Bell MT" panose="02020503060305020303" pitchFamily="18" charset="0"/>
              </a:rPr>
              <a:t>Fuel</a:t>
            </a:r>
            <a:r>
              <a:rPr lang="en-US" dirty="0">
                <a:latin typeface="Bell MT" panose="02020503060305020303" pitchFamily="18" charset="0"/>
              </a:rPr>
              <a:t>             </a:t>
            </a:r>
          </a:p>
          <a:p>
            <a:r>
              <a:rPr lang="en-US" sz="2100" dirty="0">
                <a:latin typeface="Bell MT" panose="02020503060305020303" pitchFamily="18" charset="0"/>
              </a:rPr>
              <a:t>13.</a:t>
            </a:r>
            <a:r>
              <a:rPr lang="en-US" b="1" dirty="0">
                <a:latin typeface="Bell MT" panose="02020503060305020303" pitchFamily="18" charset="0"/>
              </a:rPr>
              <a:t>EMI (monthly)</a:t>
            </a:r>
            <a:r>
              <a:rPr lang="en-US" b="1" dirty="0"/>
              <a:t>    </a:t>
            </a:r>
            <a:endParaRPr lang="en-IN" b="1" dirty="0"/>
          </a:p>
        </p:txBody>
      </p:sp>
      <p:sp>
        <p:nvSpPr>
          <p:cNvPr id="4" name="TextBox 3">
            <a:extLst>
              <a:ext uri="{FF2B5EF4-FFF2-40B4-BE49-F238E27FC236}">
                <a16:creationId xmlns:a16="http://schemas.microsoft.com/office/drawing/2014/main" id="{0636ECDC-172F-4549-BFDD-38742B9384B8}"/>
              </a:ext>
            </a:extLst>
          </p:cNvPr>
          <p:cNvSpPr txBox="1"/>
          <p:nvPr/>
        </p:nvSpPr>
        <p:spPr>
          <a:xfrm>
            <a:off x="4055264" y="140313"/>
            <a:ext cx="5558118" cy="830997"/>
          </a:xfrm>
          <a:prstGeom prst="rect">
            <a:avLst/>
          </a:prstGeom>
          <a:noFill/>
        </p:spPr>
        <p:txBody>
          <a:bodyPr wrap="square" rtlCol="0">
            <a:spAutoFit/>
          </a:bodyPr>
          <a:lstStyle/>
          <a:p>
            <a:r>
              <a:rPr lang="en-US" sz="4800" dirty="0">
                <a:solidFill>
                  <a:srgbClr val="002060"/>
                </a:solidFill>
                <a:latin typeface="Modern No. 20" panose="02070704070505020303" pitchFamily="18" charset="0"/>
              </a:rPr>
              <a:t>Features</a:t>
            </a:r>
            <a:endParaRPr lang="en-IN" sz="4800" dirty="0">
              <a:solidFill>
                <a:srgbClr val="002060"/>
              </a:solidFill>
              <a:latin typeface="Modern No. 20" panose="02070704070505020303" pitchFamily="18" charset="0"/>
            </a:endParaRPr>
          </a:p>
        </p:txBody>
      </p:sp>
    </p:spTree>
    <p:extLst>
      <p:ext uri="{BB962C8B-B14F-4D97-AF65-F5344CB8AC3E}">
        <p14:creationId xmlns:p14="http://schemas.microsoft.com/office/powerpoint/2010/main" val="184662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18BA8-9A21-46F9-98FF-DF9DAF6E034D}"/>
              </a:ext>
            </a:extLst>
          </p:cNvPr>
          <p:cNvSpPr>
            <a:spLocks noGrp="1"/>
          </p:cNvSpPr>
          <p:nvPr>
            <p:ph idx="1"/>
          </p:nvPr>
        </p:nvSpPr>
        <p:spPr>
          <a:xfrm>
            <a:off x="1237589" y="1473200"/>
            <a:ext cx="9716822" cy="4865076"/>
          </a:xfrm>
        </p:spPr>
        <p:txBody>
          <a:bodyPr>
            <a:normAutofit fontScale="92500" lnSpcReduction="10000"/>
          </a:bodyPr>
          <a:lstStyle/>
          <a:p>
            <a:r>
              <a:rPr lang="en-IN" sz="2400" i="0" dirty="0">
                <a:solidFill>
                  <a:srgbClr val="000000"/>
                </a:solidFill>
                <a:effectLst/>
                <a:latin typeface="Bell MT" panose="02020503060305020303" pitchFamily="18" charset="0"/>
              </a:rPr>
              <a:t>Exploratory Data Analysis (EDA):</a:t>
            </a:r>
          </a:p>
          <a:p>
            <a:r>
              <a:rPr lang="en-IN" sz="2400" i="0" dirty="0">
                <a:solidFill>
                  <a:srgbClr val="000000"/>
                </a:solidFill>
                <a:effectLst/>
                <a:latin typeface="Bell MT" panose="02020503060305020303" pitchFamily="18" charset="0"/>
              </a:rPr>
              <a:t>Analysing Target Variable(‘Price’)</a:t>
            </a:r>
          </a:p>
          <a:p>
            <a:r>
              <a:rPr lang="en-IN" sz="2400" i="0" dirty="0">
                <a:solidFill>
                  <a:srgbClr val="000000"/>
                </a:solidFill>
                <a:effectLst/>
                <a:latin typeface="Bell MT" panose="02020503060305020303" pitchFamily="18" charset="0"/>
              </a:rPr>
              <a:t>Analysing Feature columns:</a:t>
            </a:r>
          </a:p>
          <a:p>
            <a:r>
              <a:rPr lang="en-IN" sz="2400" i="0" dirty="0">
                <a:solidFill>
                  <a:srgbClr val="000000"/>
                </a:solidFill>
                <a:effectLst/>
                <a:latin typeface="Bell MT" panose="02020503060305020303" pitchFamily="18" charset="0"/>
              </a:rPr>
              <a:t>Label Encoding</a:t>
            </a:r>
          </a:p>
          <a:p>
            <a:r>
              <a:rPr lang="en-IN" sz="2400" i="0" dirty="0">
                <a:solidFill>
                  <a:srgbClr val="000000"/>
                </a:solidFill>
                <a:effectLst/>
                <a:latin typeface="Bell MT" panose="02020503060305020303" pitchFamily="18" charset="0"/>
              </a:rPr>
              <a:t>Correlation</a:t>
            </a:r>
          </a:p>
          <a:p>
            <a:r>
              <a:rPr lang="en-IN" sz="2400" i="0" dirty="0">
                <a:solidFill>
                  <a:srgbClr val="000000"/>
                </a:solidFill>
                <a:effectLst/>
                <a:latin typeface="Bell MT" panose="02020503060305020303" pitchFamily="18" charset="0"/>
              </a:rPr>
              <a:t>Outliers Detection and Skewness</a:t>
            </a:r>
          </a:p>
          <a:p>
            <a:r>
              <a:rPr lang="en-US" sz="2400" b="0" i="0" dirty="0">
                <a:solidFill>
                  <a:srgbClr val="292929"/>
                </a:solidFill>
                <a:effectLst/>
                <a:latin typeface="Bell MT" panose="02020503060305020303" pitchFamily="18" charset="0"/>
              </a:rPr>
              <a:t>Scaling the data — Standard scaler</a:t>
            </a:r>
          </a:p>
          <a:p>
            <a:r>
              <a:rPr lang="en-IN" sz="2400" i="0" dirty="0">
                <a:solidFill>
                  <a:srgbClr val="000000"/>
                </a:solidFill>
                <a:effectLst/>
                <a:latin typeface="Bell MT" panose="02020503060305020303" pitchFamily="18" charset="0"/>
              </a:rPr>
              <a:t>Principle Component Analysis</a:t>
            </a:r>
          </a:p>
          <a:p>
            <a:r>
              <a:rPr lang="en-IN" sz="2400" dirty="0">
                <a:solidFill>
                  <a:srgbClr val="000000"/>
                </a:solidFill>
                <a:latin typeface="Bell MT" panose="02020503060305020303" pitchFamily="18" charset="0"/>
              </a:rPr>
              <a:t>Model Building</a:t>
            </a:r>
          </a:p>
          <a:p>
            <a:r>
              <a:rPr lang="en-IN" sz="2400" i="0" dirty="0">
                <a:solidFill>
                  <a:srgbClr val="000000"/>
                </a:solidFill>
                <a:effectLst/>
                <a:latin typeface="Bell MT" panose="02020503060305020303" pitchFamily="18" charset="0"/>
              </a:rPr>
              <a:t>Cross Validation</a:t>
            </a:r>
          </a:p>
          <a:p>
            <a:r>
              <a:rPr lang="en-IN" sz="2400" dirty="0">
                <a:solidFill>
                  <a:srgbClr val="000000"/>
                </a:solidFill>
                <a:latin typeface="Bell MT" panose="02020503060305020303" pitchFamily="18" charset="0"/>
              </a:rPr>
              <a:t>Hyper Parameter Tuning</a:t>
            </a:r>
          </a:p>
          <a:p>
            <a:r>
              <a:rPr lang="en-IN" sz="2400" i="0" dirty="0">
                <a:solidFill>
                  <a:srgbClr val="000000"/>
                </a:solidFill>
                <a:effectLst/>
                <a:latin typeface="Bell MT" panose="02020503060305020303" pitchFamily="18" charset="0"/>
              </a:rPr>
              <a:t>Saving</a:t>
            </a:r>
          </a:p>
          <a:p>
            <a:endParaRPr lang="en-IN" sz="2900" i="0" dirty="0">
              <a:solidFill>
                <a:srgbClr val="000000"/>
              </a:solidFill>
              <a:effectLst/>
              <a:latin typeface="Helvetica Neue"/>
            </a:endParaRPr>
          </a:p>
          <a:p>
            <a:pPr marL="0" indent="0">
              <a:buNone/>
            </a:pPr>
            <a:endParaRPr lang="en-IN" dirty="0">
              <a:solidFill>
                <a:schemeClr val="bg1">
                  <a:lumMod val="95000"/>
                  <a:lumOff val="5000"/>
                </a:schemeClr>
              </a:solidFill>
            </a:endParaRPr>
          </a:p>
          <a:p>
            <a:endParaRPr lang="en-IN" dirty="0">
              <a:solidFill>
                <a:schemeClr val="bg1">
                  <a:lumMod val="95000"/>
                  <a:lumOff val="5000"/>
                </a:schemeClr>
              </a:solidFill>
            </a:endParaRPr>
          </a:p>
        </p:txBody>
      </p:sp>
      <p:sp>
        <p:nvSpPr>
          <p:cNvPr id="4" name="Rectangle 3">
            <a:extLst>
              <a:ext uri="{FF2B5EF4-FFF2-40B4-BE49-F238E27FC236}">
                <a16:creationId xmlns:a16="http://schemas.microsoft.com/office/drawing/2014/main" id="{31DC39E6-D955-4D80-BA44-3A44619804C3}"/>
              </a:ext>
            </a:extLst>
          </p:cNvPr>
          <p:cNvSpPr/>
          <p:nvPr/>
        </p:nvSpPr>
        <p:spPr>
          <a:xfrm>
            <a:off x="3992395" y="109790"/>
            <a:ext cx="2186816" cy="769441"/>
          </a:xfrm>
          <a:prstGeom prst="rect">
            <a:avLst/>
          </a:prstGeom>
          <a:noFill/>
        </p:spPr>
        <p:txBody>
          <a:bodyPr wrap="none" lIns="91440" tIns="45720" rIns="91440" bIns="45720">
            <a:spAutoFit/>
          </a:bodyPr>
          <a:lstStyle/>
          <a:p>
            <a:pPr algn="ctr"/>
            <a:r>
              <a:rPr lang="en-US" sz="4400" b="1" cap="none" spc="0" dirty="0">
                <a:ln/>
                <a:solidFill>
                  <a:schemeClr val="accent4">
                    <a:lumMod val="50000"/>
                  </a:schemeClr>
                </a:solidFill>
                <a:effectLst>
                  <a:outerShdw blurRad="38100" dist="19050" dir="2700000" algn="tl" rotWithShape="0">
                    <a:schemeClr val="dk1">
                      <a:lumMod val="50000"/>
                      <a:alpha val="40000"/>
                    </a:schemeClr>
                  </a:outerShdw>
                </a:effectLst>
                <a:latin typeface="Bell MT" panose="02020503060305020303" pitchFamily="18" charset="0"/>
              </a:rPr>
              <a:t>Content</a:t>
            </a:r>
            <a:endParaRPr lang="en-IN" sz="4400" b="1" cap="none" spc="0" dirty="0">
              <a:ln/>
              <a:solidFill>
                <a:schemeClr val="accent4">
                  <a:lumMod val="50000"/>
                </a:schemeClr>
              </a:solidFill>
              <a:effectLst>
                <a:outerShdw blurRad="38100" dist="19050" dir="2700000" algn="tl" rotWithShape="0">
                  <a:schemeClr val="dk1">
                    <a:lumMod val="50000"/>
                    <a:alpha val="40000"/>
                  </a:schemeClr>
                </a:outerShdw>
              </a:effectLst>
              <a:latin typeface="Bell MT" panose="02020503060305020303" pitchFamily="18" charset="0"/>
            </a:endParaRPr>
          </a:p>
        </p:txBody>
      </p:sp>
    </p:spTree>
    <p:extLst>
      <p:ext uri="{BB962C8B-B14F-4D97-AF65-F5344CB8AC3E}">
        <p14:creationId xmlns:p14="http://schemas.microsoft.com/office/powerpoint/2010/main" val="61098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8DD58-1CD9-4B7F-B80C-279B0AACBBFB}"/>
              </a:ext>
            </a:extLst>
          </p:cNvPr>
          <p:cNvSpPr txBox="1"/>
          <p:nvPr/>
        </p:nvSpPr>
        <p:spPr>
          <a:xfrm>
            <a:off x="3738281" y="0"/>
            <a:ext cx="5898777" cy="707886"/>
          </a:xfrm>
          <a:prstGeom prst="rect">
            <a:avLst/>
          </a:prstGeom>
          <a:noFill/>
        </p:spPr>
        <p:txBody>
          <a:bodyPr wrap="square" rtlCol="0">
            <a:spAutoFit/>
          </a:bodyPr>
          <a:lstStyle/>
          <a:p>
            <a:r>
              <a:rPr lang="en-US" sz="4000" dirty="0">
                <a:latin typeface="Bell MT" panose="02020503060305020303" pitchFamily="18" charset="0"/>
              </a:rPr>
              <a:t>Loading Dataset</a:t>
            </a:r>
            <a:endParaRPr lang="en-IN" sz="4000" dirty="0">
              <a:latin typeface="Bell MT" panose="02020503060305020303" pitchFamily="18" charset="0"/>
            </a:endParaRPr>
          </a:p>
        </p:txBody>
      </p:sp>
      <p:pic>
        <p:nvPicPr>
          <p:cNvPr id="4" name="Picture 3">
            <a:extLst>
              <a:ext uri="{FF2B5EF4-FFF2-40B4-BE49-F238E27FC236}">
                <a16:creationId xmlns:a16="http://schemas.microsoft.com/office/drawing/2014/main" id="{F0826912-4829-4C26-9E61-AC99A2EAA57F}"/>
              </a:ext>
            </a:extLst>
          </p:cNvPr>
          <p:cNvPicPr>
            <a:picLocks noChangeAspect="1"/>
          </p:cNvPicPr>
          <p:nvPr/>
        </p:nvPicPr>
        <p:blipFill>
          <a:blip r:embed="rId2"/>
          <a:stretch>
            <a:fillRect/>
          </a:stretch>
        </p:blipFill>
        <p:spPr>
          <a:xfrm>
            <a:off x="617416" y="930802"/>
            <a:ext cx="11091203" cy="5852951"/>
          </a:xfrm>
          <a:prstGeom prst="rect">
            <a:avLst/>
          </a:prstGeom>
        </p:spPr>
      </p:pic>
    </p:spTree>
    <p:extLst>
      <p:ext uri="{BB962C8B-B14F-4D97-AF65-F5344CB8AC3E}">
        <p14:creationId xmlns:p14="http://schemas.microsoft.com/office/powerpoint/2010/main" val="335781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4DAFA-B617-409E-8836-50FCA52CD642}"/>
              </a:ext>
            </a:extLst>
          </p:cNvPr>
          <p:cNvSpPr>
            <a:spLocks noGrp="1"/>
          </p:cNvSpPr>
          <p:nvPr>
            <p:ph idx="1"/>
          </p:nvPr>
        </p:nvSpPr>
        <p:spPr>
          <a:xfrm>
            <a:off x="0" y="0"/>
            <a:ext cx="12192000" cy="6858000"/>
          </a:xfrm>
        </p:spPr>
        <p:txBody>
          <a:bodyPr>
            <a:normAutofit/>
          </a:bodyPr>
          <a:lstStyle/>
          <a:p>
            <a:endParaRPr lang="en-US" sz="2000" b="1" i="0" dirty="0">
              <a:solidFill>
                <a:srgbClr val="292929"/>
              </a:solidFill>
              <a:effectLst/>
              <a:latin typeface="charter"/>
            </a:endParaRPr>
          </a:p>
          <a:p>
            <a:endParaRPr lang="en-US" sz="2000" b="1" dirty="0">
              <a:solidFill>
                <a:srgbClr val="292929"/>
              </a:solidFill>
              <a:latin typeface="charter"/>
            </a:endParaRPr>
          </a:p>
          <a:p>
            <a:r>
              <a:rPr lang="en-US" sz="2000" b="1" i="0" dirty="0">
                <a:solidFill>
                  <a:srgbClr val="292929"/>
                </a:solidFill>
                <a:effectLst/>
                <a:latin typeface="charter"/>
              </a:rPr>
              <a:t>We further proceed to explore the dataset.</a:t>
            </a:r>
          </a:p>
          <a:p>
            <a:pPr marL="0" indent="0">
              <a:buNone/>
            </a:pPr>
            <a:r>
              <a:rPr lang="en-IN" sz="1800" dirty="0"/>
              <a:t>    Checking data types in each columns, we observe that maximum number of columns are </a:t>
            </a:r>
            <a:r>
              <a:rPr lang="en-IN" sz="1800" b="1" dirty="0"/>
              <a:t>object</a:t>
            </a:r>
            <a:r>
              <a:rPr lang="en-IN" sz="1800" dirty="0"/>
              <a:t> type, only ‘model year’ , ‘EMI (monthly)’ is </a:t>
            </a:r>
            <a:r>
              <a:rPr lang="en-IN" sz="1800" b="1" dirty="0"/>
              <a:t>int</a:t>
            </a:r>
            <a:r>
              <a:rPr lang="en-IN" sz="1800" dirty="0"/>
              <a:t> type.</a:t>
            </a:r>
          </a:p>
          <a:p>
            <a:endParaRPr lang="en-US" sz="1800" b="0" i="0" dirty="0">
              <a:solidFill>
                <a:srgbClr val="292929"/>
              </a:solidFill>
              <a:effectLst/>
              <a:latin typeface="charter"/>
            </a:endParaRPr>
          </a:p>
          <a:p>
            <a:r>
              <a:rPr lang="en-US" sz="1800" b="0" i="0" dirty="0">
                <a:solidFill>
                  <a:srgbClr val="292929"/>
                </a:solidFill>
                <a:effectLst/>
                <a:latin typeface="charter"/>
              </a:rPr>
              <a:t>We now check the count of Nan (null) values in our dataset, which turns out to give the following result –</a:t>
            </a: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r>
              <a:rPr lang="en-US" sz="1800" b="0" i="0" dirty="0">
                <a:solidFill>
                  <a:srgbClr val="292929"/>
                </a:solidFill>
                <a:effectLst/>
                <a:latin typeface="charter"/>
              </a:rPr>
              <a:t>                           We have NO null values. </a:t>
            </a:r>
            <a:endParaRPr lang="en-IN" sz="1800" dirty="0"/>
          </a:p>
        </p:txBody>
      </p:sp>
      <p:pic>
        <p:nvPicPr>
          <p:cNvPr id="6" name="Picture 5">
            <a:extLst>
              <a:ext uri="{FF2B5EF4-FFF2-40B4-BE49-F238E27FC236}">
                <a16:creationId xmlns:a16="http://schemas.microsoft.com/office/drawing/2014/main" id="{03E85829-1688-49A5-8EE1-3D914011298F}"/>
              </a:ext>
            </a:extLst>
          </p:cNvPr>
          <p:cNvPicPr>
            <a:picLocks noChangeAspect="1"/>
          </p:cNvPicPr>
          <p:nvPr/>
        </p:nvPicPr>
        <p:blipFill>
          <a:blip r:embed="rId2"/>
          <a:stretch>
            <a:fillRect/>
          </a:stretch>
        </p:blipFill>
        <p:spPr>
          <a:xfrm>
            <a:off x="3841000" y="2724231"/>
            <a:ext cx="1508891" cy="2644369"/>
          </a:xfrm>
          <a:prstGeom prst="rect">
            <a:avLst/>
          </a:prstGeom>
        </p:spPr>
      </p:pic>
    </p:spTree>
    <p:extLst>
      <p:ext uri="{BB962C8B-B14F-4D97-AF65-F5344CB8AC3E}">
        <p14:creationId xmlns:p14="http://schemas.microsoft.com/office/powerpoint/2010/main" val="42285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030A-032E-401E-A478-660A7814B89B}"/>
              </a:ext>
            </a:extLst>
          </p:cNvPr>
          <p:cNvSpPr>
            <a:spLocks noGrp="1"/>
          </p:cNvSpPr>
          <p:nvPr>
            <p:ph type="title"/>
          </p:nvPr>
        </p:nvSpPr>
        <p:spPr>
          <a:xfrm>
            <a:off x="181708" y="3274645"/>
            <a:ext cx="10515600" cy="1484923"/>
          </a:xfrm>
        </p:spPr>
        <p:txBody>
          <a:bodyPr>
            <a:normAutofit/>
          </a:bodyPr>
          <a:lstStyle/>
          <a:p>
            <a:pPr marL="457200" indent="-457200">
              <a:buFont typeface="Wingdings" panose="05000000000000000000" pitchFamily="2" charset="2"/>
              <a:buChar char="v"/>
            </a:pPr>
            <a:r>
              <a:rPr lang="en-US" sz="3200" i="0" dirty="0">
                <a:solidFill>
                  <a:srgbClr val="000000"/>
                </a:solidFill>
                <a:effectLst/>
                <a:latin typeface="Helvetica Neue"/>
              </a:rPr>
              <a:t>Cleaning the format of different columns</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3845C89-F35A-4A17-89D7-A059198816E3}"/>
              </a:ext>
            </a:extLst>
          </p:cNvPr>
          <p:cNvPicPr>
            <a:picLocks noGrp="1" noChangeAspect="1"/>
          </p:cNvPicPr>
          <p:nvPr>
            <p:ph idx="1"/>
          </p:nvPr>
        </p:nvPicPr>
        <p:blipFill>
          <a:blip r:embed="rId2"/>
          <a:stretch>
            <a:fillRect/>
          </a:stretch>
        </p:blipFill>
        <p:spPr>
          <a:xfrm>
            <a:off x="779658" y="4338718"/>
            <a:ext cx="8895788" cy="1435671"/>
          </a:xfrm>
        </p:spPr>
      </p:pic>
      <p:sp>
        <p:nvSpPr>
          <p:cNvPr id="7" name="TextBox 6">
            <a:extLst>
              <a:ext uri="{FF2B5EF4-FFF2-40B4-BE49-F238E27FC236}">
                <a16:creationId xmlns:a16="http://schemas.microsoft.com/office/drawing/2014/main" id="{4885255B-21C8-4274-B98F-8ED6BFDEACF8}"/>
              </a:ext>
            </a:extLst>
          </p:cNvPr>
          <p:cNvSpPr txBox="1"/>
          <p:nvPr/>
        </p:nvSpPr>
        <p:spPr>
          <a:xfrm>
            <a:off x="273538" y="132862"/>
            <a:ext cx="9628553" cy="1169551"/>
          </a:xfrm>
          <a:prstGeom prst="rect">
            <a:avLst/>
          </a:prstGeom>
          <a:noFill/>
        </p:spPr>
        <p:txBody>
          <a:bodyPr wrap="square" rtlCol="0">
            <a:spAutoFit/>
          </a:bodyPr>
          <a:lstStyle/>
          <a:p>
            <a:pPr marL="571500" indent="-571500">
              <a:buFont typeface="Wingdings" panose="05000000000000000000" pitchFamily="2" charset="2"/>
              <a:buChar char="v"/>
            </a:pPr>
            <a:r>
              <a:rPr lang="en-IN" sz="3600" b="1" dirty="0"/>
              <a:t>Data Cleaning</a:t>
            </a:r>
          </a:p>
          <a:p>
            <a:pPr marL="285750" indent="-285750">
              <a:buFont typeface="Wingdings" panose="05000000000000000000" pitchFamily="2" charset="2"/>
              <a:buChar char="Ø"/>
            </a:pPr>
            <a:r>
              <a:rPr lang="en-US" sz="1800" i="0" dirty="0">
                <a:solidFill>
                  <a:srgbClr val="000000"/>
                </a:solidFill>
                <a:effectLst/>
                <a:latin typeface="Helvetica Neue"/>
              </a:rPr>
              <a:t>Removing unwanted columns &amp; rearranging wanted columns</a:t>
            </a:r>
          </a:p>
          <a:p>
            <a:endParaRPr lang="en-IN" sz="1600" dirty="0">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182D1C57-11DB-4016-A951-FAB3AA014166}"/>
              </a:ext>
            </a:extLst>
          </p:cNvPr>
          <p:cNvPicPr>
            <a:picLocks noChangeAspect="1"/>
          </p:cNvPicPr>
          <p:nvPr/>
        </p:nvPicPr>
        <p:blipFill>
          <a:blip r:embed="rId3"/>
          <a:stretch>
            <a:fillRect/>
          </a:stretch>
        </p:blipFill>
        <p:spPr>
          <a:xfrm>
            <a:off x="615535" y="1285206"/>
            <a:ext cx="10748180" cy="1484923"/>
          </a:xfrm>
          <a:prstGeom prst="rect">
            <a:avLst/>
          </a:prstGeom>
        </p:spPr>
      </p:pic>
    </p:spTree>
    <p:extLst>
      <p:ext uri="{BB962C8B-B14F-4D97-AF65-F5344CB8AC3E}">
        <p14:creationId xmlns:p14="http://schemas.microsoft.com/office/powerpoint/2010/main" val="397965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52343-80DD-40D8-881C-D267B64FC425}"/>
              </a:ext>
            </a:extLst>
          </p:cNvPr>
          <p:cNvSpPr>
            <a:spLocks noGrp="1"/>
          </p:cNvSpPr>
          <p:nvPr>
            <p:ph idx="1"/>
          </p:nvPr>
        </p:nvSpPr>
        <p:spPr>
          <a:xfrm>
            <a:off x="0" y="0"/>
            <a:ext cx="12192000" cy="6858000"/>
          </a:xfrm>
        </p:spPr>
        <p:txBody>
          <a:bodyPr>
            <a:normAutofit/>
          </a:bodyPr>
          <a:lstStyle/>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pPr>
              <a:buFont typeface="Wingdings" panose="05000000000000000000" pitchFamily="2" charset="2"/>
              <a:buChar char="v"/>
            </a:pPr>
            <a:r>
              <a:rPr lang="en-IN" b="1" dirty="0">
                <a:effectLst/>
                <a:latin typeface="Arial" panose="020B0604020202020204" pitchFamily="34" charset="0"/>
                <a:ea typeface="Arial" panose="020B0604020202020204" pitchFamily="34" charset="0"/>
              </a:rPr>
              <a:t>   Getting the basic summary and statistical information of the data.</a:t>
            </a:r>
            <a:endParaRPr lang="en-IN" dirty="0">
              <a:effectLst/>
              <a:latin typeface="Open Sans" panose="020B0606030504020204" pitchFamily="34" charset="0"/>
              <a:ea typeface="Open Sans" panose="020B0606030504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pPr marL="0" indent="0">
              <a:buNone/>
            </a:pPr>
            <a:endParaRPr lang="en-IN" sz="1800" dirty="0">
              <a:highlight>
                <a:srgbClr val="FFFFFF"/>
              </a:highlight>
              <a:latin typeface="Arial" panose="020B0604020202020204" pitchFamily="34" charset="0"/>
              <a:ea typeface="Arial" panose="020B0604020202020204" pitchFamily="34" charset="0"/>
            </a:endParaRPr>
          </a:p>
          <a:p>
            <a:endParaRPr lang="en-IN" sz="1800" dirty="0">
              <a:effectLst/>
              <a:latin typeface="Open Sans" panose="020B0606030504020204" pitchFamily="34" charset="0"/>
              <a:ea typeface="Open Sans" panose="020B0606030504020204" pitchFamily="34" charset="0"/>
            </a:endParaRPr>
          </a:p>
          <a:p>
            <a:pPr marL="914400" lvl="2" indent="0">
              <a:buNone/>
            </a:pPr>
            <a:r>
              <a:rPr lang="en-IN" sz="1800" dirty="0"/>
              <a:t>.</a:t>
            </a:r>
          </a:p>
          <a:p>
            <a:pPr marL="914400" lvl="2" indent="0">
              <a:buNone/>
            </a:pPr>
            <a:endParaRPr lang="en-IN" sz="1800" dirty="0"/>
          </a:p>
        </p:txBody>
      </p:sp>
      <p:pic>
        <p:nvPicPr>
          <p:cNvPr id="8" name="Picture 7">
            <a:extLst>
              <a:ext uri="{FF2B5EF4-FFF2-40B4-BE49-F238E27FC236}">
                <a16:creationId xmlns:a16="http://schemas.microsoft.com/office/drawing/2014/main" id="{4AE6F01A-5CF2-4A64-A3F2-7CC355AE2014}"/>
              </a:ext>
            </a:extLst>
          </p:cNvPr>
          <p:cNvPicPr>
            <a:picLocks noChangeAspect="1"/>
          </p:cNvPicPr>
          <p:nvPr/>
        </p:nvPicPr>
        <p:blipFill>
          <a:blip r:embed="rId2"/>
          <a:stretch>
            <a:fillRect/>
          </a:stretch>
        </p:blipFill>
        <p:spPr>
          <a:xfrm>
            <a:off x="1172309" y="2017397"/>
            <a:ext cx="8776676" cy="4180290"/>
          </a:xfrm>
          <a:prstGeom prst="rect">
            <a:avLst/>
          </a:prstGeom>
        </p:spPr>
      </p:pic>
    </p:spTree>
    <p:extLst>
      <p:ext uri="{BB962C8B-B14F-4D97-AF65-F5344CB8AC3E}">
        <p14:creationId xmlns:p14="http://schemas.microsoft.com/office/powerpoint/2010/main" val="22177898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8172</TotalTime>
  <Words>1197</Words>
  <Application>Microsoft Office PowerPoint</Application>
  <PresentationFormat>Widescreen</PresentationFormat>
  <Paragraphs>272</Paragraphs>
  <Slides>39</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39</vt:i4>
      </vt:variant>
    </vt:vector>
  </HeadingPairs>
  <TitlesOfParts>
    <vt:vector size="54" baseType="lpstr">
      <vt:lpstr>Arial</vt:lpstr>
      <vt:lpstr>Bell MT</vt:lpstr>
      <vt:lpstr>Calibri</vt:lpstr>
      <vt:lpstr>Calibri Light</vt:lpstr>
      <vt:lpstr>Century Gothic</vt:lpstr>
      <vt:lpstr>charter</vt:lpstr>
      <vt:lpstr>Cooper Black</vt:lpstr>
      <vt:lpstr>Helvetica Neue</vt:lpstr>
      <vt:lpstr>Modern No. 20</vt:lpstr>
      <vt:lpstr>Open Sans</vt:lpstr>
      <vt:lpstr>Roboto</vt:lpstr>
      <vt:lpstr>Wingdings</vt:lpstr>
      <vt:lpstr>Wingdings 3</vt:lpstr>
      <vt:lpstr>Office Theme</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Cleaning the format of different columns </vt:lpstr>
      <vt:lpstr>PowerPoint Presentation</vt:lpstr>
      <vt:lpstr>PowerPoint Presentation</vt:lpstr>
      <vt:lpstr>PowerPoint Presentation</vt:lpstr>
      <vt:lpstr>No. of different Brands in all Cities </vt:lpstr>
      <vt:lpstr>PowerPoint Presentation</vt:lpstr>
      <vt:lpstr>Total no. of different Car Brands in Hyderabad </vt:lpstr>
      <vt:lpstr>Total no. of different Car Brands in Delhi </vt:lpstr>
      <vt:lpstr>Total no. of different Car Brands in Mumbai </vt:lpstr>
      <vt:lpstr>Total no. of different Car Brands in Bangalore </vt:lpstr>
      <vt:lpstr>Total no. of different Car Brands in Chennai </vt:lpstr>
      <vt:lpstr>Number of Cars based on Fuel type in all cities </vt:lpstr>
      <vt:lpstr>No. of Cars based on Fuel type in different Cities </vt:lpstr>
      <vt:lpstr>No. of cars in different Cities based on Model Year </vt:lpstr>
      <vt:lpstr>No. of Cars in different cities based on Gear </vt:lpstr>
      <vt:lpstr>No. of Cars in different cities based on Ownership </vt:lpstr>
      <vt:lpstr>Comparision of car brand count in different Cities </vt:lpstr>
      <vt:lpstr>PowerPoint Presentation</vt:lpstr>
      <vt:lpstr>                Correlation </vt:lpstr>
      <vt:lpstr>              Heat Map</vt:lpstr>
      <vt:lpstr>   Checking for Outliers</vt:lpstr>
      <vt:lpstr>PowerPoint Presentation</vt:lpstr>
      <vt:lpstr>PowerPoint Presentation</vt:lpstr>
      <vt:lpstr>Principle Component Analysis: </vt:lpstr>
      <vt:lpstr>                  Module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shah</dc:creator>
  <cp:lastModifiedBy>akshay shah</cp:lastModifiedBy>
  <cp:revision>8</cp:revision>
  <dcterms:created xsi:type="dcterms:W3CDTF">2022-01-25T07:51:22Z</dcterms:created>
  <dcterms:modified xsi:type="dcterms:W3CDTF">2022-11-08T12:47:23Z</dcterms:modified>
</cp:coreProperties>
</file>