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99" r:id="rId3"/>
    <p:sldId id="301" r:id="rId4"/>
    <p:sldId id="302" r:id="rId5"/>
    <p:sldId id="300" r:id="rId6"/>
    <p:sldId id="260" r:id="rId7"/>
    <p:sldId id="303" r:id="rId8"/>
    <p:sldId id="305" r:id="rId9"/>
    <p:sldId id="306" r:id="rId10"/>
    <p:sldId id="304"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3" r:id="rId27"/>
    <p:sldId id="324" r:id="rId28"/>
    <p:sldId id="278" r:id="rId29"/>
    <p:sldId id="280" r:id="rId30"/>
    <p:sldId id="281" r:id="rId31"/>
    <p:sldId id="282" r:id="rId32"/>
    <p:sldId id="329" r:id="rId33"/>
    <p:sldId id="325" r:id="rId34"/>
    <p:sldId id="326" r:id="rId35"/>
    <p:sldId id="327" r:id="rId36"/>
    <p:sldId id="328" r:id="rId37"/>
    <p:sldId id="291" r:id="rId38"/>
    <p:sldId id="288" r:id="rId39"/>
    <p:sldId id="290" r:id="rId40"/>
    <p:sldId id="292"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2634" autoAdjust="0"/>
  </p:normalViewPr>
  <p:slideViewPr>
    <p:cSldViewPr snapToGrid="0">
      <p:cViewPr varScale="1">
        <p:scale>
          <a:sx n="76" d="100"/>
          <a:sy n="76" d="100"/>
        </p:scale>
        <p:origin x="21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2.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57.png"/></Relationships>
</file>

<file path=ppt/diagrams/_rels/data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svg"/><Relationship Id="rId1" Type="http://schemas.openxmlformats.org/officeDocument/2006/relationships/image" Target="../media/image72.png"/><Relationship Id="rId4" Type="http://schemas.openxmlformats.org/officeDocument/2006/relationships/image" Target="../media/image7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57.png"/></Relationships>
</file>

<file path=ppt/diagrams/_rels/drawing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svg"/><Relationship Id="rId1" Type="http://schemas.openxmlformats.org/officeDocument/2006/relationships/image" Target="../media/image72.png"/><Relationship Id="rId4" Type="http://schemas.openxmlformats.org/officeDocument/2006/relationships/image" Target="../media/image7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6CD7E0-A5D9-4C48-9C42-542BEDFBD64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57D477E-F933-4AFA-9414-7ACDD5A28226}">
      <dgm:prSet/>
      <dgm:spPr/>
      <dgm:t>
        <a:bodyPr/>
        <a:lstStyle/>
        <a:p>
          <a:pPr>
            <a:lnSpc>
              <a:spcPct val="100000"/>
            </a:lnSpc>
          </a:pPr>
          <a:r>
            <a:rPr lang="en-US"/>
            <a:t>1.From the distribution plot we can observe the columns are somewhat distributed normally as they have no proper bell shape curve.</a:t>
          </a:r>
        </a:p>
      </dgm:t>
    </dgm:pt>
    <dgm:pt modelId="{1023243E-C9DB-4667-937E-F5537525D25F}" type="parTrans" cxnId="{B78FDED3-4E3E-4B49-BF95-5BE9328DDC32}">
      <dgm:prSet/>
      <dgm:spPr/>
      <dgm:t>
        <a:bodyPr/>
        <a:lstStyle/>
        <a:p>
          <a:endParaRPr lang="en-US"/>
        </a:p>
      </dgm:t>
    </dgm:pt>
    <dgm:pt modelId="{0AE8C55B-854F-4BB7-AAE7-2F420CB5FC67}" type="sibTrans" cxnId="{B78FDED3-4E3E-4B49-BF95-5BE9328DDC32}">
      <dgm:prSet/>
      <dgm:spPr/>
      <dgm:t>
        <a:bodyPr/>
        <a:lstStyle/>
        <a:p>
          <a:pPr>
            <a:lnSpc>
              <a:spcPct val="100000"/>
            </a:lnSpc>
          </a:pPr>
          <a:endParaRPr lang="en-US"/>
        </a:p>
      </dgm:t>
    </dgm:pt>
    <dgm:pt modelId="{DB28EF06-C9B8-489F-ACD0-C47245A7C340}">
      <dgm:prSet/>
      <dgm:spPr/>
      <dgm:t>
        <a:bodyPr/>
        <a:lstStyle/>
        <a:p>
          <a:pPr>
            <a:lnSpc>
              <a:spcPct val="100000"/>
            </a:lnSpc>
          </a:pPr>
          <a:r>
            <a:rPr lang="en-US"/>
            <a:t>2.The columns like "Duration_hour", "Total_Stops" and "Price" are skewed to right as the mean value in these columns are much greater than the median(50%).</a:t>
          </a:r>
        </a:p>
      </dgm:t>
    </dgm:pt>
    <dgm:pt modelId="{220E31E0-A28D-47F7-A6C1-7E7FF01EF096}" type="parTrans" cxnId="{0F53206F-D1C9-471E-93E0-E665DD6CC814}">
      <dgm:prSet/>
      <dgm:spPr/>
      <dgm:t>
        <a:bodyPr/>
        <a:lstStyle/>
        <a:p>
          <a:endParaRPr lang="en-US"/>
        </a:p>
      </dgm:t>
    </dgm:pt>
    <dgm:pt modelId="{06336058-AB12-4AD6-AFA7-B080A09A36A7}" type="sibTrans" cxnId="{0F53206F-D1C9-471E-93E0-E665DD6CC814}">
      <dgm:prSet/>
      <dgm:spPr/>
      <dgm:t>
        <a:bodyPr/>
        <a:lstStyle/>
        <a:p>
          <a:pPr>
            <a:lnSpc>
              <a:spcPct val="100000"/>
            </a:lnSpc>
          </a:pPr>
          <a:endParaRPr lang="en-US"/>
        </a:p>
      </dgm:t>
    </dgm:pt>
    <dgm:pt modelId="{C0833F91-5814-4201-B0F3-B10910A37999}">
      <dgm:prSet/>
      <dgm:spPr/>
      <dgm:t>
        <a:bodyPr/>
        <a:lstStyle/>
        <a:p>
          <a:pPr>
            <a:lnSpc>
              <a:spcPct val="100000"/>
            </a:lnSpc>
          </a:pPr>
          <a:r>
            <a:rPr lang="en-US"/>
            <a:t>3.Also the data in the column Arrival_Hour and Arrival_min skewed to left since the mean values is less than the median.</a:t>
          </a:r>
        </a:p>
      </dgm:t>
    </dgm:pt>
    <dgm:pt modelId="{F0A8158D-A718-4492-B99B-E6CAA3BD9E4F}" type="parTrans" cxnId="{4E520475-C4D6-4C51-894D-F46F5B724DD1}">
      <dgm:prSet/>
      <dgm:spPr/>
      <dgm:t>
        <a:bodyPr/>
        <a:lstStyle/>
        <a:p>
          <a:endParaRPr lang="en-US"/>
        </a:p>
      </dgm:t>
    </dgm:pt>
    <dgm:pt modelId="{A3BE55E2-186D-4F82-9BD6-35AE2FDFFEC4}" type="sibTrans" cxnId="{4E520475-C4D6-4C51-894D-F46F5B724DD1}">
      <dgm:prSet/>
      <dgm:spPr/>
      <dgm:t>
        <a:bodyPr/>
        <a:lstStyle/>
        <a:p>
          <a:pPr>
            <a:lnSpc>
              <a:spcPct val="100000"/>
            </a:lnSpc>
          </a:pPr>
          <a:endParaRPr lang="en-US"/>
        </a:p>
      </dgm:t>
    </dgm:pt>
    <dgm:pt modelId="{ABAE9003-E757-4289-A0BC-546490DE01F4}">
      <dgm:prSet/>
      <dgm:spPr/>
      <dgm:t>
        <a:bodyPr/>
        <a:lstStyle/>
        <a:p>
          <a:pPr>
            <a:lnSpc>
              <a:spcPct val="100000"/>
            </a:lnSpc>
          </a:pPr>
          <a:r>
            <a:rPr lang="en-US"/>
            <a:t>4.Since there is presence of skewness in the data, we need to remove skewness in the numerical columns to overcome with any kind of data biasness.</a:t>
          </a:r>
        </a:p>
      </dgm:t>
    </dgm:pt>
    <dgm:pt modelId="{038B9531-F715-4C35-9E4E-8E278C97D6FC}" type="parTrans" cxnId="{A6EB9C29-E0C3-4E18-BA6F-3ABE04E04176}">
      <dgm:prSet/>
      <dgm:spPr/>
      <dgm:t>
        <a:bodyPr/>
        <a:lstStyle/>
        <a:p>
          <a:endParaRPr lang="en-US"/>
        </a:p>
      </dgm:t>
    </dgm:pt>
    <dgm:pt modelId="{1A1E39EF-8208-4B4E-84F6-221EC55F0339}" type="sibTrans" cxnId="{A6EB9C29-E0C3-4E18-BA6F-3ABE04E04176}">
      <dgm:prSet/>
      <dgm:spPr/>
      <dgm:t>
        <a:bodyPr/>
        <a:lstStyle/>
        <a:p>
          <a:endParaRPr lang="en-US"/>
        </a:p>
      </dgm:t>
    </dgm:pt>
    <dgm:pt modelId="{15DA74EB-5BA5-4EA1-B2DA-964DD9BE8B26}" type="pres">
      <dgm:prSet presAssocID="{9A6CD7E0-A5D9-4C48-9C42-542BEDFBD64B}" presName="root" presStyleCnt="0">
        <dgm:presLayoutVars>
          <dgm:dir/>
          <dgm:resizeHandles val="exact"/>
        </dgm:presLayoutVars>
      </dgm:prSet>
      <dgm:spPr/>
    </dgm:pt>
    <dgm:pt modelId="{CE4455AC-D6BC-402A-B281-122236B63B76}" type="pres">
      <dgm:prSet presAssocID="{9A6CD7E0-A5D9-4C48-9C42-542BEDFBD64B}" presName="container" presStyleCnt="0">
        <dgm:presLayoutVars>
          <dgm:dir/>
          <dgm:resizeHandles val="exact"/>
        </dgm:presLayoutVars>
      </dgm:prSet>
      <dgm:spPr/>
    </dgm:pt>
    <dgm:pt modelId="{F6D91491-9864-499F-96F9-1A23AB4E0E1E}" type="pres">
      <dgm:prSet presAssocID="{E57D477E-F933-4AFA-9414-7ACDD5A28226}" presName="compNode" presStyleCnt="0"/>
      <dgm:spPr/>
    </dgm:pt>
    <dgm:pt modelId="{BAC2FB06-72AB-473D-90B3-BF09C3809210}" type="pres">
      <dgm:prSet presAssocID="{E57D477E-F933-4AFA-9414-7ACDD5A28226}" presName="iconBgRect" presStyleLbl="bgShp" presStyleIdx="0" presStyleCnt="4"/>
      <dgm:spPr/>
    </dgm:pt>
    <dgm:pt modelId="{29546BF4-BD19-4383-9306-211541E89CB8}" type="pres">
      <dgm:prSet presAssocID="{E57D477E-F933-4AFA-9414-7ACDD5A2822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eed Bump"/>
        </a:ext>
      </dgm:extLst>
    </dgm:pt>
    <dgm:pt modelId="{A643C1A1-8A9E-4AB0-800B-5B1032F7B32F}" type="pres">
      <dgm:prSet presAssocID="{E57D477E-F933-4AFA-9414-7ACDD5A28226}" presName="spaceRect" presStyleCnt="0"/>
      <dgm:spPr/>
    </dgm:pt>
    <dgm:pt modelId="{28150604-BCC7-401F-88AC-0A1DEF16D5C1}" type="pres">
      <dgm:prSet presAssocID="{E57D477E-F933-4AFA-9414-7ACDD5A28226}" presName="textRect" presStyleLbl="revTx" presStyleIdx="0" presStyleCnt="4">
        <dgm:presLayoutVars>
          <dgm:chMax val="1"/>
          <dgm:chPref val="1"/>
        </dgm:presLayoutVars>
      </dgm:prSet>
      <dgm:spPr/>
    </dgm:pt>
    <dgm:pt modelId="{7589FAE9-9A92-47B8-B31F-AEA78C4590D8}" type="pres">
      <dgm:prSet presAssocID="{0AE8C55B-854F-4BB7-AAE7-2F420CB5FC67}" presName="sibTrans" presStyleLbl="sibTrans2D1" presStyleIdx="0" presStyleCnt="0"/>
      <dgm:spPr/>
    </dgm:pt>
    <dgm:pt modelId="{9A0A256E-0A0E-41F7-9A7F-14E9B190CB5A}" type="pres">
      <dgm:prSet presAssocID="{DB28EF06-C9B8-489F-ACD0-C47245A7C340}" presName="compNode" presStyleCnt="0"/>
      <dgm:spPr/>
    </dgm:pt>
    <dgm:pt modelId="{A6598AE7-B974-423C-83CA-8E24F805A110}" type="pres">
      <dgm:prSet presAssocID="{DB28EF06-C9B8-489F-ACD0-C47245A7C340}" presName="iconBgRect" presStyleLbl="bgShp" presStyleIdx="1" presStyleCnt="4"/>
      <dgm:spPr/>
    </dgm:pt>
    <dgm:pt modelId="{EAF7E20C-C21B-47C5-9ACC-366F3BB19B1F}" type="pres">
      <dgm:prSet presAssocID="{DB28EF06-C9B8-489F-ACD0-C47245A7C34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Downward Trend"/>
        </a:ext>
      </dgm:extLst>
    </dgm:pt>
    <dgm:pt modelId="{4425ED9E-C17F-4958-96D3-7AEB4F3E4A8E}" type="pres">
      <dgm:prSet presAssocID="{DB28EF06-C9B8-489F-ACD0-C47245A7C340}" presName="spaceRect" presStyleCnt="0"/>
      <dgm:spPr/>
    </dgm:pt>
    <dgm:pt modelId="{D7874C22-E4C5-4CA6-826E-CDD0318234FF}" type="pres">
      <dgm:prSet presAssocID="{DB28EF06-C9B8-489F-ACD0-C47245A7C340}" presName="textRect" presStyleLbl="revTx" presStyleIdx="1" presStyleCnt="4">
        <dgm:presLayoutVars>
          <dgm:chMax val="1"/>
          <dgm:chPref val="1"/>
        </dgm:presLayoutVars>
      </dgm:prSet>
      <dgm:spPr/>
    </dgm:pt>
    <dgm:pt modelId="{9AEE23E1-5CEC-43DF-A8D3-EDC8130140AF}" type="pres">
      <dgm:prSet presAssocID="{06336058-AB12-4AD6-AFA7-B080A09A36A7}" presName="sibTrans" presStyleLbl="sibTrans2D1" presStyleIdx="0" presStyleCnt="0"/>
      <dgm:spPr/>
    </dgm:pt>
    <dgm:pt modelId="{94838C15-29BF-4943-8446-190DA353F527}" type="pres">
      <dgm:prSet presAssocID="{C0833F91-5814-4201-B0F3-B10910A37999}" presName="compNode" presStyleCnt="0"/>
      <dgm:spPr/>
    </dgm:pt>
    <dgm:pt modelId="{CEC8A15D-8793-4F49-ABEE-8A278524BED2}" type="pres">
      <dgm:prSet presAssocID="{C0833F91-5814-4201-B0F3-B10910A37999}" presName="iconBgRect" presStyleLbl="bgShp" presStyleIdx="2" presStyleCnt="4"/>
      <dgm:spPr/>
    </dgm:pt>
    <dgm:pt modelId="{C2C7DA4D-C610-4DBD-B5BC-1815D29EC146}" type="pres">
      <dgm:prSet presAssocID="{C0833F91-5814-4201-B0F3-B10910A3799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B41264B6-876B-4D2D-842C-3453CF5E3BC2}" type="pres">
      <dgm:prSet presAssocID="{C0833F91-5814-4201-B0F3-B10910A37999}" presName="spaceRect" presStyleCnt="0"/>
      <dgm:spPr/>
    </dgm:pt>
    <dgm:pt modelId="{FEE95F3A-9928-4C12-8249-E12633321D01}" type="pres">
      <dgm:prSet presAssocID="{C0833F91-5814-4201-B0F3-B10910A37999}" presName="textRect" presStyleLbl="revTx" presStyleIdx="2" presStyleCnt="4">
        <dgm:presLayoutVars>
          <dgm:chMax val="1"/>
          <dgm:chPref val="1"/>
        </dgm:presLayoutVars>
      </dgm:prSet>
      <dgm:spPr/>
    </dgm:pt>
    <dgm:pt modelId="{1D8E5C64-BEAC-4D97-9960-D449E3FAA820}" type="pres">
      <dgm:prSet presAssocID="{A3BE55E2-186D-4F82-9BD6-35AE2FDFFEC4}" presName="sibTrans" presStyleLbl="sibTrans2D1" presStyleIdx="0" presStyleCnt="0"/>
      <dgm:spPr/>
    </dgm:pt>
    <dgm:pt modelId="{1C6E346F-9F57-4FCA-A0AD-967032CC9C18}" type="pres">
      <dgm:prSet presAssocID="{ABAE9003-E757-4289-A0BC-546490DE01F4}" presName="compNode" presStyleCnt="0"/>
      <dgm:spPr/>
    </dgm:pt>
    <dgm:pt modelId="{897B92B8-D0FC-436F-9A01-DF0A6C4DA136}" type="pres">
      <dgm:prSet presAssocID="{ABAE9003-E757-4289-A0BC-546490DE01F4}" presName="iconBgRect" presStyleLbl="bgShp" presStyleIdx="3" presStyleCnt="4"/>
      <dgm:spPr/>
    </dgm:pt>
    <dgm:pt modelId="{E26980AB-8667-4E7F-8268-064C64E64F7F}" type="pres">
      <dgm:prSet presAssocID="{ABAE9003-E757-4289-A0BC-546490DE01F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Pie Chart"/>
        </a:ext>
      </dgm:extLst>
    </dgm:pt>
    <dgm:pt modelId="{0C24A18A-144A-4A15-A420-0F39184EA14B}" type="pres">
      <dgm:prSet presAssocID="{ABAE9003-E757-4289-A0BC-546490DE01F4}" presName="spaceRect" presStyleCnt="0"/>
      <dgm:spPr/>
    </dgm:pt>
    <dgm:pt modelId="{DA831E54-8E87-476C-9710-EB1852431D93}" type="pres">
      <dgm:prSet presAssocID="{ABAE9003-E757-4289-A0BC-546490DE01F4}" presName="textRect" presStyleLbl="revTx" presStyleIdx="3" presStyleCnt="4">
        <dgm:presLayoutVars>
          <dgm:chMax val="1"/>
          <dgm:chPref val="1"/>
        </dgm:presLayoutVars>
      </dgm:prSet>
      <dgm:spPr/>
    </dgm:pt>
  </dgm:ptLst>
  <dgm:cxnLst>
    <dgm:cxn modelId="{E23CCC02-4752-425B-8B19-7998E350B34F}" type="presOf" srcId="{C0833F91-5814-4201-B0F3-B10910A37999}" destId="{FEE95F3A-9928-4C12-8249-E12633321D01}" srcOrd="0" destOrd="0" presId="urn:microsoft.com/office/officeart/2018/2/layout/IconCircleList"/>
    <dgm:cxn modelId="{A6EB9C29-E0C3-4E18-BA6F-3ABE04E04176}" srcId="{9A6CD7E0-A5D9-4C48-9C42-542BEDFBD64B}" destId="{ABAE9003-E757-4289-A0BC-546490DE01F4}" srcOrd="3" destOrd="0" parTransId="{038B9531-F715-4C35-9E4E-8E278C97D6FC}" sibTransId="{1A1E39EF-8208-4B4E-84F6-221EC55F0339}"/>
    <dgm:cxn modelId="{5FED2536-AF39-45F8-91D9-9637BC6E115A}" type="presOf" srcId="{E57D477E-F933-4AFA-9414-7ACDD5A28226}" destId="{28150604-BCC7-401F-88AC-0A1DEF16D5C1}" srcOrd="0" destOrd="0" presId="urn:microsoft.com/office/officeart/2018/2/layout/IconCircleList"/>
    <dgm:cxn modelId="{B9193A5E-946D-4735-AA72-8538F8B2AA2F}" type="presOf" srcId="{DB28EF06-C9B8-489F-ACD0-C47245A7C340}" destId="{D7874C22-E4C5-4CA6-826E-CDD0318234FF}" srcOrd="0" destOrd="0" presId="urn:microsoft.com/office/officeart/2018/2/layout/IconCircleList"/>
    <dgm:cxn modelId="{0F53206F-D1C9-471E-93E0-E665DD6CC814}" srcId="{9A6CD7E0-A5D9-4C48-9C42-542BEDFBD64B}" destId="{DB28EF06-C9B8-489F-ACD0-C47245A7C340}" srcOrd="1" destOrd="0" parTransId="{220E31E0-A28D-47F7-A6C1-7E7FF01EF096}" sibTransId="{06336058-AB12-4AD6-AFA7-B080A09A36A7}"/>
    <dgm:cxn modelId="{4E520475-C4D6-4C51-894D-F46F5B724DD1}" srcId="{9A6CD7E0-A5D9-4C48-9C42-542BEDFBD64B}" destId="{C0833F91-5814-4201-B0F3-B10910A37999}" srcOrd="2" destOrd="0" parTransId="{F0A8158D-A718-4492-B99B-E6CAA3BD9E4F}" sibTransId="{A3BE55E2-186D-4F82-9BD6-35AE2FDFFEC4}"/>
    <dgm:cxn modelId="{E366BE7E-7AAA-45CE-9C41-A7871B700BCE}" type="presOf" srcId="{A3BE55E2-186D-4F82-9BD6-35AE2FDFFEC4}" destId="{1D8E5C64-BEAC-4D97-9960-D449E3FAA820}" srcOrd="0" destOrd="0" presId="urn:microsoft.com/office/officeart/2018/2/layout/IconCircleList"/>
    <dgm:cxn modelId="{E5EAC591-38DD-4ECC-BF2F-5CB09601B6D6}" type="presOf" srcId="{9A6CD7E0-A5D9-4C48-9C42-542BEDFBD64B}" destId="{15DA74EB-5BA5-4EA1-B2DA-964DD9BE8B26}" srcOrd="0" destOrd="0" presId="urn:microsoft.com/office/officeart/2018/2/layout/IconCircleList"/>
    <dgm:cxn modelId="{E88657A1-271E-40AA-A564-C5EE33FD7E23}" type="presOf" srcId="{06336058-AB12-4AD6-AFA7-B080A09A36A7}" destId="{9AEE23E1-5CEC-43DF-A8D3-EDC8130140AF}" srcOrd="0" destOrd="0" presId="urn:microsoft.com/office/officeart/2018/2/layout/IconCircleList"/>
    <dgm:cxn modelId="{B78FDED3-4E3E-4B49-BF95-5BE9328DDC32}" srcId="{9A6CD7E0-A5D9-4C48-9C42-542BEDFBD64B}" destId="{E57D477E-F933-4AFA-9414-7ACDD5A28226}" srcOrd="0" destOrd="0" parTransId="{1023243E-C9DB-4667-937E-F5537525D25F}" sibTransId="{0AE8C55B-854F-4BB7-AAE7-2F420CB5FC67}"/>
    <dgm:cxn modelId="{82F323D5-2D27-4120-B2AF-0EECEB0678F0}" type="presOf" srcId="{ABAE9003-E757-4289-A0BC-546490DE01F4}" destId="{DA831E54-8E87-476C-9710-EB1852431D93}" srcOrd="0" destOrd="0" presId="urn:microsoft.com/office/officeart/2018/2/layout/IconCircleList"/>
    <dgm:cxn modelId="{E3B2F8DC-65C6-4A9F-B4BE-D5E63A95411B}" type="presOf" srcId="{0AE8C55B-854F-4BB7-AAE7-2F420CB5FC67}" destId="{7589FAE9-9A92-47B8-B31F-AEA78C4590D8}" srcOrd="0" destOrd="0" presId="urn:microsoft.com/office/officeart/2018/2/layout/IconCircleList"/>
    <dgm:cxn modelId="{E2F7D035-D403-44C7-A00D-8CE4A29B5527}" type="presParOf" srcId="{15DA74EB-5BA5-4EA1-B2DA-964DD9BE8B26}" destId="{CE4455AC-D6BC-402A-B281-122236B63B76}" srcOrd="0" destOrd="0" presId="urn:microsoft.com/office/officeart/2018/2/layout/IconCircleList"/>
    <dgm:cxn modelId="{737868FD-734B-4A94-8459-B5FAA801F70C}" type="presParOf" srcId="{CE4455AC-D6BC-402A-B281-122236B63B76}" destId="{F6D91491-9864-499F-96F9-1A23AB4E0E1E}" srcOrd="0" destOrd="0" presId="urn:microsoft.com/office/officeart/2018/2/layout/IconCircleList"/>
    <dgm:cxn modelId="{46131BBE-2AFA-4696-82C5-0A69420DB012}" type="presParOf" srcId="{F6D91491-9864-499F-96F9-1A23AB4E0E1E}" destId="{BAC2FB06-72AB-473D-90B3-BF09C3809210}" srcOrd="0" destOrd="0" presId="urn:microsoft.com/office/officeart/2018/2/layout/IconCircleList"/>
    <dgm:cxn modelId="{CC937B55-C19E-4D56-98E6-1BA5E877FDB4}" type="presParOf" srcId="{F6D91491-9864-499F-96F9-1A23AB4E0E1E}" destId="{29546BF4-BD19-4383-9306-211541E89CB8}" srcOrd="1" destOrd="0" presId="urn:microsoft.com/office/officeart/2018/2/layout/IconCircleList"/>
    <dgm:cxn modelId="{874B2FC9-9E3E-4296-B2C7-D1A300C636A9}" type="presParOf" srcId="{F6D91491-9864-499F-96F9-1A23AB4E0E1E}" destId="{A643C1A1-8A9E-4AB0-800B-5B1032F7B32F}" srcOrd="2" destOrd="0" presId="urn:microsoft.com/office/officeart/2018/2/layout/IconCircleList"/>
    <dgm:cxn modelId="{5DA41F28-80B7-4B84-87BA-2F6EEF4B623A}" type="presParOf" srcId="{F6D91491-9864-499F-96F9-1A23AB4E0E1E}" destId="{28150604-BCC7-401F-88AC-0A1DEF16D5C1}" srcOrd="3" destOrd="0" presId="urn:microsoft.com/office/officeart/2018/2/layout/IconCircleList"/>
    <dgm:cxn modelId="{66375627-E069-42B3-BC97-C8ABA64FFA6A}" type="presParOf" srcId="{CE4455AC-D6BC-402A-B281-122236B63B76}" destId="{7589FAE9-9A92-47B8-B31F-AEA78C4590D8}" srcOrd="1" destOrd="0" presId="urn:microsoft.com/office/officeart/2018/2/layout/IconCircleList"/>
    <dgm:cxn modelId="{929E3153-288C-4F79-A77E-FC0733235948}" type="presParOf" srcId="{CE4455AC-D6BC-402A-B281-122236B63B76}" destId="{9A0A256E-0A0E-41F7-9A7F-14E9B190CB5A}" srcOrd="2" destOrd="0" presId="urn:microsoft.com/office/officeart/2018/2/layout/IconCircleList"/>
    <dgm:cxn modelId="{3A576B88-2F6D-4A5D-8BF8-441C0B33B8F0}" type="presParOf" srcId="{9A0A256E-0A0E-41F7-9A7F-14E9B190CB5A}" destId="{A6598AE7-B974-423C-83CA-8E24F805A110}" srcOrd="0" destOrd="0" presId="urn:microsoft.com/office/officeart/2018/2/layout/IconCircleList"/>
    <dgm:cxn modelId="{28A39B2C-C8C0-4A7E-94C1-11CD0AEC3263}" type="presParOf" srcId="{9A0A256E-0A0E-41F7-9A7F-14E9B190CB5A}" destId="{EAF7E20C-C21B-47C5-9ACC-366F3BB19B1F}" srcOrd="1" destOrd="0" presId="urn:microsoft.com/office/officeart/2018/2/layout/IconCircleList"/>
    <dgm:cxn modelId="{01470C1D-2C06-41FF-A686-45B94A83AC8F}" type="presParOf" srcId="{9A0A256E-0A0E-41F7-9A7F-14E9B190CB5A}" destId="{4425ED9E-C17F-4958-96D3-7AEB4F3E4A8E}" srcOrd="2" destOrd="0" presId="urn:microsoft.com/office/officeart/2018/2/layout/IconCircleList"/>
    <dgm:cxn modelId="{BD21714F-9F21-4883-B0BE-E34824DA4578}" type="presParOf" srcId="{9A0A256E-0A0E-41F7-9A7F-14E9B190CB5A}" destId="{D7874C22-E4C5-4CA6-826E-CDD0318234FF}" srcOrd="3" destOrd="0" presId="urn:microsoft.com/office/officeart/2018/2/layout/IconCircleList"/>
    <dgm:cxn modelId="{C6F66A67-ABA2-477A-84BA-4D6136CA56CE}" type="presParOf" srcId="{CE4455AC-D6BC-402A-B281-122236B63B76}" destId="{9AEE23E1-5CEC-43DF-A8D3-EDC8130140AF}" srcOrd="3" destOrd="0" presId="urn:microsoft.com/office/officeart/2018/2/layout/IconCircleList"/>
    <dgm:cxn modelId="{CC03C0EA-27AF-4126-A029-60CB876E8F49}" type="presParOf" srcId="{CE4455AC-D6BC-402A-B281-122236B63B76}" destId="{94838C15-29BF-4943-8446-190DA353F527}" srcOrd="4" destOrd="0" presId="urn:microsoft.com/office/officeart/2018/2/layout/IconCircleList"/>
    <dgm:cxn modelId="{FB988CBA-EB79-4FD7-A394-CB96F54197F5}" type="presParOf" srcId="{94838C15-29BF-4943-8446-190DA353F527}" destId="{CEC8A15D-8793-4F49-ABEE-8A278524BED2}" srcOrd="0" destOrd="0" presId="urn:microsoft.com/office/officeart/2018/2/layout/IconCircleList"/>
    <dgm:cxn modelId="{2CB880FB-F9EF-4738-AD10-2249219ADDB5}" type="presParOf" srcId="{94838C15-29BF-4943-8446-190DA353F527}" destId="{C2C7DA4D-C610-4DBD-B5BC-1815D29EC146}" srcOrd="1" destOrd="0" presId="urn:microsoft.com/office/officeart/2018/2/layout/IconCircleList"/>
    <dgm:cxn modelId="{570CF328-13E6-4520-9B78-0159459E1272}" type="presParOf" srcId="{94838C15-29BF-4943-8446-190DA353F527}" destId="{B41264B6-876B-4D2D-842C-3453CF5E3BC2}" srcOrd="2" destOrd="0" presId="urn:microsoft.com/office/officeart/2018/2/layout/IconCircleList"/>
    <dgm:cxn modelId="{C974B7E3-3544-44A4-B4BA-A07D8B11E4C0}" type="presParOf" srcId="{94838C15-29BF-4943-8446-190DA353F527}" destId="{FEE95F3A-9928-4C12-8249-E12633321D01}" srcOrd="3" destOrd="0" presId="urn:microsoft.com/office/officeart/2018/2/layout/IconCircleList"/>
    <dgm:cxn modelId="{2B64ED25-0A9B-4A9C-8032-1E11479B58F4}" type="presParOf" srcId="{CE4455AC-D6BC-402A-B281-122236B63B76}" destId="{1D8E5C64-BEAC-4D97-9960-D449E3FAA820}" srcOrd="5" destOrd="0" presId="urn:microsoft.com/office/officeart/2018/2/layout/IconCircleList"/>
    <dgm:cxn modelId="{1A47099B-FF6C-4CFD-A37A-F123D849DDCD}" type="presParOf" srcId="{CE4455AC-D6BC-402A-B281-122236B63B76}" destId="{1C6E346F-9F57-4FCA-A0AD-967032CC9C18}" srcOrd="6" destOrd="0" presId="urn:microsoft.com/office/officeart/2018/2/layout/IconCircleList"/>
    <dgm:cxn modelId="{161F2117-47F6-4ED8-967E-85F5C974551D}" type="presParOf" srcId="{1C6E346F-9F57-4FCA-A0AD-967032CC9C18}" destId="{897B92B8-D0FC-436F-9A01-DF0A6C4DA136}" srcOrd="0" destOrd="0" presId="urn:microsoft.com/office/officeart/2018/2/layout/IconCircleList"/>
    <dgm:cxn modelId="{9306D3C9-82F8-4B3E-AE58-64BBF18E58EF}" type="presParOf" srcId="{1C6E346F-9F57-4FCA-A0AD-967032CC9C18}" destId="{E26980AB-8667-4E7F-8268-064C64E64F7F}" srcOrd="1" destOrd="0" presId="urn:microsoft.com/office/officeart/2018/2/layout/IconCircleList"/>
    <dgm:cxn modelId="{3BF93558-75E6-4349-ACCF-169B5CCA345A}" type="presParOf" srcId="{1C6E346F-9F57-4FCA-A0AD-967032CC9C18}" destId="{0C24A18A-144A-4A15-A420-0F39184EA14B}" srcOrd="2" destOrd="0" presId="urn:microsoft.com/office/officeart/2018/2/layout/IconCircleList"/>
    <dgm:cxn modelId="{F439F3B1-87BB-4207-A33E-5BEB317278A8}" type="presParOf" srcId="{1C6E346F-9F57-4FCA-A0AD-967032CC9C18}" destId="{DA831E54-8E87-476C-9710-EB1852431D9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800DBE-4FA0-4457-B681-62DBFF3C04D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B9BD6C-4C1E-4567-831C-C02A717A1518}">
      <dgm:prSet/>
      <dgm:spPr/>
      <dgm:t>
        <a:bodyPr/>
        <a:lstStyle/>
        <a:p>
          <a:r>
            <a:rPr lang="en-US"/>
            <a:t>I have done feature engineering steps like feature extraction and feature selection to improve data normality and linearity.</a:t>
          </a:r>
        </a:p>
      </dgm:t>
    </dgm:pt>
    <dgm:pt modelId="{146D1A19-7742-4041-B233-073A1D3EEB57}" type="parTrans" cxnId="{9C18ADC7-0985-41E4-8B68-C1CB78008748}">
      <dgm:prSet/>
      <dgm:spPr/>
      <dgm:t>
        <a:bodyPr/>
        <a:lstStyle/>
        <a:p>
          <a:endParaRPr lang="en-US"/>
        </a:p>
      </dgm:t>
    </dgm:pt>
    <dgm:pt modelId="{3BDB4F4D-DBEA-49E9-883A-2A95D14C4176}" type="sibTrans" cxnId="{9C18ADC7-0985-41E4-8B68-C1CB78008748}">
      <dgm:prSet/>
      <dgm:spPr/>
      <dgm:t>
        <a:bodyPr/>
        <a:lstStyle/>
        <a:p>
          <a:endParaRPr lang="en-US"/>
        </a:p>
      </dgm:t>
    </dgm:pt>
    <dgm:pt modelId="{8718E2A2-EBC1-46C3-90AD-58ED62A5FDD0}">
      <dgm:prSet/>
      <dgm:spPr/>
      <dgm:t>
        <a:bodyPr/>
        <a:lstStyle/>
        <a:p>
          <a:r>
            <a:rPr lang="en-US"/>
            <a:t>Identified outliers using boxplots and found no outliers in numerical variables.</a:t>
          </a:r>
        </a:p>
      </dgm:t>
    </dgm:pt>
    <dgm:pt modelId="{098EEE96-EDAE-4FAE-BB05-0D57270B63E0}" type="parTrans" cxnId="{45260423-735D-471E-BDE5-DD8A424B7AA1}">
      <dgm:prSet/>
      <dgm:spPr/>
      <dgm:t>
        <a:bodyPr/>
        <a:lstStyle/>
        <a:p>
          <a:endParaRPr lang="en-US"/>
        </a:p>
      </dgm:t>
    </dgm:pt>
    <dgm:pt modelId="{389C7F01-3F7B-4E95-BEC5-4BB2C51A61FB}" type="sibTrans" cxnId="{45260423-735D-471E-BDE5-DD8A424B7AA1}">
      <dgm:prSet/>
      <dgm:spPr/>
      <dgm:t>
        <a:bodyPr/>
        <a:lstStyle/>
        <a:p>
          <a:endParaRPr lang="en-US"/>
        </a:p>
      </dgm:t>
    </dgm:pt>
    <dgm:pt modelId="{E5261FAE-97A5-46FD-AD5B-53A4821CF35B}">
      <dgm:prSet/>
      <dgm:spPr/>
      <dgm:t>
        <a:bodyPr/>
        <a:lstStyle/>
        <a:p>
          <a:r>
            <a:rPr lang="en-US"/>
            <a:t>Identified skewness using distribution plots and removed skewness using square root transformation method.</a:t>
          </a:r>
        </a:p>
      </dgm:t>
    </dgm:pt>
    <dgm:pt modelId="{39D6F04A-E0C5-4FDA-B869-A0D5D1971A06}" type="parTrans" cxnId="{234F19DA-759A-4F72-9CB7-D2E10CA95EFB}">
      <dgm:prSet/>
      <dgm:spPr/>
      <dgm:t>
        <a:bodyPr/>
        <a:lstStyle/>
        <a:p>
          <a:endParaRPr lang="en-US"/>
        </a:p>
      </dgm:t>
    </dgm:pt>
    <dgm:pt modelId="{2B620126-AB52-41AC-B682-EB17ECBCBE66}" type="sibTrans" cxnId="{234F19DA-759A-4F72-9CB7-D2E10CA95EFB}">
      <dgm:prSet/>
      <dgm:spPr/>
      <dgm:t>
        <a:bodyPr/>
        <a:lstStyle/>
        <a:p>
          <a:endParaRPr lang="en-US"/>
        </a:p>
      </dgm:t>
    </dgm:pt>
    <dgm:pt modelId="{178894CC-3B75-42D2-8A61-6EAE2E3F7DCB}">
      <dgm:prSet/>
      <dgm:spPr/>
      <dgm:t>
        <a:bodyPr/>
        <a:lstStyle/>
        <a:p>
          <a:r>
            <a:rPr lang="en-US"/>
            <a:t>I have used Standard Scalar method to scale the data to o</a:t>
          </a:r>
          <a:r>
            <a:rPr lang="en-US" b="0" i="0"/>
            <a:t>vercome with the issue of data biasness</a:t>
          </a:r>
          <a:r>
            <a:rPr lang="en-US"/>
            <a:t>.</a:t>
          </a:r>
        </a:p>
      </dgm:t>
    </dgm:pt>
    <dgm:pt modelId="{A6706871-F1B3-46D9-9D52-0D9E054B0C18}" type="parTrans" cxnId="{95F1A0D1-7664-4152-857B-865836891AAE}">
      <dgm:prSet/>
      <dgm:spPr/>
      <dgm:t>
        <a:bodyPr/>
        <a:lstStyle/>
        <a:p>
          <a:endParaRPr lang="en-US"/>
        </a:p>
      </dgm:t>
    </dgm:pt>
    <dgm:pt modelId="{049F8951-C714-4795-A466-A5E4849B6786}" type="sibTrans" cxnId="{95F1A0D1-7664-4152-857B-865836891AAE}">
      <dgm:prSet/>
      <dgm:spPr/>
      <dgm:t>
        <a:bodyPr/>
        <a:lstStyle/>
        <a:p>
          <a:endParaRPr lang="en-US"/>
        </a:p>
      </dgm:t>
    </dgm:pt>
    <dgm:pt modelId="{86A90CCC-330B-4A9A-BB5B-9FBC50A48C0C}">
      <dgm:prSet/>
      <dgm:spPr/>
      <dgm:t>
        <a:bodyPr/>
        <a:lstStyle/>
        <a:p>
          <a:r>
            <a:rPr lang="en-US"/>
            <a:t>Split train and test to build machine learning models. Found best random state and best accuracy. Model building process will be shown in the further steps.</a:t>
          </a:r>
        </a:p>
      </dgm:t>
    </dgm:pt>
    <dgm:pt modelId="{11A0998C-3DDD-453F-BC47-9BB56ACF7918}" type="parTrans" cxnId="{4B910D97-71E4-4B80-BCBA-1C046631DFDB}">
      <dgm:prSet/>
      <dgm:spPr/>
      <dgm:t>
        <a:bodyPr/>
        <a:lstStyle/>
        <a:p>
          <a:endParaRPr lang="en-US"/>
        </a:p>
      </dgm:t>
    </dgm:pt>
    <dgm:pt modelId="{25AE57B3-4787-4974-BAB6-5AD7CB3E1F48}" type="sibTrans" cxnId="{4B910D97-71E4-4B80-BCBA-1C046631DFDB}">
      <dgm:prSet/>
      <dgm:spPr/>
      <dgm:t>
        <a:bodyPr/>
        <a:lstStyle/>
        <a:p>
          <a:endParaRPr lang="en-US"/>
        </a:p>
      </dgm:t>
    </dgm:pt>
    <dgm:pt modelId="{5BD943AC-B8B0-4651-BDB3-64A54349E80B}" type="pres">
      <dgm:prSet presAssocID="{73800DBE-4FA0-4457-B681-62DBFF3C04DB}" presName="root" presStyleCnt="0">
        <dgm:presLayoutVars>
          <dgm:dir/>
          <dgm:resizeHandles val="exact"/>
        </dgm:presLayoutVars>
      </dgm:prSet>
      <dgm:spPr/>
    </dgm:pt>
    <dgm:pt modelId="{7F7F63C8-7F40-4931-B94A-C9425AAD28CC}" type="pres">
      <dgm:prSet presAssocID="{ABB9BD6C-4C1E-4567-831C-C02A717A1518}" presName="compNode" presStyleCnt="0"/>
      <dgm:spPr/>
    </dgm:pt>
    <dgm:pt modelId="{C7173509-1F95-4A6F-AF9D-CD0FA5B41C94}" type="pres">
      <dgm:prSet presAssocID="{ABB9BD6C-4C1E-4567-831C-C02A717A1518}" presName="bgRect" presStyleLbl="bgShp" presStyleIdx="0" presStyleCnt="5"/>
      <dgm:spPr/>
    </dgm:pt>
    <dgm:pt modelId="{49CAB1AF-94DF-4C62-9444-78E16DC8AE94}" type="pres">
      <dgm:prSet presAssocID="{ABB9BD6C-4C1E-4567-831C-C02A717A151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CFC2CAD-8887-42D2-AC9D-E9FEBFCE9548}" type="pres">
      <dgm:prSet presAssocID="{ABB9BD6C-4C1E-4567-831C-C02A717A1518}" presName="spaceRect" presStyleCnt="0"/>
      <dgm:spPr/>
    </dgm:pt>
    <dgm:pt modelId="{D725EE49-8EAA-463D-8A35-6C66096F39EE}" type="pres">
      <dgm:prSet presAssocID="{ABB9BD6C-4C1E-4567-831C-C02A717A1518}" presName="parTx" presStyleLbl="revTx" presStyleIdx="0" presStyleCnt="5">
        <dgm:presLayoutVars>
          <dgm:chMax val="0"/>
          <dgm:chPref val="0"/>
        </dgm:presLayoutVars>
      </dgm:prSet>
      <dgm:spPr/>
    </dgm:pt>
    <dgm:pt modelId="{338BF01E-EA14-4084-8699-71BAB7CB544F}" type="pres">
      <dgm:prSet presAssocID="{3BDB4F4D-DBEA-49E9-883A-2A95D14C4176}" presName="sibTrans" presStyleCnt="0"/>
      <dgm:spPr/>
    </dgm:pt>
    <dgm:pt modelId="{0E2A9E9E-88E1-4E95-B176-038A73DCA53D}" type="pres">
      <dgm:prSet presAssocID="{8718E2A2-EBC1-46C3-90AD-58ED62A5FDD0}" presName="compNode" presStyleCnt="0"/>
      <dgm:spPr/>
    </dgm:pt>
    <dgm:pt modelId="{A8C45AF8-CF60-448D-AC32-C931B46C76C0}" type="pres">
      <dgm:prSet presAssocID="{8718E2A2-EBC1-46C3-90AD-58ED62A5FDD0}" presName="bgRect" presStyleLbl="bgShp" presStyleIdx="1" presStyleCnt="5"/>
      <dgm:spPr/>
    </dgm:pt>
    <dgm:pt modelId="{0772704C-021E-448F-A6A1-A29A22CFCA6A}" type="pres">
      <dgm:prSet presAssocID="{8718E2A2-EBC1-46C3-90AD-58ED62A5FDD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38E8C233-BECD-4960-8F13-0064A3B1C957}" type="pres">
      <dgm:prSet presAssocID="{8718E2A2-EBC1-46C3-90AD-58ED62A5FDD0}" presName="spaceRect" presStyleCnt="0"/>
      <dgm:spPr/>
    </dgm:pt>
    <dgm:pt modelId="{D67B3AE4-E82D-462A-AEA3-26436A28E499}" type="pres">
      <dgm:prSet presAssocID="{8718E2A2-EBC1-46C3-90AD-58ED62A5FDD0}" presName="parTx" presStyleLbl="revTx" presStyleIdx="1" presStyleCnt="5">
        <dgm:presLayoutVars>
          <dgm:chMax val="0"/>
          <dgm:chPref val="0"/>
        </dgm:presLayoutVars>
      </dgm:prSet>
      <dgm:spPr/>
    </dgm:pt>
    <dgm:pt modelId="{5C1EFC09-3776-45A2-9F51-FBADF3BA3D36}" type="pres">
      <dgm:prSet presAssocID="{389C7F01-3F7B-4E95-BEC5-4BB2C51A61FB}" presName="sibTrans" presStyleCnt="0"/>
      <dgm:spPr/>
    </dgm:pt>
    <dgm:pt modelId="{821CC2CE-778E-4BCA-85F5-5050D738A67A}" type="pres">
      <dgm:prSet presAssocID="{E5261FAE-97A5-46FD-AD5B-53A4821CF35B}" presName="compNode" presStyleCnt="0"/>
      <dgm:spPr/>
    </dgm:pt>
    <dgm:pt modelId="{294F8B76-250B-47A8-AACE-DC592C1B7337}" type="pres">
      <dgm:prSet presAssocID="{E5261FAE-97A5-46FD-AD5B-53A4821CF35B}" presName="bgRect" presStyleLbl="bgShp" presStyleIdx="2" presStyleCnt="5"/>
      <dgm:spPr/>
    </dgm:pt>
    <dgm:pt modelId="{306C11F4-68D3-44B4-A540-E91592882BFA}" type="pres">
      <dgm:prSet presAssocID="{E5261FAE-97A5-46FD-AD5B-53A4821CF35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5C3BEE2F-0793-4E8F-BCD1-84CAD4DFFF3E}" type="pres">
      <dgm:prSet presAssocID="{E5261FAE-97A5-46FD-AD5B-53A4821CF35B}" presName="spaceRect" presStyleCnt="0"/>
      <dgm:spPr/>
    </dgm:pt>
    <dgm:pt modelId="{593A8A65-03FF-4D1A-BD78-898AAA265BEC}" type="pres">
      <dgm:prSet presAssocID="{E5261FAE-97A5-46FD-AD5B-53A4821CF35B}" presName="parTx" presStyleLbl="revTx" presStyleIdx="2" presStyleCnt="5">
        <dgm:presLayoutVars>
          <dgm:chMax val="0"/>
          <dgm:chPref val="0"/>
        </dgm:presLayoutVars>
      </dgm:prSet>
      <dgm:spPr/>
    </dgm:pt>
    <dgm:pt modelId="{809B0667-993C-4DA8-98EE-AF1ABCFE584C}" type="pres">
      <dgm:prSet presAssocID="{2B620126-AB52-41AC-B682-EB17ECBCBE66}" presName="sibTrans" presStyleCnt="0"/>
      <dgm:spPr/>
    </dgm:pt>
    <dgm:pt modelId="{655774C6-094B-4AB3-A86C-0A92DFDB5D4D}" type="pres">
      <dgm:prSet presAssocID="{178894CC-3B75-42D2-8A61-6EAE2E3F7DCB}" presName="compNode" presStyleCnt="0"/>
      <dgm:spPr/>
    </dgm:pt>
    <dgm:pt modelId="{3E0137DA-037B-4418-85A3-06F809850475}" type="pres">
      <dgm:prSet presAssocID="{178894CC-3B75-42D2-8A61-6EAE2E3F7DCB}" presName="bgRect" presStyleLbl="bgShp" presStyleIdx="3" presStyleCnt="5"/>
      <dgm:spPr/>
    </dgm:pt>
    <dgm:pt modelId="{15F0BD44-57A4-4DD8-9C8A-30F13D051F17}" type="pres">
      <dgm:prSet presAssocID="{178894CC-3B75-42D2-8A61-6EAE2E3F7DC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273E0080-2811-4D4F-BA11-CBDC61B8ADFF}" type="pres">
      <dgm:prSet presAssocID="{178894CC-3B75-42D2-8A61-6EAE2E3F7DCB}" presName="spaceRect" presStyleCnt="0"/>
      <dgm:spPr/>
    </dgm:pt>
    <dgm:pt modelId="{1EB74DBE-04FE-4B26-AC76-1906A4B3AF61}" type="pres">
      <dgm:prSet presAssocID="{178894CC-3B75-42D2-8A61-6EAE2E3F7DCB}" presName="parTx" presStyleLbl="revTx" presStyleIdx="3" presStyleCnt="5">
        <dgm:presLayoutVars>
          <dgm:chMax val="0"/>
          <dgm:chPref val="0"/>
        </dgm:presLayoutVars>
      </dgm:prSet>
      <dgm:spPr/>
    </dgm:pt>
    <dgm:pt modelId="{05B2092A-4204-4D0A-8CA6-CC5640070BC9}" type="pres">
      <dgm:prSet presAssocID="{049F8951-C714-4795-A466-A5E4849B6786}" presName="sibTrans" presStyleCnt="0"/>
      <dgm:spPr/>
    </dgm:pt>
    <dgm:pt modelId="{F1273162-1FAB-41FA-AF2E-C74F8BA475A9}" type="pres">
      <dgm:prSet presAssocID="{86A90CCC-330B-4A9A-BB5B-9FBC50A48C0C}" presName="compNode" presStyleCnt="0"/>
      <dgm:spPr/>
    </dgm:pt>
    <dgm:pt modelId="{9CC5823E-CFF5-45CB-BDD9-466AB21ACB52}" type="pres">
      <dgm:prSet presAssocID="{86A90CCC-330B-4A9A-BB5B-9FBC50A48C0C}" presName="bgRect" presStyleLbl="bgShp" presStyleIdx="4" presStyleCnt="5"/>
      <dgm:spPr/>
    </dgm:pt>
    <dgm:pt modelId="{42CAD93C-6946-4A45-8B11-258AF02D62F2}" type="pres">
      <dgm:prSet presAssocID="{86A90CCC-330B-4A9A-BB5B-9FBC50A48C0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47C93519-EAFC-4C93-9228-F8B1A7778930}" type="pres">
      <dgm:prSet presAssocID="{86A90CCC-330B-4A9A-BB5B-9FBC50A48C0C}" presName="spaceRect" presStyleCnt="0"/>
      <dgm:spPr/>
    </dgm:pt>
    <dgm:pt modelId="{0C4E10BA-892B-46A1-B864-CBB316E08C2E}" type="pres">
      <dgm:prSet presAssocID="{86A90CCC-330B-4A9A-BB5B-9FBC50A48C0C}" presName="parTx" presStyleLbl="revTx" presStyleIdx="4" presStyleCnt="5">
        <dgm:presLayoutVars>
          <dgm:chMax val="0"/>
          <dgm:chPref val="0"/>
        </dgm:presLayoutVars>
      </dgm:prSet>
      <dgm:spPr/>
    </dgm:pt>
  </dgm:ptLst>
  <dgm:cxnLst>
    <dgm:cxn modelId="{45260423-735D-471E-BDE5-DD8A424B7AA1}" srcId="{73800DBE-4FA0-4457-B681-62DBFF3C04DB}" destId="{8718E2A2-EBC1-46C3-90AD-58ED62A5FDD0}" srcOrd="1" destOrd="0" parTransId="{098EEE96-EDAE-4FAE-BB05-0D57270B63E0}" sibTransId="{389C7F01-3F7B-4E95-BEC5-4BB2C51A61FB}"/>
    <dgm:cxn modelId="{7416C445-4D6A-4DBA-83FE-E0B944F35FCE}" type="presOf" srcId="{86A90CCC-330B-4A9A-BB5B-9FBC50A48C0C}" destId="{0C4E10BA-892B-46A1-B864-CBB316E08C2E}" srcOrd="0" destOrd="0" presId="urn:microsoft.com/office/officeart/2018/2/layout/IconVerticalSolidList"/>
    <dgm:cxn modelId="{6E8D806B-8204-49F3-953A-6B4B2D7DDFE3}" type="presOf" srcId="{8718E2A2-EBC1-46C3-90AD-58ED62A5FDD0}" destId="{D67B3AE4-E82D-462A-AEA3-26436A28E499}" srcOrd="0" destOrd="0" presId="urn:microsoft.com/office/officeart/2018/2/layout/IconVerticalSolidList"/>
    <dgm:cxn modelId="{D3BAEF50-EF64-46CF-B7FB-A0EB3F60B3CD}" type="presOf" srcId="{178894CC-3B75-42D2-8A61-6EAE2E3F7DCB}" destId="{1EB74DBE-04FE-4B26-AC76-1906A4B3AF61}" srcOrd="0" destOrd="0" presId="urn:microsoft.com/office/officeart/2018/2/layout/IconVerticalSolidList"/>
    <dgm:cxn modelId="{4B910D97-71E4-4B80-BCBA-1C046631DFDB}" srcId="{73800DBE-4FA0-4457-B681-62DBFF3C04DB}" destId="{86A90CCC-330B-4A9A-BB5B-9FBC50A48C0C}" srcOrd="4" destOrd="0" parTransId="{11A0998C-3DDD-453F-BC47-9BB56ACF7918}" sibTransId="{25AE57B3-4787-4974-BAB6-5AD7CB3E1F48}"/>
    <dgm:cxn modelId="{DB0BEEBD-9946-4943-966D-3A4AA1B28A79}" type="presOf" srcId="{E5261FAE-97A5-46FD-AD5B-53A4821CF35B}" destId="{593A8A65-03FF-4D1A-BD78-898AAA265BEC}" srcOrd="0" destOrd="0" presId="urn:microsoft.com/office/officeart/2018/2/layout/IconVerticalSolidList"/>
    <dgm:cxn modelId="{9C18ADC7-0985-41E4-8B68-C1CB78008748}" srcId="{73800DBE-4FA0-4457-B681-62DBFF3C04DB}" destId="{ABB9BD6C-4C1E-4567-831C-C02A717A1518}" srcOrd="0" destOrd="0" parTransId="{146D1A19-7742-4041-B233-073A1D3EEB57}" sibTransId="{3BDB4F4D-DBEA-49E9-883A-2A95D14C4176}"/>
    <dgm:cxn modelId="{95F1A0D1-7664-4152-857B-865836891AAE}" srcId="{73800DBE-4FA0-4457-B681-62DBFF3C04DB}" destId="{178894CC-3B75-42D2-8A61-6EAE2E3F7DCB}" srcOrd="3" destOrd="0" parTransId="{A6706871-F1B3-46D9-9D52-0D9E054B0C18}" sibTransId="{049F8951-C714-4795-A466-A5E4849B6786}"/>
    <dgm:cxn modelId="{234F19DA-759A-4F72-9CB7-D2E10CA95EFB}" srcId="{73800DBE-4FA0-4457-B681-62DBFF3C04DB}" destId="{E5261FAE-97A5-46FD-AD5B-53A4821CF35B}" srcOrd="2" destOrd="0" parTransId="{39D6F04A-E0C5-4FDA-B869-A0D5D1971A06}" sibTransId="{2B620126-AB52-41AC-B682-EB17ECBCBE66}"/>
    <dgm:cxn modelId="{35136EDE-CBC1-4238-889D-83365196215D}" type="presOf" srcId="{73800DBE-4FA0-4457-B681-62DBFF3C04DB}" destId="{5BD943AC-B8B0-4651-BDB3-64A54349E80B}" srcOrd="0" destOrd="0" presId="urn:microsoft.com/office/officeart/2018/2/layout/IconVerticalSolidList"/>
    <dgm:cxn modelId="{921476F4-233E-4A1B-B27D-2800955D0027}" type="presOf" srcId="{ABB9BD6C-4C1E-4567-831C-C02A717A1518}" destId="{D725EE49-8EAA-463D-8A35-6C66096F39EE}" srcOrd="0" destOrd="0" presId="urn:microsoft.com/office/officeart/2018/2/layout/IconVerticalSolidList"/>
    <dgm:cxn modelId="{19C6CEBC-E809-43E8-AAA8-5CB076985FCA}" type="presParOf" srcId="{5BD943AC-B8B0-4651-BDB3-64A54349E80B}" destId="{7F7F63C8-7F40-4931-B94A-C9425AAD28CC}" srcOrd="0" destOrd="0" presId="urn:microsoft.com/office/officeart/2018/2/layout/IconVerticalSolidList"/>
    <dgm:cxn modelId="{752896CF-43F5-4B1C-BA2D-0E9812E6927D}" type="presParOf" srcId="{7F7F63C8-7F40-4931-B94A-C9425AAD28CC}" destId="{C7173509-1F95-4A6F-AF9D-CD0FA5B41C94}" srcOrd="0" destOrd="0" presId="urn:microsoft.com/office/officeart/2018/2/layout/IconVerticalSolidList"/>
    <dgm:cxn modelId="{362B8D51-C730-43B5-8191-1D6D97E3E04B}" type="presParOf" srcId="{7F7F63C8-7F40-4931-B94A-C9425AAD28CC}" destId="{49CAB1AF-94DF-4C62-9444-78E16DC8AE94}" srcOrd="1" destOrd="0" presId="urn:microsoft.com/office/officeart/2018/2/layout/IconVerticalSolidList"/>
    <dgm:cxn modelId="{A53E7617-96B0-4EDC-975E-786DF6339A9F}" type="presParOf" srcId="{7F7F63C8-7F40-4931-B94A-C9425AAD28CC}" destId="{ECFC2CAD-8887-42D2-AC9D-E9FEBFCE9548}" srcOrd="2" destOrd="0" presId="urn:microsoft.com/office/officeart/2018/2/layout/IconVerticalSolidList"/>
    <dgm:cxn modelId="{E89663B1-5CFF-42FA-B561-2CD8B6EB3177}" type="presParOf" srcId="{7F7F63C8-7F40-4931-B94A-C9425AAD28CC}" destId="{D725EE49-8EAA-463D-8A35-6C66096F39EE}" srcOrd="3" destOrd="0" presId="urn:microsoft.com/office/officeart/2018/2/layout/IconVerticalSolidList"/>
    <dgm:cxn modelId="{1600C5F1-621D-4E6A-AB7E-6FED5A28A413}" type="presParOf" srcId="{5BD943AC-B8B0-4651-BDB3-64A54349E80B}" destId="{338BF01E-EA14-4084-8699-71BAB7CB544F}" srcOrd="1" destOrd="0" presId="urn:microsoft.com/office/officeart/2018/2/layout/IconVerticalSolidList"/>
    <dgm:cxn modelId="{0C38BAED-B508-4904-8536-A4D70894AA15}" type="presParOf" srcId="{5BD943AC-B8B0-4651-BDB3-64A54349E80B}" destId="{0E2A9E9E-88E1-4E95-B176-038A73DCA53D}" srcOrd="2" destOrd="0" presId="urn:microsoft.com/office/officeart/2018/2/layout/IconVerticalSolidList"/>
    <dgm:cxn modelId="{AF8E321E-B1F4-4D30-B87D-12FD894F5D02}" type="presParOf" srcId="{0E2A9E9E-88E1-4E95-B176-038A73DCA53D}" destId="{A8C45AF8-CF60-448D-AC32-C931B46C76C0}" srcOrd="0" destOrd="0" presId="urn:microsoft.com/office/officeart/2018/2/layout/IconVerticalSolidList"/>
    <dgm:cxn modelId="{93768538-9715-45CA-9C28-0D8CF7C61E5E}" type="presParOf" srcId="{0E2A9E9E-88E1-4E95-B176-038A73DCA53D}" destId="{0772704C-021E-448F-A6A1-A29A22CFCA6A}" srcOrd="1" destOrd="0" presId="urn:microsoft.com/office/officeart/2018/2/layout/IconVerticalSolidList"/>
    <dgm:cxn modelId="{8471D0E7-2FEF-4028-AECF-1DA3CC91FEE9}" type="presParOf" srcId="{0E2A9E9E-88E1-4E95-B176-038A73DCA53D}" destId="{38E8C233-BECD-4960-8F13-0064A3B1C957}" srcOrd="2" destOrd="0" presId="urn:microsoft.com/office/officeart/2018/2/layout/IconVerticalSolidList"/>
    <dgm:cxn modelId="{E3397A6B-08D0-4610-A32E-170DF3CD7D73}" type="presParOf" srcId="{0E2A9E9E-88E1-4E95-B176-038A73DCA53D}" destId="{D67B3AE4-E82D-462A-AEA3-26436A28E499}" srcOrd="3" destOrd="0" presId="urn:microsoft.com/office/officeart/2018/2/layout/IconVerticalSolidList"/>
    <dgm:cxn modelId="{441BF9C5-939A-4869-B532-09872D628C9A}" type="presParOf" srcId="{5BD943AC-B8B0-4651-BDB3-64A54349E80B}" destId="{5C1EFC09-3776-45A2-9F51-FBADF3BA3D36}" srcOrd="3" destOrd="0" presId="urn:microsoft.com/office/officeart/2018/2/layout/IconVerticalSolidList"/>
    <dgm:cxn modelId="{5B4C15B3-C84A-4FB3-80F6-E4F806E01A45}" type="presParOf" srcId="{5BD943AC-B8B0-4651-BDB3-64A54349E80B}" destId="{821CC2CE-778E-4BCA-85F5-5050D738A67A}" srcOrd="4" destOrd="0" presId="urn:microsoft.com/office/officeart/2018/2/layout/IconVerticalSolidList"/>
    <dgm:cxn modelId="{BBA303F3-C2CE-401B-BC66-9A50A50444E4}" type="presParOf" srcId="{821CC2CE-778E-4BCA-85F5-5050D738A67A}" destId="{294F8B76-250B-47A8-AACE-DC592C1B7337}" srcOrd="0" destOrd="0" presId="urn:microsoft.com/office/officeart/2018/2/layout/IconVerticalSolidList"/>
    <dgm:cxn modelId="{C0EC3D2B-E95E-4753-BE0D-F0D53B65DACA}" type="presParOf" srcId="{821CC2CE-778E-4BCA-85F5-5050D738A67A}" destId="{306C11F4-68D3-44B4-A540-E91592882BFA}" srcOrd="1" destOrd="0" presId="urn:microsoft.com/office/officeart/2018/2/layout/IconVerticalSolidList"/>
    <dgm:cxn modelId="{A61A8033-F043-4D98-8D8E-7175EDEB13B1}" type="presParOf" srcId="{821CC2CE-778E-4BCA-85F5-5050D738A67A}" destId="{5C3BEE2F-0793-4E8F-BCD1-84CAD4DFFF3E}" srcOrd="2" destOrd="0" presId="urn:microsoft.com/office/officeart/2018/2/layout/IconVerticalSolidList"/>
    <dgm:cxn modelId="{D4EAA37E-3343-4EEC-8077-9F87ECA65B7F}" type="presParOf" srcId="{821CC2CE-778E-4BCA-85F5-5050D738A67A}" destId="{593A8A65-03FF-4D1A-BD78-898AAA265BEC}" srcOrd="3" destOrd="0" presId="urn:microsoft.com/office/officeart/2018/2/layout/IconVerticalSolidList"/>
    <dgm:cxn modelId="{1B2F907B-1F21-4D6C-A916-C9C1CA00CEC6}" type="presParOf" srcId="{5BD943AC-B8B0-4651-BDB3-64A54349E80B}" destId="{809B0667-993C-4DA8-98EE-AF1ABCFE584C}" srcOrd="5" destOrd="0" presId="urn:microsoft.com/office/officeart/2018/2/layout/IconVerticalSolidList"/>
    <dgm:cxn modelId="{29D4D7E8-91E9-4923-A7E0-2F7B6B2F6177}" type="presParOf" srcId="{5BD943AC-B8B0-4651-BDB3-64A54349E80B}" destId="{655774C6-094B-4AB3-A86C-0A92DFDB5D4D}" srcOrd="6" destOrd="0" presId="urn:microsoft.com/office/officeart/2018/2/layout/IconVerticalSolidList"/>
    <dgm:cxn modelId="{1BEADD35-CB99-4097-8C60-8E3AB0F2925B}" type="presParOf" srcId="{655774C6-094B-4AB3-A86C-0A92DFDB5D4D}" destId="{3E0137DA-037B-4418-85A3-06F809850475}" srcOrd="0" destOrd="0" presId="urn:microsoft.com/office/officeart/2018/2/layout/IconVerticalSolidList"/>
    <dgm:cxn modelId="{77E0A78C-1EF6-4A7A-9C71-6F4EAE222BF7}" type="presParOf" srcId="{655774C6-094B-4AB3-A86C-0A92DFDB5D4D}" destId="{15F0BD44-57A4-4DD8-9C8A-30F13D051F17}" srcOrd="1" destOrd="0" presId="urn:microsoft.com/office/officeart/2018/2/layout/IconVerticalSolidList"/>
    <dgm:cxn modelId="{8DCB45F4-5ADC-411D-B5A4-CDB34699A086}" type="presParOf" srcId="{655774C6-094B-4AB3-A86C-0A92DFDB5D4D}" destId="{273E0080-2811-4D4F-BA11-CBDC61B8ADFF}" srcOrd="2" destOrd="0" presId="urn:microsoft.com/office/officeart/2018/2/layout/IconVerticalSolidList"/>
    <dgm:cxn modelId="{7D00D614-986C-47D0-8E50-A636EF818D39}" type="presParOf" srcId="{655774C6-094B-4AB3-A86C-0A92DFDB5D4D}" destId="{1EB74DBE-04FE-4B26-AC76-1906A4B3AF61}" srcOrd="3" destOrd="0" presId="urn:microsoft.com/office/officeart/2018/2/layout/IconVerticalSolidList"/>
    <dgm:cxn modelId="{917E51B9-07DD-4962-9EFF-E232885DBF01}" type="presParOf" srcId="{5BD943AC-B8B0-4651-BDB3-64A54349E80B}" destId="{05B2092A-4204-4D0A-8CA6-CC5640070BC9}" srcOrd="7" destOrd="0" presId="urn:microsoft.com/office/officeart/2018/2/layout/IconVerticalSolidList"/>
    <dgm:cxn modelId="{D3466D85-48FC-41B8-A5B5-229E3F280609}" type="presParOf" srcId="{5BD943AC-B8B0-4651-BDB3-64A54349E80B}" destId="{F1273162-1FAB-41FA-AF2E-C74F8BA475A9}" srcOrd="8" destOrd="0" presId="urn:microsoft.com/office/officeart/2018/2/layout/IconVerticalSolidList"/>
    <dgm:cxn modelId="{C1DC120D-A757-42D4-98A0-BA99FCA21744}" type="presParOf" srcId="{F1273162-1FAB-41FA-AF2E-C74F8BA475A9}" destId="{9CC5823E-CFF5-45CB-BDD9-466AB21ACB52}" srcOrd="0" destOrd="0" presId="urn:microsoft.com/office/officeart/2018/2/layout/IconVerticalSolidList"/>
    <dgm:cxn modelId="{0ED6D9E8-8F8F-4C31-88C1-E3B6B1C62A29}" type="presParOf" srcId="{F1273162-1FAB-41FA-AF2E-C74F8BA475A9}" destId="{42CAD93C-6946-4A45-8B11-258AF02D62F2}" srcOrd="1" destOrd="0" presId="urn:microsoft.com/office/officeart/2018/2/layout/IconVerticalSolidList"/>
    <dgm:cxn modelId="{B43146D0-8D28-4A9A-AFD0-95E5B61D81FB}" type="presParOf" srcId="{F1273162-1FAB-41FA-AF2E-C74F8BA475A9}" destId="{47C93519-EAFC-4C93-9228-F8B1A7778930}" srcOrd="2" destOrd="0" presId="urn:microsoft.com/office/officeart/2018/2/layout/IconVerticalSolidList"/>
    <dgm:cxn modelId="{1CD0B437-B812-4AC0-90E3-461014487136}" type="presParOf" srcId="{F1273162-1FAB-41FA-AF2E-C74F8BA475A9}" destId="{0C4E10BA-892B-46A1-B864-CBB316E08C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6C8C3-C6D0-4CDC-AFE4-96512A78CBD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3FD74850-AF42-432E-AB90-465DE5F2A780}">
      <dgm:prSet/>
      <dgm:spPr/>
      <dgm:t>
        <a:bodyPr/>
        <a:lstStyle/>
        <a:p>
          <a:pPr>
            <a:lnSpc>
              <a:spcPct val="100000"/>
            </a:lnSpc>
            <a:defRPr cap="all"/>
          </a:pPr>
          <a:r>
            <a:rPr lang="en-US" dirty="0"/>
            <a:t>I have saved my final best model using joblib library in .</a:t>
          </a:r>
          <a:r>
            <a:rPr lang="en-US" dirty="0" err="1"/>
            <a:t>pkl</a:t>
          </a:r>
          <a:r>
            <a:rPr lang="en-US" dirty="0"/>
            <a:t> format and loaded saved model for predictions. </a:t>
          </a:r>
        </a:p>
      </dgm:t>
    </dgm:pt>
    <dgm:pt modelId="{E6DDC572-99DA-4FDE-B96F-DDF886877E9B}" type="parTrans" cxnId="{81D59E2C-124C-4D8E-9500-EAE40816926F}">
      <dgm:prSet/>
      <dgm:spPr/>
      <dgm:t>
        <a:bodyPr/>
        <a:lstStyle/>
        <a:p>
          <a:endParaRPr lang="en-US"/>
        </a:p>
      </dgm:t>
    </dgm:pt>
    <dgm:pt modelId="{65199C3B-1905-4C69-82DD-3AB162606230}" type="sibTrans" cxnId="{81D59E2C-124C-4D8E-9500-EAE40816926F}">
      <dgm:prSet/>
      <dgm:spPr/>
      <dgm:t>
        <a:bodyPr/>
        <a:lstStyle/>
        <a:p>
          <a:endParaRPr lang="en-US"/>
        </a:p>
      </dgm:t>
    </dgm:pt>
    <dgm:pt modelId="{81C188C8-579C-4259-A8EF-CAA23D1D61CE}">
      <dgm:prSet/>
      <dgm:spPr/>
      <dgm:t>
        <a:bodyPr/>
        <a:lstStyle/>
        <a:p>
          <a:pPr>
            <a:lnSpc>
              <a:spcPct val="100000"/>
            </a:lnSpc>
            <a:defRPr cap="all"/>
          </a:pPr>
          <a:r>
            <a:rPr lang="en-US" b="0" i="0"/>
            <a:t>Using regression model, we have got the predicted price of the flight tickets. From the above output we can observe that predicted values are almost near to the actual values. </a:t>
          </a:r>
          <a:endParaRPr lang="en-US"/>
        </a:p>
      </dgm:t>
    </dgm:pt>
    <dgm:pt modelId="{F8A1146B-775D-4339-9E5A-8483965E4F7B}" type="parTrans" cxnId="{558E97FB-C8CD-442C-A426-5D35F2918DA4}">
      <dgm:prSet/>
      <dgm:spPr/>
      <dgm:t>
        <a:bodyPr/>
        <a:lstStyle/>
        <a:p>
          <a:endParaRPr lang="en-US"/>
        </a:p>
      </dgm:t>
    </dgm:pt>
    <dgm:pt modelId="{2EE1CBB6-0259-4592-9D69-0235D72A843D}" type="sibTrans" cxnId="{558E97FB-C8CD-442C-A426-5D35F2918DA4}">
      <dgm:prSet/>
      <dgm:spPr/>
      <dgm:t>
        <a:bodyPr/>
        <a:lstStyle/>
        <a:p>
          <a:endParaRPr lang="en-US"/>
        </a:p>
      </dgm:t>
    </dgm:pt>
    <dgm:pt modelId="{A4C3B026-823C-436C-8E60-ABDE571E1BD2}" type="pres">
      <dgm:prSet presAssocID="{6DD6C8C3-C6D0-4CDC-AFE4-96512A78CBD3}" presName="root" presStyleCnt="0">
        <dgm:presLayoutVars>
          <dgm:dir/>
          <dgm:resizeHandles val="exact"/>
        </dgm:presLayoutVars>
      </dgm:prSet>
      <dgm:spPr/>
    </dgm:pt>
    <dgm:pt modelId="{C8102D31-3117-41DE-BA79-278A3A251141}" type="pres">
      <dgm:prSet presAssocID="{3FD74850-AF42-432E-AB90-465DE5F2A780}" presName="compNode" presStyleCnt="0"/>
      <dgm:spPr/>
    </dgm:pt>
    <dgm:pt modelId="{D3EA0884-38EB-4602-ADE3-FA67026682A4}" type="pres">
      <dgm:prSet presAssocID="{3FD74850-AF42-432E-AB90-465DE5F2A780}" presName="iconBgRect" presStyleLbl="bgShp" presStyleIdx="0" presStyleCnt="2"/>
      <dgm:spPr/>
    </dgm:pt>
    <dgm:pt modelId="{2AD9D9FB-2BB7-4D53-B63A-5D9C7FD60D11}" type="pres">
      <dgm:prSet presAssocID="{3FD74850-AF42-432E-AB90-465DE5F2A78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k"/>
        </a:ext>
      </dgm:extLst>
    </dgm:pt>
    <dgm:pt modelId="{DD4D9741-508E-4512-AC26-23B08F0FCFC9}" type="pres">
      <dgm:prSet presAssocID="{3FD74850-AF42-432E-AB90-465DE5F2A780}" presName="spaceRect" presStyleCnt="0"/>
      <dgm:spPr/>
    </dgm:pt>
    <dgm:pt modelId="{1CE4B4F0-36A9-47C7-894D-44030AAA72AE}" type="pres">
      <dgm:prSet presAssocID="{3FD74850-AF42-432E-AB90-465DE5F2A780}" presName="textRect" presStyleLbl="revTx" presStyleIdx="0" presStyleCnt="2">
        <dgm:presLayoutVars>
          <dgm:chMax val="1"/>
          <dgm:chPref val="1"/>
        </dgm:presLayoutVars>
      </dgm:prSet>
      <dgm:spPr/>
    </dgm:pt>
    <dgm:pt modelId="{410D49CA-F44E-48E3-9E75-7A58BB48576B}" type="pres">
      <dgm:prSet presAssocID="{65199C3B-1905-4C69-82DD-3AB162606230}" presName="sibTrans" presStyleCnt="0"/>
      <dgm:spPr/>
    </dgm:pt>
    <dgm:pt modelId="{673A7C82-56E7-413A-9695-39452ECB9EC9}" type="pres">
      <dgm:prSet presAssocID="{81C188C8-579C-4259-A8EF-CAA23D1D61CE}" presName="compNode" presStyleCnt="0"/>
      <dgm:spPr/>
    </dgm:pt>
    <dgm:pt modelId="{D38BE6A8-4902-4E76-8476-18817C35D4AE}" type="pres">
      <dgm:prSet presAssocID="{81C188C8-579C-4259-A8EF-CAA23D1D61CE}" presName="iconBgRect" presStyleLbl="bgShp" presStyleIdx="1" presStyleCnt="2"/>
      <dgm:spPr/>
    </dgm:pt>
    <dgm:pt modelId="{46ADEA17-AD18-4CF0-967A-F37BEFFF672C}" type="pres">
      <dgm:prSet presAssocID="{81C188C8-579C-4259-A8EF-CAA23D1D61C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lot"/>
        </a:ext>
      </dgm:extLst>
    </dgm:pt>
    <dgm:pt modelId="{F849ABE7-59F7-4C98-A9D0-DE7A8670872C}" type="pres">
      <dgm:prSet presAssocID="{81C188C8-579C-4259-A8EF-CAA23D1D61CE}" presName="spaceRect" presStyleCnt="0"/>
      <dgm:spPr/>
    </dgm:pt>
    <dgm:pt modelId="{F7D58893-FB7F-463E-8995-2E7334F68DDE}" type="pres">
      <dgm:prSet presAssocID="{81C188C8-579C-4259-A8EF-CAA23D1D61CE}" presName="textRect" presStyleLbl="revTx" presStyleIdx="1" presStyleCnt="2">
        <dgm:presLayoutVars>
          <dgm:chMax val="1"/>
          <dgm:chPref val="1"/>
        </dgm:presLayoutVars>
      </dgm:prSet>
      <dgm:spPr/>
    </dgm:pt>
  </dgm:ptLst>
  <dgm:cxnLst>
    <dgm:cxn modelId="{7572BD2B-7AF7-47E8-91BC-297E614CF254}" type="presOf" srcId="{6DD6C8C3-C6D0-4CDC-AFE4-96512A78CBD3}" destId="{A4C3B026-823C-436C-8E60-ABDE571E1BD2}" srcOrd="0" destOrd="0" presId="urn:microsoft.com/office/officeart/2018/5/layout/IconCircleLabelList"/>
    <dgm:cxn modelId="{81D59E2C-124C-4D8E-9500-EAE40816926F}" srcId="{6DD6C8C3-C6D0-4CDC-AFE4-96512A78CBD3}" destId="{3FD74850-AF42-432E-AB90-465DE5F2A780}" srcOrd="0" destOrd="0" parTransId="{E6DDC572-99DA-4FDE-B96F-DDF886877E9B}" sibTransId="{65199C3B-1905-4C69-82DD-3AB162606230}"/>
    <dgm:cxn modelId="{4475ABAD-FBCA-40FE-9655-4596979EAA0F}" type="presOf" srcId="{81C188C8-579C-4259-A8EF-CAA23D1D61CE}" destId="{F7D58893-FB7F-463E-8995-2E7334F68DDE}" srcOrd="0" destOrd="0" presId="urn:microsoft.com/office/officeart/2018/5/layout/IconCircleLabelList"/>
    <dgm:cxn modelId="{D2A643F5-D994-402C-8811-F9A2FCE02980}" type="presOf" srcId="{3FD74850-AF42-432E-AB90-465DE5F2A780}" destId="{1CE4B4F0-36A9-47C7-894D-44030AAA72AE}" srcOrd="0" destOrd="0" presId="urn:microsoft.com/office/officeart/2018/5/layout/IconCircleLabelList"/>
    <dgm:cxn modelId="{558E97FB-C8CD-442C-A426-5D35F2918DA4}" srcId="{6DD6C8C3-C6D0-4CDC-AFE4-96512A78CBD3}" destId="{81C188C8-579C-4259-A8EF-CAA23D1D61CE}" srcOrd="1" destOrd="0" parTransId="{F8A1146B-775D-4339-9E5A-8483965E4F7B}" sibTransId="{2EE1CBB6-0259-4592-9D69-0235D72A843D}"/>
    <dgm:cxn modelId="{178F5F6E-A897-489E-AD96-5381F2BB8E20}" type="presParOf" srcId="{A4C3B026-823C-436C-8E60-ABDE571E1BD2}" destId="{C8102D31-3117-41DE-BA79-278A3A251141}" srcOrd="0" destOrd="0" presId="urn:microsoft.com/office/officeart/2018/5/layout/IconCircleLabelList"/>
    <dgm:cxn modelId="{45BF06B5-5FEF-401D-B921-5835E2B0039A}" type="presParOf" srcId="{C8102D31-3117-41DE-BA79-278A3A251141}" destId="{D3EA0884-38EB-4602-ADE3-FA67026682A4}" srcOrd="0" destOrd="0" presId="urn:microsoft.com/office/officeart/2018/5/layout/IconCircleLabelList"/>
    <dgm:cxn modelId="{C28BE35D-02D7-42C4-AFD6-4A9E3A9D7EA2}" type="presParOf" srcId="{C8102D31-3117-41DE-BA79-278A3A251141}" destId="{2AD9D9FB-2BB7-4D53-B63A-5D9C7FD60D11}" srcOrd="1" destOrd="0" presId="urn:microsoft.com/office/officeart/2018/5/layout/IconCircleLabelList"/>
    <dgm:cxn modelId="{F1B5662A-CCC1-429C-8B00-0DE7AD67CB50}" type="presParOf" srcId="{C8102D31-3117-41DE-BA79-278A3A251141}" destId="{DD4D9741-508E-4512-AC26-23B08F0FCFC9}" srcOrd="2" destOrd="0" presId="urn:microsoft.com/office/officeart/2018/5/layout/IconCircleLabelList"/>
    <dgm:cxn modelId="{1DC7C933-9623-4E99-A80D-2F1CD835D891}" type="presParOf" srcId="{C8102D31-3117-41DE-BA79-278A3A251141}" destId="{1CE4B4F0-36A9-47C7-894D-44030AAA72AE}" srcOrd="3" destOrd="0" presId="urn:microsoft.com/office/officeart/2018/5/layout/IconCircleLabelList"/>
    <dgm:cxn modelId="{EC2F5194-FD19-4D71-83CD-F394B78E69DF}" type="presParOf" srcId="{A4C3B026-823C-436C-8E60-ABDE571E1BD2}" destId="{410D49CA-F44E-48E3-9E75-7A58BB48576B}" srcOrd="1" destOrd="0" presId="urn:microsoft.com/office/officeart/2018/5/layout/IconCircleLabelList"/>
    <dgm:cxn modelId="{B82E5660-FF5D-4522-974C-0A80DACC8CFE}" type="presParOf" srcId="{A4C3B026-823C-436C-8E60-ABDE571E1BD2}" destId="{673A7C82-56E7-413A-9695-39452ECB9EC9}" srcOrd="2" destOrd="0" presId="urn:microsoft.com/office/officeart/2018/5/layout/IconCircleLabelList"/>
    <dgm:cxn modelId="{B93225C4-D5D8-4279-8150-09257C28C466}" type="presParOf" srcId="{673A7C82-56E7-413A-9695-39452ECB9EC9}" destId="{D38BE6A8-4902-4E76-8476-18817C35D4AE}" srcOrd="0" destOrd="0" presId="urn:microsoft.com/office/officeart/2018/5/layout/IconCircleLabelList"/>
    <dgm:cxn modelId="{A7B5D05B-44A9-4804-AE5E-A2F6389E5FA5}" type="presParOf" srcId="{673A7C82-56E7-413A-9695-39452ECB9EC9}" destId="{46ADEA17-AD18-4CF0-967A-F37BEFFF672C}" srcOrd="1" destOrd="0" presId="urn:microsoft.com/office/officeart/2018/5/layout/IconCircleLabelList"/>
    <dgm:cxn modelId="{F2D7076E-07D4-4D90-BF0C-AB801AA9FF67}" type="presParOf" srcId="{673A7C82-56E7-413A-9695-39452ECB9EC9}" destId="{F849ABE7-59F7-4C98-A9D0-DE7A8670872C}" srcOrd="2" destOrd="0" presId="urn:microsoft.com/office/officeart/2018/5/layout/IconCircleLabelList"/>
    <dgm:cxn modelId="{4F96BA7E-1680-46AB-B876-124D80F7647E}" type="presParOf" srcId="{673A7C82-56E7-413A-9695-39452ECB9EC9}" destId="{F7D58893-FB7F-463E-8995-2E7334F68DDE}" srcOrd="3" destOrd="0" presId="urn:microsoft.com/office/officeart/2018/5/layout/IconCircle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2FB06-72AB-473D-90B3-BF09C3809210}">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546BF4-BD19-4383-9306-211541E89CB8}">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50604-BCC7-401F-88AC-0A1DEF16D5C1}">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1.From the distribution plot we can observe the columns are somewhat distributed normally as they have no proper bell shape curve.</a:t>
          </a:r>
        </a:p>
      </dsp:txBody>
      <dsp:txXfrm>
        <a:off x="1834517" y="469890"/>
        <a:ext cx="3148942" cy="1335915"/>
      </dsp:txXfrm>
    </dsp:sp>
    <dsp:sp modelId="{A6598AE7-B974-423C-83CA-8E24F805A110}">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F7E20C-C21B-47C5-9ACC-366F3BB19B1F}">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874C22-E4C5-4CA6-826E-CDD0318234FF}">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2.The columns like "Duration_hour", "Total_Stops" and "Price" are skewed to right as the mean value in these columns are much greater than the median(50%).</a:t>
          </a:r>
        </a:p>
      </dsp:txBody>
      <dsp:txXfrm>
        <a:off x="7154322" y="469890"/>
        <a:ext cx="3148942" cy="1335915"/>
      </dsp:txXfrm>
    </dsp:sp>
    <dsp:sp modelId="{CEC8A15D-8793-4F49-ABEE-8A278524BED2}">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C7DA4D-C610-4DBD-B5BC-1815D29EC146}">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E95F3A-9928-4C12-8249-E12633321D01}">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3.Also the data in the column Arrival_Hour and Arrival_min skewed to left since the mean values is less than the median.</a:t>
          </a:r>
        </a:p>
      </dsp:txBody>
      <dsp:txXfrm>
        <a:off x="1834517" y="2545532"/>
        <a:ext cx="3148942" cy="1335915"/>
      </dsp:txXfrm>
    </dsp:sp>
    <dsp:sp modelId="{897B92B8-D0FC-436F-9A01-DF0A6C4DA136}">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980AB-8667-4E7F-8268-064C64E64F7F}">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831E54-8E87-476C-9710-EB1852431D93}">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4.Since there is presence of skewness in the data, we need to remove skewness in the numerical columns to overcome with any kind of data biasness.</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73509-1F95-4A6F-AF9D-CD0FA5B41C94}">
      <dsp:nvSpPr>
        <dsp:cNvPr id="0" name=""/>
        <dsp:cNvSpPr/>
      </dsp:nvSpPr>
      <dsp:spPr>
        <a:xfrm>
          <a:off x="0" y="459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CAB1AF-94DF-4C62-9444-78E16DC8AE94}">
      <dsp:nvSpPr>
        <dsp:cNvPr id="0" name=""/>
        <dsp:cNvSpPr/>
      </dsp:nvSpPr>
      <dsp:spPr>
        <a:xfrm>
          <a:off x="296259" y="224956"/>
          <a:ext cx="538654" cy="5386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25EE49-8EAA-463D-8A35-6C66096F39EE}">
      <dsp:nvSpPr>
        <dsp:cNvPr id="0" name=""/>
        <dsp:cNvSpPr/>
      </dsp:nvSpPr>
      <dsp:spPr>
        <a:xfrm>
          <a:off x="1131174" y="459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I have done feature engineering steps like feature extraction and feature selection to improve data normality and linearity.</a:t>
          </a:r>
        </a:p>
      </dsp:txBody>
      <dsp:txXfrm>
        <a:off x="1131174" y="4597"/>
        <a:ext cx="5382429" cy="979371"/>
      </dsp:txXfrm>
    </dsp:sp>
    <dsp:sp modelId="{A8C45AF8-CF60-448D-AC32-C931B46C76C0}">
      <dsp:nvSpPr>
        <dsp:cNvPr id="0" name=""/>
        <dsp:cNvSpPr/>
      </dsp:nvSpPr>
      <dsp:spPr>
        <a:xfrm>
          <a:off x="0" y="1228812"/>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2704C-021E-448F-A6A1-A29A22CFCA6A}">
      <dsp:nvSpPr>
        <dsp:cNvPr id="0" name=""/>
        <dsp:cNvSpPr/>
      </dsp:nvSpPr>
      <dsp:spPr>
        <a:xfrm>
          <a:off x="296259" y="1449171"/>
          <a:ext cx="538654" cy="5386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7B3AE4-E82D-462A-AEA3-26436A28E499}">
      <dsp:nvSpPr>
        <dsp:cNvPr id="0" name=""/>
        <dsp:cNvSpPr/>
      </dsp:nvSpPr>
      <dsp:spPr>
        <a:xfrm>
          <a:off x="1131174" y="1228812"/>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Identified outliers using boxplots and found no outliers in numerical variables.</a:t>
          </a:r>
        </a:p>
      </dsp:txBody>
      <dsp:txXfrm>
        <a:off x="1131174" y="1228812"/>
        <a:ext cx="5382429" cy="979371"/>
      </dsp:txXfrm>
    </dsp:sp>
    <dsp:sp modelId="{294F8B76-250B-47A8-AACE-DC592C1B7337}">
      <dsp:nvSpPr>
        <dsp:cNvPr id="0" name=""/>
        <dsp:cNvSpPr/>
      </dsp:nvSpPr>
      <dsp:spPr>
        <a:xfrm>
          <a:off x="0" y="2453027"/>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6C11F4-68D3-44B4-A540-E91592882BFA}">
      <dsp:nvSpPr>
        <dsp:cNvPr id="0" name=""/>
        <dsp:cNvSpPr/>
      </dsp:nvSpPr>
      <dsp:spPr>
        <a:xfrm>
          <a:off x="296259" y="2673385"/>
          <a:ext cx="538654" cy="5386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3A8A65-03FF-4D1A-BD78-898AAA265BEC}">
      <dsp:nvSpPr>
        <dsp:cNvPr id="0" name=""/>
        <dsp:cNvSpPr/>
      </dsp:nvSpPr>
      <dsp:spPr>
        <a:xfrm>
          <a:off x="1131174" y="2453027"/>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Identified skewness using distribution plots and removed skewness using square root transformation method.</a:t>
          </a:r>
        </a:p>
      </dsp:txBody>
      <dsp:txXfrm>
        <a:off x="1131174" y="2453027"/>
        <a:ext cx="5382429" cy="979371"/>
      </dsp:txXfrm>
    </dsp:sp>
    <dsp:sp modelId="{3E0137DA-037B-4418-85A3-06F809850475}">
      <dsp:nvSpPr>
        <dsp:cNvPr id="0" name=""/>
        <dsp:cNvSpPr/>
      </dsp:nvSpPr>
      <dsp:spPr>
        <a:xfrm>
          <a:off x="0" y="3677241"/>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0BD44-57A4-4DD8-9C8A-30F13D051F17}">
      <dsp:nvSpPr>
        <dsp:cNvPr id="0" name=""/>
        <dsp:cNvSpPr/>
      </dsp:nvSpPr>
      <dsp:spPr>
        <a:xfrm>
          <a:off x="296259" y="3897600"/>
          <a:ext cx="538654" cy="5386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B74DBE-04FE-4B26-AC76-1906A4B3AF61}">
      <dsp:nvSpPr>
        <dsp:cNvPr id="0" name=""/>
        <dsp:cNvSpPr/>
      </dsp:nvSpPr>
      <dsp:spPr>
        <a:xfrm>
          <a:off x="1131174" y="3677241"/>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I have used Standard Scalar method to scale the data to o</a:t>
          </a:r>
          <a:r>
            <a:rPr lang="en-US" sz="1800" b="0" i="0" kern="1200"/>
            <a:t>vercome with the issue of data biasness</a:t>
          </a:r>
          <a:r>
            <a:rPr lang="en-US" sz="1800" kern="1200"/>
            <a:t>.</a:t>
          </a:r>
        </a:p>
      </dsp:txBody>
      <dsp:txXfrm>
        <a:off x="1131174" y="3677241"/>
        <a:ext cx="5382429" cy="979371"/>
      </dsp:txXfrm>
    </dsp:sp>
    <dsp:sp modelId="{9CC5823E-CFF5-45CB-BDD9-466AB21ACB52}">
      <dsp:nvSpPr>
        <dsp:cNvPr id="0" name=""/>
        <dsp:cNvSpPr/>
      </dsp:nvSpPr>
      <dsp:spPr>
        <a:xfrm>
          <a:off x="0" y="4901456"/>
          <a:ext cx="6513603" cy="9793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CAD93C-6946-4A45-8B11-258AF02D62F2}">
      <dsp:nvSpPr>
        <dsp:cNvPr id="0" name=""/>
        <dsp:cNvSpPr/>
      </dsp:nvSpPr>
      <dsp:spPr>
        <a:xfrm>
          <a:off x="296259" y="5121814"/>
          <a:ext cx="538654" cy="5386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4E10BA-892B-46A1-B864-CBB316E08C2E}">
      <dsp:nvSpPr>
        <dsp:cNvPr id="0" name=""/>
        <dsp:cNvSpPr/>
      </dsp:nvSpPr>
      <dsp:spPr>
        <a:xfrm>
          <a:off x="1131174" y="4901456"/>
          <a:ext cx="5382429" cy="979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50" tIns="103650" rIns="103650" bIns="103650" numCol="1" spcCol="1270" anchor="ctr" anchorCtr="0">
          <a:noAutofit/>
        </a:bodyPr>
        <a:lstStyle/>
        <a:p>
          <a:pPr marL="0" lvl="0" indent="0" algn="l" defTabSz="800100">
            <a:lnSpc>
              <a:spcPct val="90000"/>
            </a:lnSpc>
            <a:spcBef>
              <a:spcPct val="0"/>
            </a:spcBef>
            <a:spcAft>
              <a:spcPct val="35000"/>
            </a:spcAft>
            <a:buNone/>
          </a:pPr>
          <a:r>
            <a:rPr lang="en-US" sz="1800" kern="1200"/>
            <a:t>Split train and test to build machine learning models. Found best random state and best accuracy. Model building process will be shown in the further steps.</a:t>
          </a:r>
        </a:p>
      </dsp:txBody>
      <dsp:txXfrm>
        <a:off x="1131174" y="4901456"/>
        <a:ext cx="5382429" cy="9793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A0884-38EB-4602-ADE3-FA67026682A4}">
      <dsp:nvSpPr>
        <dsp:cNvPr id="0" name=""/>
        <dsp:cNvSpPr/>
      </dsp:nvSpPr>
      <dsp:spPr>
        <a:xfrm>
          <a:off x="488773" y="149478"/>
          <a:ext cx="1475437" cy="1475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D9D9FB-2BB7-4D53-B63A-5D9C7FD60D11}">
      <dsp:nvSpPr>
        <dsp:cNvPr id="0" name=""/>
        <dsp:cNvSpPr/>
      </dsp:nvSpPr>
      <dsp:spPr>
        <a:xfrm>
          <a:off x="803210" y="463916"/>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E4B4F0-36A9-47C7-894D-44030AAA72AE}">
      <dsp:nvSpPr>
        <dsp:cNvPr id="0" name=""/>
        <dsp:cNvSpPr/>
      </dsp:nvSpPr>
      <dsp:spPr>
        <a:xfrm>
          <a:off x="17116" y="2084478"/>
          <a:ext cx="241875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I have saved my final best model using joblib library in .</a:t>
          </a:r>
          <a:r>
            <a:rPr lang="en-US" sz="1100" kern="1200" dirty="0" err="1"/>
            <a:t>pkl</a:t>
          </a:r>
          <a:r>
            <a:rPr lang="en-US" sz="1100" kern="1200" dirty="0"/>
            <a:t> format and loaded saved model for predictions. </a:t>
          </a:r>
        </a:p>
      </dsp:txBody>
      <dsp:txXfrm>
        <a:off x="17116" y="2084478"/>
        <a:ext cx="2418750" cy="1035000"/>
      </dsp:txXfrm>
    </dsp:sp>
    <dsp:sp modelId="{D38BE6A8-4902-4E76-8476-18817C35D4AE}">
      <dsp:nvSpPr>
        <dsp:cNvPr id="0" name=""/>
        <dsp:cNvSpPr/>
      </dsp:nvSpPr>
      <dsp:spPr>
        <a:xfrm>
          <a:off x="3330804" y="149478"/>
          <a:ext cx="1475437" cy="147543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ADEA17-AD18-4CF0-967A-F37BEFFF672C}">
      <dsp:nvSpPr>
        <dsp:cNvPr id="0" name=""/>
        <dsp:cNvSpPr/>
      </dsp:nvSpPr>
      <dsp:spPr>
        <a:xfrm>
          <a:off x="3645241" y="463916"/>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D58893-FB7F-463E-8995-2E7334F68DDE}">
      <dsp:nvSpPr>
        <dsp:cNvPr id="0" name=""/>
        <dsp:cNvSpPr/>
      </dsp:nvSpPr>
      <dsp:spPr>
        <a:xfrm>
          <a:off x="2859148" y="2084478"/>
          <a:ext cx="241875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Using regression model, we have got the predicted price of the flight tickets. From the above output we can observe that predicted values are almost near to the actual values. </a:t>
          </a:r>
          <a:endParaRPr lang="en-US" sz="1100" kern="1200"/>
        </a:p>
      </dsp:txBody>
      <dsp:txXfrm>
        <a:off x="2859148" y="2084478"/>
        <a:ext cx="2418750" cy="1035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t>21-03-2022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t>‹#›</a:t>
            </a:fld>
            <a:endParaRPr lang="en-IN"/>
          </a:p>
        </p:txBody>
      </p:sp>
    </p:spTree>
    <p:extLst>
      <p:ext uri="{BB962C8B-B14F-4D97-AF65-F5344CB8AC3E}">
        <p14:creationId xmlns:p14="http://schemas.microsoft.com/office/powerpoint/2010/main" val="332515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39</a:t>
            </a:fld>
            <a:endParaRPr lang="en-IN"/>
          </a:p>
        </p:txBody>
      </p:sp>
    </p:spTree>
    <p:extLst>
      <p:ext uri="{BB962C8B-B14F-4D97-AF65-F5344CB8AC3E}">
        <p14:creationId xmlns:p14="http://schemas.microsoft.com/office/powerpoint/2010/main" val="140512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t>40</a:t>
            </a:fld>
            <a:endParaRPr lang="en-IN"/>
          </a:p>
        </p:txBody>
      </p:sp>
    </p:spTree>
    <p:extLst>
      <p:ext uri="{BB962C8B-B14F-4D97-AF65-F5344CB8AC3E}">
        <p14:creationId xmlns:p14="http://schemas.microsoft.com/office/powerpoint/2010/main" val="153829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DDA8-520D-4F07-A7E7-86E19DF1EC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7838DC-E86B-4A71-A163-BA5B263A5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D0EBE9-92F5-4F24-BF79-44021591C9C3}"/>
              </a:ext>
            </a:extLst>
          </p:cNvPr>
          <p:cNvSpPr>
            <a:spLocks noGrp="1"/>
          </p:cNvSpPr>
          <p:nvPr>
            <p:ph type="dt" sz="half" idx="10"/>
          </p:nvPr>
        </p:nvSpPr>
        <p:spPr/>
        <p:txBody>
          <a:bodyPr/>
          <a:lstStyle/>
          <a:p>
            <a:fld id="{483B8124-6683-41B0-AAF9-862FE4D03957}" type="datetimeFigureOut">
              <a:rPr lang="en-IN" smtClean="0"/>
              <a:t>21-03-2022</a:t>
            </a:fld>
            <a:endParaRPr lang="en-IN" dirty="0"/>
          </a:p>
        </p:txBody>
      </p:sp>
      <p:sp>
        <p:nvSpPr>
          <p:cNvPr id="5" name="Footer Placeholder 4">
            <a:extLst>
              <a:ext uri="{FF2B5EF4-FFF2-40B4-BE49-F238E27FC236}">
                <a16:creationId xmlns:a16="http://schemas.microsoft.com/office/drawing/2014/main" id="{A01BDCCF-D63C-4E92-B522-EA4D98ED295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EE794B0-99BC-449F-86C2-3EF477744A7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496133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0253-36FE-40CA-BA58-2ED9038872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C636CC-FFF0-41E2-8CE7-EF750CAF92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866E7-9003-4751-A33D-0CA0B0D45812}"/>
              </a:ext>
            </a:extLst>
          </p:cNvPr>
          <p:cNvSpPr>
            <a:spLocks noGrp="1"/>
          </p:cNvSpPr>
          <p:nvPr>
            <p:ph type="dt" sz="half" idx="10"/>
          </p:nvPr>
        </p:nvSpPr>
        <p:spPr/>
        <p:txBody>
          <a:bodyPr/>
          <a:lstStyle/>
          <a:p>
            <a:fld id="{483B8124-6683-41B0-AAF9-862FE4D03957}" type="datetimeFigureOut">
              <a:rPr lang="en-IN" smtClean="0"/>
              <a:t>21-03-2022</a:t>
            </a:fld>
            <a:endParaRPr lang="en-IN" dirty="0"/>
          </a:p>
        </p:txBody>
      </p:sp>
      <p:sp>
        <p:nvSpPr>
          <p:cNvPr id="5" name="Footer Placeholder 4">
            <a:extLst>
              <a:ext uri="{FF2B5EF4-FFF2-40B4-BE49-F238E27FC236}">
                <a16:creationId xmlns:a16="http://schemas.microsoft.com/office/drawing/2014/main" id="{13B7055A-1683-4ECE-BDA1-86076C1D3C8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6BFA990-957E-4428-877D-7CABB5CCDC23}"/>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924102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6FB3A8-4DA9-4625-8E90-E30E675E9B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FC9FD2-E52B-4383-9549-87F7329C9A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2299D6-B740-44B0-95CB-ECAF7420CC27}"/>
              </a:ext>
            </a:extLst>
          </p:cNvPr>
          <p:cNvSpPr>
            <a:spLocks noGrp="1"/>
          </p:cNvSpPr>
          <p:nvPr>
            <p:ph type="dt" sz="half" idx="10"/>
          </p:nvPr>
        </p:nvSpPr>
        <p:spPr/>
        <p:txBody>
          <a:bodyPr/>
          <a:lstStyle/>
          <a:p>
            <a:fld id="{483B8124-6683-41B0-AAF9-862FE4D03957}" type="datetimeFigureOut">
              <a:rPr lang="en-IN" smtClean="0"/>
              <a:t>21-03-2022</a:t>
            </a:fld>
            <a:endParaRPr lang="en-IN" dirty="0"/>
          </a:p>
        </p:txBody>
      </p:sp>
      <p:sp>
        <p:nvSpPr>
          <p:cNvPr id="5" name="Footer Placeholder 4">
            <a:extLst>
              <a:ext uri="{FF2B5EF4-FFF2-40B4-BE49-F238E27FC236}">
                <a16:creationId xmlns:a16="http://schemas.microsoft.com/office/drawing/2014/main" id="{546D2E6A-CC98-4B1A-BA3E-554B68251E4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FC4F0B1-C007-4464-9E85-E1839A561804}"/>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643199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31134-00A0-439B-A71A-28CDE7E221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4A49C3-8A6E-4108-8FFE-0C1BBBAD15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107597-1148-46D7-805F-DE7F840DA115}"/>
              </a:ext>
            </a:extLst>
          </p:cNvPr>
          <p:cNvSpPr>
            <a:spLocks noGrp="1"/>
          </p:cNvSpPr>
          <p:nvPr>
            <p:ph type="dt" sz="half" idx="10"/>
          </p:nvPr>
        </p:nvSpPr>
        <p:spPr/>
        <p:txBody>
          <a:bodyPr/>
          <a:lstStyle/>
          <a:p>
            <a:fld id="{483B8124-6683-41B0-AAF9-862FE4D03957}" type="datetimeFigureOut">
              <a:rPr lang="en-IN" smtClean="0"/>
              <a:t>21-03-2022</a:t>
            </a:fld>
            <a:endParaRPr lang="en-IN" dirty="0"/>
          </a:p>
        </p:txBody>
      </p:sp>
      <p:sp>
        <p:nvSpPr>
          <p:cNvPr id="5" name="Footer Placeholder 4">
            <a:extLst>
              <a:ext uri="{FF2B5EF4-FFF2-40B4-BE49-F238E27FC236}">
                <a16:creationId xmlns:a16="http://schemas.microsoft.com/office/drawing/2014/main" id="{8DF203B4-24A8-4D7D-BBDD-94C3F22F4A0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CF4EE03-DF16-4AFC-8350-F87B3355E72C}"/>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405433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FFE40-2745-4BCF-8D9C-6D2061B7D6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35D9B0-FFA5-4AA3-8E1D-46C249758A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EBEEDB-5F33-4812-828F-DAB2E394AE8E}"/>
              </a:ext>
            </a:extLst>
          </p:cNvPr>
          <p:cNvSpPr>
            <a:spLocks noGrp="1"/>
          </p:cNvSpPr>
          <p:nvPr>
            <p:ph type="dt" sz="half" idx="10"/>
          </p:nvPr>
        </p:nvSpPr>
        <p:spPr/>
        <p:txBody>
          <a:bodyPr/>
          <a:lstStyle/>
          <a:p>
            <a:fld id="{483B8124-6683-41B0-AAF9-862FE4D03957}" type="datetimeFigureOut">
              <a:rPr lang="en-IN" smtClean="0"/>
              <a:t>21-03-2022</a:t>
            </a:fld>
            <a:endParaRPr lang="en-IN" dirty="0"/>
          </a:p>
        </p:txBody>
      </p:sp>
      <p:sp>
        <p:nvSpPr>
          <p:cNvPr id="5" name="Footer Placeholder 4">
            <a:extLst>
              <a:ext uri="{FF2B5EF4-FFF2-40B4-BE49-F238E27FC236}">
                <a16:creationId xmlns:a16="http://schemas.microsoft.com/office/drawing/2014/main" id="{5253142F-1E4D-4A1B-8B24-231FFC7CDAE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BBC3A88-2827-4C85-8A1F-C451E18446B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02926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41DF-EFF8-49A8-9654-286539970C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CBD5E2-AC69-4193-94CC-DCD9A11A62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5D506E-5F82-4F5A-BE59-1A06A78F4B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D952E7-6E52-4D26-9B9D-B8157D40CE63}"/>
              </a:ext>
            </a:extLst>
          </p:cNvPr>
          <p:cNvSpPr>
            <a:spLocks noGrp="1"/>
          </p:cNvSpPr>
          <p:nvPr>
            <p:ph type="dt" sz="half" idx="10"/>
          </p:nvPr>
        </p:nvSpPr>
        <p:spPr/>
        <p:txBody>
          <a:bodyPr/>
          <a:lstStyle/>
          <a:p>
            <a:fld id="{483B8124-6683-41B0-AAF9-862FE4D03957}" type="datetimeFigureOut">
              <a:rPr lang="en-IN" smtClean="0"/>
              <a:t>21-03-2022</a:t>
            </a:fld>
            <a:endParaRPr lang="en-IN" dirty="0"/>
          </a:p>
        </p:txBody>
      </p:sp>
      <p:sp>
        <p:nvSpPr>
          <p:cNvPr id="6" name="Footer Placeholder 5">
            <a:extLst>
              <a:ext uri="{FF2B5EF4-FFF2-40B4-BE49-F238E27FC236}">
                <a16:creationId xmlns:a16="http://schemas.microsoft.com/office/drawing/2014/main" id="{8F109D4C-3087-4933-B8AB-11DCD2F9850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810AA1A-C240-4D01-B961-12319787E781}"/>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90540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54D3-D983-430E-97BF-D1D05B40E6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D65A81-03FE-49DE-A85F-12448C3513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7EA865-F6CD-4D8D-9DF5-9C0E957452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5789B1-94C3-4D18-9925-89C316729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A6C5F-C3DC-441A-B844-2DD5A37EA2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4C89A2-839F-4891-B318-9FFF1A15B30C}"/>
              </a:ext>
            </a:extLst>
          </p:cNvPr>
          <p:cNvSpPr>
            <a:spLocks noGrp="1"/>
          </p:cNvSpPr>
          <p:nvPr>
            <p:ph type="dt" sz="half" idx="10"/>
          </p:nvPr>
        </p:nvSpPr>
        <p:spPr/>
        <p:txBody>
          <a:bodyPr/>
          <a:lstStyle/>
          <a:p>
            <a:fld id="{483B8124-6683-41B0-AAF9-862FE4D03957}" type="datetimeFigureOut">
              <a:rPr lang="en-IN" smtClean="0"/>
              <a:t>21-03-2022</a:t>
            </a:fld>
            <a:endParaRPr lang="en-IN" dirty="0"/>
          </a:p>
        </p:txBody>
      </p:sp>
      <p:sp>
        <p:nvSpPr>
          <p:cNvPr id="8" name="Footer Placeholder 7">
            <a:extLst>
              <a:ext uri="{FF2B5EF4-FFF2-40B4-BE49-F238E27FC236}">
                <a16:creationId xmlns:a16="http://schemas.microsoft.com/office/drawing/2014/main" id="{24C50586-35CE-4F25-8FA8-E10D8F31262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C500ED6-A108-42BD-BF18-2F86CD27927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96379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5611-8A50-42FD-BB78-76F3AA9978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ABAABC-A8BC-4345-8BF4-9BA63F346AC8}"/>
              </a:ext>
            </a:extLst>
          </p:cNvPr>
          <p:cNvSpPr>
            <a:spLocks noGrp="1"/>
          </p:cNvSpPr>
          <p:nvPr>
            <p:ph type="dt" sz="half" idx="10"/>
          </p:nvPr>
        </p:nvSpPr>
        <p:spPr/>
        <p:txBody>
          <a:bodyPr/>
          <a:lstStyle/>
          <a:p>
            <a:fld id="{483B8124-6683-41B0-AAF9-862FE4D03957}" type="datetimeFigureOut">
              <a:rPr lang="en-IN" smtClean="0"/>
              <a:t>21-03-2022</a:t>
            </a:fld>
            <a:endParaRPr lang="en-IN" dirty="0"/>
          </a:p>
        </p:txBody>
      </p:sp>
      <p:sp>
        <p:nvSpPr>
          <p:cNvPr id="4" name="Footer Placeholder 3">
            <a:extLst>
              <a:ext uri="{FF2B5EF4-FFF2-40B4-BE49-F238E27FC236}">
                <a16:creationId xmlns:a16="http://schemas.microsoft.com/office/drawing/2014/main" id="{6462C795-30A8-4F2F-8AAD-B110B616B1B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AE06812-556A-4F32-8557-5E4671ED4DA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70795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073563-47E5-4669-818D-C2308652B79B}"/>
              </a:ext>
            </a:extLst>
          </p:cNvPr>
          <p:cNvSpPr>
            <a:spLocks noGrp="1"/>
          </p:cNvSpPr>
          <p:nvPr>
            <p:ph type="dt" sz="half" idx="10"/>
          </p:nvPr>
        </p:nvSpPr>
        <p:spPr/>
        <p:txBody>
          <a:bodyPr/>
          <a:lstStyle/>
          <a:p>
            <a:fld id="{483B8124-6683-41B0-AAF9-862FE4D03957}" type="datetimeFigureOut">
              <a:rPr lang="en-IN" smtClean="0"/>
              <a:t>21-03-2022</a:t>
            </a:fld>
            <a:endParaRPr lang="en-IN" dirty="0"/>
          </a:p>
        </p:txBody>
      </p:sp>
      <p:sp>
        <p:nvSpPr>
          <p:cNvPr id="3" name="Footer Placeholder 2">
            <a:extLst>
              <a:ext uri="{FF2B5EF4-FFF2-40B4-BE49-F238E27FC236}">
                <a16:creationId xmlns:a16="http://schemas.microsoft.com/office/drawing/2014/main" id="{122C0F32-5A05-4907-B82E-2BBD9C0E44FB}"/>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D1E5376-973D-431A-9CFD-B63E5722E48B}"/>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1716667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620F1-D118-4C1C-8C17-8F1AFF7EC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9D300F-AFEC-47E7-A328-793AE88B60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A05B59-71EB-4531-8D4E-4E0F7B517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FC46E-F138-4D4F-8CEA-70F03C84CAD4}"/>
              </a:ext>
            </a:extLst>
          </p:cNvPr>
          <p:cNvSpPr>
            <a:spLocks noGrp="1"/>
          </p:cNvSpPr>
          <p:nvPr>
            <p:ph type="dt" sz="half" idx="10"/>
          </p:nvPr>
        </p:nvSpPr>
        <p:spPr/>
        <p:txBody>
          <a:bodyPr/>
          <a:lstStyle/>
          <a:p>
            <a:fld id="{483B8124-6683-41B0-AAF9-862FE4D03957}" type="datetimeFigureOut">
              <a:rPr lang="en-IN" smtClean="0"/>
              <a:t>21-03-2022</a:t>
            </a:fld>
            <a:endParaRPr lang="en-IN" dirty="0"/>
          </a:p>
        </p:txBody>
      </p:sp>
      <p:sp>
        <p:nvSpPr>
          <p:cNvPr id="6" name="Footer Placeholder 5">
            <a:extLst>
              <a:ext uri="{FF2B5EF4-FFF2-40B4-BE49-F238E27FC236}">
                <a16:creationId xmlns:a16="http://schemas.microsoft.com/office/drawing/2014/main" id="{E791ADCA-DA07-4EFB-85D7-F5A99CEA158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6274F2A-DACA-48BB-AC78-C4A434DEA70E}"/>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3515919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A9C2-621F-4B7F-BFB7-323A8068BE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93E43D-689A-4335-9626-BE8D881F71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784E2C-A09A-4459-BAC0-55749C97E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3B81D-253A-4E13-9901-D0917ED77BB8}"/>
              </a:ext>
            </a:extLst>
          </p:cNvPr>
          <p:cNvSpPr>
            <a:spLocks noGrp="1"/>
          </p:cNvSpPr>
          <p:nvPr>
            <p:ph type="dt" sz="half" idx="10"/>
          </p:nvPr>
        </p:nvSpPr>
        <p:spPr/>
        <p:txBody>
          <a:bodyPr/>
          <a:lstStyle/>
          <a:p>
            <a:fld id="{483B8124-6683-41B0-AAF9-862FE4D03957}" type="datetimeFigureOut">
              <a:rPr lang="en-IN" smtClean="0"/>
              <a:t>21-03-2022</a:t>
            </a:fld>
            <a:endParaRPr lang="en-IN" dirty="0"/>
          </a:p>
        </p:txBody>
      </p:sp>
      <p:sp>
        <p:nvSpPr>
          <p:cNvPr id="6" name="Footer Placeholder 5">
            <a:extLst>
              <a:ext uri="{FF2B5EF4-FFF2-40B4-BE49-F238E27FC236}">
                <a16:creationId xmlns:a16="http://schemas.microsoft.com/office/drawing/2014/main" id="{6D8819C5-D20B-40C7-82FD-7797E97EEDD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615F487-201F-4F23-9E11-5E26CC0473A1}"/>
              </a:ext>
            </a:extLst>
          </p:cNvPr>
          <p:cNvSpPr>
            <a:spLocks noGrp="1"/>
          </p:cNvSpPr>
          <p:nvPr>
            <p:ph type="sldNum" sz="quarter" idx="12"/>
          </p:nvPr>
        </p:nvSpPr>
        <p:spPr/>
        <p:txBody>
          <a:bodyPr/>
          <a:lstStyle/>
          <a:p>
            <a:fld id="{CF2C6506-E204-4C7A-96CD-D9E64D3360BB}" type="slidenum">
              <a:rPr lang="en-IN" smtClean="0"/>
              <a:t>‹#›</a:t>
            </a:fld>
            <a:endParaRPr lang="en-IN" dirty="0"/>
          </a:p>
        </p:txBody>
      </p:sp>
    </p:spTree>
    <p:extLst>
      <p:ext uri="{BB962C8B-B14F-4D97-AF65-F5344CB8AC3E}">
        <p14:creationId xmlns:p14="http://schemas.microsoft.com/office/powerpoint/2010/main" val="259232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B06BF-AF9C-4943-BE25-E400F0C2B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DB04A0-6AEF-474C-8E8C-57A465DD2F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7F763B-D77B-4335-AAD5-890F2736B1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B8124-6683-41B0-AAF9-862FE4D03957}" type="datetimeFigureOut">
              <a:rPr lang="en-IN" smtClean="0"/>
              <a:t>21-03-2022</a:t>
            </a:fld>
            <a:endParaRPr lang="en-IN" dirty="0"/>
          </a:p>
        </p:txBody>
      </p:sp>
      <p:sp>
        <p:nvSpPr>
          <p:cNvPr id="5" name="Footer Placeholder 4">
            <a:extLst>
              <a:ext uri="{FF2B5EF4-FFF2-40B4-BE49-F238E27FC236}">
                <a16:creationId xmlns:a16="http://schemas.microsoft.com/office/drawing/2014/main" id="{3D58ED9D-1F59-4E51-845E-D90E4765FE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60C942B-BEBA-474F-B1EB-28924BAE42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C6506-E204-4C7A-96CD-D9E64D3360BB}" type="slidenum">
              <a:rPr lang="en-IN" smtClean="0"/>
              <a:t>‹#›</a:t>
            </a:fld>
            <a:endParaRPr lang="en-IN" dirty="0"/>
          </a:p>
        </p:txBody>
      </p:sp>
    </p:spTree>
    <p:extLst>
      <p:ext uri="{BB962C8B-B14F-4D97-AF65-F5344CB8AC3E}">
        <p14:creationId xmlns:p14="http://schemas.microsoft.com/office/powerpoint/2010/main" val="1953762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69.png"/><Relationship Id="rId7" Type="http://schemas.openxmlformats.org/officeDocument/2006/relationships/diagramLayout" Target="../diagrams/layout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Data" Target="../diagrams/data3.xml"/><Relationship Id="rId5" Type="http://schemas.openxmlformats.org/officeDocument/2006/relationships/image" Target="../media/image71.png"/><Relationship Id="rId10" Type="http://schemas.microsoft.com/office/2007/relationships/diagramDrawing" Target="../diagrams/drawing3.xml"/><Relationship Id="rId4" Type="http://schemas.openxmlformats.org/officeDocument/2006/relationships/image" Target="../media/image70.png"/><Relationship Id="rId9" Type="http://schemas.openxmlformats.org/officeDocument/2006/relationships/diagramColors" Target="../diagrams/colors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9" descr="Empty aeroplane seats">
            <a:extLst>
              <a:ext uri="{FF2B5EF4-FFF2-40B4-BE49-F238E27FC236}">
                <a16:creationId xmlns:a16="http://schemas.microsoft.com/office/drawing/2014/main" id="{1FB7E322-5695-2AE5-11D5-E80CC76FDAA9}"/>
              </a:ext>
            </a:extLst>
          </p:cNvPr>
          <p:cNvPicPr>
            <a:picLocks noChangeAspect="1"/>
          </p:cNvPicPr>
          <p:nvPr/>
        </p:nvPicPr>
        <p:blipFill rotWithShape="1">
          <a:blip r:embed="rId2">
            <a:alphaModFix amt="35000"/>
          </a:blip>
          <a:srcRect t="5913" b="9817"/>
          <a:stretch/>
        </p:blipFill>
        <p:spPr>
          <a:xfrm>
            <a:off x="27390" y="1"/>
            <a:ext cx="12191980" cy="6857999"/>
          </a:xfrm>
          <a:prstGeom prst="rect">
            <a:avLst/>
          </a:prstGeom>
        </p:spPr>
      </p:pic>
      <p:sp>
        <p:nvSpPr>
          <p:cNvPr id="8" name="TextBox 7">
            <a:extLst>
              <a:ext uri="{FF2B5EF4-FFF2-40B4-BE49-F238E27FC236}">
                <a16:creationId xmlns:a16="http://schemas.microsoft.com/office/drawing/2014/main" id="{45963F3A-C6AF-48A9-9A00-592DE82137E6}"/>
              </a:ext>
            </a:extLst>
          </p:cNvPr>
          <p:cNvSpPr txBox="1"/>
          <p:nvPr/>
        </p:nvSpPr>
        <p:spPr>
          <a:xfrm>
            <a:off x="261257" y="1065862"/>
            <a:ext cx="3890108" cy="47262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2800" b="1" dirty="0">
                <a:ln/>
                <a:solidFill>
                  <a:srgbClr val="FFFFFF"/>
                </a:solidFill>
                <a:latin typeface="+mj-lt"/>
                <a:ea typeface="+mj-ea"/>
                <a:cs typeface="+mj-cs"/>
              </a:rPr>
              <a:t>Presentation on:-</a:t>
            </a:r>
          </a:p>
          <a:p>
            <a:pPr algn="r">
              <a:lnSpc>
                <a:spcPct val="90000"/>
              </a:lnSpc>
              <a:spcBef>
                <a:spcPct val="0"/>
              </a:spcBef>
              <a:spcAft>
                <a:spcPts val="600"/>
              </a:spcAft>
            </a:pPr>
            <a:r>
              <a:rPr lang="en-US" sz="4800" b="1" u="sng" dirty="0">
                <a:ln/>
                <a:solidFill>
                  <a:srgbClr val="FFFFFF"/>
                </a:solidFill>
                <a:latin typeface="Bell MT" panose="02020503060305020303" pitchFamily="18" charset="0"/>
                <a:ea typeface="+mj-ea"/>
                <a:cs typeface="+mj-cs"/>
              </a:rPr>
              <a:t>Flight Price Prediction</a:t>
            </a:r>
          </a:p>
          <a:p>
            <a:pPr algn="r">
              <a:lnSpc>
                <a:spcPct val="90000"/>
              </a:lnSpc>
              <a:spcBef>
                <a:spcPct val="0"/>
              </a:spcBef>
              <a:spcAft>
                <a:spcPts val="600"/>
              </a:spcAft>
            </a:pPr>
            <a:r>
              <a:rPr lang="en-US" sz="4000" b="1" dirty="0">
                <a:ln/>
                <a:solidFill>
                  <a:srgbClr val="FFFFFF"/>
                </a:solidFill>
                <a:latin typeface="+mj-lt"/>
                <a:ea typeface="+mj-ea"/>
                <a:cs typeface="+mj-cs"/>
              </a:rPr>
              <a:t> </a:t>
            </a:r>
          </a:p>
        </p:txBody>
      </p:sp>
      <p:cxnSp>
        <p:nvCxnSpPr>
          <p:cNvPr id="24" name="Straight Connector 15">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4CCC374-E49C-4494-A74A-831F58302C49}"/>
              </a:ext>
            </a:extLst>
          </p:cNvPr>
          <p:cNvSpPr txBox="1"/>
          <p:nvPr/>
        </p:nvSpPr>
        <p:spPr>
          <a:xfrm>
            <a:off x="4752872" y="1065862"/>
            <a:ext cx="7074037" cy="47262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solidFill>
                  <a:srgbClr val="FFFFFF"/>
                </a:solidFill>
              </a:rPr>
              <a:t>Presented By:-</a:t>
            </a:r>
          </a:p>
          <a:p>
            <a:pPr marL="1600200" lvl="4">
              <a:lnSpc>
                <a:spcPct val="90000"/>
              </a:lnSpc>
              <a:spcAft>
                <a:spcPts val="600"/>
              </a:spcAft>
            </a:pPr>
            <a:r>
              <a:rPr lang="en-US" sz="3200" dirty="0">
                <a:solidFill>
                  <a:srgbClr val="FFFFFF"/>
                </a:solidFill>
                <a:latin typeface="Amasis MT Pro Black" panose="020B0604020202020204" pitchFamily="18" charset="0"/>
              </a:rPr>
              <a:t>AKSHAY DINESH SHAH</a:t>
            </a:r>
          </a:p>
        </p:txBody>
      </p:sp>
      <p:pic>
        <p:nvPicPr>
          <p:cNvPr id="2" name="Picture 1">
            <a:extLst>
              <a:ext uri="{FF2B5EF4-FFF2-40B4-BE49-F238E27FC236}">
                <a16:creationId xmlns:a16="http://schemas.microsoft.com/office/drawing/2014/main" id="{FC7FB1B2-91D0-487B-8B49-4D8F7766631A}"/>
              </a:ext>
            </a:extLst>
          </p:cNvPr>
          <p:cNvPicPr>
            <a:picLocks noChangeAspect="1"/>
          </p:cNvPicPr>
          <p:nvPr/>
        </p:nvPicPr>
        <p:blipFill>
          <a:blip r:embed="rId3"/>
          <a:stretch>
            <a:fillRect/>
          </a:stretch>
        </p:blipFill>
        <p:spPr>
          <a:xfrm>
            <a:off x="9762803" y="0"/>
            <a:ext cx="2456567" cy="561501"/>
          </a:xfrm>
          <a:prstGeom prst="rect">
            <a:avLst/>
          </a:prstGeom>
        </p:spPr>
      </p:pic>
    </p:spTree>
    <p:extLst>
      <p:ext uri="{BB962C8B-B14F-4D97-AF65-F5344CB8AC3E}">
        <p14:creationId xmlns:p14="http://schemas.microsoft.com/office/powerpoint/2010/main" val="21076660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F70B-24CC-4D54-9A79-945CD77397B6}"/>
              </a:ext>
            </a:extLst>
          </p:cNvPr>
          <p:cNvSpPr>
            <a:spLocks noGrp="1"/>
          </p:cNvSpPr>
          <p:nvPr>
            <p:ph type="title"/>
          </p:nvPr>
        </p:nvSpPr>
        <p:spPr>
          <a:xfrm>
            <a:off x="648929" y="629266"/>
            <a:ext cx="3505495" cy="1622321"/>
          </a:xfrm>
        </p:spPr>
        <p:txBody>
          <a:bodyPr>
            <a:normAutofit/>
          </a:bodyPr>
          <a:lstStyle/>
          <a:p>
            <a:r>
              <a:rPr lang="en-US" altLang="en-US" b="1" dirty="0">
                <a:latin typeface="Bell MT" panose="02020503060305020303" pitchFamily="18" charset="0"/>
              </a:rPr>
              <a:t>Airline</a:t>
            </a:r>
            <a:endParaRPr lang="en-IN" b="1" dirty="0">
              <a:latin typeface="Bell MT" panose="02020503060305020303" pitchFamily="18" charset="0"/>
            </a:endParaRPr>
          </a:p>
        </p:txBody>
      </p:sp>
      <p:sp>
        <p:nvSpPr>
          <p:cNvPr id="3" name="Content Placeholder 2">
            <a:extLst>
              <a:ext uri="{FF2B5EF4-FFF2-40B4-BE49-F238E27FC236}">
                <a16:creationId xmlns:a16="http://schemas.microsoft.com/office/drawing/2014/main" id="{52FAFABB-DF36-4B36-9F4F-7B8E1FCB3E81}"/>
              </a:ext>
            </a:extLst>
          </p:cNvPr>
          <p:cNvSpPr>
            <a:spLocks noGrp="1"/>
          </p:cNvSpPr>
          <p:nvPr>
            <p:ph idx="1"/>
          </p:nvPr>
        </p:nvSpPr>
        <p:spPr>
          <a:xfrm>
            <a:off x="351692" y="2130252"/>
            <a:ext cx="3802733" cy="4093568"/>
          </a:xfrm>
        </p:spPr>
        <p:txBody>
          <a:bodyPr>
            <a:normAutofit/>
          </a:bodyPr>
          <a:lstStyle/>
          <a:p>
            <a:r>
              <a:rPr lang="en-US" sz="2000" b="0" i="0" dirty="0">
                <a:effectLst/>
                <a:latin typeface="Century" panose="02040604050505020304" pitchFamily="18" charset="0"/>
              </a:rPr>
              <a:t>we can infer that there are more number of flights of “Indigo", "Vistara" and " Air India " compared to others. Also, the count of SpiceJet flights are very less.</a:t>
            </a:r>
            <a:endParaRPr lang="en-IN" sz="2000" dirty="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C72D0A4-2C19-4687-A389-445AE07AB81B}"/>
              </a:ext>
            </a:extLst>
          </p:cNvPr>
          <p:cNvPicPr>
            <a:picLocks noChangeAspect="1"/>
          </p:cNvPicPr>
          <p:nvPr/>
        </p:nvPicPr>
        <p:blipFill>
          <a:blip r:embed="rId2"/>
          <a:stretch>
            <a:fillRect/>
          </a:stretch>
        </p:blipFill>
        <p:spPr>
          <a:xfrm>
            <a:off x="5163176" y="557784"/>
            <a:ext cx="6379894" cy="5666035"/>
          </a:xfrm>
          <a:prstGeom prst="rect">
            <a:avLst/>
          </a:prstGeom>
          <a:effectLst/>
        </p:spPr>
      </p:pic>
    </p:spTree>
    <p:extLst>
      <p:ext uri="{BB962C8B-B14F-4D97-AF65-F5344CB8AC3E}">
        <p14:creationId xmlns:p14="http://schemas.microsoft.com/office/powerpoint/2010/main" val="1428564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682D-8B8D-4E37-8D0C-DFE5F579D35E}"/>
              </a:ext>
            </a:extLst>
          </p:cNvPr>
          <p:cNvSpPr>
            <a:spLocks noGrp="1"/>
          </p:cNvSpPr>
          <p:nvPr>
            <p:ph type="title"/>
          </p:nvPr>
        </p:nvSpPr>
        <p:spPr>
          <a:xfrm>
            <a:off x="648929" y="629266"/>
            <a:ext cx="3505495" cy="1622321"/>
          </a:xfrm>
        </p:spPr>
        <p:txBody>
          <a:bodyPr>
            <a:normAutofit/>
          </a:bodyPr>
          <a:lstStyle/>
          <a:p>
            <a:r>
              <a:rPr lang="en-IN" sz="6000" b="1" dirty="0">
                <a:latin typeface="Bell MT" panose="02020503060305020303" pitchFamily="18" charset="0"/>
              </a:rPr>
              <a:t>Source</a:t>
            </a:r>
          </a:p>
        </p:txBody>
      </p:sp>
      <p:sp>
        <p:nvSpPr>
          <p:cNvPr id="3" name="Content Placeholder 2">
            <a:extLst>
              <a:ext uri="{FF2B5EF4-FFF2-40B4-BE49-F238E27FC236}">
                <a16:creationId xmlns:a16="http://schemas.microsoft.com/office/drawing/2014/main" id="{8280C8FE-921E-433D-B4B4-D31DA89EF5D5}"/>
              </a:ext>
            </a:extLst>
          </p:cNvPr>
          <p:cNvSpPr>
            <a:spLocks noGrp="1"/>
          </p:cNvSpPr>
          <p:nvPr>
            <p:ph idx="1"/>
          </p:nvPr>
        </p:nvSpPr>
        <p:spPr>
          <a:xfrm>
            <a:off x="648931" y="2438400"/>
            <a:ext cx="3505494" cy="3785419"/>
          </a:xfrm>
        </p:spPr>
        <p:txBody>
          <a:bodyPr>
            <a:normAutofit/>
          </a:bodyPr>
          <a:lstStyle/>
          <a:p>
            <a:r>
              <a:rPr lang="en-US" dirty="0"/>
              <a:t>we can observe more number of flights are from Chennai, Mumbai, Kolkata and Hyderabad, Bangalore. Only few flights are from Jaipur.</a:t>
            </a:r>
            <a:endParaRPr lang="en-IN" dirty="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AE12332-4E59-4270-ABFE-32591ACE78BB}"/>
              </a:ext>
            </a:extLst>
          </p:cNvPr>
          <p:cNvPicPr>
            <a:picLocks noChangeAspect="1"/>
          </p:cNvPicPr>
          <p:nvPr/>
        </p:nvPicPr>
        <p:blipFill>
          <a:blip r:embed="rId2"/>
          <a:stretch>
            <a:fillRect/>
          </a:stretch>
        </p:blipFill>
        <p:spPr>
          <a:xfrm>
            <a:off x="5405862" y="944545"/>
            <a:ext cx="6019331" cy="5094514"/>
          </a:xfrm>
          <a:prstGeom prst="rect">
            <a:avLst/>
          </a:prstGeom>
          <a:effectLst/>
        </p:spPr>
      </p:pic>
    </p:spTree>
    <p:extLst>
      <p:ext uri="{BB962C8B-B14F-4D97-AF65-F5344CB8AC3E}">
        <p14:creationId xmlns:p14="http://schemas.microsoft.com/office/powerpoint/2010/main" val="1179684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12B2CB-906B-4A7B-8AF0-56E8B1D77233}"/>
              </a:ext>
            </a:extLst>
          </p:cNvPr>
          <p:cNvSpPr>
            <a:spLocks noGrp="1"/>
          </p:cNvSpPr>
          <p:nvPr>
            <p:ph type="title"/>
          </p:nvPr>
        </p:nvSpPr>
        <p:spPr>
          <a:xfrm>
            <a:off x="1286932" y="1204109"/>
            <a:ext cx="10023398" cy="857894"/>
          </a:xfrm>
        </p:spPr>
        <p:txBody>
          <a:bodyPr>
            <a:normAutofit/>
          </a:bodyPr>
          <a:lstStyle/>
          <a:p>
            <a:r>
              <a:rPr lang="en-IN" sz="4000" b="1">
                <a:solidFill>
                  <a:srgbClr val="FFFFFF"/>
                </a:solidFill>
                <a:latin typeface="Bell MT" panose="02020503060305020303" pitchFamily="18" charset="0"/>
              </a:rPr>
              <a:t>Departure Time</a:t>
            </a:r>
          </a:p>
        </p:txBody>
      </p:sp>
      <p:sp>
        <p:nvSpPr>
          <p:cNvPr id="3" name="Content Placeholder 2">
            <a:extLst>
              <a:ext uri="{FF2B5EF4-FFF2-40B4-BE49-F238E27FC236}">
                <a16:creationId xmlns:a16="http://schemas.microsoft.com/office/drawing/2014/main" id="{DCE0A0EB-3E99-4B1A-8E90-BC883938EFC8}"/>
              </a:ext>
            </a:extLst>
          </p:cNvPr>
          <p:cNvSpPr>
            <a:spLocks noGrp="1"/>
          </p:cNvSpPr>
          <p:nvPr>
            <p:ph idx="1"/>
          </p:nvPr>
        </p:nvSpPr>
        <p:spPr>
          <a:xfrm>
            <a:off x="1286931" y="2962451"/>
            <a:ext cx="2779954" cy="2820012"/>
          </a:xfrm>
        </p:spPr>
        <p:txBody>
          <a:bodyPr>
            <a:normAutofit/>
          </a:bodyPr>
          <a:lstStyle/>
          <a:p>
            <a:r>
              <a:rPr lang="en-US" sz="1600"/>
              <a:t>Departure time is when a plane leaves the gate.</a:t>
            </a:r>
          </a:p>
          <a:p>
            <a:r>
              <a:rPr lang="en-US" sz="1600"/>
              <a:t>"Departure Time" is an object data type. therefore, we have to convert this datatype into timestamp(datetime).</a:t>
            </a:r>
            <a:endParaRPr lang="en-IN" sz="1600"/>
          </a:p>
        </p:txBody>
      </p:sp>
      <p:pic>
        <p:nvPicPr>
          <p:cNvPr id="5" name="Picture 4">
            <a:extLst>
              <a:ext uri="{FF2B5EF4-FFF2-40B4-BE49-F238E27FC236}">
                <a16:creationId xmlns:a16="http://schemas.microsoft.com/office/drawing/2014/main" id="{D8740606-6894-47F1-AD32-237C40BE871D}"/>
              </a:ext>
            </a:extLst>
          </p:cNvPr>
          <p:cNvPicPr>
            <a:picLocks noChangeAspect="1"/>
          </p:cNvPicPr>
          <p:nvPr/>
        </p:nvPicPr>
        <p:blipFill>
          <a:blip r:embed="rId2"/>
          <a:stretch>
            <a:fillRect/>
          </a:stretch>
        </p:blipFill>
        <p:spPr>
          <a:xfrm>
            <a:off x="4662103" y="3574969"/>
            <a:ext cx="6691698" cy="1594975"/>
          </a:xfrm>
          <a:prstGeom prst="rect">
            <a:avLst/>
          </a:prstGeom>
        </p:spPr>
      </p:pic>
    </p:spTree>
    <p:extLst>
      <p:ext uri="{BB962C8B-B14F-4D97-AF65-F5344CB8AC3E}">
        <p14:creationId xmlns:p14="http://schemas.microsoft.com/office/powerpoint/2010/main" val="202660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3D0064-8F3E-4F07-9AD3-947507BA2E22}"/>
              </a:ext>
            </a:extLst>
          </p:cNvPr>
          <p:cNvSpPr>
            <a:spLocks noGrp="1"/>
          </p:cNvSpPr>
          <p:nvPr>
            <p:ph type="title"/>
          </p:nvPr>
        </p:nvSpPr>
        <p:spPr>
          <a:xfrm>
            <a:off x="1286932" y="1204109"/>
            <a:ext cx="10023398" cy="857894"/>
          </a:xfrm>
        </p:spPr>
        <p:txBody>
          <a:bodyPr>
            <a:normAutofit/>
          </a:bodyPr>
          <a:lstStyle/>
          <a:p>
            <a:r>
              <a:rPr lang="en-IN" sz="4000" b="1">
                <a:solidFill>
                  <a:srgbClr val="FFFFFF"/>
                </a:solidFill>
                <a:latin typeface="Bell MT" panose="02020503060305020303" pitchFamily="18" charset="0"/>
              </a:rPr>
              <a:t>Arrival Time</a:t>
            </a:r>
          </a:p>
        </p:txBody>
      </p:sp>
      <p:sp>
        <p:nvSpPr>
          <p:cNvPr id="3" name="Content Placeholder 2">
            <a:extLst>
              <a:ext uri="{FF2B5EF4-FFF2-40B4-BE49-F238E27FC236}">
                <a16:creationId xmlns:a16="http://schemas.microsoft.com/office/drawing/2014/main" id="{8229A63B-1B4A-4459-BFD9-8C110E0B668D}"/>
              </a:ext>
            </a:extLst>
          </p:cNvPr>
          <p:cNvSpPr>
            <a:spLocks noGrp="1"/>
          </p:cNvSpPr>
          <p:nvPr>
            <p:ph idx="1"/>
          </p:nvPr>
        </p:nvSpPr>
        <p:spPr>
          <a:xfrm>
            <a:off x="1286931" y="2962451"/>
            <a:ext cx="2779954" cy="2820012"/>
          </a:xfrm>
        </p:spPr>
        <p:txBody>
          <a:bodyPr>
            <a:normAutofit/>
          </a:bodyPr>
          <a:lstStyle/>
          <a:p>
            <a:r>
              <a:rPr lang="en-US" sz="1600"/>
              <a:t>Arrival time is when a plane leaves the gate.</a:t>
            </a:r>
          </a:p>
          <a:p>
            <a:r>
              <a:rPr lang="en-US" sz="1600"/>
              <a:t>"Arrival Time" is an object data type. therefore, we have to convert this datatype into timestamp(datetime).</a:t>
            </a:r>
            <a:endParaRPr lang="en-IN" sz="1600"/>
          </a:p>
        </p:txBody>
      </p:sp>
      <p:pic>
        <p:nvPicPr>
          <p:cNvPr id="5" name="Picture 4">
            <a:extLst>
              <a:ext uri="{FF2B5EF4-FFF2-40B4-BE49-F238E27FC236}">
                <a16:creationId xmlns:a16="http://schemas.microsoft.com/office/drawing/2014/main" id="{134D6461-525A-47DD-83D0-E3B112675C90}"/>
              </a:ext>
            </a:extLst>
          </p:cNvPr>
          <p:cNvPicPr>
            <a:picLocks noChangeAspect="1"/>
          </p:cNvPicPr>
          <p:nvPr/>
        </p:nvPicPr>
        <p:blipFill>
          <a:blip r:embed="rId2"/>
          <a:stretch>
            <a:fillRect/>
          </a:stretch>
        </p:blipFill>
        <p:spPr>
          <a:xfrm>
            <a:off x="4662103" y="3874139"/>
            <a:ext cx="6691698" cy="996635"/>
          </a:xfrm>
          <a:prstGeom prst="rect">
            <a:avLst/>
          </a:prstGeom>
        </p:spPr>
      </p:pic>
    </p:spTree>
    <p:extLst>
      <p:ext uri="{BB962C8B-B14F-4D97-AF65-F5344CB8AC3E}">
        <p14:creationId xmlns:p14="http://schemas.microsoft.com/office/powerpoint/2010/main" val="382211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F01D-0379-4A6B-B92C-E17E74CD2F49}"/>
              </a:ext>
            </a:extLst>
          </p:cNvPr>
          <p:cNvSpPr>
            <a:spLocks noGrp="1"/>
          </p:cNvSpPr>
          <p:nvPr>
            <p:ph type="title"/>
          </p:nvPr>
        </p:nvSpPr>
        <p:spPr>
          <a:xfrm>
            <a:off x="648929" y="629266"/>
            <a:ext cx="3505495" cy="1622321"/>
          </a:xfrm>
        </p:spPr>
        <p:txBody>
          <a:bodyPr>
            <a:normAutofit/>
          </a:bodyPr>
          <a:lstStyle/>
          <a:p>
            <a:r>
              <a:rPr lang="en-IN" b="1" dirty="0">
                <a:latin typeface="Bell MT" panose="02020503060305020303" pitchFamily="18" charset="0"/>
              </a:rPr>
              <a:t>Meal availability</a:t>
            </a:r>
          </a:p>
        </p:txBody>
      </p:sp>
      <p:sp>
        <p:nvSpPr>
          <p:cNvPr id="3" name="Content Placeholder 2">
            <a:extLst>
              <a:ext uri="{FF2B5EF4-FFF2-40B4-BE49-F238E27FC236}">
                <a16:creationId xmlns:a16="http://schemas.microsoft.com/office/drawing/2014/main" id="{3BCDCF75-9F44-41DF-9271-38B9133A71D0}"/>
              </a:ext>
            </a:extLst>
          </p:cNvPr>
          <p:cNvSpPr>
            <a:spLocks noGrp="1"/>
          </p:cNvSpPr>
          <p:nvPr>
            <p:ph idx="1"/>
          </p:nvPr>
        </p:nvSpPr>
        <p:spPr>
          <a:xfrm>
            <a:off x="648931" y="2438400"/>
            <a:ext cx="3505494" cy="3785419"/>
          </a:xfrm>
        </p:spPr>
        <p:txBody>
          <a:bodyPr>
            <a:normAutofit/>
          </a:bodyPr>
          <a:lstStyle/>
          <a:p>
            <a:r>
              <a:rPr lang="en-US" sz="2000"/>
              <a:t>Most of the flights providing free meals and only few flights are not providing any meals.</a:t>
            </a:r>
          </a:p>
          <a:p>
            <a:endParaRPr lang="en-IN" sz="20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B472D2F-2C2C-4A83-996B-74485224EEAD}"/>
              </a:ext>
            </a:extLst>
          </p:cNvPr>
          <p:cNvPicPr>
            <a:picLocks noChangeAspect="1"/>
          </p:cNvPicPr>
          <p:nvPr/>
        </p:nvPicPr>
        <p:blipFill>
          <a:blip r:embed="rId2"/>
          <a:stretch>
            <a:fillRect/>
          </a:stretch>
        </p:blipFill>
        <p:spPr>
          <a:xfrm>
            <a:off x="5123688" y="834013"/>
            <a:ext cx="6584098" cy="5184950"/>
          </a:xfrm>
          <a:prstGeom prst="rect">
            <a:avLst/>
          </a:prstGeom>
          <a:effectLst/>
        </p:spPr>
      </p:pic>
    </p:spTree>
    <p:extLst>
      <p:ext uri="{BB962C8B-B14F-4D97-AF65-F5344CB8AC3E}">
        <p14:creationId xmlns:p14="http://schemas.microsoft.com/office/powerpoint/2010/main" val="2468872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7B2C7-5373-4B32-B688-254DF8E4A418}"/>
              </a:ext>
            </a:extLst>
          </p:cNvPr>
          <p:cNvSpPr>
            <a:spLocks noGrp="1"/>
          </p:cNvSpPr>
          <p:nvPr>
            <p:ph type="title"/>
          </p:nvPr>
        </p:nvSpPr>
        <p:spPr>
          <a:xfrm>
            <a:off x="321547" y="629266"/>
            <a:ext cx="3832877" cy="1622321"/>
          </a:xfrm>
        </p:spPr>
        <p:txBody>
          <a:bodyPr>
            <a:normAutofit fontScale="90000"/>
          </a:bodyPr>
          <a:lstStyle/>
          <a:p>
            <a:r>
              <a:rPr lang="en-IN" b="1" i="0" dirty="0">
                <a:effectLst/>
                <a:latin typeface="Bell MT" panose="02020503060305020303" pitchFamily="18" charset="0"/>
              </a:rPr>
              <a:t>Source vs Price</a:t>
            </a:r>
            <a:br>
              <a:rPr lang="en-IN" sz="3700" b="1" i="0" dirty="0">
                <a:effectLst/>
                <a:latin typeface="Helvetica Neue"/>
              </a:rPr>
            </a:br>
            <a:endParaRPr lang="en-IN" sz="3700" dirty="0"/>
          </a:p>
        </p:txBody>
      </p:sp>
      <p:sp>
        <p:nvSpPr>
          <p:cNvPr id="3" name="Content Placeholder 2">
            <a:extLst>
              <a:ext uri="{FF2B5EF4-FFF2-40B4-BE49-F238E27FC236}">
                <a16:creationId xmlns:a16="http://schemas.microsoft.com/office/drawing/2014/main" id="{7D2C40D7-97D4-44AA-92C9-D07BDAF11494}"/>
              </a:ext>
            </a:extLst>
          </p:cNvPr>
          <p:cNvSpPr>
            <a:spLocks noGrp="1"/>
          </p:cNvSpPr>
          <p:nvPr>
            <p:ph idx="1"/>
          </p:nvPr>
        </p:nvSpPr>
        <p:spPr>
          <a:xfrm>
            <a:off x="648931" y="2438400"/>
            <a:ext cx="3505494" cy="3785419"/>
          </a:xfrm>
        </p:spPr>
        <p:txBody>
          <a:bodyPr>
            <a:normAutofit/>
          </a:bodyPr>
          <a:lstStyle/>
          <a:p>
            <a:r>
              <a:rPr lang="en-US" b="0" i="0" dirty="0">
                <a:effectLst/>
                <a:latin typeface="Century" panose="02040604050505020304" pitchFamily="18" charset="0"/>
              </a:rPr>
              <a:t>we can observe the flights from Pune and Chennai and Kolkata are having somewhat higher prices compared to other sources.</a:t>
            </a:r>
            <a:endParaRPr lang="en-IN" dirty="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B4AE0AE-8A10-4723-9B52-C2537527E5CE}"/>
              </a:ext>
            </a:extLst>
          </p:cNvPr>
          <p:cNvPicPr>
            <a:picLocks noChangeAspect="1"/>
          </p:cNvPicPr>
          <p:nvPr/>
        </p:nvPicPr>
        <p:blipFill>
          <a:blip r:embed="rId2"/>
          <a:stretch>
            <a:fillRect/>
          </a:stretch>
        </p:blipFill>
        <p:spPr>
          <a:xfrm>
            <a:off x="5405862" y="1456046"/>
            <a:ext cx="6019331" cy="3942661"/>
          </a:xfrm>
          <a:prstGeom prst="rect">
            <a:avLst/>
          </a:prstGeom>
          <a:effectLst/>
        </p:spPr>
      </p:pic>
    </p:spTree>
    <p:extLst>
      <p:ext uri="{BB962C8B-B14F-4D97-AF65-F5344CB8AC3E}">
        <p14:creationId xmlns:p14="http://schemas.microsoft.com/office/powerpoint/2010/main" val="662714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B487-4BA1-4626-B4EC-EA581C883D94}"/>
              </a:ext>
            </a:extLst>
          </p:cNvPr>
          <p:cNvSpPr>
            <a:spLocks noGrp="1"/>
          </p:cNvSpPr>
          <p:nvPr>
            <p:ph type="title"/>
          </p:nvPr>
        </p:nvSpPr>
        <p:spPr>
          <a:xfrm>
            <a:off x="648929" y="629266"/>
            <a:ext cx="3505495" cy="1622321"/>
          </a:xfrm>
        </p:spPr>
        <p:txBody>
          <a:bodyPr>
            <a:normAutofit/>
          </a:bodyPr>
          <a:lstStyle/>
          <a:p>
            <a:r>
              <a:rPr lang="en-IN" dirty="0"/>
              <a:t> </a:t>
            </a:r>
            <a:r>
              <a:rPr lang="en-IN" b="1" dirty="0">
                <a:latin typeface="Bell MT" panose="02020503060305020303" pitchFamily="18" charset="0"/>
              </a:rPr>
              <a:t>"Airline" vs "Price"</a:t>
            </a:r>
          </a:p>
        </p:txBody>
      </p:sp>
      <p:sp>
        <p:nvSpPr>
          <p:cNvPr id="3" name="Content Placeholder 2">
            <a:extLst>
              <a:ext uri="{FF2B5EF4-FFF2-40B4-BE49-F238E27FC236}">
                <a16:creationId xmlns:a16="http://schemas.microsoft.com/office/drawing/2014/main" id="{70DABEAE-1412-4425-AE1A-493C9C172AFF}"/>
              </a:ext>
            </a:extLst>
          </p:cNvPr>
          <p:cNvSpPr>
            <a:spLocks noGrp="1"/>
          </p:cNvSpPr>
          <p:nvPr>
            <p:ph idx="1"/>
          </p:nvPr>
        </p:nvSpPr>
        <p:spPr>
          <a:xfrm>
            <a:off x="648931" y="2438400"/>
            <a:ext cx="3505494" cy="3785419"/>
          </a:xfrm>
        </p:spPr>
        <p:txBody>
          <a:bodyPr>
            <a:normAutofit/>
          </a:bodyPr>
          <a:lstStyle/>
          <a:p>
            <a:r>
              <a:rPr lang="en-US" b="0" i="0" dirty="0">
                <a:effectLst/>
                <a:latin typeface="Century" panose="02040604050505020304" pitchFamily="18" charset="0"/>
              </a:rPr>
              <a:t>we can notice “SpiceJet" and "Air India" airlines have highest ticket prices compared to other airlines.</a:t>
            </a:r>
          </a:p>
          <a:p>
            <a:endParaRPr lang="en-IN" sz="2000" dirty="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16B219-5CE1-48B9-8ADB-391C34E131AD}"/>
              </a:ext>
            </a:extLst>
          </p:cNvPr>
          <p:cNvPicPr>
            <a:picLocks noChangeAspect="1"/>
          </p:cNvPicPr>
          <p:nvPr/>
        </p:nvPicPr>
        <p:blipFill>
          <a:blip r:embed="rId2"/>
          <a:stretch>
            <a:fillRect/>
          </a:stretch>
        </p:blipFill>
        <p:spPr>
          <a:xfrm>
            <a:off x="5405862" y="1456046"/>
            <a:ext cx="6019331" cy="3942661"/>
          </a:xfrm>
          <a:prstGeom prst="rect">
            <a:avLst/>
          </a:prstGeom>
          <a:effectLst/>
        </p:spPr>
      </p:pic>
    </p:spTree>
    <p:extLst>
      <p:ext uri="{BB962C8B-B14F-4D97-AF65-F5344CB8AC3E}">
        <p14:creationId xmlns:p14="http://schemas.microsoft.com/office/powerpoint/2010/main" val="853389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71016-8D9F-43A6-B114-474F39141C54}"/>
              </a:ext>
            </a:extLst>
          </p:cNvPr>
          <p:cNvSpPr>
            <a:spLocks noGrp="1"/>
          </p:cNvSpPr>
          <p:nvPr>
            <p:ph type="title"/>
          </p:nvPr>
        </p:nvSpPr>
        <p:spPr>
          <a:xfrm>
            <a:off x="838200" y="365125"/>
            <a:ext cx="10515600" cy="1306443"/>
          </a:xfrm>
        </p:spPr>
        <p:txBody>
          <a:bodyPr>
            <a:normAutofit/>
          </a:bodyPr>
          <a:lstStyle/>
          <a:p>
            <a:r>
              <a:rPr lang="en-IN" sz="4000" b="1" i="0">
                <a:effectLst/>
                <a:latin typeface="Bell MT" panose="02020503060305020303" pitchFamily="18" charset="0"/>
              </a:rPr>
              <a:t>"Destination" vs "Price"</a:t>
            </a:r>
            <a:br>
              <a:rPr lang="en-IN" sz="4000" b="1" i="0">
                <a:effectLst/>
                <a:latin typeface="Bell MT" panose="02020503060305020303" pitchFamily="18" charset="0"/>
              </a:rPr>
            </a:br>
            <a:endParaRPr lang="en-IN" sz="4000">
              <a:latin typeface="Bell MT" panose="02020503060305020303" pitchFamily="18" charset="0"/>
            </a:endParaRPr>
          </a:p>
        </p:txBody>
      </p:sp>
      <p:sp>
        <p:nvSpPr>
          <p:cNvPr id="3" name="Content Placeholder 2">
            <a:extLst>
              <a:ext uri="{FF2B5EF4-FFF2-40B4-BE49-F238E27FC236}">
                <a16:creationId xmlns:a16="http://schemas.microsoft.com/office/drawing/2014/main" id="{5D32B856-7C58-4AE9-B848-38C31B7F425B}"/>
              </a:ext>
            </a:extLst>
          </p:cNvPr>
          <p:cNvSpPr>
            <a:spLocks noGrp="1"/>
          </p:cNvSpPr>
          <p:nvPr>
            <p:ph idx="1"/>
          </p:nvPr>
        </p:nvSpPr>
        <p:spPr>
          <a:xfrm>
            <a:off x="838200" y="1825625"/>
            <a:ext cx="2799303" cy="4303464"/>
          </a:xfrm>
        </p:spPr>
        <p:txBody>
          <a:bodyPr>
            <a:normAutofit/>
          </a:bodyPr>
          <a:lstStyle/>
          <a:p>
            <a:r>
              <a:rPr lang="en-US" dirty="0"/>
              <a:t>we can notice that the flights travelling to Goa have higher flight ticket prices.</a:t>
            </a:r>
            <a:endParaRPr lang="en-IN" dirty="0"/>
          </a:p>
        </p:txBody>
      </p:sp>
      <p:pic>
        <p:nvPicPr>
          <p:cNvPr id="5" name="Picture 4">
            <a:extLst>
              <a:ext uri="{FF2B5EF4-FFF2-40B4-BE49-F238E27FC236}">
                <a16:creationId xmlns:a16="http://schemas.microsoft.com/office/drawing/2014/main" id="{6F643599-8F4A-43A2-BF93-3F5D65E0AC2E}"/>
              </a:ext>
            </a:extLst>
          </p:cNvPr>
          <p:cNvPicPr>
            <a:picLocks noChangeAspect="1"/>
          </p:cNvPicPr>
          <p:nvPr/>
        </p:nvPicPr>
        <p:blipFill rotWithShape="1">
          <a:blip r:embed="rId2"/>
          <a:srcRect r="4336" b="-1"/>
          <a:stretch/>
        </p:blipFill>
        <p:spPr>
          <a:xfrm>
            <a:off x="4250454" y="1265423"/>
            <a:ext cx="7103346" cy="5155473"/>
          </a:xfrm>
          <a:prstGeom prst="rect">
            <a:avLst/>
          </a:prstGeom>
        </p:spPr>
      </p:pic>
    </p:spTree>
    <p:extLst>
      <p:ext uri="{BB962C8B-B14F-4D97-AF65-F5344CB8AC3E}">
        <p14:creationId xmlns:p14="http://schemas.microsoft.com/office/powerpoint/2010/main" val="2377955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629D-EE5D-4034-A5B7-19C93931DD5E}"/>
              </a:ext>
            </a:extLst>
          </p:cNvPr>
          <p:cNvSpPr>
            <a:spLocks noGrp="1"/>
          </p:cNvSpPr>
          <p:nvPr>
            <p:ph type="title"/>
          </p:nvPr>
        </p:nvSpPr>
        <p:spPr>
          <a:xfrm>
            <a:off x="100485" y="318787"/>
            <a:ext cx="4255978" cy="1339192"/>
          </a:xfrm>
        </p:spPr>
        <p:txBody>
          <a:bodyPr>
            <a:normAutofit/>
          </a:bodyPr>
          <a:lstStyle/>
          <a:p>
            <a:r>
              <a:rPr lang="en-IN" sz="2800" b="1" i="0" dirty="0">
                <a:effectLst/>
                <a:latin typeface="Bell MT" panose="02020503060305020303" pitchFamily="18" charset="0"/>
              </a:rPr>
              <a:t>"Total Stops" vs "Price"</a:t>
            </a:r>
            <a:br>
              <a:rPr lang="en-IN" sz="2800" b="1" i="0" dirty="0">
                <a:effectLst/>
                <a:latin typeface="Bell MT" panose="02020503060305020303" pitchFamily="18" charset="0"/>
              </a:rPr>
            </a:br>
            <a:endParaRPr lang="en-IN" sz="2800" dirty="0">
              <a:latin typeface="Bell MT" panose="02020503060305020303" pitchFamily="18" charset="0"/>
            </a:endParaRPr>
          </a:p>
        </p:txBody>
      </p:sp>
      <p:sp>
        <p:nvSpPr>
          <p:cNvPr id="3" name="Content Placeholder 2">
            <a:extLst>
              <a:ext uri="{FF2B5EF4-FFF2-40B4-BE49-F238E27FC236}">
                <a16:creationId xmlns:a16="http://schemas.microsoft.com/office/drawing/2014/main" id="{52180E0B-9F13-496E-BE84-6C3E832B9AFE}"/>
              </a:ext>
            </a:extLst>
          </p:cNvPr>
          <p:cNvSpPr>
            <a:spLocks noGrp="1"/>
          </p:cNvSpPr>
          <p:nvPr>
            <p:ph idx="1"/>
          </p:nvPr>
        </p:nvSpPr>
        <p:spPr>
          <a:xfrm>
            <a:off x="648930" y="1986224"/>
            <a:ext cx="3505494" cy="3785419"/>
          </a:xfrm>
        </p:spPr>
        <p:txBody>
          <a:bodyPr>
            <a:noAutofit/>
          </a:bodyPr>
          <a:lstStyle/>
          <a:p>
            <a:r>
              <a:rPr lang="en-US" sz="2400" dirty="0"/>
              <a:t>we can notice the flights which have 2 and 3 stops between source and destination have highest ticket prices compared to others. The airlines which have 4 stops during the journey have very less ticket price. So, we can say as the stops increases, ticket price </a:t>
            </a:r>
            <a:endParaRPr lang="en-IN" sz="2400" dirty="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E650DE6-3AB0-4142-8888-B2C8C2DC9778}"/>
              </a:ext>
            </a:extLst>
          </p:cNvPr>
          <p:cNvPicPr>
            <a:picLocks noChangeAspect="1"/>
          </p:cNvPicPr>
          <p:nvPr/>
        </p:nvPicPr>
        <p:blipFill>
          <a:blip r:embed="rId2"/>
          <a:stretch>
            <a:fillRect/>
          </a:stretch>
        </p:blipFill>
        <p:spPr>
          <a:xfrm>
            <a:off x="5405862" y="1456046"/>
            <a:ext cx="6019331" cy="3942661"/>
          </a:xfrm>
          <a:prstGeom prst="rect">
            <a:avLst/>
          </a:prstGeom>
          <a:effectLst/>
        </p:spPr>
      </p:pic>
    </p:spTree>
    <p:extLst>
      <p:ext uri="{BB962C8B-B14F-4D97-AF65-F5344CB8AC3E}">
        <p14:creationId xmlns:p14="http://schemas.microsoft.com/office/powerpoint/2010/main" val="3615046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E8519-DEE2-496A-92A0-E7FCA648FD9B}"/>
              </a:ext>
            </a:extLst>
          </p:cNvPr>
          <p:cNvSpPr>
            <a:spLocks noGrp="1"/>
          </p:cNvSpPr>
          <p:nvPr>
            <p:ph type="title"/>
          </p:nvPr>
        </p:nvSpPr>
        <p:spPr>
          <a:xfrm>
            <a:off x="0" y="174712"/>
            <a:ext cx="4551903" cy="1622321"/>
          </a:xfrm>
        </p:spPr>
        <p:txBody>
          <a:bodyPr>
            <a:normAutofit/>
          </a:bodyPr>
          <a:lstStyle/>
          <a:p>
            <a:r>
              <a:rPr lang="en-IN" sz="3200" b="1" i="0" dirty="0">
                <a:effectLst/>
                <a:latin typeface="Bell MT" panose="02020503060305020303" pitchFamily="18" charset="0"/>
              </a:rPr>
              <a:t>"Dep_hour" vs "Price"</a:t>
            </a:r>
            <a:br>
              <a:rPr lang="en-IN" sz="3200" b="1" i="0" dirty="0">
                <a:effectLst/>
                <a:latin typeface="Bell MT" panose="02020503060305020303" pitchFamily="18" charset="0"/>
              </a:rPr>
            </a:br>
            <a:endParaRPr lang="en-IN" sz="3200" dirty="0">
              <a:latin typeface="Bell MT" panose="02020503060305020303" pitchFamily="18" charset="0"/>
            </a:endParaRPr>
          </a:p>
        </p:txBody>
      </p:sp>
      <p:sp>
        <p:nvSpPr>
          <p:cNvPr id="3" name="Content Placeholder 2">
            <a:extLst>
              <a:ext uri="{FF2B5EF4-FFF2-40B4-BE49-F238E27FC236}">
                <a16:creationId xmlns:a16="http://schemas.microsoft.com/office/drawing/2014/main" id="{F925813E-A798-4E94-817E-1133202158E5}"/>
              </a:ext>
            </a:extLst>
          </p:cNvPr>
          <p:cNvSpPr>
            <a:spLocks noGrp="1"/>
          </p:cNvSpPr>
          <p:nvPr>
            <p:ph idx="1"/>
          </p:nvPr>
        </p:nvSpPr>
        <p:spPr>
          <a:xfrm>
            <a:off x="341644" y="1899138"/>
            <a:ext cx="3648064" cy="3972989"/>
          </a:xfrm>
        </p:spPr>
        <p:txBody>
          <a:bodyPr>
            <a:normAutofit/>
          </a:bodyPr>
          <a:lstStyle/>
          <a:p>
            <a:r>
              <a:rPr lang="en-US" sz="2400" dirty="0"/>
              <a:t>we can see that there are some flights departing in the morning 10 AM having most expensive ticket prices compared to early morning flights. We can also observe the flight ticket prices are higher during afternoon (may fluctuate) and it decreases in the evening.</a:t>
            </a:r>
          </a:p>
          <a:p>
            <a:endParaRPr lang="en-IN" sz="2000" dirty="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8934210-1A2A-4649-AB63-9F760C0D2FB6}"/>
              </a:ext>
            </a:extLst>
          </p:cNvPr>
          <p:cNvPicPr>
            <a:picLocks noChangeAspect="1"/>
          </p:cNvPicPr>
          <p:nvPr/>
        </p:nvPicPr>
        <p:blipFill>
          <a:blip r:embed="rId2"/>
          <a:stretch>
            <a:fillRect/>
          </a:stretch>
        </p:blipFill>
        <p:spPr>
          <a:xfrm>
            <a:off x="5201251" y="844062"/>
            <a:ext cx="6434739" cy="5452909"/>
          </a:xfrm>
          <a:prstGeom prst="rect">
            <a:avLst/>
          </a:prstGeom>
          <a:effectLst/>
        </p:spPr>
      </p:pic>
    </p:spTree>
    <p:extLst>
      <p:ext uri="{BB962C8B-B14F-4D97-AF65-F5344CB8AC3E}">
        <p14:creationId xmlns:p14="http://schemas.microsoft.com/office/powerpoint/2010/main" val="419805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E04BA83-CB6B-419E-806A-969942DC0486}"/>
              </a:ext>
            </a:extLst>
          </p:cNvPr>
          <p:cNvSpPr txBox="1"/>
          <p:nvPr/>
        </p:nvSpPr>
        <p:spPr>
          <a:xfrm>
            <a:off x="838200" y="2057400"/>
            <a:ext cx="287969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lnSpc>
                <a:spcPct val="90000"/>
              </a:lnSpc>
              <a:spcBef>
                <a:spcPct val="0"/>
              </a:spcBef>
              <a:spcAft>
                <a:spcPts val="600"/>
              </a:spcAft>
            </a:pPr>
            <a:r>
              <a:rPr lang="en-US" sz="2800" u="sng" kern="1200" dirty="0">
                <a:solidFill>
                  <a:srgbClr val="FFFFFF"/>
                </a:solidFill>
                <a:latin typeface="Bell MT" panose="02020503060305020303" pitchFamily="18" charset="0"/>
                <a:ea typeface="+mj-ea"/>
                <a:cs typeface="+mj-cs"/>
              </a:rPr>
              <a:t>Introduction</a:t>
            </a:r>
          </a:p>
        </p:txBody>
      </p:sp>
      <p:sp>
        <p:nvSpPr>
          <p:cNvPr id="5" name="TextBox 4">
            <a:extLst>
              <a:ext uri="{FF2B5EF4-FFF2-40B4-BE49-F238E27FC236}">
                <a16:creationId xmlns:a16="http://schemas.microsoft.com/office/drawing/2014/main" id="{656867A6-EC31-4FB1-9E9E-170CCB1E5378}"/>
              </a:ext>
            </a:extLst>
          </p:cNvPr>
          <p:cNvSpPr txBox="1"/>
          <p:nvPr/>
        </p:nvSpPr>
        <p:spPr>
          <a:xfrm>
            <a:off x="4038600" y="1165225"/>
            <a:ext cx="4357688" cy="4524375"/>
          </a:xfrm>
          <a:prstGeom prst="rect">
            <a:avLst/>
          </a:prstGeom>
          <a:noFill/>
        </p:spPr>
        <p:txBody>
          <a:bodyPr wrap="square" anchor="t">
            <a:normAutofit/>
          </a:bodyPr>
          <a:lstStyle/>
          <a:p>
            <a:pPr marL="285750" indent="-285750" algn="just">
              <a:lnSpc>
                <a:spcPct val="9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9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sz="1600" dirty="0">
                <a:effectLst/>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p>
        </p:txBody>
      </p:sp>
      <p:sp>
        <p:nvSpPr>
          <p:cNvPr id="7" name="TextBox 6">
            <a:extLst>
              <a:ext uri="{FF2B5EF4-FFF2-40B4-BE49-F238E27FC236}">
                <a16:creationId xmlns:a16="http://schemas.microsoft.com/office/drawing/2014/main" id="{0153DECD-EA2A-4102-BC1B-C8E157781AF5}"/>
              </a:ext>
            </a:extLst>
          </p:cNvPr>
          <p:cNvSpPr txBox="1"/>
          <p:nvPr/>
        </p:nvSpPr>
        <p:spPr>
          <a:xfrm>
            <a:off x="8445500" y="1165225"/>
            <a:ext cx="2908300" cy="4524375"/>
          </a:xfrm>
          <a:prstGeom prst="rect">
            <a:avLst/>
          </a:prstGeom>
          <a:noFill/>
        </p:spPr>
        <p:txBody>
          <a:bodyPr wrap="square" anchor="t">
            <a:noAutofit/>
          </a:bodyPr>
          <a:lstStyle/>
          <a:p>
            <a:pPr marL="285750" indent="-285750" algn="just">
              <a:lnSpc>
                <a:spcPct val="97000"/>
              </a:lnSpc>
              <a:spcAft>
                <a:spcPts val="800"/>
              </a:spcAft>
              <a:buFont typeface="Wingdings" panose="05000000000000000000" pitchFamily="2" charset="2"/>
              <a:buChar char="ü"/>
              <a:tabLst>
                <a:tab pos="822960" algn="l"/>
              </a:tabLst>
            </a:pPr>
            <a:r>
              <a:rPr lang="en-IN" sz="1600" dirty="0">
                <a:effectLst/>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sz="1600" dirty="0">
                <a:solidFill>
                  <a:srgbClr val="000000"/>
                </a:solidFill>
                <a:effectLst/>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4294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3D14F-E07A-49F1-8A9C-8D510467756E}"/>
              </a:ext>
            </a:extLst>
          </p:cNvPr>
          <p:cNvSpPr>
            <a:spLocks noGrp="1"/>
          </p:cNvSpPr>
          <p:nvPr>
            <p:ph type="title"/>
          </p:nvPr>
        </p:nvSpPr>
        <p:spPr>
          <a:xfrm>
            <a:off x="803868" y="1967266"/>
            <a:ext cx="2853732" cy="2547257"/>
          </a:xfrm>
          <a:noFill/>
        </p:spPr>
        <p:txBody>
          <a:bodyPr vert="horz" lIns="91440" tIns="45720" rIns="91440" bIns="45720" rtlCol="0" anchor="ctr">
            <a:normAutofit/>
          </a:bodyPr>
          <a:lstStyle/>
          <a:p>
            <a:pPr algn="ctr"/>
            <a:r>
              <a:rPr lang="en-US" sz="3100" b="1" i="0" kern="1200" dirty="0">
                <a:solidFill>
                  <a:srgbClr val="FFFFFF"/>
                </a:solidFill>
                <a:effectLst/>
                <a:latin typeface="+mj-lt"/>
                <a:ea typeface="+mj-ea"/>
                <a:cs typeface="+mj-cs"/>
              </a:rPr>
              <a:t>"</a:t>
            </a:r>
            <a:r>
              <a:rPr lang="en-US" sz="3100" b="1" i="0" kern="1200" dirty="0" err="1">
                <a:solidFill>
                  <a:srgbClr val="FFFFFF"/>
                </a:solidFill>
                <a:effectLst/>
                <a:latin typeface="+mj-lt"/>
                <a:ea typeface="+mj-ea"/>
                <a:cs typeface="+mj-cs"/>
              </a:rPr>
              <a:t>Duration_min</a:t>
            </a:r>
            <a:r>
              <a:rPr lang="en-US" sz="3100" b="1" i="0" kern="1200" dirty="0">
                <a:solidFill>
                  <a:srgbClr val="FFFFFF"/>
                </a:solidFill>
                <a:effectLst/>
                <a:latin typeface="+mj-lt"/>
                <a:ea typeface="+mj-ea"/>
                <a:cs typeface="+mj-cs"/>
              </a:rPr>
              <a:t>" vs "Price"</a:t>
            </a:r>
            <a:br>
              <a:rPr lang="en-US" sz="3100" b="1" i="0" kern="1200" dirty="0">
                <a:solidFill>
                  <a:srgbClr val="FFFFFF"/>
                </a:solidFill>
                <a:effectLst/>
                <a:latin typeface="+mj-lt"/>
                <a:ea typeface="+mj-ea"/>
                <a:cs typeface="+mj-cs"/>
              </a:rPr>
            </a:br>
            <a:endParaRPr lang="en-US" sz="31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85A92F5E-EFE4-4950-A2B9-7008B145B54B}"/>
              </a:ext>
            </a:extLst>
          </p:cNvPr>
          <p:cNvPicPr>
            <a:picLocks noGrp="1" noChangeAspect="1"/>
          </p:cNvPicPr>
          <p:nvPr>
            <p:ph idx="1"/>
          </p:nvPr>
        </p:nvPicPr>
        <p:blipFill>
          <a:blip r:embed="rId2"/>
          <a:stretch>
            <a:fillRect/>
          </a:stretch>
        </p:blipFill>
        <p:spPr>
          <a:xfrm>
            <a:off x="4253653" y="864159"/>
            <a:ext cx="7502918" cy="4784356"/>
          </a:xfrm>
          <a:prstGeom prst="rect">
            <a:avLst/>
          </a:prstGeom>
        </p:spPr>
      </p:pic>
    </p:spTree>
    <p:extLst>
      <p:ext uri="{BB962C8B-B14F-4D97-AF65-F5344CB8AC3E}">
        <p14:creationId xmlns:p14="http://schemas.microsoft.com/office/powerpoint/2010/main" val="4081114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C659-2F96-43F3-BF2D-6DA2A4D08C4A}"/>
              </a:ext>
            </a:extLst>
          </p:cNvPr>
          <p:cNvSpPr>
            <a:spLocks noGrp="1"/>
          </p:cNvSpPr>
          <p:nvPr>
            <p:ph type="title"/>
          </p:nvPr>
        </p:nvSpPr>
        <p:spPr>
          <a:xfrm>
            <a:off x="648929" y="629266"/>
            <a:ext cx="3505495" cy="1622321"/>
          </a:xfrm>
        </p:spPr>
        <p:txBody>
          <a:bodyPr>
            <a:normAutofit/>
          </a:bodyPr>
          <a:lstStyle/>
          <a:p>
            <a:r>
              <a:rPr lang="en-IN" sz="3700" b="1" i="0" dirty="0">
                <a:effectLst/>
                <a:latin typeface="Helvetica Neue"/>
              </a:rPr>
              <a:t>"Destination"</a:t>
            </a:r>
            <a:br>
              <a:rPr lang="en-IN" sz="3700" b="1" i="0" dirty="0">
                <a:effectLst/>
                <a:latin typeface="Helvetica Neue"/>
              </a:rPr>
            </a:br>
            <a:endParaRPr lang="en-IN" sz="3700" dirty="0"/>
          </a:p>
        </p:txBody>
      </p:sp>
      <p:sp>
        <p:nvSpPr>
          <p:cNvPr id="3" name="Content Placeholder 2">
            <a:extLst>
              <a:ext uri="{FF2B5EF4-FFF2-40B4-BE49-F238E27FC236}">
                <a16:creationId xmlns:a16="http://schemas.microsoft.com/office/drawing/2014/main" id="{73298119-7FC5-4B35-9A59-60513061C307}"/>
              </a:ext>
            </a:extLst>
          </p:cNvPr>
          <p:cNvSpPr>
            <a:spLocks noGrp="1"/>
          </p:cNvSpPr>
          <p:nvPr>
            <p:ph idx="1"/>
          </p:nvPr>
        </p:nvSpPr>
        <p:spPr>
          <a:xfrm>
            <a:off x="648931" y="2438400"/>
            <a:ext cx="3505494" cy="3785419"/>
          </a:xfrm>
        </p:spPr>
        <p:txBody>
          <a:bodyPr>
            <a:normAutofit/>
          </a:bodyPr>
          <a:lstStyle/>
          <a:p>
            <a:r>
              <a:rPr lang="en-US" dirty="0"/>
              <a:t>More number of flights are heading towards New Delhi, Hyderabad, Chennai and Mumbai. Only few flights are travelling to Hyderabad.</a:t>
            </a:r>
            <a:endParaRPr lang="en-IN" dirty="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F570968-47D4-4578-87CB-364C73C3F4ED}"/>
              </a:ext>
            </a:extLst>
          </p:cNvPr>
          <p:cNvPicPr>
            <a:picLocks noChangeAspect="1"/>
          </p:cNvPicPr>
          <p:nvPr/>
        </p:nvPicPr>
        <p:blipFill>
          <a:blip r:embed="rId2"/>
          <a:stretch>
            <a:fillRect/>
          </a:stretch>
        </p:blipFill>
        <p:spPr>
          <a:xfrm>
            <a:off x="5405862" y="1440998"/>
            <a:ext cx="6019331" cy="3972758"/>
          </a:xfrm>
          <a:prstGeom prst="rect">
            <a:avLst/>
          </a:prstGeom>
          <a:effectLst/>
        </p:spPr>
      </p:pic>
    </p:spTree>
    <p:extLst>
      <p:ext uri="{BB962C8B-B14F-4D97-AF65-F5344CB8AC3E}">
        <p14:creationId xmlns:p14="http://schemas.microsoft.com/office/powerpoint/2010/main" val="1481153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84BBF-D06C-4D69-AF05-E7D62BAA293C}"/>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PairPlot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C28E500-3B6D-4B4F-A8AB-AC2618E57ED7}"/>
              </a:ext>
            </a:extLst>
          </p:cNvPr>
          <p:cNvPicPr>
            <a:picLocks noGrp="1" noChangeAspect="1"/>
          </p:cNvPicPr>
          <p:nvPr>
            <p:ph idx="1"/>
          </p:nvPr>
        </p:nvPicPr>
        <p:blipFill>
          <a:blip r:embed="rId2"/>
          <a:stretch>
            <a:fillRect/>
          </a:stretch>
        </p:blipFill>
        <p:spPr>
          <a:xfrm>
            <a:off x="5293471" y="640080"/>
            <a:ext cx="5936265" cy="5550408"/>
          </a:xfrm>
          <a:prstGeom prst="rect">
            <a:avLst/>
          </a:prstGeom>
        </p:spPr>
      </p:pic>
    </p:spTree>
    <p:extLst>
      <p:ext uri="{BB962C8B-B14F-4D97-AF65-F5344CB8AC3E}">
        <p14:creationId xmlns:p14="http://schemas.microsoft.com/office/powerpoint/2010/main" val="1315073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67193F-DE0D-4256-BDDB-840CB7DC631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000" kern="1200" dirty="0">
                <a:solidFill>
                  <a:schemeClr val="tx1"/>
                </a:solidFill>
                <a:latin typeface="+mj-lt"/>
                <a:ea typeface="+mj-ea"/>
                <a:cs typeface="+mj-cs"/>
              </a:rPr>
              <a:t>Correlation Between Features and Label</a:t>
            </a:r>
            <a:br>
              <a:rPr lang="en-US" sz="3000" u="sng" kern="1200" dirty="0">
                <a:solidFill>
                  <a:schemeClr val="tx1"/>
                </a:solidFill>
                <a:latin typeface="+mj-lt"/>
                <a:ea typeface="+mj-ea"/>
                <a:cs typeface="+mj-cs"/>
              </a:rPr>
            </a:br>
            <a:endParaRPr lang="en-US" sz="3000"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78551D8-25FE-4E60-87AC-33D2E1A5C477}"/>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From the heat map  we can clearly observe the positive and negative correlation between the label and features. From the heat map we can notice that the light shades are highly positively correlated and dark shades are highly negatively correlated with the target variable.</a:t>
            </a:r>
          </a:p>
        </p:txBody>
      </p:sp>
      <p:pic>
        <p:nvPicPr>
          <p:cNvPr id="4" name="Content Placeholder 3">
            <a:extLst>
              <a:ext uri="{FF2B5EF4-FFF2-40B4-BE49-F238E27FC236}">
                <a16:creationId xmlns:a16="http://schemas.microsoft.com/office/drawing/2014/main" id="{9BDB884F-AB88-4E41-AA75-7C78DDD04B6B}"/>
              </a:ext>
            </a:extLst>
          </p:cNvPr>
          <p:cNvPicPr>
            <a:picLocks noGrp="1" noChangeAspect="1"/>
          </p:cNvPicPr>
          <p:nvPr>
            <p:ph idx="1"/>
          </p:nvPr>
        </p:nvPicPr>
        <p:blipFill>
          <a:blip r:embed="rId2"/>
          <a:stretch>
            <a:fillRect/>
          </a:stretch>
        </p:blipFill>
        <p:spPr>
          <a:xfrm>
            <a:off x="4654296" y="1280217"/>
            <a:ext cx="6903720" cy="4297565"/>
          </a:xfrm>
          <a:prstGeom prst="rect">
            <a:avLst/>
          </a:prstGeom>
        </p:spPr>
      </p:pic>
    </p:spTree>
    <p:extLst>
      <p:ext uri="{BB962C8B-B14F-4D97-AF65-F5344CB8AC3E}">
        <p14:creationId xmlns:p14="http://schemas.microsoft.com/office/powerpoint/2010/main" val="2201660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B902CB9-C7DC-4673-B7D5-F22DCF0EC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0170EA-4EDE-4476-A404-6632ED0E2E62}"/>
              </a:ext>
            </a:extLst>
          </p:cNvPr>
          <p:cNvSpPr>
            <a:spLocks noGrp="1"/>
          </p:cNvSpPr>
          <p:nvPr>
            <p:ph type="title"/>
          </p:nvPr>
        </p:nvSpPr>
        <p:spPr>
          <a:xfrm>
            <a:off x="1004598" y="-109704"/>
            <a:ext cx="7516453" cy="1690798"/>
          </a:xfrm>
        </p:spPr>
        <p:txBody>
          <a:bodyPr vert="horz" lIns="91440" tIns="45720" rIns="91440" bIns="45720" rtlCol="0" anchor="ctr">
            <a:normAutofit/>
          </a:bodyPr>
          <a:lstStyle/>
          <a:p>
            <a:r>
              <a:rPr lang="en-US" sz="3400" kern="1200" dirty="0">
                <a:solidFill>
                  <a:schemeClr val="tx1"/>
                </a:solidFill>
                <a:latin typeface="+mj-lt"/>
                <a:ea typeface="+mj-ea"/>
                <a:cs typeface="+mj-cs"/>
              </a:rPr>
              <a:t>Identifying the outliers using box plot</a:t>
            </a:r>
            <a:br>
              <a:rPr lang="en-US" sz="3400" u="sng" kern="1200" dirty="0">
                <a:solidFill>
                  <a:schemeClr val="tx1"/>
                </a:solidFill>
                <a:latin typeface="+mj-lt"/>
                <a:ea typeface="+mj-ea"/>
                <a:cs typeface="+mj-cs"/>
              </a:rPr>
            </a:br>
            <a:endParaRPr lang="en-US" sz="3400" kern="1200" dirty="0">
              <a:solidFill>
                <a:schemeClr val="tx1"/>
              </a:solidFill>
              <a:latin typeface="+mj-lt"/>
              <a:ea typeface="+mj-ea"/>
              <a:cs typeface="+mj-cs"/>
            </a:endParaRPr>
          </a:p>
        </p:txBody>
      </p:sp>
      <p:sp>
        <p:nvSpPr>
          <p:cNvPr id="9" name="TextBox 8">
            <a:extLst>
              <a:ext uri="{FF2B5EF4-FFF2-40B4-BE49-F238E27FC236}">
                <a16:creationId xmlns:a16="http://schemas.microsoft.com/office/drawing/2014/main" id="{B7BA987B-DABB-4DE2-B17C-1969AEADD4FB}"/>
              </a:ext>
            </a:extLst>
          </p:cNvPr>
          <p:cNvSpPr txBox="1"/>
          <p:nvPr/>
        </p:nvSpPr>
        <p:spPr>
          <a:xfrm>
            <a:off x="194414" y="1004835"/>
            <a:ext cx="4643758" cy="5647174"/>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dirty="0"/>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25th, 50th, and 75th percentiles.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From the box plot we can notice the outliers present in Total stops and "Price" columns.</a:t>
            </a:r>
          </a:p>
          <a:p>
            <a:pPr indent="-228600">
              <a:lnSpc>
                <a:spcPct val="90000"/>
              </a:lnSpc>
              <a:spcAft>
                <a:spcPts val="600"/>
              </a:spcAft>
              <a:buFont typeface="Arial" panose="020B0604020202020204" pitchFamily="34" charset="0"/>
              <a:buChar char="•"/>
            </a:pPr>
            <a:r>
              <a:rPr lang="en-US" dirty="0"/>
              <a:t>Since Price is our target column and Total stops is our categorical variable so no need to remove outliers in this columns. Finally, there is no need to remove outliers in the dataset</a:t>
            </a:r>
          </a:p>
        </p:txBody>
      </p:sp>
      <p:pic>
        <p:nvPicPr>
          <p:cNvPr id="7" name="Picture 6">
            <a:extLst>
              <a:ext uri="{FF2B5EF4-FFF2-40B4-BE49-F238E27FC236}">
                <a16:creationId xmlns:a16="http://schemas.microsoft.com/office/drawing/2014/main" id="{B91402B3-77E2-4ECC-BB31-75068181683B}"/>
              </a:ext>
            </a:extLst>
          </p:cNvPr>
          <p:cNvPicPr>
            <a:picLocks noChangeAspect="1"/>
          </p:cNvPicPr>
          <p:nvPr/>
        </p:nvPicPr>
        <p:blipFill>
          <a:blip r:embed="rId2"/>
          <a:stretch>
            <a:fillRect/>
          </a:stretch>
        </p:blipFill>
        <p:spPr>
          <a:xfrm>
            <a:off x="5195933" y="1426087"/>
            <a:ext cx="3325118" cy="2477165"/>
          </a:xfrm>
          <a:prstGeom prst="rect">
            <a:avLst/>
          </a:prstGeom>
        </p:spPr>
      </p:pic>
      <p:pic>
        <p:nvPicPr>
          <p:cNvPr id="8" name="Picture 7">
            <a:extLst>
              <a:ext uri="{FF2B5EF4-FFF2-40B4-BE49-F238E27FC236}">
                <a16:creationId xmlns:a16="http://schemas.microsoft.com/office/drawing/2014/main" id="{C9487B53-0A35-4478-89DE-999BB38BF570}"/>
              </a:ext>
            </a:extLst>
          </p:cNvPr>
          <p:cNvPicPr>
            <a:picLocks noChangeAspect="1"/>
          </p:cNvPicPr>
          <p:nvPr/>
        </p:nvPicPr>
        <p:blipFill>
          <a:blip r:embed="rId3"/>
          <a:stretch>
            <a:fillRect/>
          </a:stretch>
        </p:blipFill>
        <p:spPr>
          <a:xfrm>
            <a:off x="8672469" y="1426087"/>
            <a:ext cx="3325118" cy="2477165"/>
          </a:xfrm>
          <a:prstGeom prst="rect">
            <a:avLst/>
          </a:prstGeom>
        </p:spPr>
      </p:pic>
      <p:pic>
        <p:nvPicPr>
          <p:cNvPr id="4" name="Content Placeholder 3">
            <a:extLst>
              <a:ext uri="{FF2B5EF4-FFF2-40B4-BE49-F238E27FC236}">
                <a16:creationId xmlns:a16="http://schemas.microsoft.com/office/drawing/2014/main" id="{1B346A40-16BF-4B7E-B382-3884EB7E03DA}"/>
              </a:ext>
            </a:extLst>
          </p:cNvPr>
          <p:cNvPicPr>
            <a:picLocks noGrp="1" noChangeAspect="1"/>
          </p:cNvPicPr>
          <p:nvPr>
            <p:ph idx="1"/>
          </p:nvPr>
        </p:nvPicPr>
        <p:blipFill>
          <a:blip r:embed="rId4"/>
          <a:stretch>
            <a:fillRect/>
          </a:stretch>
        </p:blipFill>
        <p:spPr>
          <a:xfrm>
            <a:off x="5191604" y="4688016"/>
            <a:ext cx="2152419" cy="1603521"/>
          </a:xfrm>
          <a:prstGeom prst="rect">
            <a:avLst/>
          </a:prstGeom>
        </p:spPr>
      </p:pic>
      <p:pic>
        <p:nvPicPr>
          <p:cNvPr id="6" name="Picture 5">
            <a:extLst>
              <a:ext uri="{FF2B5EF4-FFF2-40B4-BE49-F238E27FC236}">
                <a16:creationId xmlns:a16="http://schemas.microsoft.com/office/drawing/2014/main" id="{EC17DD09-8F0E-44D1-9A15-E34509BDA5A1}"/>
              </a:ext>
            </a:extLst>
          </p:cNvPr>
          <p:cNvPicPr>
            <a:picLocks noChangeAspect="1"/>
          </p:cNvPicPr>
          <p:nvPr/>
        </p:nvPicPr>
        <p:blipFill>
          <a:blip r:embed="rId5"/>
          <a:stretch>
            <a:fillRect/>
          </a:stretch>
        </p:blipFill>
        <p:spPr>
          <a:xfrm>
            <a:off x="7528164" y="4685895"/>
            <a:ext cx="2152419" cy="1603521"/>
          </a:xfrm>
          <a:prstGeom prst="rect">
            <a:avLst/>
          </a:prstGeom>
        </p:spPr>
      </p:pic>
      <p:pic>
        <p:nvPicPr>
          <p:cNvPr id="5" name="Picture 4">
            <a:extLst>
              <a:ext uri="{FF2B5EF4-FFF2-40B4-BE49-F238E27FC236}">
                <a16:creationId xmlns:a16="http://schemas.microsoft.com/office/drawing/2014/main" id="{8298BCF8-C6E5-4FE3-9885-FE10DC4A29AC}"/>
              </a:ext>
            </a:extLst>
          </p:cNvPr>
          <p:cNvPicPr>
            <a:picLocks noChangeAspect="1"/>
          </p:cNvPicPr>
          <p:nvPr/>
        </p:nvPicPr>
        <p:blipFill>
          <a:blip r:embed="rId6"/>
          <a:stretch>
            <a:fillRect/>
          </a:stretch>
        </p:blipFill>
        <p:spPr>
          <a:xfrm>
            <a:off x="9845167" y="4683761"/>
            <a:ext cx="2152419" cy="1603521"/>
          </a:xfrm>
          <a:prstGeom prst="rect">
            <a:avLst/>
          </a:prstGeom>
        </p:spPr>
      </p:pic>
    </p:spTree>
    <p:extLst>
      <p:ext uri="{BB962C8B-B14F-4D97-AF65-F5344CB8AC3E}">
        <p14:creationId xmlns:p14="http://schemas.microsoft.com/office/powerpoint/2010/main" val="4030117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A19DC28-DE2E-4ADB-9921-AF45A127D082}"/>
              </a:ext>
            </a:extLst>
          </p:cNvPr>
          <p:cNvPicPr>
            <a:picLocks noChangeAspect="1"/>
          </p:cNvPicPr>
          <p:nvPr/>
        </p:nvPicPr>
        <p:blipFill>
          <a:blip r:embed="rId2"/>
          <a:stretch>
            <a:fillRect/>
          </a:stretch>
        </p:blipFill>
        <p:spPr>
          <a:xfrm>
            <a:off x="1042988" y="1844675"/>
            <a:ext cx="1979613" cy="1444625"/>
          </a:xfrm>
          <a:prstGeom prst="rect">
            <a:avLst/>
          </a:prstGeom>
        </p:spPr>
      </p:pic>
      <p:pic>
        <p:nvPicPr>
          <p:cNvPr id="9" name="Picture 8">
            <a:extLst>
              <a:ext uri="{FF2B5EF4-FFF2-40B4-BE49-F238E27FC236}">
                <a16:creationId xmlns:a16="http://schemas.microsoft.com/office/drawing/2014/main" id="{09B7683A-3CEB-4B8C-80F5-222E96A2E1ED}"/>
              </a:ext>
            </a:extLst>
          </p:cNvPr>
          <p:cNvPicPr>
            <a:picLocks noChangeAspect="1"/>
          </p:cNvPicPr>
          <p:nvPr/>
        </p:nvPicPr>
        <p:blipFill>
          <a:blip r:embed="rId3"/>
          <a:stretch>
            <a:fillRect/>
          </a:stretch>
        </p:blipFill>
        <p:spPr>
          <a:xfrm>
            <a:off x="1042988" y="3359150"/>
            <a:ext cx="1979613" cy="1444625"/>
          </a:xfrm>
          <a:prstGeom prst="rect">
            <a:avLst/>
          </a:prstGeom>
        </p:spPr>
      </p:pic>
      <p:pic>
        <p:nvPicPr>
          <p:cNvPr id="12" name="Picture 11">
            <a:extLst>
              <a:ext uri="{FF2B5EF4-FFF2-40B4-BE49-F238E27FC236}">
                <a16:creationId xmlns:a16="http://schemas.microsoft.com/office/drawing/2014/main" id="{AEC72971-F82D-4279-B136-160AA69C4AFD}"/>
              </a:ext>
            </a:extLst>
          </p:cNvPr>
          <p:cNvPicPr>
            <a:picLocks noChangeAspect="1"/>
          </p:cNvPicPr>
          <p:nvPr/>
        </p:nvPicPr>
        <p:blipFill>
          <a:blip r:embed="rId4"/>
          <a:stretch>
            <a:fillRect/>
          </a:stretch>
        </p:blipFill>
        <p:spPr>
          <a:xfrm>
            <a:off x="1042988" y="4872038"/>
            <a:ext cx="1979613" cy="1422400"/>
          </a:xfrm>
          <a:prstGeom prst="rect">
            <a:avLst/>
          </a:prstGeom>
        </p:spPr>
      </p:pic>
      <p:pic>
        <p:nvPicPr>
          <p:cNvPr id="10" name="Picture 9">
            <a:extLst>
              <a:ext uri="{FF2B5EF4-FFF2-40B4-BE49-F238E27FC236}">
                <a16:creationId xmlns:a16="http://schemas.microsoft.com/office/drawing/2014/main" id="{E9F22696-9F1E-4E8B-B184-15D2F3432D68}"/>
              </a:ext>
            </a:extLst>
          </p:cNvPr>
          <p:cNvPicPr>
            <a:picLocks noChangeAspect="1"/>
          </p:cNvPicPr>
          <p:nvPr/>
        </p:nvPicPr>
        <p:blipFill>
          <a:blip r:embed="rId5"/>
          <a:stretch>
            <a:fillRect/>
          </a:stretch>
        </p:blipFill>
        <p:spPr>
          <a:xfrm>
            <a:off x="3090863" y="1844675"/>
            <a:ext cx="2967038" cy="2146300"/>
          </a:xfrm>
          <a:prstGeom prst="rect">
            <a:avLst/>
          </a:prstGeom>
        </p:spPr>
      </p:pic>
      <p:pic>
        <p:nvPicPr>
          <p:cNvPr id="6" name="Picture 5">
            <a:extLst>
              <a:ext uri="{FF2B5EF4-FFF2-40B4-BE49-F238E27FC236}">
                <a16:creationId xmlns:a16="http://schemas.microsoft.com/office/drawing/2014/main" id="{90AA90EC-3D14-4FFC-AA44-FBF02CA7200C}"/>
              </a:ext>
            </a:extLst>
          </p:cNvPr>
          <p:cNvPicPr>
            <a:picLocks noChangeAspect="1"/>
          </p:cNvPicPr>
          <p:nvPr/>
        </p:nvPicPr>
        <p:blipFill>
          <a:blip r:embed="rId6"/>
          <a:stretch>
            <a:fillRect/>
          </a:stretch>
        </p:blipFill>
        <p:spPr>
          <a:xfrm>
            <a:off x="3090863" y="4060825"/>
            <a:ext cx="2967038" cy="2233613"/>
          </a:xfrm>
          <a:prstGeom prst="rect">
            <a:avLst/>
          </a:prstGeom>
        </p:spPr>
      </p:pic>
      <p:pic>
        <p:nvPicPr>
          <p:cNvPr id="8" name="Picture 7">
            <a:extLst>
              <a:ext uri="{FF2B5EF4-FFF2-40B4-BE49-F238E27FC236}">
                <a16:creationId xmlns:a16="http://schemas.microsoft.com/office/drawing/2014/main" id="{9727D091-2DDB-4CA0-A412-9AF4FF6116F0}"/>
              </a:ext>
            </a:extLst>
          </p:cNvPr>
          <p:cNvPicPr>
            <a:picLocks noChangeAspect="1"/>
          </p:cNvPicPr>
          <p:nvPr/>
        </p:nvPicPr>
        <p:blipFill>
          <a:blip r:embed="rId7"/>
          <a:stretch>
            <a:fillRect/>
          </a:stretch>
        </p:blipFill>
        <p:spPr>
          <a:xfrm>
            <a:off x="6126163" y="1844675"/>
            <a:ext cx="1998663" cy="1395413"/>
          </a:xfrm>
          <a:prstGeom prst="rect">
            <a:avLst/>
          </a:prstGeom>
        </p:spPr>
      </p:pic>
      <p:pic>
        <p:nvPicPr>
          <p:cNvPr id="4" name="Content Placeholder 3">
            <a:extLst>
              <a:ext uri="{FF2B5EF4-FFF2-40B4-BE49-F238E27FC236}">
                <a16:creationId xmlns:a16="http://schemas.microsoft.com/office/drawing/2014/main" id="{8B9E08A1-3929-46DC-9601-4098287A0FF6}"/>
              </a:ext>
            </a:extLst>
          </p:cNvPr>
          <p:cNvPicPr>
            <a:picLocks noGrp="1" noChangeAspect="1"/>
          </p:cNvPicPr>
          <p:nvPr>
            <p:ph idx="1"/>
          </p:nvPr>
        </p:nvPicPr>
        <p:blipFill>
          <a:blip r:embed="rId8"/>
          <a:stretch>
            <a:fillRect/>
          </a:stretch>
        </p:blipFill>
        <p:spPr>
          <a:xfrm>
            <a:off x="6126163" y="3309938"/>
            <a:ext cx="1998663" cy="1474788"/>
          </a:xfrm>
          <a:prstGeom prst="rect">
            <a:avLst/>
          </a:prstGeom>
        </p:spPr>
      </p:pic>
      <p:pic>
        <p:nvPicPr>
          <p:cNvPr id="13" name="Picture 12">
            <a:extLst>
              <a:ext uri="{FF2B5EF4-FFF2-40B4-BE49-F238E27FC236}">
                <a16:creationId xmlns:a16="http://schemas.microsoft.com/office/drawing/2014/main" id="{AE2C7A88-B38F-4CFB-83AE-DD146D7CC7E6}"/>
              </a:ext>
            </a:extLst>
          </p:cNvPr>
          <p:cNvPicPr>
            <a:picLocks noChangeAspect="1"/>
          </p:cNvPicPr>
          <p:nvPr/>
        </p:nvPicPr>
        <p:blipFill>
          <a:blip r:embed="rId9"/>
          <a:stretch>
            <a:fillRect/>
          </a:stretch>
        </p:blipFill>
        <p:spPr>
          <a:xfrm>
            <a:off x="6126163" y="4854575"/>
            <a:ext cx="1998663" cy="1441450"/>
          </a:xfrm>
          <a:prstGeom prst="rect">
            <a:avLst/>
          </a:prstGeom>
        </p:spPr>
      </p:pic>
      <p:pic>
        <p:nvPicPr>
          <p:cNvPr id="5" name="Picture 4">
            <a:extLst>
              <a:ext uri="{FF2B5EF4-FFF2-40B4-BE49-F238E27FC236}">
                <a16:creationId xmlns:a16="http://schemas.microsoft.com/office/drawing/2014/main" id="{F33C04A0-FB06-4098-AF08-9B3BA04B4828}"/>
              </a:ext>
            </a:extLst>
          </p:cNvPr>
          <p:cNvPicPr>
            <a:picLocks noChangeAspect="1"/>
          </p:cNvPicPr>
          <p:nvPr/>
        </p:nvPicPr>
        <p:blipFill>
          <a:blip r:embed="rId10"/>
          <a:stretch>
            <a:fillRect/>
          </a:stretch>
        </p:blipFill>
        <p:spPr>
          <a:xfrm>
            <a:off x="8194675" y="1844675"/>
            <a:ext cx="2951163" cy="2159000"/>
          </a:xfrm>
          <a:prstGeom prst="rect">
            <a:avLst/>
          </a:prstGeom>
        </p:spPr>
      </p:pic>
      <p:pic>
        <p:nvPicPr>
          <p:cNvPr id="7" name="Picture 6">
            <a:extLst>
              <a:ext uri="{FF2B5EF4-FFF2-40B4-BE49-F238E27FC236}">
                <a16:creationId xmlns:a16="http://schemas.microsoft.com/office/drawing/2014/main" id="{CA9962C2-4DA2-4D89-B45B-3FF6ADE59A3C}"/>
              </a:ext>
            </a:extLst>
          </p:cNvPr>
          <p:cNvPicPr>
            <a:picLocks noChangeAspect="1"/>
          </p:cNvPicPr>
          <p:nvPr/>
        </p:nvPicPr>
        <p:blipFill>
          <a:blip r:embed="rId11"/>
          <a:stretch>
            <a:fillRect/>
          </a:stretch>
        </p:blipFill>
        <p:spPr>
          <a:xfrm>
            <a:off x="8194675" y="4073525"/>
            <a:ext cx="2951163" cy="2222500"/>
          </a:xfrm>
          <a:prstGeom prst="rect">
            <a:avLst/>
          </a:prstGeom>
        </p:spPr>
      </p:pic>
      <p:sp>
        <p:nvSpPr>
          <p:cNvPr id="2" name="Title 1">
            <a:extLst>
              <a:ext uri="{FF2B5EF4-FFF2-40B4-BE49-F238E27FC236}">
                <a16:creationId xmlns:a16="http://schemas.microsoft.com/office/drawing/2014/main" id="{167E288B-5616-491A-9030-8A1765C54EB5}"/>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b="1" kern="1200">
                <a:solidFill>
                  <a:schemeClr val="tx1"/>
                </a:solidFill>
                <a:latin typeface="+mj-lt"/>
                <a:ea typeface="+mj-ea"/>
                <a:cs typeface="+mj-cs"/>
              </a:rPr>
              <a:t>Plotting Skewness</a:t>
            </a:r>
          </a:p>
        </p:txBody>
      </p:sp>
    </p:spTree>
    <p:extLst>
      <p:ext uri="{BB962C8B-B14F-4D97-AF65-F5344CB8AC3E}">
        <p14:creationId xmlns:p14="http://schemas.microsoft.com/office/powerpoint/2010/main" val="1207082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62B0-6717-41C9-8DA4-DA87B5093D3B}"/>
              </a:ext>
            </a:extLst>
          </p:cNvPr>
          <p:cNvSpPr>
            <a:spLocks noGrp="1"/>
          </p:cNvSpPr>
          <p:nvPr>
            <p:ph type="title"/>
          </p:nvPr>
        </p:nvSpPr>
        <p:spPr/>
        <p:txBody>
          <a:bodyPr/>
          <a:lstStyle/>
          <a:p>
            <a:r>
              <a:rPr lang="en-IN" b="1" dirty="0">
                <a:latin typeface="Bell MT" panose="02020503060305020303" pitchFamily="18" charset="0"/>
              </a:rPr>
              <a:t>Observations</a:t>
            </a:r>
          </a:p>
        </p:txBody>
      </p:sp>
      <p:graphicFrame>
        <p:nvGraphicFramePr>
          <p:cNvPr id="5" name="Content Placeholder 2">
            <a:extLst>
              <a:ext uri="{FF2B5EF4-FFF2-40B4-BE49-F238E27FC236}">
                <a16:creationId xmlns:a16="http://schemas.microsoft.com/office/drawing/2014/main" id="{85A63970-DA8D-E316-222B-0AAC9C465BC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5355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3">
            <a:extLst>
              <a:ext uri="{FF2B5EF4-FFF2-40B4-BE49-F238E27FC236}">
                <a16:creationId xmlns:a16="http://schemas.microsoft.com/office/drawing/2014/main" id="{4281BC32-FF58-4898-A6B5-7B3D059BC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D614406-135F-4875-9C87-53822CB1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21396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A47020BD-3785-4628-8C5E-A4011B43EF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39694"/>
            <a:ext cx="12192000" cy="146304"/>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a:extLst>
              <a:ext uri="{FF2B5EF4-FFF2-40B4-BE49-F238E27FC236}">
                <a16:creationId xmlns:a16="http://schemas.microsoft.com/office/drawing/2014/main" id="{583DC530-848A-4D03-A063-39BADCA908B9}"/>
              </a:ext>
            </a:extLst>
          </p:cNvPr>
          <p:cNvPicPr>
            <a:picLocks noGrp="1" noChangeAspect="1"/>
          </p:cNvPicPr>
          <p:nvPr>
            <p:ph idx="1"/>
          </p:nvPr>
        </p:nvPicPr>
        <p:blipFill>
          <a:blip r:embed="rId2"/>
          <a:stretch>
            <a:fillRect/>
          </a:stretch>
        </p:blipFill>
        <p:spPr>
          <a:xfrm>
            <a:off x="1087438" y="2916238"/>
            <a:ext cx="5753100" cy="2986088"/>
          </a:xfrm>
        </p:spPr>
      </p:pic>
      <p:pic>
        <p:nvPicPr>
          <p:cNvPr id="9" name="Picture 8">
            <a:extLst>
              <a:ext uri="{FF2B5EF4-FFF2-40B4-BE49-F238E27FC236}">
                <a16:creationId xmlns:a16="http://schemas.microsoft.com/office/drawing/2014/main" id="{D7232431-FFB6-4689-B381-95A2C81129F0}"/>
              </a:ext>
            </a:extLst>
          </p:cNvPr>
          <p:cNvPicPr>
            <a:picLocks noChangeAspect="1"/>
          </p:cNvPicPr>
          <p:nvPr/>
        </p:nvPicPr>
        <p:blipFill>
          <a:blip r:embed="rId3"/>
          <a:stretch>
            <a:fillRect/>
          </a:stretch>
        </p:blipFill>
        <p:spPr>
          <a:xfrm>
            <a:off x="6907213" y="2916238"/>
            <a:ext cx="4200525" cy="2986088"/>
          </a:xfrm>
          <a:prstGeom prst="rect">
            <a:avLst/>
          </a:prstGeom>
        </p:spPr>
      </p:pic>
      <p:sp>
        <p:nvSpPr>
          <p:cNvPr id="2" name="Title 1">
            <a:extLst>
              <a:ext uri="{FF2B5EF4-FFF2-40B4-BE49-F238E27FC236}">
                <a16:creationId xmlns:a16="http://schemas.microsoft.com/office/drawing/2014/main" id="{3DF61761-F05B-49CC-A5C1-4628765B5072}"/>
              </a:ext>
            </a:extLst>
          </p:cNvPr>
          <p:cNvSpPr>
            <a:spLocks noGrp="1"/>
          </p:cNvSpPr>
          <p:nvPr>
            <p:ph type="title"/>
          </p:nvPr>
        </p:nvSpPr>
        <p:spPr>
          <a:xfrm>
            <a:off x="960120" y="434101"/>
            <a:ext cx="10279971" cy="1362042"/>
          </a:xfrm>
        </p:spPr>
        <p:txBody>
          <a:bodyPr anchor="b">
            <a:normAutofit/>
          </a:bodyPr>
          <a:lstStyle/>
          <a:p>
            <a:r>
              <a:rPr lang="en-IN" b="1" i="0">
                <a:solidFill>
                  <a:schemeClr val="bg1"/>
                </a:solidFill>
                <a:effectLst/>
                <a:latin typeface="Bell MT" panose="02020503060305020303" pitchFamily="18" charset="0"/>
              </a:rPr>
              <a:t>Principle Component Analysis</a:t>
            </a:r>
            <a:br>
              <a:rPr lang="en-IN" b="1" i="0">
                <a:solidFill>
                  <a:schemeClr val="bg1"/>
                </a:solidFill>
                <a:effectLst/>
                <a:latin typeface="Bell MT" panose="02020503060305020303" pitchFamily="18" charset="0"/>
              </a:rPr>
            </a:br>
            <a:endParaRPr lang="en-IN">
              <a:solidFill>
                <a:schemeClr val="bg1"/>
              </a:solidFill>
              <a:latin typeface="Bell MT" panose="02020503060305020303" pitchFamily="18" charset="0"/>
            </a:endParaRPr>
          </a:p>
        </p:txBody>
      </p:sp>
    </p:spTree>
    <p:extLst>
      <p:ext uri="{BB962C8B-B14F-4D97-AF65-F5344CB8AC3E}">
        <p14:creationId xmlns:p14="http://schemas.microsoft.com/office/powerpoint/2010/main" val="1609751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3A2B454-47FE-4BCF-A2D7-3C565F35E962}"/>
              </a:ext>
            </a:extLst>
          </p:cNvPr>
          <p:cNvSpPr txBox="1"/>
          <p:nvPr/>
        </p:nvSpPr>
        <p:spPr>
          <a:xfrm>
            <a:off x="863029" y="1012004"/>
            <a:ext cx="3416158" cy="47954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u="sng" kern="1200">
                <a:solidFill>
                  <a:srgbClr val="FFFFFF"/>
                </a:solidFill>
                <a:latin typeface="+mj-lt"/>
                <a:ea typeface="+mj-ea"/>
                <a:cs typeface="+mj-cs"/>
              </a:rPr>
              <a:t>Data Analysis Steps done</a:t>
            </a:r>
          </a:p>
        </p:txBody>
      </p:sp>
      <p:graphicFrame>
        <p:nvGraphicFramePr>
          <p:cNvPr id="7" name="TextBox 4">
            <a:extLst>
              <a:ext uri="{FF2B5EF4-FFF2-40B4-BE49-F238E27FC236}">
                <a16:creationId xmlns:a16="http://schemas.microsoft.com/office/drawing/2014/main" id="{9A979842-BAA2-A10D-2481-4A80A8A16E4A}"/>
              </a:ext>
            </a:extLst>
          </p:cNvPr>
          <p:cNvGraphicFramePr/>
          <p:nvPr>
            <p:extLst>
              <p:ext uri="{D42A27DB-BD31-4B8C-83A1-F6EECF244321}">
                <p14:modId xmlns:p14="http://schemas.microsoft.com/office/powerpoint/2010/main" val="34647965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13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12E55A1-5E65-4572-B026-C558140C0353}"/>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u="sng" kern="1200">
                <a:solidFill>
                  <a:schemeClr val="tx1"/>
                </a:solidFill>
                <a:latin typeface="+mj-lt"/>
                <a:ea typeface="+mj-ea"/>
                <a:cs typeface="+mj-cs"/>
              </a:rPr>
              <a:t>Assumptions: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790D58A-1496-45C1-85DA-63BA3FC1C0BD}"/>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Firstly, from the problem statement we got to know that it is a Regression type problem for which we used Regression algorithms to build the model and predicted the price of flight tickets by collecting the from yatra.com using web scraping.</a:t>
            </a:r>
          </a:p>
          <a:p>
            <a:pPr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Secondly, from the distribution plots I found skewness in Duration column and from box plots I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t>So, </a:t>
            </a:r>
            <a:r>
              <a:rPr lang="en-US" sz="2000" dirty="0">
                <a:effectLst/>
              </a:rPr>
              <a:t>I suggest that the sellers and buyers take this model into consideration the features that were deemed as most important as seen in this study might help them estimate the flight ticket price.</a:t>
            </a:r>
            <a:endParaRPr lang="en-US" sz="2000" dirty="0"/>
          </a:p>
        </p:txBody>
      </p:sp>
    </p:spTree>
    <p:extLst>
      <p:ext uri="{BB962C8B-B14F-4D97-AF65-F5344CB8AC3E}">
        <p14:creationId xmlns:p14="http://schemas.microsoft.com/office/powerpoint/2010/main" val="46371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5FBD1-E11A-4816-AEAA-30A63340CFE5}"/>
              </a:ext>
            </a:extLst>
          </p:cNvPr>
          <p:cNvSpPr>
            <a:spLocks noGrp="1"/>
          </p:cNvSpPr>
          <p:nvPr>
            <p:ph type="title"/>
          </p:nvPr>
        </p:nvSpPr>
        <p:spPr>
          <a:xfrm>
            <a:off x="466722" y="586855"/>
            <a:ext cx="3201366" cy="3387497"/>
          </a:xfrm>
        </p:spPr>
        <p:txBody>
          <a:bodyPr anchor="b">
            <a:normAutofit/>
          </a:bodyPr>
          <a:lstStyle/>
          <a:p>
            <a:pPr algn="r"/>
            <a:r>
              <a:rPr lang="en-US" altLang="en-US" sz="4000" dirty="0">
                <a:solidFill>
                  <a:srgbClr val="FFFFFF"/>
                </a:solidFill>
                <a:latin typeface="Bell MT" panose="02020503060305020303" pitchFamily="18" charset="0"/>
              </a:rPr>
              <a:t>The Dataset</a:t>
            </a:r>
            <a:br>
              <a:rPr lang="en-US" altLang="en-US" sz="4000" dirty="0">
                <a:solidFill>
                  <a:srgbClr val="FFFFFF"/>
                </a:solidFill>
                <a:latin typeface="Times New Roman" panose="02020603050405020304" pitchFamily="18" charset="0"/>
              </a:rPr>
            </a:br>
            <a:endParaRPr lang="en-IN" sz="4000" dirty="0">
              <a:solidFill>
                <a:srgbClr val="FFFFFF"/>
              </a:solidFill>
            </a:endParaRPr>
          </a:p>
        </p:txBody>
      </p:sp>
      <p:sp>
        <p:nvSpPr>
          <p:cNvPr id="3" name="Content Placeholder 2">
            <a:extLst>
              <a:ext uri="{FF2B5EF4-FFF2-40B4-BE49-F238E27FC236}">
                <a16:creationId xmlns:a16="http://schemas.microsoft.com/office/drawing/2014/main" id="{2CB79751-D92B-417D-9FB7-ABB31A876F98}"/>
              </a:ext>
            </a:extLst>
          </p:cNvPr>
          <p:cNvSpPr>
            <a:spLocks noGrp="1"/>
          </p:cNvSpPr>
          <p:nvPr>
            <p:ph idx="1"/>
          </p:nvPr>
        </p:nvSpPr>
        <p:spPr>
          <a:xfrm>
            <a:off x="4810259" y="649480"/>
            <a:ext cx="6555347" cy="5546047"/>
          </a:xfrm>
        </p:spPr>
        <p:txBody>
          <a:bodyPr anchor="ctr">
            <a:normAutofit/>
          </a:bodyPr>
          <a:lstStyle/>
          <a:p>
            <a:r>
              <a:rPr lang="en-US" dirty="0"/>
              <a:t>The training set contains the features, along with the prices of the flights. It contains </a:t>
            </a:r>
            <a:r>
              <a:rPr lang="en-US" sz="3200" b="1" dirty="0"/>
              <a:t>3542</a:t>
            </a:r>
            <a:r>
              <a:rPr lang="en-US" dirty="0"/>
              <a:t> records, </a:t>
            </a:r>
            <a:r>
              <a:rPr lang="en-US" sz="3200" b="1" dirty="0"/>
              <a:t>9</a:t>
            </a:r>
            <a:r>
              <a:rPr lang="en-US" dirty="0"/>
              <a:t> input features and </a:t>
            </a:r>
            <a:r>
              <a:rPr lang="en-US" sz="3600" b="1" dirty="0"/>
              <a:t>1</a:t>
            </a:r>
            <a:r>
              <a:rPr lang="en-US" dirty="0"/>
              <a:t> output column — '    </a:t>
            </a:r>
            <a:r>
              <a:rPr lang="en-US" sz="4800" b="1" dirty="0"/>
              <a:t>Price </a:t>
            </a:r>
            <a:r>
              <a:rPr lang="en-US" dirty="0"/>
              <a:t>‘.</a:t>
            </a:r>
          </a:p>
          <a:p>
            <a:r>
              <a:rPr lang="en-US" dirty="0"/>
              <a:t>We have scraped data from yatra.com.</a:t>
            </a:r>
          </a:p>
          <a:p>
            <a:r>
              <a:rPr lang="en-US" dirty="0"/>
              <a:t>The </a:t>
            </a:r>
            <a:r>
              <a:rPr lang="en-US" b="1" dirty="0"/>
              <a:t>Selenium</a:t>
            </a:r>
            <a:r>
              <a:rPr lang="en-US" dirty="0"/>
              <a:t> library is used for the scraping process. After the scraping process is complete.</a:t>
            </a:r>
          </a:p>
          <a:p>
            <a:endParaRPr lang="en-US" dirty="0"/>
          </a:p>
          <a:p>
            <a:endParaRPr lang="en-IN" sz="2000" dirty="0"/>
          </a:p>
        </p:txBody>
      </p:sp>
    </p:spTree>
    <p:extLst>
      <p:ext uri="{BB962C8B-B14F-4D97-AF65-F5344CB8AC3E}">
        <p14:creationId xmlns:p14="http://schemas.microsoft.com/office/powerpoint/2010/main" val="675905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4822AEF-FB37-4619-A6B4-B7EB17696967}"/>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u="sng" kern="1200">
                <a:solidFill>
                  <a:schemeClr val="tx1"/>
                </a:solidFill>
                <a:latin typeface="+mj-lt"/>
                <a:ea typeface="+mj-ea"/>
                <a:cs typeface="+mj-cs"/>
              </a:rPr>
              <a:t>Model Building:</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AA9CF00-3ED1-472A-A1CA-95B9EE7146DE}"/>
              </a:ext>
            </a:extLst>
          </p:cNvPr>
          <p:cNvSpPr txBox="1"/>
          <p:nvPr/>
        </p:nvSpPr>
        <p:spPr>
          <a:xfrm>
            <a:off x="838200" y="1929384"/>
            <a:ext cx="10515600" cy="4251960"/>
          </a:xfrm>
          <a:prstGeom prst="rect">
            <a:avLst/>
          </a:prstGeom>
        </p:spPr>
        <p:txBody>
          <a:bodyPr vert="horz" lIns="91440" tIns="45720" rIns="91440" bIns="45720" rtlCol="0">
            <a:normAutofit/>
          </a:bodyPr>
          <a:lstStyle/>
          <a:p>
            <a:pPr marL="285750" indent="-228600">
              <a:lnSpc>
                <a:spcPct val="90000"/>
              </a:lnSpc>
              <a:buFont typeface="Arial" panose="020B0604020202020204" pitchFamily="34" charset="0"/>
              <a:buChar char="•"/>
            </a:pPr>
            <a:r>
              <a:rPr lang="en-US" sz="2000">
                <a:effectLst/>
              </a:rPr>
              <a:t>In this problem “</a:t>
            </a:r>
            <a:r>
              <a:rPr lang="en-US" sz="2000"/>
              <a:t>Price”</a:t>
            </a:r>
            <a:r>
              <a:rPr lang="en-US" sz="2000">
                <a:effectLst/>
              </a:rPr>
              <a:t> is</a:t>
            </a:r>
            <a:r>
              <a:rPr lang="en-US" sz="2000"/>
              <a:t> </a:t>
            </a:r>
            <a:r>
              <a:rPr lang="en-US" sz="2000">
                <a:effectLst/>
              </a:rPr>
              <a:t>our target variable which is continuous in nature where we  need to predic</a:t>
            </a:r>
            <a:r>
              <a:rPr lang="en-US" sz="2000"/>
              <a:t>t the price of flight tickets</a:t>
            </a:r>
            <a:r>
              <a:rPr lang="en-US" sz="2000">
                <a:effectLst/>
              </a:rPr>
              <a:t>. From this I can conclude that it is a </a:t>
            </a:r>
            <a:r>
              <a:rPr lang="en-US" sz="2000"/>
              <a:t>Regression</a:t>
            </a:r>
            <a:r>
              <a:rPr lang="en-US" sz="2000">
                <a:effectLst/>
              </a:rPr>
              <a:t> type problem hence I have used following regression algorithms. </a:t>
            </a:r>
          </a:p>
          <a:p>
            <a:pPr marL="285750" indent="-228600">
              <a:lnSpc>
                <a:spcPct val="90000"/>
              </a:lnSpc>
              <a:spcAft>
                <a:spcPts val="800"/>
              </a:spcAft>
              <a:buFont typeface="Arial" panose="020B0604020202020204" pitchFamily="34" charset="0"/>
              <a:buChar char="•"/>
            </a:pPr>
            <a:r>
              <a:rPr lang="en-US" sz="2000">
                <a:effectLst/>
              </a:rPr>
              <a:t>After the pre-processing and data cleaning I left with </a:t>
            </a:r>
            <a:r>
              <a:rPr lang="en-US" sz="2000"/>
              <a:t>11</a:t>
            </a:r>
            <a:r>
              <a:rPr lang="en-US" sz="2000">
                <a:effectLst/>
              </a:rPr>
              <a:t> columns including target and with the help of feature importance bar graph I used these independent features for model building and prediction. The algorithms used on training the data are as follows:</a:t>
            </a:r>
          </a:p>
          <a:p>
            <a:pPr marL="857250" lvl="1" indent="-228600">
              <a:lnSpc>
                <a:spcPct val="90000"/>
              </a:lnSpc>
              <a:spcAft>
                <a:spcPts val="800"/>
              </a:spcAft>
              <a:buFont typeface="Arial" panose="020B0604020202020204" pitchFamily="34" charset="0"/>
              <a:buChar char="•"/>
            </a:pPr>
            <a:r>
              <a:rPr lang="en-US" sz="2000" b="1">
                <a:effectLst/>
              </a:rPr>
              <a:t>Ridge</a:t>
            </a:r>
          </a:p>
          <a:p>
            <a:pPr marL="857250" lvl="1" indent="-228600">
              <a:lnSpc>
                <a:spcPct val="90000"/>
              </a:lnSpc>
              <a:spcAft>
                <a:spcPts val="800"/>
              </a:spcAft>
              <a:buFont typeface="Arial" panose="020B0604020202020204" pitchFamily="34" charset="0"/>
              <a:buChar char="•"/>
            </a:pPr>
            <a:r>
              <a:rPr lang="en-US" sz="2000" b="1" i="0">
                <a:effectLst/>
              </a:rPr>
              <a:t>Decision Tree Regressor</a:t>
            </a:r>
          </a:p>
          <a:p>
            <a:pPr marL="857250" lvl="1" indent="-228600">
              <a:lnSpc>
                <a:spcPct val="90000"/>
              </a:lnSpc>
              <a:spcAft>
                <a:spcPts val="800"/>
              </a:spcAft>
              <a:buFont typeface="Arial" panose="020B0604020202020204" pitchFamily="34" charset="0"/>
              <a:buChar char="•"/>
            </a:pPr>
            <a:r>
              <a:rPr lang="en-US" sz="2000" b="1">
                <a:effectLst/>
              </a:rPr>
              <a:t>Random Forest Regressor</a:t>
            </a:r>
            <a:endParaRPr lang="en-US" sz="2000" b="1"/>
          </a:p>
          <a:p>
            <a:pPr marL="857250" lvl="1" indent="-228600">
              <a:lnSpc>
                <a:spcPct val="90000"/>
              </a:lnSpc>
              <a:spcAft>
                <a:spcPts val="800"/>
              </a:spcAft>
              <a:buFont typeface="Arial" panose="020B0604020202020204" pitchFamily="34" charset="0"/>
              <a:buChar char="•"/>
            </a:pPr>
            <a:r>
              <a:rPr lang="en-US" sz="2000" b="1" i="0">
                <a:effectLst/>
              </a:rPr>
              <a:t>XGBRegressor</a:t>
            </a:r>
          </a:p>
          <a:p>
            <a:pPr marL="857250" lvl="1" indent="-228600">
              <a:lnSpc>
                <a:spcPct val="90000"/>
              </a:lnSpc>
              <a:spcAft>
                <a:spcPts val="800"/>
              </a:spcAft>
              <a:buFont typeface="Arial" panose="020B0604020202020204" pitchFamily="34" charset="0"/>
              <a:buChar char="•"/>
            </a:pPr>
            <a:r>
              <a:rPr lang="en-US" sz="2000" b="1" i="0">
                <a:effectLst/>
              </a:rPr>
              <a:t>GradientBoostingRegressor </a:t>
            </a:r>
          </a:p>
          <a:p>
            <a:pPr marL="857250" lvl="1" indent="-228600">
              <a:lnSpc>
                <a:spcPct val="90000"/>
              </a:lnSpc>
              <a:spcAft>
                <a:spcPts val="800"/>
              </a:spcAft>
              <a:buFont typeface="Arial" panose="020B0604020202020204" pitchFamily="34" charset="0"/>
              <a:buChar char="•"/>
            </a:pPr>
            <a:r>
              <a:rPr lang="en-US" sz="2000" b="1" i="0">
                <a:effectLst/>
              </a:rPr>
              <a:t>KNeighborsRegressor</a:t>
            </a:r>
          </a:p>
          <a:p>
            <a:pPr marL="857250" lvl="1" indent="-228600">
              <a:lnSpc>
                <a:spcPct val="90000"/>
              </a:lnSpc>
              <a:spcAft>
                <a:spcPts val="800"/>
              </a:spcAft>
              <a:buFont typeface="Arial" panose="020B0604020202020204" pitchFamily="34" charset="0"/>
              <a:buChar char="•"/>
            </a:pPr>
            <a:endParaRPr lang="en-US" sz="2000" b="1" i="0">
              <a:effectLst/>
            </a:endParaRPr>
          </a:p>
        </p:txBody>
      </p:sp>
    </p:spTree>
    <p:extLst>
      <p:ext uri="{BB962C8B-B14F-4D97-AF65-F5344CB8AC3E}">
        <p14:creationId xmlns:p14="http://schemas.microsoft.com/office/powerpoint/2010/main" val="2700718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FC7D3-4BD2-442A-9F37-B66D8A70D78D}"/>
              </a:ext>
            </a:extLst>
          </p:cNvPr>
          <p:cNvSpPr txBox="1"/>
          <p:nvPr/>
        </p:nvSpPr>
        <p:spPr>
          <a:xfrm>
            <a:off x="648929" y="629266"/>
            <a:ext cx="3505495" cy="1622321"/>
          </a:xfrm>
          <a:prstGeom prst="rect">
            <a:avLst/>
          </a:prstGeom>
        </p:spPr>
        <p:txBody>
          <a:bodyPr vert="horz" lIns="91440" tIns="45720" rIns="91440" bIns="45720" rtlCol="0" anchor="ctr">
            <a:normAutofit/>
          </a:bodyPr>
          <a:lstStyle/>
          <a:p>
            <a:pPr marL="857250" lvl="1" indent="-400050">
              <a:lnSpc>
                <a:spcPct val="90000"/>
              </a:lnSpc>
              <a:spcBef>
                <a:spcPct val="0"/>
              </a:spcBef>
              <a:spcAft>
                <a:spcPts val="800"/>
              </a:spcAft>
            </a:pPr>
            <a:r>
              <a:rPr lang="en-US" sz="6000" kern="1200" dirty="0">
                <a:solidFill>
                  <a:schemeClr val="tx1"/>
                </a:solidFill>
                <a:effectLst/>
                <a:latin typeface="+mj-lt"/>
                <a:ea typeface="+mj-ea"/>
                <a:cs typeface="+mj-cs"/>
              </a:rPr>
              <a:t>Ridge</a:t>
            </a:r>
          </a:p>
        </p:txBody>
      </p:sp>
      <p:sp>
        <p:nvSpPr>
          <p:cNvPr id="6" name="TextBox 5">
            <a:extLst>
              <a:ext uri="{FF2B5EF4-FFF2-40B4-BE49-F238E27FC236}">
                <a16:creationId xmlns:a16="http://schemas.microsoft.com/office/drawing/2014/main" id="{FDA6FE73-5C77-4FF2-A6BA-06F065B20DD3}"/>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Created Ridge model and checked for its evaluation metrics. The model is giving R2 score as 51.40%.</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5205FF8-C8B7-46BF-A12B-CAD96DED2F59}"/>
              </a:ext>
            </a:extLst>
          </p:cNvPr>
          <p:cNvPicPr>
            <a:picLocks noChangeAspect="1"/>
          </p:cNvPicPr>
          <p:nvPr/>
        </p:nvPicPr>
        <p:blipFill>
          <a:blip r:embed="rId2"/>
          <a:stretch>
            <a:fillRect/>
          </a:stretch>
        </p:blipFill>
        <p:spPr>
          <a:xfrm>
            <a:off x="5405862" y="1543026"/>
            <a:ext cx="6019331" cy="3768701"/>
          </a:xfrm>
          <a:prstGeom prst="rect">
            <a:avLst/>
          </a:prstGeom>
          <a:effectLst/>
        </p:spPr>
      </p:pic>
    </p:spTree>
    <p:extLst>
      <p:ext uri="{BB962C8B-B14F-4D97-AF65-F5344CB8AC3E}">
        <p14:creationId xmlns:p14="http://schemas.microsoft.com/office/powerpoint/2010/main" val="1706475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2700-589F-4851-A950-57D219A97506}"/>
              </a:ext>
            </a:extLst>
          </p:cNvPr>
          <p:cNvSpPr>
            <a:spLocks noGrp="1"/>
          </p:cNvSpPr>
          <p:nvPr>
            <p:ph type="title"/>
          </p:nvPr>
        </p:nvSpPr>
        <p:spPr>
          <a:xfrm>
            <a:off x="1" y="629266"/>
            <a:ext cx="4639056" cy="1622321"/>
          </a:xfrm>
        </p:spPr>
        <p:txBody>
          <a:bodyPr vert="horz" lIns="91440" tIns="45720" rIns="91440" bIns="45720" rtlCol="0" anchor="ctr">
            <a:normAutofit/>
          </a:bodyPr>
          <a:lstStyle/>
          <a:p>
            <a:r>
              <a:rPr lang="en-US" sz="3700" b="1" i="0" kern="1200" dirty="0">
                <a:solidFill>
                  <a:schemeClr val="tx1"/>
                </a:solidFill>
                <a:effectLst/>
                <a:latin typeface="+mj-lt"/>
                <a:ea typeface="+mj-ea"/>
                <a:cs typeface="+mj-cs"/>
              </a:rPr>
              <a:t>Decision Tree Regressor</a:t>
            </a:r>
            <a:br>
              <a:rPr lang="en-US" sz="3700" b="1" i="0" kern="1200" dirty="0">
                <a:solidFill>
                  <a:schemeClr val="tx1"/>
                </a:solidFill>
                <a:effectLst/>
                <a:latin typeface="+mj-lt"/>
                <a:ea typeface="+mj-ea"/>
                <a:cs typeface="+mj-cs"/>
              </a:rPr>
            </a:br>
            <a:endParaRPr lang="en-US" sz="37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B000FDD4-ABB8-4184-9407-41F972A6C2B7}"/>
              </a:ext>
            </a:extLst>
          </p:cNvPr>
          <p:cNvSpPr txBox="1"/>
          <p:nvPr/>
        </p:nvSpPr>
        <p:spPr>
          <a:xfrm>
            <a:off x="648931" y="2438400"/>
            <a:ext cx="3505494"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Created Decision Tree Regressor model and checked for its evaluation metrics. The model is giving R2 score as 52.79%.</a:t>
            </a:r>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A9847F0-D6D6-4F7A-8B6F-DD142EA9BECB}"/>
              </a:ext>
            </a:extLst>
          </p:cNvPr>
          <p:cNvPicPr>
            <a:picLocks noGrp="1" noChangeAspect="1"/>
          </p:cNvPicPr>
          <p:nvPr>
            <p:ph idx="1"/>
          </p:nvPr>
        </p:nvPicPr>
        <p:blipFill>
          <a:blip r:embed="rId2"/>
          <a:stretch>
            <a:fillRect/>
          </a:stretch>
        </p:blipFill>
        <p:spPr>
          <a:xfrm>
            <a:off x="5405862" y="1591481"/>
            <a:ext cx="6019331" cy="3671791"/>
          </a:xfrm>
          <a:prstGeom prst="rect">
            <a:avLst/>
          </a:prstGeom>
          <a:effectLst/>
        </p:spPr>
      </p:pic>
    </p:spTree>
    <p:extLst>
      <p:ext uri="{BB962C8B-B14F-4D97-AF65-F5344CB8AC3E}">
        <p14:creationId xmlns:p14="http://schemas.microsoft.com/office/powerpoint/2010/main" val="3702572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C304-319A-4C44-A52E-C32E2DD91667}"/>
              </a:ext>
            </a:extLst>
          </p:cNvPr>
          <p:cNvSpPr>
            <a:spLocks noGrp="1"/>
          </p:cNvSpPr>
          <p:nvPr>
            <p:ph type="title"/>
          </p:nvPr>
        </p:nvSpPr>
        <p:spPr>
          <a:xfrm>
            <a:off x="371789" y="629266"/>
            <a:ext cx="4267266" cy="1622321"/>
          </a:xfrm>
        </p:spPr>
        <p:txBody>
          <a:bodyPr>
            <a:normAutofit/>
          </a:bodyPr>
          <a:lstStyle/>
          <a:p>
            <a:r>
              <a:rPr lang="en-IN" sz="3700" b="1" i="0" dirty="0">
                <a:effectLst/>
                <a:latin typeface="Bell MT" panose="02020503060305020303" pitchFamily="18" charset="0"/>
              </a:rPr>
              <a:t>Random Forest Regressor</a:t>
            </a:r>
            <a:br>
              <a:rPr lang="en-IN" sz="3700" b="1" i="0" dirty="0">
                <a:effectLst/>
                <a:latin typeface="Helvetica Neue"/>
              </a:rPr>
            </a:br>
            <a:endParaRPr lang="en-IN" sz="3700" dirty="0"/>
          </a:p>
        </p:txBody>
      </p:sp>
      <p:sp>
        <p:nvSpPr>
          <p:cNvPr id="3" name="Content Placeholder 2">
            <a:extLst>
              <a:ext uri="{FF2B5EF4-FFF2-40B4-BE49-F238E27FC236}">
                <a16:creationId xmlns:a16="http://schemas.microsoft.com/office/drawing/2014/main" id="{A0CD0643-BAEC-4FF7-A50D-5B41EFF2DA98}"/>
              </a:ext>
            </a:extLst>
          </p:cNvPr>
          <p:cNvSpPr>
            <a:spLocks noGrp="1"/>
          </p:cNvSpPr>
          <p:nvPr>
            <p:ph idx="1"/>
          </p:nvPr>
        </p:nvSpPr>
        <p:spPr>
          <a:xfrm>
            <a:off x="150725" y="2438400"/>
            <a:ext cx="4488330" cy="3785419"/>
          </a:xfrm>
        </p:spPr>
        <p:txBody>
          <a:bodyPr>
            <a:normAutofit/>
          </a:bodyPr>
          <a:lstStyle/>
          <a:p>
            <a:r>
              <a:rPr lang="en-US" dirty="0"/>
              <a:t>Created Random Forest Regressor model and checked for its evaluation metrics. The model is giving R2 score as 78.50%.</a:t>
            </a:r>
          </a:p>
          <a:p>
            <a:endParaRPr lang="en-IN" sz="20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6A6C718-67B2-4BE9-8E89-945C698E948D}"/>
              </a:ext>
            </a:extLst>
          </p:cNvPr>
          <p:cNvPicPr>
            <a:picLocks noChangeAspect="1"/>
          </p:cNvPicPr>
          <p:nvPr/>
        </p:nvPicPr>
        <p:blipFill>
          <a:blip r:embed="rId2"/>
          <a:stretch>
            <a:fillRect/>
          </a:stretch>
        </p:blipFill>
        <p:spPr>
          <a:xfrm>
            <a:off x="5405862" y="1651674"/>
            <a:ext cx="6019331" cy="3551405"/>
          </a:xfrm>
          <a:prstGeom prst="rect">
            <a:avLst/>
          </a:prstGeom>
          <a:effectLst/>
        </p:spPr>
      </p:pic>
    </p:spTree>
    <p:extLst>
      <p:ext uri="{BB962C8B-B14F-4D97-AF65-F5344CB8AC3E}">
        <p14:creationId xmlns:p14="http://schemas.microsoft.com/office/powerpoint/2010/main" val="4070751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0F68A-A5E3-4C11-828E-062E11E6104C}"/>
              </a:ext>
            </a:extLst>
          </p:cNvPr>
          <p:cNvSpPr>
            <a:spLocks noGrp="1"/>
          </p:cNvSpPr>
          <p:nvPr>
            <p:ph type="title"/>
          </p:nvPr>
        </p:nvSpPr>
        <p:spPr>
          <a:xfrm>
            <a:off x="648929" y="629266"/>
            <a:ext cx="3505495" cy="1622321"/>
          </a:xfrm>
        </p:spPr>
        <p:txBody>
          <a:bodyPr>
            <a:normAutofit/>
          </a:bodyPr>
          <a:lstStyle/>
          <a:p>
            <a:r>
              <a:rPr lang="en-IN" sz="3700" b="1" i="0">
                <a:effectLst/>
                <a:latin typeface="Bell MT" panose="02020503060305020303" pitchFamily="18" charset="0"/>
              </a:rPr>
              <a:t>XGBRegressor</a:t>
            </a:r>
            <a:br>
              <a:rPr lang="en-IN" sz="3700" b="1" i="0">
                <a:effectLst/>
                <a:latin typeface="Bell MT" panose="02020503060305020303" pitchFamily="18" charset="0"/>
              </a:rPr>
            </a:br>
            <a:endParaRPr lang="en-IN" sz="3700">
              <a:latin typeface="Bell MT" panose="02020503060305020303" pitchFamily="18" charset="0"/>
            </a:endParaRPr>
          </a:p>
        </p:txBody>
      </p:sp>
      <p:sp>
        <p:nvSpPr>
          <p:cNvPr id="3" name="Content Placeholder 2">
            <a:extLst>
              <a:ext uri="{FF2B5EF4-FFF2-40B4-BE49-F238E27FC236}">
                <a16:creationId xmlns:a16="http://schemas.microsoft.com/office/drawing/2014/main" id="{ADC903DF-B8E9-4673-8070-7A69F6A4AE9D}"/>
              </a:ext>
            </a:extLst>
          </p:cNvPr>
          <p:cNvSpPr>
            <a:spLocks noGrp="1"/>
          </p:cNvSpPr>
          <p:nvPr>
            <p:ph idx="1"/>
          </p:nvPr>
        </p:nvSpPr>
        <p:spPr>
          <a:xfrm>
            <a:off x="261256" y="2438400"/>
            <a:ext cx="4190163" cy="3785419"/>
          </a:xfrm>
        </p:spPr>
        <p:txBody>
          <a:bodyPr>
            <a:normAutofit/>
          </a:bodyPr>
          <a:lstStyle/>
          <a:p>
            <a:r>
              <a:rPr lang="en-US" dirty="0"/>
              <a:t>Created XGB Regressor model and checked for its evaluation metrics. The model is giving R2 score as 77.97%.</a:t>
            </a:r>
          </a:p>
          <a:p>
            <a:endParaRPr lang="en-IN"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D865060-7A45-477D-90FF-249410B0F85F}"/>
              </a:ext>
            </a:extLst>
          </p:cNvPr>
          <p:cNvPicPr>
            <a:picLocks noChangeAspect="1"/>
          </p:cNvPicPr>
          <p:nvPr/>
        </p:nvPicPr>
        <p:blipFill>
          <a:blip r:embed="rId2"/>
          <a:stretch>
            <a:fillRect/>
          </a:stretch>
        </p:blipFill>
        <p:spPr>
          <a:xfrm>
            <a:off x="5405862" y="914327"/>
            <a:ext cx="6019331" cy="5026099"/>
          </a:xfrm>
          <a:prstGeom prst="rect">
            <a:avLst/>
          </a:prstGeom>
          <a:effectLst/>
        </p:spPr>
      </p:pic>
    </p:spTree>
    <p:extLst>
      <p:ext uri="{BB962C8B-B14F-4D97-AF65-F5344CB8AC3E}">
        <p14:creationId xmlns:p14="http://schemas.microsoft.com/office/powerpoint/2010/main" val="24388868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4C9AE-A9B8-4837-997F-68CD3C6103AD}"/>
              </a:ext>
            </a:extLst>
          </p:cNvPr>
          <p:cNvSpPr>
            <a:spLocks noGrp="1"/>
          </p:cNvSpPr>
          <p:nvPr>
            <p:ph type="title"/>
          </p:nvPr>
        </p:nvSpPr>
        <p:spPr>
          <a:xfrm>
            <a:off x="0" y="629266"/>
            <a:ext cx="4639055" cy="1622321"/>
          </a:xfrm>
        </p:spPr>
        <p:txBody>
          <a:bodyPr>
            <a:normAutofit/>
          </a:bodyPr>
          <a:lstStyle/>
          <a:p>
            <a:r>
              <a:rPr lang="en-IN" sz="2800" b="1" i="0" dirty="0">
                <a:effectLst/>
                <a:latin typeface="Bell MT" panose="02020503060305020303" pitchFamily="18" charset="0"/>
              </a:rPr>
              <a:t>GradientBoostingRegressor</a:t>
            </a:r>
            <a:br>
              <a:rPr lang="en-IN" sz="2100" b="1" i="0" dirty="0">
                <a:effectLst/>
                <a:latin typeface="Bell MT" panose="02020503060305020303" pitchFamily="18" charset="0"/>
              </a:rPr>
            </a:br>
            <a:endParaRPr lang="en-IN" sz="2100" dirty="0">
              <a:latin typeface="Bell MT" panose="02020503060305020303" pitchFamily="18" charset="0"/>
            </a:endParaRPr>
          </a:p>
        </p:txBody>
      </p:sp>
      <p:sp>
        <p:nvSpPr>
          <p:cNvPr id="3" name="Content Placeholder 2">
            <a:extLst>
              <a:ext uri="{FF2B5EF4-FFF2-40B4-BE49-F238E27FC236}">
                <a16:creationId xmlns:a16="http://schemas.microsoft.com/office/drawing/2014/main" id="{EC06726D-A224-43C3-84C3-E6082EB8AACB}"/>
              </a:ext>
            </a:extLst>
          </p:cNvPr>
          <p:cNvSpPr>
            <a:spLocks noGrp="1"/>
          </p:cNvSpPr>
          <p:nvPr>
            <p:ph idx="1"/>
          </p:nvPr>
        </p:nvSpPr>
        <p:spPr>
          <a:xfrm>
            <a:off x="110532" y="2438400"/>
            <a:ext cx="4245931" cy="3785419"/>
          </a:xfrm>
        </p:spPr>
        <p:txBody>
          <a:bodyPr>
            <a:normAutofit/>
          </a:bodyPr>
          <a:lstStyle/>
          <a:p>
            <a:r>
              <a:rPr lang="en-US" dirty="0"/>
              <a:t>Created Gradient Boosting Regressor model and checked for its evaluation metrics. The model is giving R2 score as 69.54%.</a:t>
            </a:r>
          </a:p>
          <a:p>
            <a:endParaRPr lang="en-IN"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639D50C-0AB0-4831-B120-1762210B18E0}"/>
              </a:ext>
            </a:extLst>
          </p:cNvPr>
          <p:cNvPicPr>
            <a:picLocks noChangeAspect="1"/>
          </p:cNvPicPr>
          <p:nvPr/>
        </p:nvPicPr>
        <p:blipFill>
          <a:blip r:embed="rId2"/>
          <a:stretch>
            <a:fillRect/>
          </a:stretch>
        </p:blipFill>
        <p:spPr>
          <a:xfrm>
            <a:off x="5405862" y="1621578"/>
            <a:ext cx="6019331" cy="3611597"/>
          </a:xfrm>
          <a:prstGeom prst="rect">
            <a:avLst/>
          </a:prstGeom>
          <a:effectLst/>
        </p:spPr>
      </p:pic>
    </p:spTree>
    <p:extLst>
      <p:ext uri="{BB962C8B-B14F-4D97-AF65-F5344CB8AC3E}">
        <p14:creationId xmlns:p14="http://schemas.microsoft.com/office/powerpoint/2010/main" val="4166919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7C31-89E4-4339-B2CE-CA3CA2F80A70}"/>
              </a:ext>
            </a:extLst>
          </p:cNvPr>
          <p:cNvSpPr>
            <a:spLocks noGrp="1"/>
          </p:cNvSpPr>
          <p:nvPr>
            <p:ph type="title"/>
          </p:nvPr>
        </p:nvSpPr>
        <p:spPr>
          <a:xfrm>
            <a:off x="648929" y="629266"/>
            <a:ext cx="3505495" cy="1622321"/>
          </a:xfrm>
        </p:spPr>
        <p:txBody>
          <a:bodyPr>
            <a:normAutofit/>
          </a:bodyPr>
          <a:lstStyle/>
          <a:p>
            <a:r>
              <a:rPr lang="en-IN" sz="2400" b="1">
                <a:latin typeface="Bell MT" panose="02020503060305020303" pitchFamily="18" charset="0"/>
              </a:rPr>
              <a:t>KNeighborsRegressor</a:t>
            </a:r>
          </a:p>
        </p:txBody>
      </p:sp>
      <p:sp>
        <p:nvSpPr>
          <p:cNvPr id="3" name="Content Placeholder 2">
            <a:extLst>
              <a:ext uri="{FF2B5EF4-FFF2-40B4-BE49-F238E27FC236}">
                <a16:creationId xmlns:a16="http://schemas.microsoft.com/office/drawing/2014/main" id="{14D906E9-3D24-466D-BAC8-77B14160A5A8}"/>
              </a:ext>
            </a:extLst>
          </p:cNvPr>
          <p:cNvSpPr>
            <a:spLocks noGrp="1"/>
          </p:cNvSpPr>
          <p:nvPr>
            <p:ph idx="1"/>
          </p:nvPr>
        </p:nvSpPr>
        <p:spPr>
          <a:xfrm>
            <a:off x="648931" y="2438400"/>
            <a:ext cx="3505494" cy="3785419"/>
          </a:xfrm>
        </p:spPr>
        <p:txBody>
          <a:bodyPr>
            <a:normAutofit/>
          </a:bodyPr>
          <a:lstStyle/>
          <a:p>
            <a:r>
              <a:rPr lang="en-US" dirty="0"/>
              <a:t>Created KNeighbour Regressor model and checked for its evaluation metrics. The model is giving R2 score as 16.03%.</a:t>
            </a:r>
          </a:p>
          <a:p>
            <a:endParaRPr lang="en-IN" sz="2000" dirty="0"/>
          </a:p>
        </p:txBody>
      </p:sp>
      <p:sp>
        <p:nvSpPr>
          <p:cNvPr id="10"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0B53149-73E9-4855-8ACB-2AB9584F8704}"/>
              </a:ext>
            </a:extLst>
          </p:cNvPr>
          <p:cNvPicPr>
            <a:picLocks noChangeAspect="1"/>
          </p:cNvPicPr>
          <p:nvPr/>
        </p:nvPicPr>
        <p:blipFill>
          <a:blip r:embed="rId2"/>
          <a:stretch>
            <a:fillRect/>
          </a:stretch>
        </p:blipFill>
        <p:spPr>
          <a:xfrm>
            <a:off x="5405862" y="1606529"/>
            <a:ext cx="6019331" cy="3641695"/>
          </a:xfrm>
          <a:prstGeom prst="rect">
            <a:avLst/>
          </a:prstGeom>
          <a:effectLst/>
        </p:spPr>
      </p:pic>
    </p:spTree>
    <p:extLst>
      <p:ext uri="{BB962C8B-B14F-4D97-AF65-F5344CB8AC3E}">
        <p14:creationId xmlns:p14="http://schemas.microsoft.com/office/powerpoint/2010/main" val="2570141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F28503F-47D7-4C3D-90B3-9B05A048A531}"/>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Hyperparameter Tuning:</a:t>
            </a:r>
          </a:p>
        </p:txBody>
      </p:sp>
      <p:sp>
        <p:nvSpPr>
          <p:cNvPr id="5" name="TextBox 4">
            <a:extLst>
              <a:ext uri="{FF2B5EF4-FFF2-40B4-BE49-F238E27FC236}">
                <a16:creationId xmlns:a16="http://schemas.microsoft.com/office/drawing/2014/main" id="{B73797E5-B205-43D7-88E6-FEC43CF0D445}"/>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800"/>
              </a:spcAft>
              <a:buFont typeface="Arial" panose="020B0604020202020204" pitchFamily="34" charset="0"/>
              <a:buChar char="•"/>
            </a:pPr>
            <a:r>
              <a:rPr lang="en-US" sz="2000" i="0">
                <a:effectLst/>
              </a:rPr>
              <a:t>From the above created models, </a:t>
            </a:r>
            <a:r>
              <a:rPr lang="en-US" sz="2000" b="1" i="0">
                <a:effectLst/>
              </a:rPr>
              <a:t>Random Tree Regressor </a:t>
            </a:r>
            <a:r>
              <a:rPr lang="en-US" sz="2000" i="0">
                <a:effectLst/>
              </a:rPr>
              <a:t>algorithm has high R2 score and less RMSE value. So, we can conclude that </a:t>
            </a:r>
            <a:r>
              <a:rPr lang="en-US" sz="2000" b="1" i="0">
                <a:effectLst/>
              </a:rPr>
              <a:t>"Random Tree Regressor" </a:t>
            </a:r>
            <a:r>
              <a:rPr lang="en-US" sz="2000" i="0">
                <a:effectLst/>
              </a:rPr>
              <a:t>as the best fitting model. Let's try to increase our model score by tuning the best model using different types of </a:t>
            </a:r>
            <a:r>
              <a:rPr lang="en-US" sz="2000" b="1" i="0">
                <a:effectLst/>
              </a:rPr>
              <a:t>hyper parameters.</a:t>
            </a:r>
          </a:p>
          <a:p>
            <a:pPr indent="-228600">
              <a:lnSpc>
                <a:spcPct val="90000"/>
              </a:lnSpc>
              <a:spcAft>
                <a:spcPts val="800"/>
              </a:spcAft>
              <a:buFont typeface="Arial" panose="020B0604020202020204" pitchFamily="34" charset="0"/>
              <a:buChar char="•"/>
            </a:pPr>
            <a:endParaRPr lang="en-US" sz="2000" b="1">
              <a:effectLst/>
            </a:endParaRPr>
          </a:p>
        </p:txBody>
      </p:sp>
      <p:grpSp>
        <p:nvGrpSpPr>
          <p:cNvPr id="14" name="Group 1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5" name="Rectangle 1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CEEEF374-8D58-4151-9652-D64CDDDEAEB5}"/>
              </a:ext>
            </a:extLst>
          </p:cNvPr>
          <p:cNvPicPr>
            <a:picLocks noChangeAspect="1"/>
          </p:cNvPicPr>
          <p:nvPr/>
        </p:nvPicPr>
        <p:blipFill>
          <a:blip r:embed="rId2"/>
          <a:stretch>
            <a:fillRect/>
          </a:stretch>
        </p:blipFill>
        <p:spPr>
          <a:xfrm>
            <a:off x="6452884" y="1782982"/>
            <a:ext cx="3938080" cy="2116558"/>
          </a:xfrm>
          <a:prstGeom prst="rect">
            <a:avLst/>
          </a:prstGeom>
        </p:spPr>
      </p:pic>
      <p:grpSp>
        <p:nvGrpSpPr>
          <p:cNvPr id="18" name="Group 17">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5FE14BC3-B7A3-4010-9CE0-92ADB1F2CF95}"/>
              </a:ext>
            </a:extLst>
          </p:cNvPr>
          <p:cNvPicPr>
            <a:picLocks noChangeAspect="1"/>
          </p:cNvPicPr>
          <p:nvPr/>
        </p:nvPicPr>
        <p:blipFill>
          <a:blip r:embed="rId3"/>
          <a:stretch>
            <a:fillRect/>
          </a:stretch>
        </p:blipFill>
        <p:spPr>
          <a:xfrm>
            <a:off x="5295320" y="4422603"/>
            <a:ext cx="6253212" cy="1360072"/>
          </a:xfrm>
          <a:prstGeom prst="rect">
            <a:avLst/>
          </a:prstGeom>
        </p:spPr>
      </p:pic>
    </p:spTree>
    <p:extLst>
      <p:ext uri="{BB962C8B-B14F-4D97-AF65-F5344CB8AC3E}">
        <p14:creationId xmlns:p14="http://schemas.microsoft.com/office/powerpoint/2010/main" val="483632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3696C7-F5E6-4E97-8048-1BDD6F7070F5}"/>
              </a:ext>
            </a:extLst>
          </p:cNvPr>
          <p:cNvSpPr txBox="1"/>
          <p:nvPr/>
        </p:nvSpPr>
        <p:spPr>
          <a:xfrm>
            <a:off x="652273" y="275503"/>
            <a:ext cx="3685032" cy="1608328"/>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3600" b="1" dirty="0">
                <a:latin typeface="+mj-lt"/>
                <a:ea typeface="+mj-ea"/>
                <a:cs typeface="+mj-cs"/>
              </a:rPr>
              <a:t>Creating Final Model After Tuning:</a:t>
            </a:r>
          </a:p>
        </p:txBody>
      </p:sp>
      <p:sp>
        <p:nvSpPr>
          <p:cNvPr id="3" name="TextBox 2">
            <a:extLst>
              <a:ext uri="{FF2B5EF4-FFF2-40B4-BE49-F238E27FC236}">
                <a16:creationId xmlns:a16="http://schemas.microsoft.com/office/drawing/2014/main" id="{90AA667F-18D3-4DF6-9E79-FF1289D60A66}"/>
              </a:ext>
            </a:extLst>
          </p:cNvPr>
          <p:cNvSpPr txBox="1"/>
          <p:nvPr/>
        </p:nvSpPr>
        <p:spPr>
          <a:xfrm>
            <a:off x="4864100" y="338328"/>
            <a:ext cx="6675627" cy="16050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dirty="0"/>
              <a:t>I have successfully incorporated the hyper parameter tuning using best parameters of Random Forest Regressor and the R2 score of the model has been increased after hyperparameter tuning and received the R2 score as </a:t>
            </a:r>
            <a:r>
              <a:rPr lang="en-US" sz="1700" b="1" dirty="0"/>
              <a:t>75.56%</a:t>
            </a:r>
            <a:r>
              <a:rPr lang="en-US" sz="1700" dirty="0"/>
              <a:t> which is very good.</a:t>
            </a:r>
          </a:p>
          <a:p>
            <a:pPr indent="-228600">
              <a:lnSpc>
                <a:spcPct val="90000"/>
              </a:lnSpc>
              <a:spcAft>
                <a:spcPts val="600"/>
              </a:spcAft>
              <a:buFont typeface="Arial" panose="020B0604020202020204" pitchFamily="34" charset="0"/>
              <a:buChar char="•"/>
            </a:pPr>
            <a:r>
              <a:rPr lang="en-US" sz="1700" dirty="0"/>
              <a:t>From the graph we can observe how our final model is mapping. </a:t>
            </a:r>
          </a:p>
        </p:txBody>
      </p:sp>
      <p:sp>
        <p:nvSpPr>
          <p:cNvPr id="16" name="Rectangle 15">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26D73EA-0CCE-45C6-9C02-78FEBD9CF9E2}"/>
              </a:ext>
            </a:extLst>
          </p:cNvPr>
          <p:cNvPicPr>
            <a:picLocks noChangeAspect="1"/>
          </p:cNvPicPr>
          <p:nvPr/>
        </p:nvPicPr>
        <p:blipFill>
          <a:blip r:embed="rId2"/>
          <a:stretch>
            <a:fillRect/>
          </a:stretch>
        </p:blipFill>
        <p:spPr>
          <a:xfrm>
            <a:off x="1045030" y="2471664"/>
            <a:ext cx="3872362" cy="3562573"/>
          </a:xfrm>
          <a:prstGeom prst="rect">
            <a:avLst/>
          </a:prstGeom>
        </p:spPr>
      </p:pic>
      <p:sp>
        <p:nvSpPr>
          <p:cNvPr id="20"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61F2FFA-A8DB-4283-9AC4-E87D7D38C017}"/>
              </a:ext>
            </a:extLst>
          </p:cNvPr>
          <p:cNvPicPr>
            <a:picLocks noChangeAspect="1"/>
          </p:cNvPicPr>
          <p:nvPr/>
        </p:nvPicPr>
        <p:blipFill>
          <a:blip r:embed="rId3"/>
          <a:stretch>
            <a:fillRect/>
          </a:stretch>
        </p:blipFill>
        <p:spPr>
          <a:xfrm>
            <a:off x="6410848" y="3597310"/>
            <a:ext cx="5139972" cy="1969477"/>
          </a:xfrm>
          <a:prstGeom prst="rect">
            <a:avLst/>
          </a:prstGeom>
        </p:spPr>
      </p:pic>
    </p:spTree>
    <p:extLst>
      <p:ext uri="{BB962C8B-B14F-4D97-AF65-F5344CB8AC3E}">
        <p14:creationId xmlns:p14="http://schemas.microsoft.com/office/powerpoint/2010/main" val="2314486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6">
            <a:extLst>
              <a:ext uri="{FF2B5EF4-FFF2-40B4-BE49-F238E27FC236}">
                <a16:creationId xmlns:a16="http://schemas.microsoft.com/office/drawing/2014/main" id="{959C6B72-F8E6-4281-8F3E-93FC0DC98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E843D91-BDF6-4929-9F3E-19F94785A169}"/>
              </a:ext>
            </a:extLst>
          </p:cNvPr>
          <p:cNvSpPr txBox="1"/>
          <p:nvPr/>
        </p:nvSpPr>
        <p:spPr>
          <a:xfrm>
            <a:off x="612648" y="365125"/>
            <a:ext cx="5295015" cy="206380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200">
                <a:latin typeface="+mj-lt"/>
                <a:ea typeface="+mj-ea"/>
                <a:cs typeface="+mj-cs"/>
              </a:rPr>
              <a:t>Saving The Final Model And Predictions From Saved Model</a:t>
            </a:r>
          </a:p>
        </p:txBody>
      </p:sp>
      <p:pic>
        <p:nvPicPr>
          <p:cNvPr id="4" name="Picture 3">
            <a:extLst>
              <a:ext uri="{FF2B5EF4-FFF2-40B4-BE49-F238E27FC236}">
                <a16:creationId xmlns:a16="http://schemas.microsoft.com/office/drawing/2014/main" id="{568EBCAD-E302-4BB7-95D8-AA2FF9666692}"/>
              </a:ext>
            </a:extLst>
          </p:cNvPr>
          <p:cNvPicPr>
            <a:picLocks noChangeAspect="1"/>
          </p:cNvPicPr>
          <p:nvPr/>
        </p:nvPicPr>
        <p:blipFill>
          <a:blip r:embed="rId3"/>
          <a:stretch>
            <a:fillRect/>
          </a:stretch>
        </p:blipFill>
        <p:spPr>
          <a:xfrm>
            <a:off x="5969086" y="1027702"/>
            <a:ext cx="3104368" cy="1062355"/>
          </a:xfrm>
          <a:prstGeom prst="rect">
            <a:avLst/>
          </a:prstGeom>
        </p:spPr>
      </p:pic>
      <p:pic>
        <p:nvPicPr>
          <p:cNvPr id="7" name="Picture 6">
            <a:extLst>
              <a:ext uri="{FF2B5EF4-FFF2-40B4-BE49-F238E27FC236}">
                <a16:creationId xmlns:a16="http://schemas.microsoft.com/office/drawing/2014/main" id="{05A7BFC7-46B0-4AF2-9D5C-1C7AF5376533}"/>
              </a:ext>
            </a:extLst>
          </p:cNvPr>
          <p:cNvPicPr>
            <a:picLocks noChangeAspect="1"/>
          </p:cNvPicPr>
          <p:nvPr/>
        </p:nvPicPr>
        <p:blipFill>
          <a:blip r:embed="rId4"/>
          <a:stretch>
            <a:fillRect/>
          </a:stretch>
        </p:blipFill>
        <p:spPr>
          <a:xfrm>
            <a:off x="9287394" y="1163892"/>
            <a:ext cx="2540538" cy="597026"/>
          </a:xfrm>
          <a:prstGeom prst="rect">
            <a:avLst/>
          </a:prstGeom>
        </p:spPr>
      </p:pic>
      <p:sp>
        <p:nvSpPr>
          <p:cNvPr id="29" name="sketch line">
            <a:extLst>
              <a:ext uri="{FF2B5EF4-FFF2-40B4-BE49-F238E27FC236}">
                <a16:creationId xmlns:a16="http://schemas.microsoft.com/office/drawing/2014/main" id="{490234EE-E0D8-4805-9227-CCEAC6016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F12A05F-626F-47D2-BB75-0239BA7A2666}"/>
              </a:ext>
            </a:extLst>
          </p:cNvPr>
          <p:cNvPicPr>
            <a:picLocks noChangeAspect="1"/>
          </p:cNvPicPr>
          <p:nvPr/>
        </p:nvPicPr>
        <p:blipFill>
          <a:blip r:embed="rId5"/>
          <a:stretch>
            <a:fillRect/>
          </a:stretch>
        </p:blipFill>
        <p:spPr>
          <a:xfrm>
            <a:off x="5841281" y="3647551"/>
            <a:ext cx="5986651" cy="1313343"/>
          </a:xfrm>
          <a:prstGeom prst="rect">
            <a:avLst/>
          </a:prstGeom>
        </p:spPr>
      </p:pic>
      <p:graphicFrame>
        <p:nvGraphicFramePr>
          <p:cNvPr id="21" name="TextBox 5">
            <a:extLst>
              <a:ext uri="{FF2B5EF4-FFF2-40B4-BE49-F238E27FC236}">
                <a16:creationId xmlns:a16="http://schemas.microsoft.com/office/drawing/2014/main" id="{03725912-4662-3C22-A4F8-EAB98D8C0737}"/>
              </a:ext>
            </a:extLst>
          </p:cNvPr>
          <p:cNvGraphicFramePr/>
          <p:nvPr>
            <p:extLst>
              <p:ext uri="{D42A27DB-BD31-4B8C-83A1-F6EECF244321}">
                <p14:modId xmlns:p14="http://schemas.microsoft.com/office/powerpoint/2010/main" val="2581212201"/>
              </p:ext>
            </p:extLst>
          </p:nvPr>
        </p:nvGraphicFramePr>
        <p:xfrm>
          <a:off x="612648" y="2908005"/>
          <a:ext cx="5295015" cy="32689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34971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42FF35-137C-4E76-9AC5-39F74F93AF7A}"/>
              </a:ext>
            </a:extLst>
          </p:cNvPr>
          <p:cNvSpPr>
            <a:spLocks noGrp="1"/>
          </p:cNvSpPr>
          <p:nvPr>
            <p:ph type="title"/>
          </p:nvPr>
        </p:nvSpPr>
        <p:spPr>
          <a:xfrm>
            <a:off x="826396" y="586855"/>
            <a:ext cx="4230100" cy="3387497"/>
          </a:xfrm>
        </p:spPr>
        <p:txBody>
          <a:bodyPr anchor="b">
            <a:normAutofit/>
          </a:bodyPr>
          <a:lstStyle/>
          <a:p>
            <a:pPr algn="r"/>
            <a:r>
              <a:rPr lang="en-US" sz="4000" spc="-100">
                <a:solidFill>
                  <a:srgbClr val="FFFFFF"/>
                </a:solidFill>
                <a:latin typeface="Calibri"/>
              </a:rPr>
              <a:t>Features</a:t>
            </a:r>
            <a:br>
              <a:rPr lang="en-US" sz="4000" spc="-100">
                <a:solidFill>
                  <a:srgbClr val="FFFFFF"/>
                </a:solidFill>
                <a:latin typeface="Calibri"/>
              </a:rPr>
            </a:br>
            <a:endParaRPr lang="en-IN" sz="4000">
              <a:solidFill>
                <a:srgbClr val="FFFFFF"/>
              </a:solidFill>
            </a:endParaRPr>
          </a:p>
        </p:txBody>
      </p:sp>
      <p:sp>
        <p:nvSpPr>
          <p:cNvPr id="3" name="Content Placeholder 2">
            <a:extLst>
              <a:ext uri="{FF2B5EF4-FFF2-40B4-BE49-F238E27FC236}">
                <a16:creationId xmlns:a16="http://schemas.microsoft.com/office/drawing/2014/main" id="{3D17C4E2-8C49-41DD-BFAB-A514239C11E2}"/>
              </a:ext>
            </a:extLst>
          </p:cNvPr>
          <p:cNvSpPr>
            <a:spLocks noGrp="1"/>
          </p:cNvSpPr>
          <p:nvPr>
            <p:ph idx="1"/>
          </p:nvPr>
        </p:nvSpPr>
        <p:spPr>
          <a:xfrm>
            <a:off x="6503158" y="649480"/>
            <a:ext cx="4862447" cy="5546047"/>
          </a:xfrm>
        </p:spPr>
        <p:txBody>
          <a:bodyPr anchor="ctr">
            <a:normAutofit/>
          </a:bodyPr>
          <a:lstStyle/>
          <a:p>
            <a:pPr eaLnBrk="1" hangingPunct="1">
              <a:spcBef>
                <a:spcPts val="2525"/>
              </a:spcBef>
              <a:buFont typeface="Wingdings" panose="05000000000000000000" pitchFamily="2" charset="2"/>
              <a:buChar char="§"/>
            </a:pPr>
            <a:r>
              <a:rPr lang="en-US" altLang="en-US" sz="2000" dirty="0">
                <a:latin typeface="Segoe UI" panose="020B0502040204020203" pitchFamily="34" charset="0"/>
              </a:rPr>
              <a:t> Airline: The name of the airline.</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Source: The source from which the service begins.</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Destination: The destination where the service</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Dep_Time: The time when the journey starts from the airport</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Arrival Time: Time of arrival at the airport</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Duration. Total duration of the journey</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Total Stops: Total stops between the source and</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 </a:t>
            </a:r>
            <a:r>
              <a:rPr lang="en-IN" sz="2000" i="0">
                <a:effectLst/>
                <a:latin typeface="Helvetica Neue"/>
              </a:rPr>
              <a:t>Meal availability</a:t>
            </a:r>
            <a:r>
              <a:rPr lang="en-US" altLang="en-US" sz="2000" dirty="0">
                <a:latin typeface="Segoe UI" panose="020B0502040204020203" pitchFamily="34" charset="0"/>
              </a:rPr>
              <a:t>: meals</a:t>
            </a:r>
            <a:endParaRPr lang="en-US" altLang="en-US" sz="2000">
              <a:latin typeface="Segoe UI" panose="020B0502040204020203" pitchFamily="34" charset="0"/>
            </a:endParaRPr>
          </a:p>
          <a:p>
            <a:pPr eaLnBrk="1" hangingPunct="1">
              <a:buFont typeface="Wingdings" panose="05000000000000000000" pitchFamily="2" charset="2"/>
              <a:buChar char="§"/>
            </a:pPr>
            <a:r>
              <a:rPr lang="en-US" altLang="en-US" sz="2000" dirty="0">
                <a:latin typeface="Segoe UI" panose="020B0502040204020203" pitchFamily="34" charset="0"/>
              </a:rPr>
              <a:t>Price: The price of the ticket</a:t>
            </a:r>
            <a:endParaRPr lang="en-US" altLang="en-US" sz="2000">
              <a:latin typeface="Segoe UI" panose="020B0502040204020203" pitchFamily="34" charset="0"/>
            </a:endParaRPr>
          </a:p>
          <a:p>
            <a:endParaRPr lang="en-IN" sz="2000" dirty="0"/>
          </a:p>
        </p:txBody>
      </p:sp>
    </p:spTree>
    <p:extLst>
      <p:ext uri="{BB962C8B-B14F-4D97-AF65-F5344CB8AC3E}">
        <p14:creationId xmlns:p14="http://schemas.microsoft.com/office/powerpoint/2010/main" val="2092123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C2EC50A-C3F5-4186-AE15-237A9EE66BFB}"/>
              </a:ext>
            </a:extLst>
          </p:cNvPr>
          <p:cNvSpPr txBox="1"/>
          <p:nvPr/>
        </p:nvSpPr>
        <p:spPr>
          <a:xfrm>
            <a:off x="841248" y="548640"/>
            <a:ext cx="3600860" cy="54315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u="sng" kern="1200">
                <a:solidFill>
                  <a:schemeClr val="tx1"/>
                </a:solidFill>
                <a:latin typeface="+mj-lt"/>
                <a:ea typeface="+mj-ea"/>
                <a:cs typeface="+mj-cs"/>
              </a:rPr>
              <a:t>Conclusion:</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1AC236D-8115-48B2-96C1-1E10C662DF27}"/>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400" b="0" i="0" dirty="0">
                <a:effectLst/>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28600">
              <a:lnSpc>
                <a:spcPct val="90000"/>
              </a:lnSpc>
              <a:spcAft>
                <a:spcPts val="600"/>
              </a:spcAft>
              <a:buFont typeface="Arial" panose="020B0604020202020204" pitchFamily="34" charset="0"/>
              <a:buChar char="•"/>
            </a:pPr>
            <a:r>
              <a:rPr lang="en-US" sz="1400" b="0" i="0" dirty="0">
                <a:effectLst/>
              </a:rPr>
              <a:t>First, we collected the flights data from  yatra.com and it was done by using Web scraping. The framework used for web scraping was Selenium, which has an advantage of automating our process of collecting data. We collected almost 3542 of data which contained the ticket price of the flights and other related features. Then, the scrapped data was saved in a excel file so that we can use further and analyze the data.</a:t>
            </a:r>
          </a:p>
          <a:p>
            <a:pPr marL="285750" indent="-228600">
              <a:lnSpc>
                <a:spcPct val="90000"/>
              </a:lnSpc>
              <a:spcAft>
                <a:spcPts val="600"/>
              </a:spcAft>
              <a:buFont typeface="Arial" panose="020B0604020202020204" pitchFamily="34" charset="0"/>
              <a:buChar char="•"/>
            </a:pPr>
            <a:r>
              <a:rPr lang="en-US" sz="1400" b="0" i="0" dirty="0">
                <a:effectLst/>
              </a:rPr>
              <a:t>Then we loaded the dataset and have done data cleaning, EDA process and pre-processing techniques like checking outliers, skewness, correlation, scaling data etc</a:t>
            </a:r>
            <a:r>
              <a:rPr lang="en-US" sz="1400" dirty="0"/>
              <a:t>.</a:t>
            </a:r>
            <a:r>
              <a:rPr lang="en-US" sz="1400" b="0" i="0" dirty="0">
                <a:effectLst/>
              </a:rPr>
              <a:t> </a:t>
            </a:r>
            <a:r>
              <a:rPr lang="en-US" sz="1400" dirty="0"/>
              <a:t>A</a:t>
            </a:r>
            <a:r>
              <a:rPr lang="en-US" sz="1400" b="0" i="0" dirty="0">
                <a:effectLst/>
              </a:rPr>
              <a:t>nd got better insights from data visualization.</a:t>
            </a:r>
          </a:p>
          <a:p>
            <a:pPr marL="285750" indent="-228600">
              <a:lnSpc>
                <a:spcPct val="90000"/>
              </a:lnSpc>
              <a:spcAft>
                <a:spcPts val="600"/>
              </a:spcAft>
              <a:buFont typeface="Arial" panose="020B0604020202020204" pitchFamily="34" charset="0"/>
              <a:buChar char="•"/>
            </a:pPr>
            <a:r>
              <a:rPr lang="en-US" sz="1400" b="0" i="0" dirty="0">
                <a:effectLst/>
              </a:rPr>
              <a:t>From the visualizations we got to know that flight ticket prices change during morning and evening time of the day. 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sz="1400" b="0" i="0" dirty="0" err="1">
                <a:effectLst/>
              </a:rPr>
              <a:t>Spicejet</a:t>
            </a:r>
            <a:r>
              <a:rPr lang="en-US" sz="1400" b="0" i="0" dirty="0">
                <a:effectLst/>
              </a:rPr>
              <a:t> airways almost having same ticket fares. </a:t>
            </a:r>
          </a:p>
          <a:p>
            <a:pPr indent="-2286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939963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A23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FE71C21-A196-436C-B9EA-ED9EF5BB141F}"/>
              </a:ext>
            </a:extLst>
          </p:cNvPr>
          <p:cNvPicPr>
            <a:picLocks noChangeAspect="1"/>
          </p:cNvPicPr>
          <p:nvPr/>
        </p:nvPicPr>
        <p:blipFill>
          <a:blip r:embed="rId2"/>
          <a:stretch>
            <a:fillRect/>
          </a:stretch>
        </p:blipFill>
        <p:spPr>
          <a:xfrm>
            <a:off x="1143941" y="643467"/>
            <a:ext cx="9904118" cy="5571066"/>
          </a:xfrm>
          <a:prstGeom prst="rect">
            <a:avLst/>
          </a:prstGeom>
        </p:spPr>
      </p:pic>
    </p:spTree>
    <p:extLst>
      <p:ext uri="{BB962C8B-B14F-4D97-AF65-F5344CB8AC3E}">
        <p14:creationId xmlns:p14="http://schemas.microsoft.com/office/powerpoint/2010/main" val="162355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24C1-591F-45DE-8131-165AF609BEB1}"/>
              </a:ext>
            </a:extLst>
          </p:cNvPr>
          <p:cNvSpPr>
            <a:spLocks noGrp="1"/>
          </p:cNvSpPr>
          <p:nvPr>
            <p:ph type="title"/>
          </p:nvPr>
        </p:nvSpPr>
        <p:spPr>
          <a:xfrm>
            <a:off x="5943135" y="0"/>
            <a:ext cx="5672759" cy="1325563"/>
          </a:xfrm>
        </p:spPr>
        <p:txBody>
          <a:bodyPr>
            <a:normAutofit fontScale="90000"/>
          </a:bodyPr>
          <a:lstStyle/>
          <a:p>
            <a:r>
              <a:rPr lang="en-US" sz="2800" dirty="0">
                <a:latin typeface="Bell MT" panose="02020503060305020303" pitchFamily="18" charset="0"/>
              </a:rPr>
              <a:t>				</a:t>
            </a:r>
            <a:r>
              <a:rPr lang="en-US" sz="4800" dirty="0">
                <a:latin typeface="Bell MT" panose="02020503060305020303" pitchFamily="18" charset="0"/>
              </a:rPr>
              <a:t>Problem Statement</a:t>
            </a:r>
            <a:br>
              <a:rPr lang="en-IN" sz="4800" u="sng" dirty="0">
                <a:latin typeface="Bell MT" panose="02020503060305020303" pitchFamily="18" charset="0"/>
              </a:rPr>
            </a:br>
            <a:endParaRPr lang="en-IN" sz="4800" dirty="0">
              <a:latin typeface="Bell MT" panose="02020503060305020303" pitchFamily="18" charset="0"/>
            </a:endParaRPr>
          </a:p>
        </p:txBody>
      </p:sp>
      <p:sp>
        <p:nvSpPr>
          <p:cNvPr id="21" name="Freeform: Shape 16">
            <a:extLst>
              <a:ext uri="{FF2B5EF4-FFF2-40B4-BE49-F238E27FC236}">
                <a16:creationId xmlns:a16="http://schemas.microsoft.com/office/drawing/2014/main" id="{E0D60ECE-8986-45DC-B7FE-EC7699B4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38829" cy="5840278"/>
          </a:xfrm>
          <a:custGeom>
            <a:avLst/>
            <a:gdLst>
              <a:gd name="connsiteX0" fmla="*/ 0 w 5438829"/>
              <a:gd name="connsiteY0" fmla="*/ 0 h 5840278"/>
              <a:gd name="connsiteX1" fmla="*/ 4466700 w 5438829"/>
              <a:gd name="connsiteY1" fmla="*/ 0 h 5840278"/>
              <a:gd name="connsiteX2" fmla="*/ 4652178 w 5438829"/>
              <a:gd name="connsiteY2" fmla="*/ 204077 h 5840278"/>
              <a:gd name="connsiteX3" fmla="*/ 5438829 w 5438829"/>
              <a:gd name="connsiteY3" fmla="*/ 2395363 h 5840278"/>
              <a:gd name="connsiteX4" fmla="*/ 1993914 w 5438829"/>
              <a:gd name="connsiteY4" fmla="*/ 5840278 h 5840278"/>
              <a:gd name="connsiteX5" fmla="*/ 67829 w 5438829"/>
              <a:gd name="connsiteY5" fmla="*/ 5251941 h 5840278"/>
              <a:gd name="connsiteX6" fmla="*/ 0 w 5438829"/>
              <a:gd name="connsiteY6" fmla="*/ 5201220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8829" h="5840278">
                <a:moveTo>
                  <a:pt x="0" y="0"/>
                </a:moveTo>
                <a:lnTo>
                  <a:pt x="4466700" y="0"/>
                </a:lnTo>
                <a:lnTo>
                  <a:pt x="4652178" y="204077"/>
                </a:lnTo>
                <a:cubicBezTo>
                  <a:pt x="5143616" y="799562"/>
                  <a:pt x="5438829" y="1562987"/>
                  <a:pt x="5438829" y="2395363"/>
                </a:cubicBezTo>
                <a:cubicBezTo>
                  <a:pt x="5438829" y="4297937"/>
                  <a:pt x="3896488" y="5840278"/>
                  <a:pt x="1993914" y="5840278"/>
                </a:cubicBezTo>
                <a:cubicBezTo>
                  <a:pt x="1280449" y="5840278"/>
                  <a:pt x="617641" y="5623387"/>
                  <a:pt x="67829" y="5251941"/>
                </a:cubicBezTo>
                <a:lnTo>
                  <a:pt x="0" y="520122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18">
            <a:extLst>
              <a:ext uri="{FF2B5EF4-FFF2-40B4-BE49-F238E27FC236}">
                <a16:creationId xmlns:a16="http://schemas.microsoft.com/office/drawing/2014/main" id="{96964194-5878-40D2-8EC0-DDC58387F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69134" cy="5654940"/>
          </a:xfrm>
          <a:custGeom>
            <a:avLst/>
            <a:gdLst>
              <a:gd name="connsiteX0" fmla="*/ 0 w 5269134"/>
              <a:gd name="connsiteY0" fmla="*/ 0 h 5654940"/>
              <a:gd name="connsiteX1" fmla="*/ 4227767 w 5269134"/>
              <a:gd name="connsiteY1" fmla="*/ 0 h 5654940"/>
              <a:gd name="connsiteX2" fmla="*/ 4312042 w 5269134"/>
              <a:gd name="connsiteY2" fmla="*/ 76595 h 5654940"/>
              <a:gd name="connsiteX3" fmla="*/ 5269134 w 5269134"/>
              <a:gd name="connsiteY3" fmla="*/ 2387221 h 5654940"/>
              <a:gd name="connsiteX4" fmla="*/ 2001415 w 5269134"/>
              <a:gd name="connsiteY4" fmla="*/ 5654940 h 5654940"/>
              <a:gd name="connsiteX5" fmla="*/ 198928 w 5269134"/>
              <a:gd name="connsiteY5" fmla="*/ 5113274 h 5654940"/>
              <a:gd name="connsiteX6" fmla="*/ 0 w 5269134"/>
              <a:gd name="connsiteY6" fmla="*/ 4969563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9134" h="5654940">
                <a:moveTo>
                  <a:pt x="0" y="0"/>
                </a:moveTo>
                <a:lnTo>
                  <a:pt x="4227767" y="0"/>
                </a:lnTo>
                <a:lnTo>
                  <a:pt x="4312042" y="76595"/>
                </a:lnTo>
                <a:cubicBezTo>
                  <a:pt x="4903383" y="667936"/>
                  <a:pt x="5269134" y="1484866"/>
                  <a:pt x="5269134" y="2387221"/>
                </a:cubicBezTo>
                <a:cubicBezTo>
                  <a:pt x="5269134" y="4191932"/>
                  <a:pt x="3806126" y="5654940"/>
                  <a:pt x="2001415" y="5654940"/>
                </a:cubicBezTo>
                <a:cubicBezTo>
                  <a:pt x="1335223" y="5654940"/>
                  <a:pt x="715593" y="5455584"/>
                  <a:pt x="198928" y="5113274"/>
                </a:cubicBezTo>
                <a:lnTo>
                  <a:pt x="0" y="496956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Airplane">
            <a:extLst>
              <a:ext uri="{FF2B5EF4-FFF2-40B4-BE49-F238E27FC236}">
                <a16:creationId xmlns:a16="http://schemas.microsoft.com/office/drawing/2014/main" id="{E4DCDD9A-493F-E5F1-CEEC-E524B5AA20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CE9F9A5D-8710-4A9E-A1A6-9806D477DB02}"/>
              </a:ext>
            </a:extLst>
          </p:cNvPr>
          <p:cNvSpPr>
            <a:spLocks noGrp="1"/>
          </p:cNvSpPr>
          <p:nvPr>
            <p:ph idx="1"/>
          </p:nvPr>
        </p:nvSpPr>
        <p:spPr>
          <a:xfrm>
            <a:off x="5590867" y="1034980"/>
            <a:ext cx="6145608" cy="5305530"/>
          </a:xfrm>
        </p:spPr>
        <p:txBody>
          <a:bodyPr anchor="t">
            <a:normAutofit/>
          </a:bodyPr>
          <a:lstStyle/>
          <a:p>
            <a:r>
              <a:rPr lang="en-US" sz="1800" dirty="0"/>
              <a:t>Anyone who has booked a flight ticket knows how unexpectedly the prices vary. The cheapest available ticket on a given flight gets more and less expensive over time. This usually happens as an attempt to maximize revenue based on -</a:t>
            </a:r>
          </a:p>
          <a:p>
            <a:r>
              <a:rPr lang="en-US" sz="1800" dirty="0"/>
              <a:t>1. Time of purchase patterns (making sure last-minute purchases are expensive)</a:t>
            </a:r>
          </a:p>
          <a:p>
            <a:r>
              <a:rPr lang="en-US" sz="1800" dirty="0"/>
              <a:t>2. Keeping the flight as full as they want it (raising prices on a flight which is filling up in order to reduce sales and hold back inventory for those expensive last-minute expensive purchases) So, you have to work on a project where you collect data of flight fares with other features and work to make a model to predict fares of flights.</a:t>
            </a:r>
          </a:p>
          <a:p>
            <a:endParaRPr lang="en-IN" sz="1100" dirty="0"/>
          </a:p>
        </p:txBody>
      </p:sp>
    </p:spTree>
    <p:extLst>
      <p:ext uri="{BB962C8B-B14F-4D97-AF65-F5344CB8AC3E}">
        <p14:creationId xmlns:p14="http://schemas.microsoft.com/office/powerpoint/2010/main" val="258125564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Rectangle 4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856EF61-66EA-46A7-BEA5-CF3AF0E197A9}"/>
              </a:ext>
            </a:extLst>
          </p:cNvPr>
          <p:cNvSpPr txBox="1"/>
          <p:nvPr/>
        </p:nvSpPr>
        <p:spPr>
          <a:xfrm>
            <a:off x="-3057" y="586855"/>
            <a:ext cx="3904030"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u="sng" kern="1200" dirty="0">
                <a:solidFill>
                  <a:srgbClr val="FFFFFF"/>
                </a:solidFill>
                <a:latin typeface="+mj-lt"/>
                <a:ea typeface="+mj-ea"/>
                <a:cs typeface="+mj-cs"/>
              </a:rPr>
              <a:t>Problem Understanding</a:t>
            </a:r>
          </a:p>
        </p:txBody>
      </p:sp>
      <p:sp>
        <p:nvSpPr>
          <p:cNvPr id="3" name="TextBox 2">
            <a:extLst>
              <a:ext uri="{FF2B5EF4-FFF2-40B4-BE49-F238E27FC236}">
                <a16:creationId xmlns:a16="http://schemas.microsoft.com/office/drawing/2014/main" id="{7F6F7B2E-9B57-4A0D-87F4-7C90E773CE0B}"/>
              </a:ext>
            </a:extLst>
          </p:cNvPr>
          <p:cNvSpPr txBox="1"/>
          <p:nvPr/>
        </p:nvSpPr>
        <p:spPr>
          <a:xfrm>
            <a:off x="4810259" y="649480"/>
            <a:ext cx="6555347" cy="5546047"/>
          </a:xfrm>
          <a:prstGeom prst="rect">
            <a:avLst/>
          </a:prstGeom>
        </p:spPr>
        <p:txBody>
          <a:bodyPr vert="horz" lIns="91440" tIns="45720" rIns="91440" bIns="45720" rtlCol="0" anchor="ctr">
            <a:normAutofit lnSpcReduction="10000"/>
          </a:bodyPr>
          <a:lstStyle/>
          <a:p>
            <a:pPr marL="114300" indent="-342900">
              <a:lnSpc>
                <a:spcPct val="90000"/>
              </a:lnSpc>
              <a:spcAft>
                <a:spcPts val="800"/>
              </a:spcAft>
              <a:buFont typeface="Wingdings" panose="05000000000000000000" pitchFamily="2" charset="2"/>
              <a:buChar char="v"/>
            </a:pPr>
            <a:r>
              <a:rPr lang="en-US" sz="2000" dirty="0"/>
              <a:t>        </a:t>
            </a:r>
            <a:r>
              <a:rPr lang="en-US" sz="2800" dirty="0"/>
              <a:t>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preferable scenario.</a:t>
            </a:r>
            <a:endParaRPr lang="en-US" sz="2800" dirty="0">
              <a:effectLst/>
            </a:endParaRPr>
          </a:p>
        </p:txBody>
      </p:sp>
    </p:spTree>
    <p:extLst>
      <p:ext uri="{BB962C8B-B14F-4D97-AF65-F5344CB8AC3E}">
        <p14:creationId xmlns:p14="http://schemas.microsoft.com/office/powerpoint/2010/main" val="205739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24DFE6-6254-42FE-BCB5-5BF17637D385}"/>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latin typeface="Segoe UI"/>
              </a:rPr>
              <a:t>Exploratory Data Analysis (EDA):</a:t>
            </a:r>
            <a:br>
              <a:rPr lang="en-US" sz="4000" b="1" dirty="0">
                <a:solidFill>
                  <a:srgbClr val="FFFFFF"/>
                </a:solidFill>
                <a:latin typeface="Segoe UI"/>
              </a:rPr>
            </a:br>
            <a:endParaRPr lang="en-IN" sz="4000" dirty="0">
              <a:solidFill>
                <a:srgbClr val="FFFFFF"/>
              </a:solidFill>
            </a:endParaRPr>
          </a:p>
        </p:txBody>
      </p:sp>
      <p:sp>
        <p:nvSpPr>
          <p:cNvPr id="3" name="Content Placeholder 2">
            <a:extLst>
              <a:ext uri="{FF2B5EF4-FFF2-40B4-BE49-F238E27FC236}">
                <a16:creationId xmlns:a16="http://schemas.microsoft.com/office/drawing/2014/main" id="{322050C8-C134-4762-8626-596BA4DDBE0D}"/>
              </a:ext>
            </a:extLst>
          </p:cNvPr>
          <p:cNvSpPr>
            <a:spLocks noGrp="1"/>
          </p:cNvSpPr>
          <p:nvPr>
            <p:ph idx="1"/>
          </p:nvPr>
        </p:nvSpPr>
        <p:spPr>
          <a:xfrm>
            <a:off x="4270549" y="381837"/>
            <a:ext cx="7454729" cy="6631911"/>
          </a:xfrm>
        </p:spPr>
        <p:txBody>
          <a:bodyPr anchor="ctr">
            <a:normAutofit/>
          </a:bodyPr>
          <a:lstStyle/>
          <a:p>
            <a:r>
              <a:rPr lang="en-IN" sz="1800"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sz="1800" dirty="0">
                <a:latin typeface="Century" panose="02040604050505020304" pitchFamily="18" charset="0"/>
                <a:ea typeface="Calibri" panose="020F0502020204030204" pitchFamily="34" charset="0"/>
                <a:cs typeface="Times New Roman" panose="02020603050405020304" pitchFamily="18" charset="0"/>
              </a:rPr>
              <a:t>data types </a:t>
            </a:r>
            <a:r>
              <a:rPr lang="en-IN" sz="1800" dirty="0">
                <a:effectLst/>
                <a:latin typeface="Century" panose="02040604050505020304" pitchFamily="18" charset="0"/>
                <a:ea typeface="Calibri" panose="020F0502020204030204" pitchFamily="34" charset="0"/>
                <a:cs typeface="Times New Roman" panose="02020603050405020304" pitchFamily="18" charset="0"/>
              </a:rPr>
              <a:t>etc.</a:t>
            </a:r>
          </a:p>
          <a:p>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p>
          <a:p>
            <a:r>
              <a:rPr lang="en-IN" sz="1800" dirty="0">
                <a:effectLst/>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“Departure time” and “Time_of_arrival” from object data type into datetime data types.</a:t>
            </a:r>
          </a:p>
          <a:p>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empty spaces.</a:t>
            </a:r>
            <a:endParaRPr lang="en-IN" sz="1800" dirty="0">
              <a:latin typeface="Century" panose="02040604050505020304" pitchFamily="18" charset="0"/>
              <a:cs typeface="Times New Roman" panose="02020603050405020304" pitchFamily="18" charset="0"/>
            </a:endParaRPr>
          </a:p>
          <a:p>
            <a:r>
              <a:rPr lang="en-IN" sz="1800" dirty="0">
                <a:effectLst/>
                <a:latin typeface="Century" panose="02040604050505020304" pitchFamily="18" charset="0"/>
                <a:ea typeface="Calibri" panose="020F0502020204030204" pitchFamily="34" charset="0"/>
              </a:rPr>
              <a:t>Extracted proper Duration column in terms of float data type from the difference of arrival time and departure time. Extracted</a:t>
            </a:r>
            <a:r>
              <a:rPr lang="en-IN" sz="1800" dirty="0">
                <a:effectLst/>
                <a:latin typeface="Century" panose="02040604050505020304" pitchFamily="18" charset="0"/>
                <a:ea typeface="Calibri" panose="020F0502020204030204" pitchFamily="34" charset="0"/>
                <a:cs typeface="Calibri" panose="020F0502020204030204" pitchFamily="34" charset="0"/>
              </a:rPr>
              <a:t> Departure Hour, Deparature_Min and Arrival Hour, Arrival columns from Departure time and Time_of_arrival columns and dropped these columns after extraction. </a:t>
            </a:r>
          </a:p>
          <a:p>
            <a:r>
              <a:rPr lang="en-IN" sz="1800" dirty="0">
                <a:effectLst/>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r>
              <a:rPr lang="en-IN" sz="1800" dirty="0">
                <a:effectLst/>
                <a:latin typeface="Century" panose="02040604050505020304" pitchFamily="18" charset="0"/>
                <a:ea typeface="Calibri" panose="020F0502020204030204" pitchFamily="34" charset="0"/>
                <a:cs typeface="Calibri" panose="020F0502020204030204" pitchFamily="34" charset="0"/>
              </a:rPr>
              <a:t>Grouped same categories in the column Meal availability</a:t>
            </a:r>
            <a:r>
              <a:rPr lang="en-IN" sz="1800" dirty="0">
                <a:latin typeface="Century" panose="02040604050505020304" pitchFamily="18" charset="0"/>
                <a:ea typeface="Calibri" panose="020F0502020204030204" pitchFamily="34" charset="0"/>
                <a:cs typeface="Calibri" panose="020F0502020204030204" pitchFamily="34" charset="0"/>
              </a:rPr>
              <a:t> and converted categorical data into numeric data in Number_of_stops </a:t>
            </a:r>
            <a:r>
              <a:rPr lang="en-IN" sz="1800" dirty="0">
                <a:effectLst/>
                <a:latin typeface="Century" panose="02040604050505020304" pitchFamily="18" charset="0"/>
                <a:ea typeface="Calibri" panose="020F0502020204030204" pitchFamily="34" charset="0"/>
                <a:cs typeface="Calibri" panose="020F0502020204030204" pitchFamily="34" charset="0"/>
              </a:rPr>
              <a:t> column</a:t>
            </a:r>
            <a:r>
              <a:rPr lang="en-IN" sz="1600" dirty="0">
                <a:effectLst/>
                <a:latin typeface="Century" panose="02040604050505020304" pitchFamily="18" charset="0"/>
                <a:ea typeface="Calibri" panose="020F0502020204030204" pitchFamily="34" charset="0"/>
                <a:cs typeface="Calibri" panose="020F0502020204030204" pitchFamily="34" charset="0"/>
              </a:rPr>
              <a:t>.</a:t>
            </a:r>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sz="1600" dirty="0">
              <a:latin typeface="Century" panose="02040604050505020304" pitchFamily="18" charset="0"/>
              <a:ea typeface="Calibri" panose="020F0502020204030204" pitchFamily="34" charset="0"/>
            </a:endParaRPr>
          </a:p>
          <a:p>
            <a:endParaRPr lang="en-IN" sz="1600" dirty="0">
              <a:effectLst/>
              <a:latin typeface="Century" panose="02040604050505020304" pitchFamily="18"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190391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22BD39-6B5B-493A-BE62-58ECD0F7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1">
            <a:extLst>
              <a:ext uri="{FF2B5EF4-FFF2-40B4-BE49-F238E27FC236}">
                <a16:creationId xmlns:a16="http://schemas.microsoft.com/office/drawing/2014/main" id="{4741521E-DC76-41B9-8A47-448CD4F9FA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372661" y="-3359290"/>
            <a:ext cx="5470372" cy="12188952"/>
          </a:xfrm>
          <a:prstGeom prst="rect">
            <a:avLst/>
          </a:prstGeom>
        </p:spPr>
      </p:pic>
      <p:sp>
        <p:nvSpPr>
          <p:cNvPr id="2" name="Title 1">
            <a:extLst>
              <a:ext uri="{FF2B5EF4-FFF2-40B4-BE49-F238E27FC236}">
                <a16:creationId xmlns:a16="http://schemas.microsoft.com/office/drawing/2014/main" id="{CCE1DD3A-265C-44BD-8CEE-B3C9FBBA1741}"/>
              </a:ext>
            </a:extLst>
          </p:cNvPr>
          <p:cNvSpPr>
            <a:spLocks noGrp="1"/>
          </p:cNvSpPr>
          <p:nvPr>
            <p:ph type="title"/>
          </p:nvPr>
        </p:nvSpPr>
        <p:spPr>
          <a:xfrm>
            <a:off x="1403632" y="184336"/>
            <a:ext cx="9283781" cy="1405965"/>
          </a:xfrm>
        </p:spPr>
        <p:txBody>
          <a:bodyPr vert="horz" lIns="91440" tIns="45720" rIns="91440" bIns="45720" rtlCol="0" anchor="b">
            <a:normAutofit/>
          </a:bodyPr>
          <a:lstStyle/>
          <a:p>
            <a:pPr algn="ctr"/>
            <a:r>
              <a:rPr lang="en-US" altLang="en-US" sz="4600"/>
              <a:t>Loading Dataset</a:t>
            </a:r>
            <a:br>
              <a:rPr lang="en-US" altLang="en-US" sz="4600"/>
            </a:br>
            <a:endParaRPr lang="en-US" sz="4600"/>
          </a:p>
        </p:txBody>
      </p:sp>
      <p:sp>
        <p:nvSpPr>
          <p:cNvPr id="18" name="Rectangle 13">
            <a:extLst>
              <a:ext uri="{FF2B5EF4-FFF2-40B4-BE49-F238E27FC236}">
                <a16:creationId xmlns:a16="http://schemas.microsoft.com/office/drawing/2014/main" id="{53FD85F6-ECDC-4124-9916-6444E142C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1FD761B-694A-42F7-87AD-C50E490AD374}"/>
              </a:ext>
            </a:extLst>
          </p:cNvPr>
          <p:cNvPicPr>
            <a:picLocks noGrp="1" noChangeAspect="1"/>
          </p:cNvPicPr>
          <p:nvPr>
            <p:ph idx="1"/>
          </p:nvPr>
        </p:nvPicPr>
        <p:blipFill rotWithShape="1">
          <a:blip r:embed="rId4"/>
          <a:srcRect r="-1" b="2542"/>
          <a:stretch/>
        </p:blipFill>
        <p:spPr>
          <a:xfrm>
            <a:off x="520806" y="3076855"/>
            <a:ext cx="11433450" cy="3118224"/>
          </a:xfrm>
          <a:prstGeom prst="rect">
            <a:avLst/>
          </a:prstGeom>
        </p:spPr>
      </p:pic>
      <p:sp>
        <p:nvSpPr>
          <p:cNvPr id="16" name="Rectangle 15">
            <a:extLst>
              <a:ext uri="{FF2B5EF4-FFF2-40B4-BE49-F238E27FC236}">
                <a16:creationId xmlns:a16="http://schemas.microsoft.com/office/drawing/2014/main" id="{FB5D26B4-74AD-4118-8F13-7051DA3BF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6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3FA40-C592-4705-90F5-2D582A1CCB36}"/>
              </a:ext>
            </a:extLst>
          </p:cNvPr>
          <p:cNvSpPr>
            <a:spLocks noGrp="1"/>
          </p:cNvSpPr>
          <p:nvPr>
            <p:ph type="title"/>
          </p:nvPr>
        </p:nvSpPr>
        <p:spPr>
          <a:xfrm>
            <a:off x="715748" y="338932"/>
            <a:ext cx="10307294" cy="898581"/>
          </a:xfrm>
        </p:spPr>
        <p:txBody>
          <a:bodyPr vert="horz" lIns="91440" tIns="45720" rIns="91440" bIns="45720" rtlCol="0" anchor="ctr">
            <a:normAutofit fontScale="90000"/>
          </a:bodyPr>
          <a:lstStyle/>
          <a:p>
            <a:r>
              <a:rPr lang="en-US" sz="3200" b="1" i="0" dirty="0">
                <a:solidFill>
                  <a:srgbClr val="FFFFFF"/>
                </a:solidFill>
                <a:effectLst/>
                <a:latin typeface="Bell MT" panose="02020503060305020303" pitchFamily="18" charset="0"/>
              </a:rPr>
              <a:t>'Price' Let's replace this sign by empty space and convert the type into float.</a:t>
            </a:r>
            <a:br>
              <a:rPr lang="en-US" sz="1900" b="1" i="0" dirty="0">
                <a:solidFill>
                  <a:srgbClr val="FFFFFF"/>
                </a:solidFill>
                <a:effectLst/>
              </a:rPr>
            </a:br>
            <a:endParaRPr lang="en-US" sz="1900" dirty="0">
              <a:solidFill>
                <a:srgbClr val="FFFFFF"/>
              </a:solidFill>
            </a:endParaRPr>
          </a:p>
        </p:txBody>
      </p:sp>
      <p:pic>
        <p:nvPicPr>
          <p:cNvPr id="6" name="Picture 5">
            <a:extLst>
              <a:ext uri="{FF2B5EF4-FFF2-40B4-BE49-F238E27FC236}">
                <a16:creationId xmlns:a16="http://schemas.microsoft.com/office/drawing/2014/main" id="{1C368D68-291E-4225-A676-3FB7D3715AB8}"/>
              </a:ext>
            </a:extLst>
          </p:cNvPr>
          <p:cNvPicPr>
            <a:picLocks noChangeAspect="1"/>
          </p:cNvPicPr>
          <p:nvPr/>
        </p:nvPicPr>
        <p:blipFill>
          <a:blip r:embed="rId2"/>
          <a:stretch>
            <a:fillRect/>
          </a:stretch>
        </p:blipFill>
        <p:spPr>
          <a:xfrm>
            <a:off x="715748" y="3407881"/>
            <a:ext cx="5131088" cy="1544726"/>
          </a:xfrm>
          <a:prstGeom prst="rect">
            <a:avLst/>
          </a:prstGeom>
        </p:spPr>
      </p:pic>
      <p:pic>
        <p:nvPicPr>
          <p:cNvPr id="4" name="Content Placeholder 3">
            <a:extLst>
              <a:ext uri="{FF2B5EF4-FFF2-40B4-BE49-F238E27FC236}">
                <a16:creationId xmlns:a16="http://schemas.microsoft.com/office/drawing/2014/main" id="{5A116669-2F1A-4272-A9FF-77D093A4DF6A}"/>
              </a:ext>
            </a:extLst>
          </p:cNvPr>
          <p:cNvPicPr>
            <a:picLocks noGrp="1" noChangeAspect="1"/>
          </p:cNvPicPr>
          <p:nvPr>
            <p:ph idx="1"/>
          </p:nvPr>
        </p:nvPicPr>
        <p:blipFill>
          <a:blip r:embed="rId3"/>
          <a:stretch>
            <a:fillRect/>
          </a:stretch>
        </p:blipFill>
        <p:spPr>
          <a:xfrm>
            <a:off x="6345165" y="2568369"/>
            <a:ext cx="5131087" cy="3296723"/>
          </a:xfrm>
          <a:prstGeom prst="rect">
            <a:avLst/>
          </a:prstGeom>
        </p:spPr>
      </p:pic>
    </p:spTree>
    <p:extLst>
      <p:ext uri="{BB962C8B-B14F-4D97-AF65-F5344CB8AC3E}">
        <p14:creationId xmlns:p14="http://schemas.microsoft.com/office/powerpoint/2010/main" val="699800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3119</TotalTime>
  <Words>2554</Words>
  <Application>Microsoft Office PowerPoint</Application>
  <PresentationFormat>Widescreen</PresentationFormat>
  <Paragraphs>128</Paragraphs>
  <Slides>41</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Amasis MT Pro Black</vt:lpstr>
      <vt:lpstr>Arial</vt:lpstr>
      <vt:lpstr>Bell MT</vt:lpstr>
      <vt:lpstr>Calibri</vt:lpstr>
      <vt:lpstr>Calibri Light</vt:lpstr>
      <vt:lpstr>Century</vt:lpstr>
      <vt:lpstr>Helvetica Neue</vt:lpstr>
      <vt:lpstr>Segoe UI</vt:lpstr>
      <vt:lpstr>Times New Roman</vt:lpstr>
      <vt:lpstr>Wingdings</vt:lpstr>
      <vt:lpstr>Office Theme</vt:lpstr>
      <vt:lpstr>PowerPoint Presentation</vt:lpstr>
      <vt:lpstr>PowerPoint Presentation</vt:lpstr>
      <vt:lpstr>The Dataset </vt:lpstr>
      <vt:lpstr>Features </vt:lpstr>
      <vt:lpstr>    Problem Statement </vt:lpstr>
      <vt:lpstr>PowerPoint Presentation</vt:lpstr>
      <vt:lpstr>Exploratory Data Analysis (EDA): </vt:lpstr>
      <vt:lpstr>Loading Dataset </vt:lpstr>
      <vt:lpstr>'Price' Let's replace this sign by empty space and convert the type into float. </vt:lpstr>
      <vt:lpstr>Airline</vt:lpstr>
      <vt:lpstr>Source</vt:lpstr>
      <vt:lpstr>Departure Time</vt:lpstr>
      <vt:lpstr>Arrival Time</vt:lpstr>
      <vt:lpstr>Meal availability</vt:lpstr>
      <vt:lpstr>Source vs Price </vt:lpstr>
      <vt:lpstr> "Airline" vs "Price"</vt:lpstr>
      <vt:lpstr>"Destination" vs "Price" </vt:lpstr>
      <vt:lpstr>"Total Stops" vs "Price" </vt:lpstr>
      <vt:lpstr>"Dep_hour" vs "Price" </vt:lpstr>
      <vt:lpstr>"Duration_min" vs "Price" </vt:lpstr>
      <vt:lpstr>"Destination" </vt:lpstr>
      <vt:lpstr>PairPlot</vt:lpstr>
      <vt:lpstr>Correlation Between Features and Label </vt:lpstr>
      <vt:lpstr>Identifying the outliers using box plot </vt:lpstr>
      <vt:lpstr>Plotting Skewness</vt:lpstr>
      <vt:lpstr>Observations</vt:lpstr>
      <vt:lpstr>Principle Component Analysis </vt:lpstr>
      <vt:lpstr>PowerPoint Presentation</vt:lpstr>
      <vt:lpstr>PowerPoint Presentation</vt:lpstr>
      <vt:lpstr>PowerPoint Presentation</vt:lpstr>
      <vt:lpstr>PowerPoint Presentation</vt:lpstr>
      <vt:lpstr>Decision Tree Regressor </vt:lpstr>
      <vt:lpstr>Random Forest Regressor </vt:lpstr>
      <vt:lpstr>XGBRegressor </vt:lpstr>
      <vt:lpstr>GradientBoostingRegressor </vt:lpstr>
      <vt:lpstr>KNeighborsRegressor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Nethravathi S</dc:creator>
  <cp:lastModifiedBy>akshay shah</cp:lastModifiedBy>
  <cp:revision>115</cp:revision>
  <dcterms:created xsi:type="dcterms:W3CDTF">2021-10-24T08:35:25Z</dcterms:created>
  <dcterms:modified xsi:type="dcterms:W3CDTF">2022-03-22T14:50:18Z</dcterms:modified>
</cp:coreProperties>
</file>