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1" r:id="rId3"/>
    <p:sldId id="269" r:id="rId4"/>
    <p:sldId id="26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rgbClr val="00B0F0"/>
                </a:solidFill>
                <a:latin typeface="Roboto"/>
              </a:rPr>
              <a:t>Day-6</a:t>
            </a:r>
            <a:endParaRPr lang="en-US" sz="72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  <a:endParaRPr lang="en-US" sz="3200" b="1" dirty="0">
              <a:latin typeface="Roboto"/>
            </a:endParaRP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  <a:endParaRPr lang="en-US" sz="44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1072" y="1120247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UNION selects only distinct values. Use UNION ALL to also select duplicate values!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1718" y="290822"/>
            <a:ext cx="2122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UNION ALL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581656" y="22436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Patient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Guardian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1718" y="290822"/>
            <a:ext cx="1649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Intersect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2320" y="16035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Patient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INTERSECT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Guardian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1718" y="290822"/>
            <a:ext cx="1282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7456" y="18321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Patient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Guardian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2069" y="1147227"/>
            <a:ext cx="4239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 server join types</a:t>
            </a:r>
            <a:endParaRPr lang="en-US" dirty="0"/>
          </a:p>
          <a:p>
            <a:r>
              <a:rPr lang="en-US" dirty="0"/>
              <a:t>Inner join</a:t>
            </a:r>
            <a:endParaRPr lang="en-US" dirty="0"/>
          </a:p>
          <a:p>
            <a:r>
              <a:rPr lang="en-US" dirty="0"/>
              <a:t>Left Join</a:t>
            </a:r>
            <a:endParaRPr lang="en-US" dirty="0"/>
          </a:p>
          <a:p>
            <a:r>
              <a:rPr lang="en-US" dirty="0"/>
              <a:t>Right Join</a:t>
            </a:r>
            <a:endParaRPr lang="en-US" dirty="0"/>
          </a:p>
          <a:p>
            <a:r>
              <a:rPr lang="en-US" dirty="0"/>
              <a:t>Full Join</a:t>
            </a:r>
            <a:endParaRPr lang="en-US" dirty="0"/>
          </a:p>
          <a:p>
            <a:r>
              <a:rPr lang="en-US" dirty="0"/>
              <a:t>Union </a:t>
            </a:r>
            <a:endParaRPr lang="en-US" dirty="0"/>
          </a:p>
          <a:p>
            <a:r>
              <a:rPr lang="en-US" dirty="0"/>
              <a:t>Union all</a:t>
            </a:r>
            <a:endParaRPr lang="en-US" dirty="0"/>
          </a:p>
          <a:p>
            <a:r>
              <a:rPr lang="en-US" dirty="0"/>
              <a:t>Intersect</a:t>
            </a:r>
            <a:endParaRPr lang="en-US" dirty="0"/>
          </a:p>
          <a:p>
            <a:r>
              <a:rPr lang="en-US" dirty="0"/>
              <a:t>Except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32069" y="39029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Roboto" panose="02000000000000000000" pitchFamily="2" charset="0"/>
                <a:ea typeface="Times New Roman" panose="02020603050405020304" charset="0"/>
                <a:cs typeface="Times New Roman" panose="02020603050405020304" charset="0"/>
              </a:rPr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78032" y="1789113"/>
          <a:ext cx="97155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itmap Image" r:id="rId1" imgW="12144375" imgH="4857750" progId="PBrush">
                  <p:embed/>
                </p:oleObj>
              </mc:Choice>
              <mc:Fallback>
                <p:oleObj name="Bitmap Image" r:id="rId1" imgW="12144375" imgH="4857750" progId="PBrush">
                  <p:embed/>
                  <p:pic>
                    <p:nvPicPr>
                      <p:cNvPr id="0" name="Picture 1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8032" y="1789113"/>
                        <a:ext cx="9715500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40320" y="1197841"/>
          <a:ext cx="8078238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Bitmap Image" r:id="rId1" imgW="8943975" imgH="5505450" progId="PBrush">
                  <p:embed/>
                </p:oleObj>
              </mc:Choice>
              <mc:Fallback>
                <p:oleObj name="Bitmap Image" r:id="rId1" imgW="8943975" imgH="5505450" progId="PBrush">
                  <p:embed/>
                  <p:pic>
                    <p:nvPicPr>
                      <p:cNvPr id="0" name="Picture 5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0320" y="1197841"/>
                        <a:ext cx="8078238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3350" y="1833944"/>
          <a:ext cx="6308725" cy="408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1" imgW="7886700" imgH="5105400" progId="Paint.Picture">
                  <p:embed/>
                </p:oleObj>
              </mc:Choice>
              <mc:Fallback>
                <p:oleObj name="Bitmap Image" r:id="rId1" imgW="7886700" imgH="5105400" progId="Paint.Picture">
                  <p:embed/>
                  <p:pic>
                    <p:nvPicPr>
                      <p:cNvPr id="0" name="Picture 6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3350" y="1833944"/>
                        <a:ext cx="6308725" cy="40846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51844" y="629150"/>
            <a:ext cx="205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charset="0"/>
                <a:cs typeface="Times New Roman" panose="02020603050405020304" charset="0"/>
              </a:rPr>
              <a:t>Union </a:t>
            </a:r>
            <a:r>
              <a:rPr lang="en-US" sz="2400" b="1" dirty="0" err="1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sz="2400" b="1" dirty="0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charset="0"/>
                <a:cs typeface="Times New Roman" panose="02020603050405020304" charset="0"/>
              </a:rPr>
              <a:t> Join</a:t>
            </a:r>
            <a:endParaRPr lang="en-US" sz="2400" b="1" dirty="0">
              <a:solidFill>
                <a:schemeClr val="accent5"/>
              </a:solidFill>
              <a:latin typeface="Roboto" panose="02000000000000000000" pitchFamily="2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" y="1017841"/>
            <a:ext cx="11510604" cy="584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QL Server UNION: The Ultimate Gui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1" y="1686750"/>
            <a:ext cx="6199550" cy="36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43127" y="638294"/>
            <a:ext cx="205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charset="0"/>
                <a:cs typeface="Times New Roman" panose="02020603050405020304" charset="0"/>
              </a:rPr>
              <a:t>Union </a:t>
            </a:r>
            <a:r>
              <a:rPr lang="en-US" sz="2400" b="1" dirty="0" err="1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en-US" sz="2400" b="1" dirty="0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charset="0"/>
                <a:cs typeface="Times New Roman" panose="02020603050405020304" charset="0"/>
              </a:rPr>
              <a:t> Join</a:t>
            </a:r>
            <a:endParaRPr lang="en-US" sz="2400" b="1" dirty="0">
              <a:solidFill>
                <a:schemeClr val="accent5"/>
              </a:solidFill>
              <a:latin typeface="Roboto" panose="02000000000000000000" pitchFamily="2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0711" y="574286"/>
            <a:ext cx="470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Times New Roman" panose="02020603050405020304" charset="0"/>
                <a:cs typeface="Times New Roman" panose="02020603050405020304" charset="0"/>
              </a:rPr>
              <a:t>Union/Union All/Intersect/Except</a:t>
            </a: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717925" y="1932559"/>
          <a:ext cx="6080125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Bitmap Image" r:id="rId1" imgW="7600950" imgH="5133975" progId="Paint.Picture">
                  <p:embed/>
                </p:oleObj>
              </mc:Choice>
              <mc:Fallback>
                <p:oleObj name="Bitmap Image" r:id="rId1" imgW="7600950" imgH="5133975" progId="Paint.Picture">
                  <p:embed/>
                  <p:pic>
                    <p:nvPicPr>
                      <p:cNvPr id="0" name="Picture 7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7925" y="1932559"/>
                        <a:ext cx="6080125" cy="410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6984" y="819603"/>
            <a:ext cx="91592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SQL UNION Operator</a:t>
            </a:r>
            <a:endParaRPr lang="en-US" sz="2800" b="1" dirty="0"/>
          </a:p>
          <a:p>
            <a:r>
              <a:rPr lang="en-US" dirty="0"/>
              <a:t>The UNION operator is used to combine the result-set of two or more SELECT statements.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 SELECT statement within UNION must have the same number of columns</a:t>
            </a:r>
            <a:endParaRPr lang="en-US" dirty="0"/>
          </a:p>
          <a:p>
            <a:r>
              <a:rPr lang="en-US" dirty="0"/>
              <a:t>The columns must also have similar data types</a:t>
            </a:r>
            <a:endParaRPr lang="en-US" dirty="0"/>
          </a:p>
          <a:p>
            <a:r>
              <a:rPr lang="en-US" dirty="0"/>
              <a:t>The columns in every SELECT statement must also be in the same order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8424" y="31671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Patient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Guardian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Presentation</Application>
  <PresentationFormat>Widescreen</PresentationFormat>
  <Paragraphs>58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Roboto</vt:lpstr>
      <vt:lpstr>Times New Roman</vt:lpstr>
      <vt:lpstr>Roboto</vt:lpstr>
      <vt:lpstr>Consolas</vt:lpstr>
      <vt:lpstr>Microsoft YaHei</vt:lpstr>
      <vt:lpstr>Arial Unicode MS</vt:lpstr>
      <vt:lpstr>Calibri Light</vt:lpstr>
      <vt:lpstr>Calibri</vt:lpstr>
      <vt:lpstr>Office Theme</vt:lpstr>
      <vt:lpstr>PBrush</vt:lpstr>
      <vt:lpstr>PBrush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82</cp:revision>
  <dcterms:created xsi:type="dcterms:W3CDTF">2022-04-07T14:24:00Z</dcterms:created>
  <dcterms:modified xsi:type="dcterms:W3CDTF">2024-08-11T16:49:20Z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C29853C725DA462AA38493A91D3BEBA2_13</vt:lpwstr>
  </property>
  <property fmtid="{D5CDD505-2E9C-101B-9397-08002B2CF9AE}" pid="3" name="KSOProductBuildVer">
    <vt:lpwstr>1033-12.2.0.17545</vt:lpwstr>
  </property>
</Properties>
</file>