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01040" y="2057856"/>
            <a:ext cx="10675620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Clustering Algorithm </a:t>
            </a:r>
          </a:p>
          <a:p>
            <a:pPr lvl="0" algn="ctr"/>
            <a:r>
              <a:rPr lang="en-US" sz="3200" b="1" dirty="0">
                <a:solidFill>
                  <a:prstClr val="black"/>
                </a:solidFill>
                <a:latin typeface="Roboto"/>
              </a:rPr>
              <a:t>Aksadur Rahman</a:t>
            </a:r>
          </a:p>
          <a:p>
            <a:pPr lvl="0" algn="ctr"/>
            <a:r>
              <a:rPr lang="en-US" sz="1600" b="1" dirty="0">
                <a:solidFill>
                  <a:srgbClr val="5B9BD5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(3, 5)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(5.5, 7)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blipFill>
                <a:blip r:embed="rId3"/>
                <a:stretch>
                  <a:fillRect l="-1151" t="-1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6182" y="4903129"/>
            <a:ext cx="1721946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54492"/>
              </p:ext>
            </p:extLst>
          </p:nvPr>
        </p:nvGraphicFramePr>
        <p:xfrm>
          <a:off x="2982350" y="5413514"/>
          <a:ext cx="6569613" cy="788988"/>
        </p:xfrm>
        <a:graphic>
          <a:graphicData uri="http://schemas.openxmlformats.org/drawingml/2006/table">
            <a:tbl>
              <a:tblPr firstRow="1" firstCol="1" bandRow="1"/>
              <a:tblGrid>
                <a:gridCol w="2173551">
                  <a:extLst>
                    <a:ext uri="{9D8B030D-6E8A-4147-A177-3AD203B41FA5}">
                      <a16:colId xmlns:a16="http://schemas.microsoft.com/office/drawing/2014/main" val="2003428322"/>
                    </a:ext>
                  </a:extLst>
                </a:gridCol>
                <a:gridCol w="2195064">
                  <a:extLst>
                    <a:ext uri="{9D8B030D-6E8A-4147-A177-3AD203B41FA5}">
                      <a16:colId xmlns:a16="http://schemas.microsoft.com/office/drawing/2014/main" val="268732144"/>
                    </a:ext>
                  </a:extLst>
                </a:gridCol>
                <a:gridCol w="2200998">
                  <a:extLst>
                    <a:ext uri="{9D8B030D-6E8A-4147-A177-3AD203B41FA5}">
                      <a16:colId xmlns:a16="http://schemas.microsoft.com/office/drawing/2014/main" val="458269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38792"/>
                  </a:ext>
                </a:extLst>
              </a:tr>
              <a:tr h="62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 C(4,5) 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92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B(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6,7) 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(5.5, 7)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8119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8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592739" y="1884742"/>
            <a:ext cx="7757267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 which cluster contain the input data M(5,4)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=3.082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Dist1&lt; Dist2, given input data </a:t>
                </a:r>
                <a:r>
                  <a:rPr lang="en-US" b="1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M(5,4)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cluster-1</a:t>
                </a:r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  <a:blipFill>
                <a:blip r:embed="rId3"/>
                <a:stretch>
                  <a:fillRect l="-647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739" y="1544000"/>
            <a:ext cx="11673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739" y="2452043"/>
            <a:ext cx="128913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</p:txBody>
      </p:sp>
    </p:spTree>
    <p:extLst>
      <p:ext uri="{BB962C8B-B14F-4D97-AF65-F5344CB8AC3E}">
        <p14:creationId xmlns:p14="http://schemas.microsoft.com/office/powerpoint/2010/main" val="19138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60431" y="1559223"/>
            <a:ext cx="243528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 Selection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7043"/>
              </p:ext>
            </p:extLst>
          </p:nvPr>
        </p:nvGraphicFramePr>
        <p:xfrm>
          <a:off x="1322015" y="2085440"/>
          <a:ext cx="6291389" cy="1950924"/>
        </p:xfrm>
        <a:graphic>
          <a:graphicData uri="http://schemas.openxmlformats.org/drawingml/2006/table">
            <a:tbl>
              <a:tblPr firstRow="1" firstCol="1" bandRow="1"/>
              <a:tblGrid>
                <a:gridCol w="780030">
                  <a:extLst>
                    <a:ext uri="{9D8B030D-6E8A-4147-A177-3AD203B41FA5}">
                      <a16:colId xmlns:a16="http://schemas.microsoft.com/office/drawing/2014/main" val="2438721359"/>
                    </a:ext>
                  </a:extLst>
                </a:gridCol>
                <a:gridCol w="831179">
                  <a:extLst>
                    <a:ext uri="{9D8B030D-6E8A-4147-A177-3AD203B41FA5}">
                      <a16:colId xmlns:a16="http://schemas.microsoft.com/office/drawing/2014/main" val="1254406888"/>
                    </a:ext>
                  </a:extLst>
                </a:gridCol>
                <a:gridCol w="1086927">
                  <a:extLst>
                    <a:ext uri="{9D8B030D-6E8A-4147-A177-3AD203B41FA5}">
                      <a16:colId xmlns:a16="http://schemas.microsoft.com/office/drawing/2014/main" val="169917432"/>
                    </a:ext>
                  </a:extLst>
                </a:gridCol>
                <a:gridCol w="1214801">
                  <a:extLst>
                    <a:ext uri="{9D8B030D-6E8A-4147-A177-3AD203B41FA5}">
                      <a16:colId xmlns:a16="http://schemas.microsoft.com/office/drawing/2014/main" val="1115855811"/>
                    </a:ext>
                  </a:extLst>
                </a:gridCol>
                <a:gridCol w="1150864">
                  <a:extLst>
                    <a:ext uri="{9D8B030D-6E8A-4147-A177-3AD203B41FA5}">
                      <a16:colId xmlns:a16="http://schemas.microsoft.com/office/drawing/2014/main" val="3643255244"/>
                    </a:ext>
                  </a:extLst>
                </a:gridCol>
                <a:gridCol w="1227588">
                  <a:extLst>
                    <a:ext uri="{9D8B030D-6E8A-4147-A177-3AD203B41FA5}">
                      <a16:colId xmlns:a16="http://schemas.microsoft.com/office/drawing/2014/main" val="3181618522"/>
                    </a:ext>
                  </a:extLst>
                </a:gridCol>
              </a:tblGrid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06327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926707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69601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43263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68020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4.242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=1.414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3.605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2.236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2.828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blipFill>
                <a:blip r:embed="rId3"/>
                <a:stretch>
                  <a:fillRect l="-1327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4.123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3.16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blipFill>
                <a:blip r:embed="rId4"/>
                <a:stretch>
                  <a:fillRect l="-1331" r="-499" b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7516" y="798953"/>
            <a:ext cx="133562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2994" y="4351733"/>
            <a:ext cx="331177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Initial centroid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1: 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2: (6,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431" y="287217"/>
            <a:ext cx="69411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770" y="1200811"/>
            <a:ext cx="3789363" cy="3789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5905" y="5117918"/>
            <a:ext cx="3187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James </a:t>
            </a:r>
            <a:r>
              <a:rPr lang="en-US" sz="3200" b="1" dirty="0" err="1">
                <a:solidFill>
                  <a:srgbClr val="00B0F0"/>
                </a:solidFill>
              </a:rPr>
              <a:t>MacQueen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6587" y="1347112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is one of the simplest unsupervised learning algorithms that solves the well-known clustering problem. The procedure follows a simple and easy way to classify a given data set through a certain number of clusters (assume k clusters)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2" y="2547441"/>
            <a:ext cx="7240299" cy="36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644300" y="1260328"/>
            <a:ext cx="9421091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 the following data into two clusters using the k-mean clustering.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A(3,4) B(6,7) C(4,5), D(5,7) E(2,6)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8617" y="2790131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Initial Step: (Centroid selection)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cluster-1: A(3,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cluster-2: C(4,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274" y="301966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04475" y="1611677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8546"/>
              </p:ext>
            </p:extLst>
          </p:nvPr>
        </p:nvGraphicFramePr>
        <p:xfrm>
          <a:off x="1066802" y="2164563"/>
          <a:ext cx="5888181" cy="2146286"/>
        </p:xfrm>
        <a:graphic>
          <a:graphicData uri="http://schemas.openxmlformats.org/drawingml/2006/table">
            <a:tbl>
              <a:tblPr firstRow="1" firstCol="1" bandRow="1"/>
              <a:tblGrid>
                <a:gridCol w="1029235">
                  <a:extLst>
                    <a:ext uri="{9D8B030D-6E8A-4147-A177-3AD203B41FA5}">
                      <a16:colId xmlns:a16="http://schemas.microsoft.com/office/drawing/2014/main" val="3319397569"/>
                    </a:ext>
                  </a:extLst>
                </a:gridCol>
                <a:gridCol w="1615660">
                  <a:extLst>
                    <a:ext uri="{9D8B030D-6E8A-4147-A177-3AD203B41FA5}">
                      <a16:colId xmlns:a16="http://schemas.microsoft.com/office/drawing/2014/main" val="746577769"/>
                    </a:ext>
                  </a:extLst>
                </a:gridCol>
                <a:gridCol w="1802413">
                  <a:extLst>
                    <a:ext uri="{9D8B030D-6E8A-4147-A177-3AD203B41FA5}">
                      <a16:colId xmlns:a16="http://schemas.microsoft.com/office/drawing/2014/main" val="65041681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603027976"/>
                    </a:ext>
                  </a:extLst>
                </a:gridCol>
              </a:tblGrid>
              <a:tr h="51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72545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107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5081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32565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9712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3559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39677" y="1611677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1.414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4.242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2.828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3.605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blipFill>
                <a:blip r:embed="rId3"/>
                <a:stretch>
                  <a:fillRect l="-954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9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898802" y="1827876"/>
            <a:ext cx="29097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Centroid Modification: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E(2, 6)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4+6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(2.5, 5)</a:t>
                </a:r>
                <a:endParaRPr lang="en-US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C(4, 5) D(5, 7)</a:t>
                </a: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So, Centroid</a:t>
                </a:r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6+4+5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7+5+7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(5, 6.33)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44255" y="1828894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51185"/>
              </p:ext>
            </p:extLst>
          </p:nvPr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2832537554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696984322"/>
                    </a:ext>
                  </a:extLst>
                </a:gridCol>
                <a:gridCol w="1922599">
                  <a:extLst>
                    <a:ext uri="{9D8B030D-6E8A-4147-A177-3AD203B41FA5}">
                      <a16:colId xmlns:a16="http://schemas.microsoft.com/office/drawing/2014/main" val="816202643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723056109"/>
                    </a:ext>
                  </a:extLst>
                </a:gridCol>
              </a:tblGrid>
              <a:tr h="664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Centroid(2.5,5)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Centroid(5,6.33)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0300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3374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08845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8236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2758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799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41902" y="690824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1.208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1.66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blipFill>
                <a:blip r:embed="rId3"/>
                <a:stretch>
                  <a:fillRect l="-1026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3.01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blipFill>
                <a:blip r:embed="rId4"/>
                <a:stretch>
                  <a:fillRect l="-102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(3, 5)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(5.5,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blipFill>
                <a:blip r:embed="rId3"/>
                <a:stretch>
                  <a:fillRect l="-1248" t="-566" b="-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17082" y="1754764"/>
            <a:ext cx="1561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58184"/>
              </p:ext>
            </p:extLst>
          </p:nvPr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val="409275876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225720097"/>
                    </a:ext>
                  </a:extLst>
                </a:gridCol>
                <a:gridCol w="1696475">
                  <a:extLst>
                    <a:ext uri="{9D8B030D-6E8A-4147-A177-3AD203B41FA5}">
                      <a16:colId xmlns:a16="http://schemas.microsoft.com/office/drawing/2014/main" val="1148416761"/>
                    </a:ext>
                  </a:extLst>
                </a:gridCol>
                <a:gridCol w="1401055">
                  <a:extLst>
                    <a:ext uri="{9D8B030D-6E8A-4147-A177-3AD203B41FA5}">
                      <a16:colId xmlns:a16="http://schemas.microsoft.com/office/drawing/2014/main" val="2262737207"/>
                    </a:ext>
                  </a:extLst>
                </a:gridCol>
              </a:tblGrid>
              <a:tr h="580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Centroid(5.5, 7)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23557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8591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38593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200987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0770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9985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95114" y="776821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=3.91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blipFill>
                <a:blip r:embed="rId3"/>
                <a:stretch>
                  <a:fillRect l="-907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0.25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blipFill>
                <a:blip r:embed="rId4"/>
                <a:stretch>
                  <a:fillRect l="-907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9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865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37</cp:revision>
  <dcterms:created xsi:type="dcterms:W3CDTF">2021-08-10T15:37:54Z</dcterms:created>
  <dcterms:modified xsi:type="dcterms:W3CDTF">2024-10-07T15:36:18Z</dcterms:modified>
</cp:coreProperties>
</file>