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3"/>
    <p:sldId id="272" r:id="rId4"/>
    <p:sldId id="269" r:id="rId5"/>
    <p:sldId id="264" r:id="rId6"/>
    <p:sldId id="267" r:id="rId7"/>
    <p:sldId id="265" r:id="rId8"/>
    <p:sldId id="268" r:id="rId9"/>
    <p:sldId id="259" r:id="rId10"/>
    <p:sldId id="270" r:id="rId11"/>
    <p:sldId id="261" r:id="rId12"/>
    <p:sldId id="262" r:id="rId13"/>
    <p:sldId id="273" r:id="rId14"/>
    <p:sldId id="271" r:id="rId15"/>
    <p:sldId id="263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4ABF7-AE7B-45AB-BF2E-20CDAD08302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6863D-47EF-4D1F-A423-DCC2907F2D0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4ABF7-AE7B-45AB-BF2E-20CDAD08302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6863D-47EF-4D1F-A423-DCC2907F2D0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4ABF7-AE7B-45AB-BF2E-20CDAD08302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6863D-47EF-4D1F-A423-DCC2907F2D0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4ABF7-AE7B-45AB-BF2E-20CDAD08302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6863D-47EF-4D1F-A423-DCC2907F2D0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4ABF7-AE7B-45AB-BF2E-20CDAD08302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6863D-47EF-4D1F-A423-DCC2907F2D0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4ABF7-AE7B-45AB-BF2E-20CDAD08302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6863D-47EF-4D1F-A423-DCC2907F2D0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4ABF7-AE7B-45AB-BF2E-20CDAD08302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6863D-47EF-4D1F-A423-DCC2907F2D0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4ABF7-AE7B-45AB-BF2E-20CDAD08302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6863D-47EF-4D1F-A423-DCC2907F2D0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4ABF7-AE7B-45AB-BF2E-20CDAD08302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6863D-47EF-4D1F-A423-DCC2907F2D0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4ABF7-AE7B-45AB-BF2E-20CDAD08302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6863D-47EF-4D1F-A423-DCC2907F2D0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4ABF7-AE7B-45AB-BF2E-20CDAD08302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6863D-47EF-4D1F-A423-DCC2907F2D0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4ABF7-AE7B-45AB-BF2E-20CDAD08302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6863D-47EF-4D1F-A423-DCC2907F2D0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hyperlink" Target="https://www.w3schools.com/python/ref_list_extend.asp" TargetMode="External"/><Relationship Id="rId3" Type="http://schemas.openxmlformats.org/officeDocument/2006/relationships/hyperlink" Target="https://www.w3schools.com/python/ref_list_count.asp" TargetMode="External"/><Relationship Id="rId2" Type="http://schemas.openxmlformats.org/officeDocument/2006/relationships/hyperlink" Target="https://www.w3schools.com/python/ref_list_clear.asp" TargetMode="External"/><Relationship Id="rId1" Type="http://schemas.openxmlformats.org/officeDocument/2006/relationships/hyperlink" Target="https://www.w3schools.com/python/ref_list_append.asp" TargetMode="Externa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hyperlink" Target="https://www.w3schools.com/python/ref_list_sort.asp" TargetMode="External"/><Relationship Id="rId5" Type="http://schemas.openxmlformats.org/officeDocument/2006/relationships/hyperlink" Target="https://www.w3schools.com/python/ref_list_reverse.asp" TargetMode="External"/><Relationship Id="rId4" Type="http://schemas.openxmlformats.org/officeDocument/2006/relationships/hyperlink" Target="https://www.w3schools.com/python/ref_list_remove.asp" TargetMode="External"/><Relationship Id="rId3" Type="http://schemas.openxmlformats.org/officeDocument/2006/relationships/hyperlink" Target="https://www.w3schools.com/python/ref_list_pop.asp" TargetMode="External"/><Relationship Id="rId2" Type="http://schemas.openxmlformats.org/officeDocument/2006/relationships/hyperlink" Target="https://www.w3schools.com/python/ref_list_insert.asp" TargetMode="External"/><Relationship Id="rId1" Type="http://schemas.openxmlformats.org/officeDocument/2006/relationships/hyperlink" Target="https://www.w3schools.com/python/ref_list_index.asp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44946" y="2179405"/>
            <a:ext cx="11093380" cy="218521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1" dirty="0">
                <a:solidFill>
                  <a:srgbClr val="00B0F0"/>
                </a:solidFill>
                <a:latin typeface="Roboto"/>
              </a:rPr>
              <a:t>List, Tuples, Set, Dictionaries</a:t>
            </a:r>
            <a:endParaRPr lang="en-US" sz="6000" b="1" dirty="0">
              <a:solidFill>
                <a:srgbClr val="00B0F0"/>
              </a:solidFill>
              <a:latin typeface="Roboto"/>
            </a:endParaRPr>
          </a:p>
          <a:p>
            <a:pPr algn="ctr"/>
            <a:r>
              <a:rPr lang="en-US" sz="3200" b="1" dirty="0">
                <a:latin typeface="Roboto"/>
              </a:rPr>
              <a:t>By Aksadur Rahman</a:t>
            </a:r>
            <a:endParaRPr lang="en-US" sz="3200" b="1" dirty="0">
              <a:latin typeface="Roboto"/>
            </a:endParaRPr>
          </a:p>
          <a:p>
            <a:pPr algn="ctr"/>
            <a:r>
              <a:rPr lang="en-US" sz="4400" b="1" dirty="0">
                <a:solidFill>
                  <a:schemeClr val="accent1"/>
                </a:solidFill>
                <a:latin typeface="Roboto"/>
              </a:rPr>
              <a:t>aksadur@yahoo.com</a:t>
            </a:r>
            <a:endParaRPr lang="en-US" sz="4400" b="1" dirty="0">
              <a:solidFill>
                <a:schemeClr val="accent1"/>
              </a:solidFill>
              <a:latin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34415" y="157949"/>
            <a:ext cx="5842504" cy="685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  <a:t>Unpacking/Comparing  </a:t>
            </a:r>
            <a:endParaRPr lang="en-US" sz="3600" dirty="0">
              <a:solidFill>
                <a:srgbClr val="92D050"/>
              </a:solidFill>
              <a:latin typeface="Bookman Old Style" panose="02050604050505020204" pitchFamily="18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71873" y="1023538"/>
            <a:ext cx="94186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are allowed to extract the values back into variables of a tuples. This is called "unpacking":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753355" y="2105520"/>
            <a:ext cx="3850741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fruits = ("apple", "banana", "cherry")</a:t>
            </a:r>
            <a:endParaRPr lang="en-US" dirty="0"/>
          </a:p>
          <a:p>
            <a:endParaRPr lang="en-US" dirty="0"/>
          </a:p>
          <a:p>
            <a:r>
              <a:rPr lang="en-US" dirty="0"/>
              <a:t>(green, yellow, red) = fruits</a:t>
            </a:r>
            <a:endParaRPr lang="en-US" dirty="0"/>
          </a:p>
          <a:p>
            <a:endParaRPr lang="en-US" dirty="0"/>
          </a:p>
          <a:p>
            <a:r>
              <a:rPr lang="en-US" dirty="0"/>
              <a:t>print(green)</a:t>
            </a:r>
            <a:endParaRPr lang="en-US" dirty="0"/>
          </a:p>
          <a:p>
            <a:r>
              <a:rPr lang="en-US" dirty="0"/>
              <a:t>print(yellow)</a:t>
            </a:r>
            <a:endParaRPr lang="en-US" dirty="0"/>
          </a:p>
          <a:p>
            <a:r>
              <a:rPr lang="en-US" dirty="0"/>
              <a:t>print(red)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93120" y="2105519"/>
            <a:ext cx="6096000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/>
              <a:t>fruits = ("apple", "banana", "cherry", "strawberry", "raspberry")</a:t>
            </a:r>
            <a:endParaRPr lang="en-US" dirty="0"/>
          </a:p>
          <a:p>
            <a:endParaRPr lang="en-US" dirty="0"/>
          </a:p>
          <a:p>
            <a:r>
              <a:rPr lang="en-US" dirty="0"/>
              <a:t>(green, yellow, *red) = fruits</a:t>
            </a:r>
            <a:endParaRPr lang="en-US" dirty="0"/>
          </a:p>
          <a:p>
            <a:endParaRPr lang="en-US" dirty="0"/>
          </a:p>
          <a:p>
            <a:r>
              <a:rPr lang="en-US" dirty="0"/>
              <a:t>print(green)</a:t>
            </a:r>
            <a:endParaRPr lang="en-US" dirty="0"/>
          </a:p>
          <a:p>
            <a:r>
              <a:rPr lang="en-US" dirty="0"/>
              <a:t>print(yellow)</a:t>
            </a:r>
            <a:endParaRPr lang="en-US" dirty="0"/>
          </a:p>
          <a:p>
            <a:r>
              <a:rPr lang="en-US" dirty="0"/>
              <a:t>print(red)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49228" y="4523569"/>
            <a:ext cx="2537989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a=(5,6)</a:t>
            </a:r>
            <a:endParaRPr lang="en-US" dirty="0"/>
          </a:p>
          <a:p>
            <a:r>
              <a:rPr lang="en-US" dirty="0"/>
              <a:t>b=(1,4)</a:t>
            </a:r>
            <a:endParaRPr lang="en-US" dirty="0"/>
          </a:p>
          <a:p>
            <a:r>
              <a:rPr lang="en-US"/>
              <a:t>if a&gt;b:</a:t>
            </a:r>
            <a:endParaRPr lang="en-US" dirty="0"/>
          </a:p>
          <a:p>
            <a:r>
              <a:rPr lang="en-US" dirty="0"/>
              <a:t>    print("a is bigger")</a:t>
            </a:r>
            <a:endParaRPr lang="en-US" dirty="0"/>
          </a:p>
          <a:p>
            <a:r>
              <a:rPr lang="en-US" dirty="0"/>
              <a:t>else: </a:t>
            </a:r>
            <a:endParaRPr lang="en-US" dirty="0"/>
          </a:p>
          <a:p>
            <a:r>
              <a:rPr lang="en-US" dirty="0"/>
              <a:t>    print("b is bigger")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01907" y="153046"/>
            <a:ext cx="7164309" cy="657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  <a:t>Set</a:t>
            </a:r>
            <a:r>
              <a:rPr lang="en-US" sz="3600" dirty="0">
                <a:solidFill>
                  <a:srgbClr val="92D050"/>
                </a:solidFill>
              </a:rPr>
              <a:t>(Union/Intersection/Difference)</a:t>
            </a:r>
            <a:r>
              <a:rPr lang="en-US" sz="36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endParaRPr lang="en-US" sz="3600" dirty="0">
              <a:solidFill>
                <a:srgbClr val="92D050"/>
              </a:solidFill>
              <a:latin typeface="Bookman Old Style" panose="02050604050505020204" pitchFamily="18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57062" y="3671768"/>
            <a:ext cx="3570083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# Different types of sets in Python</a:t>
            </a:r>
            <a:endParaRPr lang="en-US" dirty="0"/>
          </a:p>
          <a:p>
            <a:r>
              <a:rPr lang="en-US" dirty="0"/>
              <a:t># set of integers</a:t>
            </a:r>
            <a:endParaRPr lang="en-US" dirty="0"/>
          </a:p>
          <a:p>
            <a:r>
              <a:rPr lang="en-US" dirty="0" err="1"/>
              <a:t>my_set</a:t>
            </a:r>
            <a:r>
              <a:rPr lang="en-US" dirty="0"/>
              <a:t> = {1, 2, 3}</a:t>
            </a:r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my_set</a:t>
            </a:r>
            <a:r>
              <a:rPr lang="en-US" dirty="0"/>
              <a:t>)</a:t>
            </a:r>
            <a:endParaRPr lang="en-US" dirty="0"/>
          </a:p>
          <a:p>
            <a:endParaRPr lang="en-US" dirty="0"/>
          </a:p>
          <a:p>
            <a:r>
              <a:rPr lang="en-US" dirty="0"/>
              <a:t># set of mixed </a:t>
            </a:r>
            <a:r>
              <a:rPr lang="en-US" dirty="0" err="1"/>
              <a:t>datatypes</a:t>
            </a:r>
            <a:endParaRPr lang="en-US" dirty="0"/>
          </a:p>
          <a:p>
            <a:r>
              <a:rPr lang="en-US" dirty="0" err="1"/>
              <a:t>my_set</a:t>
            </a:r>
            <a:r>
              <a:rPr lang="en-US" dirty="0"/>
              <a:t> = {1.0, "Hello", (1, 2, 3)}</a:t>
            </a:r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my_set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62821" y="999261"/>
            <a:ext cx="93009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Sets are used to store multiple items in a single variable.</a:t>
            </a:r>
            <a:endParaRPr lang="en-US" dirty="0"/>
          </a:p>
          <a:p>
            <a:endParaRPr lang="en-US" dirty="0"/>
          </a:p>
          <a:p>
            <a:r>
              <a:rPr lang="en-US" dirty="0"/>
              <a:t>Set is one of 4 built-in data types in Python used to store collections of data, the other 3 are List, Tuple, and Dictionary, all with different qualities and usage.</a:t>
            </a:r>
            <a:endParaRPr lang="en-US" dirty="0"/>
          </a:p>
          <a:p>
            <a:endParaRPr lang="en-US" dirty="0"/>
          </a:p>
          <a:p>
            <a:r>
              <a:rPr lang="en-US" dirty="0"/>
              <a:t>A set is a collection which is unordered, unchangeable*, and unindexed.</a:t>
            </a:r>
            <a:endParaRPr lang="en-US" dirty="0"/>
          </a:p>
          <a:p>
            <a:endParaRPr lang="en-US" dirty="0"/>
          </a:p>
          <a:p>
            <a:r>
              <a:rPr lang="en-US" dirty="0"/>
              <a:t>* Note: Set items are unchangeable, but you can remove items and add new items.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50050" y="3685936"/>
            <a:ext cx="3280373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# set cannot have duplicates</a:t>
            </a:r>
            <a:endParaRPr lang="en-US" dirty="0"/>
          </a:p>
          <a:p>
            <a:r>
              <a:rPr lang="en-US" dirty="0" err="1"/>
              <a:t>my_set</a:t>
            </a:r>
            <a:r>
              <a:rPr lang="en-US" dirty="0"/>
              <a:t> = {1, 2, 3, 4, 3, 2}</a:t>
            </a:r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my_set</a:t>
            </a:r>
            <a:r>
              <a:rPr lang="en-US" dirty="0"/>
              <a:t>)</a:t>
            </a:r>
            <a:endParaRPr lang="en-US" dirty="0"/>
          </a:p>
          <a:p>
            <a:endParaRPr lang="en-US" dirty="0"/>
          </a:p>
          <a:p>
            <a:r>
              <a:rPr lang="en-US" dirty="0"/>
              <a:t># we can make set from a list</a:t>
            </a:r>
            <a:endParaRPr lang="en-US" dirty="0"/>
          </a:p>
          <a:p>
            <a:r>
              <a:rPr lang="en-US" dirty="0" err="1"/>
              <a:t>my_set</a:t>
            </a:r>
            <a:r>
              <a:rPr lang="en-US" dirty="0"/>
              <a:t> = set([1, 2, 3, 2])</a:t>
            </a:r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my_set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176046" y="3391850"/>
            <a:ext cx="3524816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dirty="0"/>
              <a:t>num1 ={1, 2, 3, 4, 5}</a:t>
            </a:r>
            <a:endParaRPr lang="pt-BR" dirty="0"/>
          </a:p>
          <a:p>
            <a:r>
              <a:rPr lang="pt-BR" dirty="0"/>
              <a:t>num2 ={4, 5, 6, 7}</a:t>
            </a:r>
            <a:endParaRPr lang="pt-BR" dirty="0"/>
          </a:p>
          <a:p>
            <a:endParaRPr lang="pt-BR" dirty="0"/>
          </a:p>
          <a:p>
            <a:r>
              <a:rPr lang="pt-BR" dirty="0"/>
              <a:t>print(num1 | num2)   #union</a:t>
            </a:r>
            <a:endParaRPr lang="pt-BR" dirty="0"/>
          </a:p>
          <a:p>
            <a:r>
              <a:rPr lang="pt-BR" dirty="0"/>
              <a:t>print(num1 &amp; num2)   #intersection</a:t>
            </a:r>
            <a:endParaRPr lang="pt-BR" dirty="0"/>
          </a:p>
          <a:p>
            <a:r>
              <a:rPr lang="pt-BR" dirty="0"/>
              <a:t>print(num1 - num2)   #difference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931159" y="5869155"/>
            <a:ext cx="3082212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# sorting</a:t>
            </a:r>
            <a:endParaRPr lang="en-US" dirty="0"/>
          </a:p>
          <a:p>
            <a:r>
              <a:rPr lang="en-US" dirty="0"/>
              <a:t>aa = {100, 200, 300, 400}</a:t>
            </a:r>
            <a:endParaRPr lang="en-US" dirty="0"/>
          </a:p>
          <a:p>
            <a:r>
              <a:rPr lang="en-US" dirty="0"/>
              <a:t>print(sorted(aa))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01907" y="153046"/>
            <a:ext cx="7164309" cy="657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  <a:t>Set</a:t>
            </a:r>
            <a:r>
              <a:rPr lang="en-US" sz="3600" dirty="0">
                <a:solidFill>
                  <a:srgbClr val="92D050"/>
                </a:solidFill>
              </a:rPr>
              <a:t>(Method)</a:t>
            </a:r>
            <a:r>
              <a:rPr lang="en-US" sz="36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endParaRPr lang="en-US" sz="3600" dirty="0">
              <a:solidFill>
                <a:srgbClr val="92D050"/>
              </a:solidFill>
              <a:latin typeface="Bookman Old Style" panose="02050604050505020204" pitchFamily="18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0" y="28442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https://www.w3schools.com/python/python_ref_set.asp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46286" y="1522538"/>
          <a:ext cx="9301386" cy="2914708"/>
        </p:xfrm>
        <a:graphic>
          <a:graphicData uri="http://schemas.openxmlformats.org/drawingml/2006/table">
            <a:tbl>
              <a:tblPr/>
              <a:tblGrid>
                <a:gridCol w="714806"/>
                <a:gridCol w="4361089"/>
                <a:gridCol w="4225491"/>
              </a:tblGrid>
              <a:tr h="35472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charset="0"/>
                        </a:rPr>
                        <a:t>S.No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charset="0"/>
                      </a:endParaRPr>
                    </a:p>
                  </a:txBody>
                  <a:tcPr marL="70946" marR="70946" marT="70946" marB="70946">
                    <a:lnL w="7620" cap="flat" cmpd="sng" algn="ctr">
                      <a:solidFill>
                        <a:srgbClr val="104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04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04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charset="0"/>
                        </a:rPr>
                        <a:t>List</a:t>
                      </a:r>
                      <a:endParaRPr lang="en-US" sz="1400" b="1">
                        <a:solidFill>
                          <a:srgbClr val="000000"/>
                        </a:solidFill>
                        <a:effectLst/>
                        <a:latin typeface="Times New Roman" panose="02020603050405020304" charset="0"/>
                      </a:endParaRPr>
                    </a:p>
                  </a:txBody>
                  <a:tcPr marL="70946" marR="70946" marT="70946" marB="70946">
                    <a:lnL w="7620" cap="flat" cmpd="sng" algn="ctr">
                      <a:solidFill>
                        <a:srgbClr val="104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04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04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charset="0"/>
                        </a:rPr>
                        <a:t>Set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charset="0"/>
                      </a:endParaRPr>
                    </a:p>
                  </a:txBody>
                  <a:tcPr marL="70946" marR="70946" marT="70946" marB="70946">
                    <a:lnL w="7620" cap="flat" cmpd="sng" algn="ctr">
                      <a:solidFill>
                        <a:srgbClr val="104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04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04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61515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1.</a:t>
                      </a:r>
                      <a:endParaRPr lang="en-US" sz="14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7297" marR="47297" marT="47297" marB="4729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The list implementation allows us to add the same or duplicate elements.</a:t>
                      </a:r>
                      <a:endParaRPr lang="en-US" sz="14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7297" marR="47297" marT="47297" marB="4729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The set implementation doesn't allow us to add the same or duplicate elements.</a:t>
                      </a:r>
                      <a:endParaRPr lang="en-US" sz="14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7297" marR="47297" marT="47297" marB="4729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939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2.</a:t>
                      </a:r>
                      <a:endParaRPr lang="en-US" sz="14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7297" marR="47297" marT="47297" marB="4729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The insertion order is maintained by the List.</a:t>
                      </a:r>
                      <a:endParaRPr lang="en-US" sz="14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7297" marR="47297" marT="47297" marB="4729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doesn't maintain the insertion order of elements.</a:t>
                      </a:r>
                      <a:endParaRPr lang="en-US" sz="14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7297" marR="47297" marT="47297" marB="4729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73310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3.</a:t>
                      </a:r>
                      <a:endParaRPr lang="en-US" sz="14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7297" marR="47297" marT="47297" marB="4729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We can get the element of a specified index</a:t>
                      </a:r>
                      <a:endParaRPr lang="en-US" sz="14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7297" marR="47297" marT="47297" marB="4729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We cannot find the element from the Set based on the index</a:t>
                      </a:r>
                      <a:endParaRPr lang="en-US" sz="14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7297" marR="47297" marT="47297" marB="4729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8180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4.</a:t>
                      </a:r>
                      <a:endParaRPr lang="en-US" sz="14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7297" marR="47297" marT="47297" marB="4729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when we want to frequently access the elements by using the index.</a:t>
                      </a:r>
                      <a:endParaRPr lang="en-US" sz="14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7297" marR="47297" marT="47297" marB="4729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when we want to design a collection of distinct elements.</a:t>
                      </a:r>
                      <a:endParaRPr lang="en-US" sz="14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7297" marR="47297" marT="47297" marB="4729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990986" y="169499"/>
            <a:ext cx="8212127" cy="685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  <a:t>Difference between List and Set  </a:t>
            </a:r>
            <a:endParaRPr lang="en-US" sz="3600" dirty="0">
              <a:solidFill>
                <a:srgbClr val="92D050"/>
              </a:solidFill>
              <a:latin typeface="Bookman Old Style" panose="02050604050505020204" pitchFamily="18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88325" y="248485"/>
            <a:ext cx="3117410" cy="650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  <a:t>Dictionaries </a:t>
            </a:r>
            <a:endParaRPr lang="en-US" sz="3600" dirty="0">
              <a:solidFill>
                <a:srgbClr val="92D050"/>
              </a:solidFill>
              <a:latin typeface="Bookman Old Style" panose="02050604050505020204" pitchFamily="18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0983" y="1056279"/>
            <a:ext cx="102756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Dictionaries are used to store data values in </a:t>
            </a:r>
            <a:r>
              <a:rPr lang="en-US" b="1" dirty="0" err="1"/>
              <a:t>key:value</a:t>
            </a:r>
            <a:r>
              <a:rPr lang="en-US" b="1" dirty="0"/>
              <a:t> pairs.</a:t>
            </a:r>
            <a:endParaRPr lang="en-US" b="1" dirty="0"/>
          </a:p>
          <a:p>
            <a:r>
              <a:rPr lang="en-US" dirty="0"/>
              <a:t>A dictionary is a collection which is ordered, changeable and do not allow duplicates.</a:t>
            </a:r>
            <a:endParaRPr lang="en-US" dirty="0"/>
          </a:p>
          <a:p>
            <a:r>
              <a:rPr lang="en-US" dirty="0"/>
              <a:t>Dictionaries are written with curly brackets, and have keys and values: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41695" y="2307394"/>
            <a:ext cx="2646630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thisdict</a:t>
            </a:r>
            <a:r>
              <a:rPr lang="en-US" dirty="0"/>
              <a:t> =	{</a:t>
            </a:r>
            <a:endParaRPr lang="en-US" dirty="0"/>
          </a:p>
          <a:p>
            <a:r>
              <a:rPr lang="en-US" dirty="0"/>
              <a:t>  "brand": "Ford",</a:t>
            </a:r>
            <a:endParaRPr lang="en-US" dirty="0"/>
          </a:p>
          <a:p>
            <a:r>
              <a:rPr lang="en-US" dirty="0"/>
              <a:t>  "model": "Mustang",</a:t>
            </a:r>
            <a:endParaRPr lang="en-US" dirty="0"/>
          </a:p>
          <a:p>
            <a:r>
              <a:rPr lang="en-US" dirty="0"/>
              <a:t>  "year": 1964</a:t>
            </a:r>
            <a:endParaRPr lang="en-US" dirty="0"/>
          </a:p>
          <a:p>
            <a:r>
              <a:rPr lang="en-US" dirty="0"/>
              <a:t>}</a:t>
            </a:r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thisdict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51287" y="2307394"/>
            <a:ext cx="2637576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thisdict</a:t>
            </a:r>
            <a:r>
              <a:rPr lang="en-US" dirty="0"/>
              <a:t> = {</a:t>
            </a:r>
            <a:endParaRPr lang="en-US" dirty="0"/>
          </a:p>
          <a:p>
            <a:r>
              <a:rPr lang="en-US" dirty="0"/>
              <a:t>  "brand": "Ford",</a:t>
            </a:r>
            <a:endParaRPr lang="en-US" dirty="0"/>
          </a:p>
          <a:p>
            <a:r>
              <a:rPr lang="en-US" dirty="0"/>
              <a:t>  "model": "Mustang",</a:t>
            </a:r>
            <a:endParaRPr lang="en-US" dirty="0"/>
          </a:p>
          <a:p>
            <a:r>
              <a:rPr lang="en-US" dirty="0"/>
              <a:t>  "year": 1964</a:t>
            </a:r>
            <a:endParaRPr lang="en-US" dirty="0"/>
          </a:p>
          <a:p>
            <a:r>
              <a:rPr lang="en-US" dirty="0"/>
              <a:t>}</a:t>
            </a:r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thisdict</a:t>
            </a:r>
            <a:r>
              <a:rPr lang="en-US" dirty="0"/>
              <a:t>["brand"])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47809" y="4355707"/>
            <a:ext cx="2534970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thisdict</a:t>
            </a:r>
            <a:r>
              <a:rPr lang="en-US" dirty="0"/>
              <a:t> = {</a:t>
            </a:r>
            <a:endParaRPr lang="en-US" dirty="0"/>
          </a:p>
          <a:p>
            <a:r>
              <a:rPr lang="en-US" dirty="0"/>
              <a:t>  "brand": "Ford",</a:t>
            </a:r>
            <a:endParaRPr lang="en-US" dirty="0"/>
          </a:p>
          <a:p>
            <a:r>
              <a:rPr lang="en-US" dirty="0"/>
              <a:t>  "model": "Mustang",</a:t>
            </a:r>
            <a:endParaRPr lang="en-US" dirty="0"/>
          </a:p>
          <a:p>
            <a:r>
              <a:rPr lang="en-US" dirty="0"/>
              <a:t>  "year": 1964,</a:t>
            </a:r>
            <a:endParaRPr lang="en-US" dirty="0"/>
          </a:p>
          <a:p>
            <a:r>
              <a:rPr lang="en-US" dirty="0"/>
              <a:t>  "year": 2020</a:t>
            </a:r>
            <a:endParaRPr lang="en-US" dirty="0"/>
          </a:p>
          <a:p>
            <a:r>
              <a:rPr lang="en-US" dirty="0"/>
              <a:t>}</a:t>
            </a:r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thisdict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41695" y="4204116"/>
            <a:ext cx="3642511" cy="2585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thisdict</a:t>
            </a:r>
            <a:r>
              <a:rPr lang="en-US" dirty="0"/>
              <a:t> = {</a:t>
            </a:r>
            <a:endParaRPr lang="en-US" dirty="0"/>
          </a:p>
          <a:p>
            <a:r>
              <a:rPr lang="en-US" dirty="0"/>
              <a:t>  "brand": "Ford",</a:t>
            </a:r>
            <a:endParaRPr lang="en-US" dirty="0"/>
          </a:p>
          <a:p>
            <a:r>
              <a:rPr lang="en-US" dirty="0"/>
              <a:t>  "electric": False,</a:t>
            </a:r>
            <a:endParaRPr lang="en-US" dirty="0"/>
          </a:p>
          <a:p>
            <a:r>
              <a:rPr lang="en-US" dirty="0"/>
              <a:t>  "year": 1964,</a:t>
            </a:r>
            <a:endParaRPr lang="en-US" dirty="0"/>
          </a:p>
          <a:p>
            <a:r>
              <a:rPr lang="en-US" dirty="0"/>
              <a:t>  "colors": ["red", "white", "blue"]</a:t>
            </a:r>
            <a:endParaRPr lang="en-US" dirty="0"/>
          </a:p>
          <a:p>
            <a:r>
              <a:rPr lang="en-US" dirty="0"/>
              <a:t>}</a:t>
            </a:r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thisdict.items</a:t>
            </a:r>
            <a:r>
              <a:rPr lang="en-US" dirty="0"/>
              <a:t>())</a:t>
            </a:r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thisdict.keys</a:t>
            </a:r>
            <a:r>
              <a:rPr lang="en-US" dirty="0"/>
              <a:t>())</a:t>
            </a:r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thisdict.values</a:t>
            </a:r>
            <a:r>
              <a:rPr lang="en-US" dirty="0"/>
              <a:t>())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251825" y="2290495"/>
            <a:ext cx="4027282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thisdict</a:t>
            </a:r>
            <a:r>
              <a:rPr lang="en-US" dirty="0"/>
              <a:t> = {</a:t>
            </a:r>
            <a:endParaRPr lang="en-US" dirty="0"/>
          </a:p>
          <a:p>
            <a:r>
              <a:rPr lang="en-US" dirty="0"/>
              <a:t>  "brand": "Ford",</a:t>
            </a:r>
            <a:endParaRPr lang="en-US" dirty="0"/>
          </a:p>
          <a:p>
            <a:r>
              <a:rPr lang="en-US" dirty="0"/>
              <a:t>  "model": "Mustang",</a:t>
            </a:r>
            <a:endParaRPr lang="en-US" dirty="0"/>
          </a:p>
          <a:p>
            <a:r>
              <a:rPr lang="en-US" dirty="0"/>
              <a:t>  "year": 1964</a:t>
            </a:r>
            <a:endParaRPr lang="en-US" dirty="0"/>
          </a:p>
          <a:p>
            <a:r>
              <a:rPr lang="en-US" dirty="0"/>
              <a:t>}</a:t>
            </a:r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thisdict.get</a:t>
            </a:r>
            <a:r>
              <a:rPr lang="en-US" dirty="0"/>
              <a:t>("Name", "Invalid Key"))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86775" y="4342616"/>
            <a:ext cx="296699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thisdict</a:t>
            </a:r>
            <a:r>
              <a:rPr lang="en-US" dirty="0"/>
              <a:t> = {</a:t>
            </a:r>
            <a:endParaRPr lang="en-US" dirty="0"/>
          </a:p>
          <a:p>
            <a:r>
              <a:rPr lang="en-US" dirty="0"/>
              <a:t>  "brand": "Ford",</a:t>
            </a:r>
            <a:endParaRPr lang="en-US" dirty="0"/>
          </a:p>
          <a:p>
            <a:r>
              <a:rPr lang="en-US" dirty="0"/>
              <a:t>  "model": "Mustang",</a:t>
            </a:r>
            <a:endParaRPr lang="en-US" dirty="0"/>
          </a:p>
          <a:p>
            <a:r>
              <a:rPr lang="en-US" dirty="0"/>
              <a:t>  "year": 1964</a:t>
            </a:r>
            <a:endParaRPr lang="en-US" dirty="0"/>
          </a:p>
          <a:p>
            <a:r>
              <a:rPr lang="en-US" dirty="0"/>
              <a:t>}</a:t>
            </a:r>
            <a:endParaRPr lang="en-US" dirty="0"/>
          </a:p>
          <a:p>
            <a:endParaRPr lang="en-US" dirty="0"/>
          </a:p>
          <a:p>
            <a:r>
              <a:rPr lang="en-US" dirty="0"/>
              <a:t>for x, y in </a:t>
            </a:r>
            <a:r>
              <a:rPr lang="en-US" dirty="0" err="1"/>
              <a:t>thisdict.items</a:t>
            </a:r>
            <a:r>
              <a:rPr lang="en-US" dirty="0"/>
              <a:t>():</a:t>
            </a:r>
            <a:endParaRPr lang="en-US" dirty="0"/>
          </a:p>
          <a:p>
            <a:r>
              <a:rPr lang="en-US" dirty="0"/>
              <a:t>  print(x, y)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048000" y="612845"/>
            <a:ext cx="6096000" cy="5355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text = "The banana is common fruit of Bangladesh. It is grown in all the districts and all the seasons. </a:t>
            </a:r>
            <a:r>
              <a:rPr lang="en-US" dirty="0" err="1"/>
              <a:t>Munsigonj</a:t>
            </a:r>
            <a:r>
              <a:rPr lang="en-US" dirty="0"/>
              <a:t> and </a:t>
            </a:r>
            <a:r>
              <a:rPr lang="en-US" dirty="0" err="1"/>
              <a:t>Narsingdi</a:t>
            </a:r>
            <a:r>
              <a:rPr lang="en-US" dirty="0"/>
              <a:t> are famous for banana . banana has several varieties such as </a:t>
            </a:r>
            <a:r>
              <a:rPr lang="en-US" dirty="0" err="1"/>
              <a:t>Sagore</a:t>
            </a:r>
            <a:r>
              <a:rPr lang="en-US" dirty="0"/>
              <a:t>, </a:t>
            </a:r>
            <a:r>
              <a:rPr lang="en-US" dirty="0" err="1"/>
              <a:t>Shabri</a:t>
            </a:r>
            <a:r>
              <a:rPr lang="en-US" dirty="0"/>
              <a:t>, Chapa, </a:t>
            </a:r>
            <a:r>
              <a:rPr lang="en-US" dirty="0" err="1"/>
              <a:t>Agniswar</a:t>
            </a:r>
            <a:r>
              <a:rPr lang="en-US" dirty="0"/>
              <a:t> etc. It is very nutritious and </a:t>
            </a:r>
            <a:r>
              <a:rPr lang="en-US" dirty="0" err="1"/>
              <a:t>sweet.Papaw</a:t>
            </a:r>
            <a:r>
              <a:rPr lang="en-US" dirty="0"/>
              <a:t> is a delicious </a:t>
            </a:r>
            <a:r>
              <a:rPr lang="en-US" dirty="0" err="1"/>
              <a:t>fruit.It</a:t>
            </a:r>
            <a:r>
              <a:rPr lang="en-US" dirty="0"/>
              <a:t> keeps the liver function active. The papaw is grown in all the districts and in all seasons. The coconut is a common fruit of Bangladesh. It grows in all seasons. Its water is a sweet drink and its kernel is a tasty food. The mango , the orange , the lichi , the black-berry , the jack fruits, the pineapple etc. grow in different seasons."</a:t>
            </a:r>
            <a:endParaRPr lang="en-US" dirty="0"/>
          </a:p>
          <a:p>
            <a:r>
              <a:rPr lang="en-US" dirty="0"/>
              <a:t>fruits = ["banana", "Papaw", "coconut", "black-berry", "pineapple", "lichi", "orange", "mango"]</a:t>
            </a:r>
            <a:endParaRPr lang="en-US" dirty="0"/>
          </a:p>
          <a:p>
            <a:endParaRPr lang="en-US" dirty="0"/>
          </a:p>
          <a:p>
            <a:r>
              <a:rPr lang="en-US" dirty="0"/>
              <a:t>text = </a:t>
            </a:r>
            <a:r>
              <a:rPr lang="en-US" dirty="0" err="1"/>
              <a:t>text.split</a:t>
            </a:r>
            <a:r>
              <a:rPr lang="en-US" dirty="0"/>
              <a:t>(" ")</a:t>
            </a:r>
            <a:endParaRPr lang="en-US" dirty="0"/>
          </a:p>
          <a:p>
            <a:r>
              <a:rPr lang="en-US" dirty="0" err="1"/>
              <a:t>fruitList</a:t>
            </a:r>
            <a:r>
              <a:rPr lang="en-US" dirty="0"/>
              <a:t> = []</a:t>
            </a:r>
            <a:endParaRPr lang="en-US" dirty="0"/>
          </a:p>
          <a:p>
            <a:r>
              <a:rPr lang="en-US" dirty="0"/>
              <a:t>for x in text:</a:t>
            </a:r>
            <a:endParaRPr lang="en-US" dirty="0"/>
          </a:p>
          <a:p>
            <a:r>
              <a:rPr lang="en-US" dirty="0"/>
              <a:t>    if x in fruits: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fruitList.append</a:t>
            </a:r>
            <a:r>
              <a:rPr lang="en-US" dirty="0"/>
              <a:t>(x)</a:t>
            </a:r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fruitList</a:t>
            </a:r>
            <a:r>
              <a:rPr lang="en-US" dirty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048000" y="612845"/>
            <a:ext cx="60960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fruitList</a:t>
            </a:r>
            <a:r>
              <a:rPr lang="en-US" dirty="0"/>
              <a:t> = set({})</a:t>
            </a:r>
            <a:endParaRPr lang="en-US" dirty="0"/>
          </a:p>
          <a:p>
            <a:r>
              <a:rPr lang="en-US" dirty="0"/>
              <a:t>for x in text:</a:t>
            </a:r>
            <a:endParaRPr lang="en-US" dirty="0"/>
          </a:p>
          <a:p>
            <a:r>
              <a:rPr lang="en-US" dirty="0"/>
              <a:t>    if x in fruits: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fruitList.add</a:t>
            </a:r>
            <a:r>
              <a:rPr lang="en-US" dirty="0"/>
              <a:t>(x)</a:t>
            </a:r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fruitList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0" y="2328386"/>
            <a:ext cx="60960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fruitList</a:t>
            </a:r>
            <a:r>
              <a:rPr lang="en-US" dirty="0"/>
              <a:t> = {}</a:t>
            </a:r>
            <a:endParaRPr lang="en-US" dirty="0"/>
          </a:p>
          <a:p>
            <a:r>
              <a:rPr lang="en-US" dirty="0"/>
              <a:t>for x in text:</a:t>
            </a:r>
            <a:endParaRPr lang="en-US" dirty="0"/>
          </a:p>
          <a:p>
            <a:r>
              <a:rPr lang="en-US" dirty="0"/>
              <a:t>    if x in fruits: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fruitList</a:t>
            </a:r>
            <a:r>
              <a:rPr lang="en-US" dirty="0"/>
              <a:t>[x] = 1</a:t>
            </a:r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fruitList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0" y="4043927"/>
            <a:ext cx="609600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fruitList</a:t>
            </a:r>
            <a:r>
              <a:rPr lang="en-US" dirty="0"/>
              <a:t> = {}</a:t>
            </a:r>
            <a:endParaRPr lang="en-US" dirty="0"/>
          </a:p>
          <a:p>
            <a:r>
              <a:rPr lang="en-US" dirty="0"/>
              <a:t>for x in text:</a:t>
            </a:r>
            <a:endParaRPr lang="en-US" dirty="0"/>
          </a:p>
          <a:p>
            <a:r>
              <a:rPr lang="en-US" dirty="0"/>
              <a:t>    if x in fruits:</a:t>
            </a:r>
            <a:endParaRPr lang="en-US" dirty="0"/>
          </a:p>
          <a:p>
            <a:r>
              <a:rPr lang="en-US" dirty="0"/>
              <a:t>      if x not in </a:t>
            </a:r>
            <a:r>
              <a:rPr lang="en-US" dirty="0" err="1"/>
              <a:t>fruitList.keys</a:t>
            </a:r>
            <a:r>
              <a:rPr lang="en-US" dirty="0"/>
              <a:t>():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fruitList</a:t>
            </a:r>
            <a:r>
              <a:rPr lang="en-US" dirty="0"/>
              <a:t>[x] = 1</a:t>
            </a:r>
            <a:endParaRPr lang="en-US" dirty="0"/>
          </a:p>
          <a:p>
            <a:r>
              <a:rPr lang="en-US" dirty="0"/>
              <a:t>      else: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fruitList</a:t>
            </a:r>
            <a:r>
              <a:rPr lang="en-US" dirty="0"/>
              <a:t>[x] += 1</a:t>
            </a:r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fruitList</a:t>
            </a:r>
            <a:r>
              <a:rPr lang="en-US" dirty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39077" y="212819"/>
            <a:ext cx="2576123" cy="685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solidFill>
                  <a:srgbClr val="92D050"/>
                </a:solidFill>
                <a:effectLst/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  <a:t>Agenda </a:t>
            </a:r>
            <a:endParaRPr lang="en-US" sz="3600" dirty="0">
              <a:solidFill>
                <a:srgbClr val="92D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33092" y="1652436"/>
            <a:ext cx="6096000" cy="404405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  <a:t>Lists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  <a:t>List Methods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  <a:t>Range Function in a list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  <a:t>2D Lists/Matrix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  <a:t>Tuples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  <a:t>Unpacking/Comparing</a:t>
            </a:r>
            <a:endParaRPr lang="en-US" sz="2400" dirty="0">
              <a:latin typeface="Bookman Old Style" panose="02050604050505020204" pitchFamily="18" charset="0"/>
              <a:ea typeface="Times New Roman" panose="02020603050405020304" charset="0"/>
              <a:cs typeface="Times New Roman" panose="02020603050405020304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  <a:t>Difference between List and Tuple</a:t>
            </a:r>
            <a:endParaRPr lang="en-US" sz="2400" dirty="0">
              <a:latin typeface="Bookman Old Style" panose="02050604050505020204" pitchFamily="18" charset="0"/>
              <a:ea typeface="Times New Roman" panose="02020603050405020304" charset="0"/>
              <a:cs typeface="Times New Roman" panose="02020603050405020304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  <a:t>Set (Union/Intersection/Difference)</a:t>
            </a:r>
            <a:endParaRPr lang="en-US" sz="2400" dirty="0">
              <a:latin typeface="Bookman Old Style" panose="02050604050505020204" pitchFamily="18" charset="0"/>
              <a:ea typeface="Times New Roman" panose="02020603050405020304" charset="0"/>
              <a:cs typeface="Times New Roman" panose="02020603050405020304" charset="0"/>
            </a:endParaRPr>
          </a:p>
          <a:p>
            <a:pPr marL="228600">
              <a:lnSpc>
                <a:spcPct val="107000"/>
              </a:lnSpc>
            </a:pPr>
            <a:r>
              <a:rPr lang="en-US" sz="2400" dirty="0"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  <a:t>Difference between List and Set  </a:t>
            </a:r>
            <a:endParaRPr lang="en-US" sz="2400" dirty="0">
              <a:latin typeface="Bookman Old Style" panose="02050604050505020204" pitchFamily="18" charset="0"/>
              <a:ea typeface="Times New Roman" panose="02020603050405020304" charset="0"/>
              <a:cs typeface="Times New Roman" panose="02020603050405020304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  <a:t>Dictionaries </a:t>
            </a:r>
            <a:endParaRPr lang="en-US" sz="2400" dirty="0">
              <a:latin typeface="Bookman Old Style" panose="02050604050505020204" pitchFamily="18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93259" y="185110"/>
            <a:ext cx="1741283" cy="685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solidFill>
                  <a:srgbClr val="92D050"/>
                </a:solidFill>
                <a:effectLst/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  <a:t>Lists </a:t>
            </a:r>
            <a:endParaRPr lang="en-US" sz="3600" dirty="0">
              <a:solidFill>
                <a:srgbClr val="92D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66939" y="870234"/>
            <a:ext cx="112806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Lists are used to store multiple items in a single variable. Lists are one of 4 built-in data types in Python used to store collections of data, the other 3 are Tuple, Set, and Dictionary, all with different qualities and usage. Lists are created using square brackets: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66939" y="2155522"/>
            <a:ext cx="609600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 err="1"/>
              <a:t>thislist</a:t>
            </a:r>
            <a:r>
              <a:rPr lang="en-US" dirty="0"/>
              <a:t> = ["</a:t>
            </a:r>
            <a:r>
              <a:rPr lang="en-US" dirty="0">
                <a:solidFill>
                  <a:srgbClr val="FFC000"/>
                </a:solidFill>
              </a:rPr>
              <a:t>apple</a:t>
            </a:r>
            <a:r>
              <a:rPr lang="en-US" dirty="0"/>
              <a:t>", "banana", "</a:t>
            </a:r>
            <a:r>
              <a:rPr lang="en-US" dirty="0">
                <a:solidFill>
                  <a:schemeClr val="accent6"/>
                </a:solidFill>
              </a:rPr>
              <a:t>cherry</a:t>
            </a:r>
            <a:r>
              <a:rPr lang="en-US" dirty="0"/>
              <a:t>", "</a:t>
            </a:r>
            <a:r>
              <a:rPr lang="en-US" dirty="0">
                <a:solidFill>
                  <a:srgbClr val="FFC000"/>
                </a:solidFill>
              </a:rPr>
              <a:t>apple</a:t>
            </a:r>
            <a:r>
              <a:rPr lang="en-US" dirty="0"/>
              <a:t>", "</a:t>
            </a:r>
            <a:r>
              <a:rPr lang="en-US" dirty="0">
                <a:solidFill>
                  <a:schemeClr val="accent6"/>
                </a:solidFill>
              </a:rPr>
              <a:t>cherry</a:t>
            </a:r>
            <a:r>
              <a:rPr lang="en-US" dirty="0"/>
              <a:t>"]</a:t>
            </a:r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thislist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6939" y="3302313"/>
            <a:ext cx="4031810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list1 = ["apple", "banana", "cherry"]</a:t>
            </a:r>
            <a:endParaRPr lang="en-US" dirty="0"/>
          </a:p>
          <a:p>
            <a:r>
              <a:rPr lang="en-US" dirty="0"/>
              <a:t>list2 = [1, 5, 7, 9, 3]</a:t>
            </a:r>
            <a:endParaRPr lang="en-US" dirty="0"/>
          </a:p>
          <a:p>
            <a:r>
              <a:rPr lang="en-US" dirty="0"/>
              <a:t>list3 = [True, False, False]</a:t>
            </a:r>
            <a:endParaRPr lang="en-US" dirty="0"/>
          </a:p>
          <a:p>
            <a:r>
              <a:rPr lang="en-US" dirty="0"/>
              <a:t>list4 = ["</a:t>
            </a:r>
            <a:r>
              <a:rPr lang="en-US" dirty="0" err="1"/>
              <a:t>abc</a:t>
            </a:r>
            <a:r>
              <a:rPr lang="en-US" dirty="0"/>
              <a:t>", 34, True, 40, "male"]</a:t>
            </a:r>
            <a:endParaRPr lang="en-US" dirty="0"/>
          </a:p>
          <a:p>
            <a:r>
              <a:rPr lang="en-US" dirty="0"/>
              <a:t>list5 = ["apple"]</a:t>
            </a:r>
            <a:endParaRPr lang="en-US" dirty="0"/>
          </a:p>
          <a:p>
            <a:r>
              <a:rPr lang="en-US" dirty="0"/>
              <a:t>string1 = "apple"</a:t>
            </a:r>
            <a:endParaRPr lang="en-US" dirty="0"/>
          </a:p>
          <a:p>
            <a:r>
              <a:rPr lang="en-US" dirty="0"/>
              <a:t>print(list1[0])</a:t>
            </a:r>
            <a:endParaRPr lang="en-US" dirty="0"/>
          </a:p>
          <a:p>
            <a:r>
              <a:rPr lang="en-US" dirty="0"/>
              <a:t>print(string1[0])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293258" y="3302313"/>
            <a:ext cx="6222749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it-IT" dirty="0"/>
              <a:t>list1 = ["Apple", "Banana", "Cherry", "Mango", "Guava"]</a:t>
            </a:r>
            <a:endParaRPr lang="it-IT" dirty="0"/>
          </a:p>
          <a:p>
            <a:endParaRPr lang="it-IT" dirty="0"/>
          </a:p>
          <a:p>
            <a:r>
              <a:rPr lang="it-IT" dirty="0"/>
              <a:t>print(list1[0:2])</a:t>
            </a:r>
            <a:endParaRPr lang="it-IT" dirty="0"/>
          </a:p>
          <a:p>
            <a:r>
              <a:rPr lang="it-IT" dirty="0"/>
              <a:t>print(list1[2:])</a:t>
            </a:r>
            <a:endParaRPr lang="it-IT" dirty="0"/>
          </a:p>
          <a:p>
            <a:r>
              <a:rPr lang="it-IT" dirty="0"/>
              <a:t>print(list1[-1])</a:t>
            </a:r>
            <a:endParaRPr lang="it-IT" dirty="0"/>
          </a:p>
          <a:p>
            <a:r>
              <a:rPr lang="it-IT" dirty="0"/>
              <a:t>print(list1[-3:-1])</a:t>
            </a:r>
            <a:endParaRPr lang="it-IT" dirty="0"/>
          </a:p>
          <a:p>
            <a:r>
              <a:rPr lang="it-IT" dirty="0"/>
              <a:t>print(list1[0:5])</a:t>
            </a:r>
            <a:endParaRPr lang="it-IT" dirty="0"/>
          </a:p>
          <a:p>
            <a:r>
              <a:rPr lang="it-IT" dirty="0"/>
              <a:t>print(list1[0:5:2])</a:t>
            </a:r>
            <a:endParaRPr lang="it-IT" dirty="0"/>
          </a:p>
          <a:p>
            <a:r>
              <a:rPr lang="it-IT" dirty="0"/>
              <a:t>print(list1[-1:-2])</a:t>
            </a:r>
            <a:endParaRPr lang="it-IT" dirty="0"/>
          </a:p>
          <a:p>
            <a:r>
              <a:rPr lang="it-IT" dirty="0"/>
              <a:t>print(list1[-1:-2:-1])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93259" y="185110"/>
            <a:ext cx="1741283" cy="685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solidFill>
                  <a:srgbClr val="92D050"/>
                </a:solidFill>
                <a:effectLst/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  <a:t>Lists </a:t>
            </a:r>
            <a:endParaRPr lang="en-US" sz="3600" dirty="0">
              <a:solidFill>
                <a:srgbClr val="92D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7144" y="2646121"/>
            <a:ext cx="5546756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list1 = ["apple", "banana", "cherry", "mango", "orange"]</a:t>
            </a:r>
            <a:endParaRPr lang="en-US" dirty="0"/>
          </a:p>
          <a:p>
            <a:r>
              <a:rPr lang="en-US" dirty="0"/>
              <a:t>print(list1 + ["tomato", 50])</a:t>
            </a:r>
            <a:endParaRPr lang="en-US" dirty="0"/>
          </a:p>
          <a:p>
            <a:r>
              <a:rPr lang="en-US" dirty="0"/>
              <a:t>print(list1 * 3)</a:t>
            </a:r>
            <a:endParaRPr lang="en-US" dirty="0"/>
          </a:p>
          <a:p>
            <a:r>
              <a:rPr lang="en-US" dirty="0"/>
              <a:t>print(list1)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346140" y="2646121"/>
            <a:ext cx="5593236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list1 = ["apple", "banana", "cherry", "mango", "orange"]</a:t>
            </a:r>
            <a:endParaRPr lang="en-US" dirty="0"/>
          </a:p>
          <a:p>
            <a:r>
              <a:rPr lang="en-US" dirty="0"/>
              <a:t>list1[0] = "tomato"</a:t>
            </a:r>
            <a:endParaRPr lang="en-US" dirty="0"/>
          </a:p>
          <a:p>
            <a:r>
              <a:rPr lang="en-US" dirty="0"/>
              <a:t>print(list1)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51698" y="112682"/>
            <a:ext cx="5462258" cy="685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  <a:t>List Methods </a:t>
            </a:r>
            <a:endParaRPr lang="en-US" sz="3600" dirty="0">
              <a:solidFill>
                <a:srgbClr val="92D050"/>
              </a:solidFill>
              <a:latin typeface="Bookman Old Style" panose="02050604050505020204" pitchFamily="18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966349" y="1440653"/>
          <a:ext cx="8481348" cy="4093758"/>
        </p:xfrm>
        <a:graphic>
          <a:graphicData uri="http://schemas.openxmlformats.org/drawingml/2006/table">
            <a:tbl>
              <a:tblPr/>
              <a:tblGrid>
                <a:gridCol w="954556"/>
                <a:gridCol w="3778659"/>
                <a:gridCol w="3748133"/>
              </a:tblGrid>
              <a:tr h="34847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Method</a:t>
                      </a:r>
                      <a:endParaRPr lang="en-US" sz="1600" b="1" dirty="0">
                        <a:effectLst/>
                      </a:endParaRP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 b="1" dirty="0">
                        <a:effectLst/>
                      </a:endParaRP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Description</a:t>
                      </a:r>
                      <a:endParaRPr lang="en-US" sz="1600" b="1" dirty="0">
                        <a:effectLst/>
                      </a:endParaRPr>
                    </a:p>
                  </a:txBody>
                  <a:tcPr marL="41441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490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hlinkClick r:id="rId1"/>
                        </a:rPr>
                        <a:t>append()</a:t>
                      </a:r>
                      <a:endParaRPr lang="en-US" sz="1600" dirty="0">
                        <a:effectLst/>
                      </a:endParaRP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fruits = ['apple', 'banana', 'cherry']</a:t>
                      </a:r>
                      <a:endParaRPr lang="en-US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t" latinLnBrk="0" hangingPunct="1"/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fruits.append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("orange")</a:t>
                      </a:r>
                      <a:endParaRPr lang="en-US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t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print(fruits)</a:t>
                      </a:r>
                      <a:endParaRPr lang="en-US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Adds an element at the end of the list</a:t>
                      </a:r>
                      <a:endParaRPr lang="en-US" sz="1600" dirty="0">
                        <a:effectLst/>
                      </a:endParaRPr>
                    </a:p>
                  </a:txBody>
                  <a:tcPr marL="41441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28490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hlinkClick r:id="rId2"/>
                        </a:rPr>
                        <a:t>clear()</a:t>
                      </a:r>
                      <a:endParaRPr lang="en-US" sz="1600">
                        <a:effectLst/>
                      </a:endParaRP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fruits = ['apple', 'banana', 'cherry', 'orange']</a:t>
                      </a:r>
                      <a:endParaRPr lang="en-US" sz="1600" dirty="0">
                        <a:effectLst/>
                      </a:endParaRPr>
                    </a:p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fruits.clear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  <a:endParaRPr lang="en-US" sz="1600" dirty="0">
                        <a:effectLst/>
                      </a:endParaRPr>
                    </a:p>
                    <a:p>
                      <a:pPr algn="l" fontAlgn="t"/>
                      <a:r>
                        <a:rPr lang="en-US" sz="1600" dirty="0">
                          <a:effectLst/>
                        </a:rPr>
                        <a:t>print(fruits)</a:t>
                      </a:r>
                      <a:endParaRPr lang="en-US" sz="1600" dirty="0">
                        <a:effectLst/>
                      </a:endParaRP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Removes all the elements from the list</a:t>
                      </a:r>
                      <a:endParaRPr lang="en-US" sz="1600">
                        <a:effectLst/>
                      </a:endParaRPr>
                    </a:p>
                  </a:txBody>
                  <a:tcPr marL="41441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214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hlinkClick r:id="rId3"/>
                        </a:rPr>
                        <a:t>count()</a:t>
                      </a:r>
                      <a:endParaRPr lang="en-US" sz="1600" dirty="0">
                        <a:effectLst/>
                      </a:endParaRP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fruits = ["cherry", "apple", "banana", "cherry"]</a:t>
                      </a:r>
                      <a:endParaRPr lang="en-US" sz="1600" dirty="0">
                        <a:effectLst/>
                      </a:endParaRPr>
                    </a:p>
                    <a:p>
                      <a:pPr algn="l" fontAlgn="t"/>
                      <a:r>
                        <a:rPr lang="en-US" sz="1600" dirty="0">
                          <a:effectLst/>
                        </a:rPr>
                        <a:t>x = </a:t>
                      </a:r>
                      <a:r>
                        <a:rPr lang="en-US" sz="1600" dirty="0" err="1">
                          <a:effectLst/>
                        </a:rPr>
                        <a:t>fruits.count</a:t>
                      </a:r>
                      <a:r>
                        <a:rPr lang="en-US" sz="1600" dirty="0">
                          <a:effectLst/>
                        </a:rPr>
                        <a:t>("cherry")</a:t>
                      </a:r>
                      <a:endParaRPr lang="en-US" sz="1600" dirty="0">
                        <a:effectLst/>
                      </a:endParaRPr>
                    </a:p>
                    <a:p>
                      <a:pPr algn="l" fontAlgn="t"/>
                      <a:r>
                        <a:rPr lang="en-US" sz="1600" dirty="0">
                          <a:effectLst/>
                        </a:rPr>
                        <a:t>print(x)</a:t>
                      </a:r>
                      <a:endParaRPr lang="en-US" sz="1600" dirty="0">
                        <a:effectLst/>
                      </a:endParaRP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Returns the number of elements with the specified value</a:t>
                      </a:r>
                      <a:endParaRPr lang="en-US" sz="1600" dirty="0">
                        <a:effectLst/>
                      </a:endParaRPr>
                    </a:p>
                  </a:txBody>
                  <a:tcPr marL="41441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214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hlinkClick r:id="rId4"/>
                        </a:rPr>
                        <a:t>extend()</a:t>
                      </a:r>
                      <a:endParaRPr lang="en-US" sz="1600">
                        <a:effectLst/>
                      </a:endParaRP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fruits = ['apple', 'banana', 'cherry']</a:t>
                      </a:r>
                      <a:endParaRPr lang="en-US" sz="1600" dirty="0">
                        <a:effectLst/>
                      </a:endParaRPr>
                    </a:p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cars = ['Ford', 'BMW', 'Volvo']</a:t>
                      </a:r>
                      <a:endParaRPr lang="en-US" sz="1600" dirty="0">
                        <a:effectLst/>
                      </a:endParaRPr>
                    </a:p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fruits.extend</a:t>
                      </a:r>
                      <a:r>
                        <a:rPr lang="en-US" sz="1600" dirty="0">
                          <a:effectLst/>
                        </a:rPr>
                        <a:t>(cars)</a:t>
                      </a:r>
                      <a:endParaRPr lang="en-US" sz="1600" dirty="0">
                        <a:effectLst/>
                      </a:endParaRPr>
                    </a:p>
                    <a:p>
                      <a:pPr algn="l" fontAlgn="t"/>
                      <a:r>
                        <a:rPr lang="en-US" sz="1600" dirty="0">
                          <a:effectLst/>
                        </a:rPr>
                        <a:t>print(fruits)</a:t>
                      </a:r>
                      <a:endParaRPr lang="en-US" sz="1600" dirty="0">
                        <a:effectLst/>
                      </a:endParaRP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Add the elements of a list (or any </a:t>
                      </a:r>
                      <a:r>
                        <a:rPr lang="en-US" sz="1600" dirty="0" err="1">
                          <a:effectLst/>
                        </a:rPr>
                        <a:t>iterable</a:t>
                      </a:r>
                      <a:r>
                        <a:rPr lang="en-US" sz="1600" dirty="0">
                          <a:effectLst/>
                        </a:rPr>
                        <a:t>), to the end of the current list</a:t>
                      </a:r>
                      <a:endParaRPr lang="en-US" sz="1600" dirty="0">
                        <a:effectLst/>
                      </a:endParaRPr>
                    </a:p>
                  </a:txBody>
                  <a:tcPr marL="41441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676807" y="731780"/>
            <a:ext cx="84861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Python has a set of built-in methods that you can use on lists/arrays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51698" y="112682"/>
            <a:ext cx="5462258" cy="685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  <a:t>List Methods </a:t>
            </a:r>
            <a:endParaRPr lang="en-US" sz="3600" dirty="0">
              <a:solidFill>
                <a:srgbClr val="92D050"/>
              </a:solidFill>
              <a:latin typeface="Bookman Old Style" panose="02050604050505020204" pitchFamily="18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939189" y="1159996"/>
          <a:ext cx="8481348" cy="5753042"/>
        </p:xfrm>
        <a:graphic>
          <a:graphicData uri="http://schemas.openxmlformats.org/drawingml/2006/table">
            <a:tbl>
              <a:tblPr/>
              <a:tblGrid>
                <a:gridCol w="954556"/>
                <a:gridCol w="3905408"/>
                <a:gridCol w="3621384"/>
              </a:tblGrid>
              <a:tr h="34847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Method</a:t>
                      </a:r>
                      <a:endParaRPr lang="en-US" sz="1600" b="1" dirty="0">
                        <a:effectLst/>
                      </a:endParaRP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 b="1" dirty="0">
                        <a:effectLst/>
                      </a:endParaRP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Description</a:t>
                      </a:r>
                      <a:endParaRPr lang="en-US" sz="1600" b="1" dirty="0">
                        <a:effectLst/>
                      </a:endParaRPr>
                    </a:p>
                  </a:txBody>
                  <a:tcPr marL="41441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214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hlinkClick r:id="rId1"/>
                        </a:rPr>
                        <a:t>index()</a:t>
                      </a:r>
                      <a:endParaRPr lang="en-US" sz="1600" dirty="0">
                        <a:effectLst/>
                      </a:endParaRP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fruits = ['apple', 'banana', 'cherry']</a:t>
                      </a:r>
                      <a:endParaRPr lang="en-US" sz="1600" dirty="0">
                        <a:effectLst/>
                      </a:endParaRPr>
                    </a:p>
                    <a:p>
                      <a:pPr algn="l" fontAlgn="t"/>
                      <a:r>
                        <a:rPr lang="en-US" sz="1600" dirty="0">
                          <a:effectLst/>
                        </a:rPr>
                        <a:t>x = </a:t>
                      </a:r>
                      <a:r>
                        <a:rPr lang="en-US" sz="1600" dirty="0" err="1">
                          <a:effectLst/>
                        </a:rPr>
                        <a:t>fruits.index</a:t>
                      </a:r>
                      <a:r>
                        <a:rPr lang="en-US" sz="1600" dirty="0">
                          <a:effectLst/>
                        </a:rPr>
                        <a:t>("cherry")</a:t>
                      </a:r>
                      <a:endParaRPr lang="en-US" sz="1600" dirty="0">
                        <a:effectLst/>
                      </a:endParaRPr>
                    </a:p>
                    <a:p>
                      <a:pPr algn="l" fontAlgn="t"/>
                      <a:r>
                        <a:rPr lang="en-US" sz="1600" dirty="0">
                          <a:effectLst/>
                        </a:rPr>
                        <a:t>print(x)</a:t>
                      </a:r>
                      <a:endParaRPr lang="en-US" sz="1600" dirty="0">
                        <a:effectLst/>
                      </a:endParaRP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Returns the index of the specified value</a:t>
                      </a:r>
                      <a:endParaRPr lang="en-US" sz="1600" dirty="0">
                        <a:effectLst/>
                      </a:endParaRPr>
                    </a:p>
                  </a:txBody>
                  <a:tcPr marL="41441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214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hlinkClick r:id="rId2"/>
                        </a:rPr>
                        <a:t>insert()</a:t>
                      </a:r>
                      <a:endParaRPr lang="en-US" sz="1600" dirty="0">
                        <a:effectLst/>
                      </a:endParaRP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fruits = ['apple', 'banana', 'cherry']</a:t>
                      </a:r>
                      <a:endParaRPr lang="en-US" sz="1600" dirty="0">
                        <a:effectLst/>
                      </a:endParaRPr>
                    </a:p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fruits.insert</a:t>
                      </a:r>
                      <a:r>
                        <a:rPr lang="en-US" sz="1600" dirty="0">
                          <a:effectLst/>
                        </a:rPr>
                        <a:t>(1, "orange")</a:t>
                      </a:r>
                      <a:endParaRPr lang="en-US" sz="1600" dirty="0">
                        <a:effectLst/>
                      </a:endParaRPr>
                    </a:p>
                    <a:p>
                      <a:pPr algn="l" fontAlgn="t"/>
                      <a:r>
                        <a:rPr lang="en-US" sz="1600" dirty="0">
                          <a:effectLst/>
                        </a:rPr>
                        <a:t>print(fruits)</a:t>
                      </a:r>
                      <a:endParaRPr lang="en-US" sz="1600" dirty="0">
                        <a:effectLst/>
                      </a:endParaRP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Adds an element at the specified position</a:t>
                      </a:r>
                      <a:endParaRPr lang="en-US" sz="1600">
                        <a:effectLst/>
                      </a:endParaRPr>
                    </a:p>
                  </a:txBody>
                  <a:tcPr marL="41441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48214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hlinkClick r:id="rId3"/>
                        </a:rPr>
                        <a:t>pop()</a:t>
                      </a:r>
                      <a:endParaRPr lang="en-US" sz="1600">
                        <a:effectLst/>
                      </a:endParaRP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fruits = ['apple', 'banana', 'cherry']</a:t>
                      </a:r>
                      <a:endParaRPr lang="en-US" sz="1600" dirty="0">
                        <a:effectLst/>
                      </a:endParaRPr>
                    </a:p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fruits.pop</a:t>
                      </a:r>
                      <a:r>
                        <a:rPr lang="en-US" sz="1600" dirty="0">
                          <a:effectLst/>
                        </a:rPr>
                        <a:t>(1)</a:t>
                      </a:r>
                      <a:endParaRPr lang="en-US" sz="1600" dirty="0">
                        <a:effectLst/>
                      </a:endParaRPr>
                    </a:p>
                    <a:p>
                      <a:pPr algn="l" fontAlgn="t"/>
                      <a:r>
                        <a:rPr lang="en-US" sz="1600" dirty="0">
                          <a:effectLst/>
                        </a:rPr>
                        <a:t>print(fruits)</a:t>
                      </a:r>
                      <a:endParaRPr lang="en-US" sz="1600" dirty="0">
                        <a:effectLst/>
                      </a:endParaRP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Removes the element at the specified position</a:t>
                      </a:r>
                      <a:endParaRPr lang="en-US" sz="1600" dirty="0">
                        <a:effectLst/>
                      </a:endParaRPr>
                    </a:p>
                  </a:txBody>
                  <a:tcPr marL="41441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214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hlinkClick r:id="rId4"/>
                        </a:rPr>
                        <a:t>remove()</a:t>
                      </a:r>
                      <a:endParaRPr lang="en-US" sz="1600">
                        <a:effectLst/>
                      </a:endParaRP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fruits = ['apple', 'banana', 'cherry']</a:t>
                      </a:r>
                      <a:endParaRPr lang="en-US" sz="1600" dirty="0">
                        <a:effectLst/>
                      </a:endParaRPr>
                    </a:p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fruits.remove</a:t>
                      </a:r>
                      <a:r>
                        <a:rPr lang="en-US" sz="1600" dirty="0">
                          <a:effectLst/>
                        </a:rPr>
                        <a:t>("banana")</a:t>
                      </a:r>
                      <a:endParaRPr lang="en-US" sz="1600" dirty="0">
                        <a:effectLst/>
                      </a:endParaRPr>
                    </a:p>
                    <a:p>
                      <a:pPr algn="l" fontAlgn="t"/>
                      <a:r>
                        <a:rPr lang="en-US" sz="1600" dirty="0">
                          <a:effectLst/>
                        </a:rPr>
                        <a:t>print(fruits)</a:t>
                      </a:r>
                      <a:endParaRPr lang="en-US" sz="1600" dirty="0">
                        <a:effectLst/>
                      </a:endParaRP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Removes the first item with the specified value</a:t>
                      </a:r>
                      <a:endParaRPr lang="en-US" sz="1600" dirty="0">
                        <a:effectLst/>
                      </a:endParaRPr>
                    </a:p>
                  </a:txBody>
                  <a:tcPr marL="41441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28490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hlinkClick r:id="rId5"/>
                        </a:rPr>
                        <a:t>reverse()</a:t>
                      </a:r>
                      <a:endParaRPr lang="en-US" sz="1600">
                        <a:effectLst/>
                      </a:endParaRP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fruits = ['apple', 'banana', 'cherry']</a:t>
                      </a:r>
                      <a:endParaRPr lang="en-US" sz="1600" dirty="0">
                        <a:effectLst/>
                      </a:endParaRPr>
                    </a:p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fruits.reverse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  <a:endParaRPr lang="en-US" sz="1600" dirty="0">
                        <a:effectLst/>
                      </a:endParaRPr>
                    </a:p>
                    <a:p>
                      <a:pPr algn="l" fontAlgn="t"/>
                      <a:r>
                        <a:rPr lang="en-US" sz="1600" dirty="0">
                          <a:effectLst/>
                        </a:rPr>
                        <a:t>print(fruits)</a:t>
                      </a:r>
                      <a:endParaRPr lang="en-US" sz="1600" dirty="0">
                        <a:effectLst/>
                      </a:endParaRP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Reverses the order of the list</a:t>
                      </a:r>
                      <a:endParaRPr lang="en-US" sz="1600" dirty="0">
                        <a:effectLst/>
                      </a:endParaRPr>
                    </a:p>
                  </a:txBody>
                  <a:tcPr marL="41441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490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hlinkClick r:id="rId6"/>
                        </a:rPr>
                        <a:t>sort()</a:t>
                      </a:r>
                      <a:endParaRPr lang="en-US" sz="1600">
                        <a:effectLst/>
                      </a:endParaRP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cars = ['Ford', 'BMW', 'Volvo']</a:t>
                      </a:r>
                      <a:endParaRPr lang="en-US" sz="1600" dirty="0">
                        <a:effectLst/>
                      </a:endParaRPr>
                    </a:p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cars.sort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  <a:endParaRPr lang="en-US" sz="1600" dirty="0">
                        <a:effectLst/>
                      </a:endParaRPr>
                    </a:p>
                    <a:p>
                      <a:pPr algn="l" fontAlgn="t"/>
                      <a:r>
                        <a:rPr lang="en-US" sz="1600" dirty="0">
                          <a:effectLst/>
                        </a:rPr>
                        <a:t>print(cars)</a:t>
                      </a:r>
                      <a:endParaRPr lang="en-US" sz="1600" dirty="0">
                        <a:effectLst/>
                      </a:endParaRPr>
                    </a:p>
                    <a:p>
                      <a:pPr algn="l" fontAlgn="t"/>
                      <a:endParaRPr lang="en-US" sz="1600" dirty="0">
                        <a:effectLst/>
                      </a:endParaRPr>
                    </a:p>
                    <a:p>
                      <a:pPr algn="l" fontAlgn="t"/>
                      <a:r>
                        <a:rPr lang="en-US" sz="1600" dirty="0" err="1"/>
                        <a:t>cars.sort</a:t>
                      </a:r>
                      <a:r>
                        <a:rPr lang="en-US" sz="1600" dirty="0"/>
                        <a:t>(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reverse</a:t>
                      </a:r>
                      <a:r>
                        <a:rPr lang="en-US" sz="1600" dirty="0"/>
                        <a:t>=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en-US" sz="1600" dirty="0"/>
                        <a:t>) </a:t>
                      </a:r>
                      <a:endParaRPr lang="en-US" sz="1600" dirty="0">
                        <a:effectLst/>
                      </a:endParaRP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Sorts the list</a:t>
                      </a:r>
                      <a:endParaRPr lang="en-US" sz="1600" dirty="0">
                        <a:effectLst/>
                      </a:endParaRPr>
                    </a:p>
                  </a:txBody>
                  <a:tcPr marL="41441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27008" y="121737"/>
            <a:ext cx="5136333" cy="685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  <a:t>2D Lists/Matrix </a:t>
            </a:r>
            <a:endParaRPr lang="en-US" sz="3600" dirty="0">
              <a:solidFill>
                <a:srgbClr val="92D050"/>
              </a:solidFill>
              <a:latin typeface="Bookman Old Style" panose="02050604050505020204" pitchFamily="18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99032" y="731130"/>
            <a:ext cx="86852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Python matrix is a specialized two-dimensional rectangular array of data stored in rows and columns. The data in a matrix can be numbers, strings, expressions, symbols, etc.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9032" y="1377461"/>
            <a:ext cx="4162425" cy="23907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41677" y="1783077"/>
            <a:ext cx="5308348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A = [[1, 4, 5, 12], </a:t>
            </a:r>
            <a:endParaRPr lang="en-US" dirty="0"/>
          </a:p>
          <a:p>
            <a:r>
              <a:rPr lang="en-US" dirty="0"/>
              <a:t>    [-5, 8, 9, 0],</a:t>
            </a:r>
            <a:endParaRPr lang="en-US" dirty="0"/>
          </a:p>
          <a:p>
            <a:r>
              <a:rPr lang="en-US" dirty="0"/>
              <a:t>    [-6, 7, 11, 19]]</a:t>
            </a:r>
            <a:endParaRPr lang="en-US" dirty="0"/>
          </a:p>
          <a:p>
            <a:endParaRPr lang="en-US" dirty="0"/>
          </a:p>
          <a:p>
            <a:r>
              <a:rPr lang="en-US" dirty="0"/>
              <a:t>print("A =", A) </a:t>
            </a:r>
            <a:endParaRPr lang="en-US" dirty="0"/>
          </a:p>
          <a:p>
            <a:r>
              <a:rPr lang="en-US" dirty="0"/>
              <a:t>print("A[1] =", A[1]) </a:t>
            </a:r>
            <a:endParaRPr lang="en-US" dirty="0"/>
          </a:p>
          <a:p>
            <a:r>
              <a:rPr lang="en-US" dirty="0"/>
              <a:t>print("A[1][2] =", A[1][2])</a:t>
            </a:r>
            <a:endParaRPr lang="en-US" dirty="0"/>
          </a:p>
          <a:p>
            <a:r>
              <a:rPr lang="en-US" dirty="0"/>
              <a:t>print("A[0][-1] =", A[0][-</a:t>
            </a:r>
            <a:r>
              <a:rPr lang="en-US"/>
              <a:t>1])</a:t>
            </a:r>
            <a:endParaRPr lang="en-US" dirty="0"/>
          </a:p>
          <a:p>
            <a:endParaRPr lang="en-US" dirty="0"/>
          </a:p>
          <a:p>
            <a:r>
              <a:rPr lang="en-US" dirty="0"/>
              <a:t>column = []        # empty list</a:t>
            </a:r>
            <a:endParaRPr lang="en-US" dirty="0"/>
          </a:p>
          <a:p>
            <a:r>
              <a:rPr lang="en-US" dirty="0"/>
              <a:t>for row in A: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column.append</a:t>
            </a:r>
            <a:r>
              <a:rPr lang="en-US" dirty="0"/>
              <a:t>(row[2])   </a:t>
            </a:r>
            <a:endParaRPr lang="en-US" dirty="0"/>
          </a:p>
          <a:p>
            <a:endParaRPr lang="en-US" dirty="0"/>
          </a:p>
          <a:p>
            <a:r>
              <a:rPr lang="en-US" dirty="0"/>
              <a:t>print("3rd column =", column)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94495" y="203217"/>
            <a:ext cx="3117410" cy="650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  <a:t>Tuples </a:t>
            </a:r>
            <a:endParaRPr lang="en-US" sz="3600" dirty="0">
              <a:solidFill>
                <a:srgbClr val="92D050"/>
              </a:solidFill>
              <a:latin typeface="Bookman Old Style" panose="02050604050505020204" pitchFamily="18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9846" y="1040870"/>
            <a:ext cx="111267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Tuples are used to store multiple items in a single variable.</a:t>
            </a:r>
            <a:endParaRPr lang="en-US" dirty="0"/>
          </a:p>
          <a:p>
            <a:endParaRPr lang="en-US" dirty="0"/>
          </a:p>
          <a:p>
            <a:r>
              <a:rPr lang="en-US" dirty="0"/>
              <a:t>Tuple is one of 4 built-in data types in Python used to store collections of data, the other 3 are List, Set, and Dictionary, all with different qualities and usage.</a:t>
            </a:r>
            <a:endParaRPr lang="en-US" dirty="0"/>
          </a:p>
          <a:p>
            <a:endParaRPr lang="en-US" dirty="0"/>
          </a:p>
          <a:p>
            <a:r>
              <a:rPr lang="en-US" dirty="0"/>
              <a:t>A tuple is a collection which is ordered and </a:t>
            </a:r>
            <a:r>
              <a:rPr lang="en-US" b="1" dirty="0"/>
              <a:t>unchangeable</a:t>
            </a:r>
            <a:r>
              <a:rPr lang="en-US" dirty="0"/>
              <a:t>.</a:t>
            </a:r>
            <a:endParaRPr lang="en-US" dirty="0"/>
          </a:p>
          <a:p>
            <a:endParaRPr lang="en-US" dirty="0"/>
          </a:p>
          <a:p>
            <a:r>
              <a:rPr lang="en-US" dirty="0"/>
              <a:t>Tuples are written with </a:t>
            </a:r>
            <a:r>
              <a:rPr lang="en-US" b="1" dirty="0"/>
              <a:t>round brackets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66107" y="3621883"/>
            <a:ext cx="609600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 err="1"/>
              <a:t>thistuple</a:t>
            </a:r>
            <a:r>
              <a:rPr lang="en-US" dirty="0"/>
              <a:t> = ("apple", "banana", "cherry")</a:t>
            </a:r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thistuple</a:t>
            </a:r>
            <a:r>
              <a:rPr lang="en-US" dirty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6232" y="304253"/>
            <a:ext cx="8212127" cy="685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  <a:t>Difference between List and Tuple  </a:t>
            </a:r>
            <a:endParaRPr lang="en-US" sz="3600" dirty="0">
              <a:solidFill>
                <a:srgbClr val="92D050"/>
              </a:solidFill>
              <a:latin typeface="Bookman Old Style" panose="02050604050505020204" pitchFamily="18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170028" y="1946501"/>
          <a:ext cx="7898331" cy="3004494"/>
        </p:xfrm>
        <a:graphic>
          <a:graphicData uri="http://schemas.openxmlformats.org/drawingml/2006/table">
            <a:tbl>
              <a:tblPr/>
              <a:tblGrid>
                <a:gridCol w="993229"/>
                <a:gridCol w="3295629"/>
                <a:gridCol w="3609473"/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SR.NO.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TUPLE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 ] Square Braces is used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 ) First Braces is used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6609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Lists are mutable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Tuples are immutable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Lists have several built-in methods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Tuple does not have many built-in methods.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Lists consume more memory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Tuple consume less memory as compared to the list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7702</Words>
  <Application>WPS Presentation</Application>
  <PresentationFormat>Widescreen</PresentationFormat>
  <Paragraphs>402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Arial</vt:lpstr>
      <vt:lpstr>SimSun</vt:lpstr>
      <vt:lpstr>Wingdings</vt:lpstr>
      <vt:lpstr>Roboto</vt:lpstr>
      <vt:lpstr>Times New Roman</vt:lpstr>
      <vt:lpstr>Bookman Old Style</vt:lpstr>
      <vt:lpstr>Calibri</vt:lpstr>
      <vt:lpstr>inter-regular</vt:lpstr>
      <vt:lpstr>Segoe Print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User</cp:lastModifiedBy>
  <cp:revision>84</cp:revision>
  <dcterms:created xsi:type="dcterms:W3CDTF">2022-04-09T16:44:00Z</dcterms:created>
  <dcterms:modified xsi:type="dcterms:W3CDTF">2024-07-07T16:58:09Z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3AC822F0743349A0B2829294BA5A40A6_13</vt:lpwstr>
  </property>
  <property fmtid="{D5CDD505-2E9C-101B-9397-08002B2CF9AE}" pid="3" name="KSOProductBuildVer">
    <vt:lpwstr>1033-12.2.0.17119</vt:lpwstr>
  </property>
</Properties>
</file>