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3"/>
    <p:sldId id="279" r:id="rId4"/>
    <p:sldId id="295" r:id="rId5"/>
    <p:sldId id="265" r:id="rId6"/>
    <p:sldId id="266" r:id="rId7"/>
    <p:sldId id="267" r:id="rId8"/>
    <p:sldId id="256" r:id="rId10"/>
    <p:sldId id="278" r:id="rId11"/>
    <p:sldId id="257" r:id="rId12"/>
    <p:sldId id="269" r:id="rId13"/>
    <p:sldId id="268" r:id="rId14"/>
    <p:sldId id="270" r:id="rId15"/>
    <p:sldId id="271" r:id="rId16"/>
    <p:sldId id="263" r:id="rId17"/>
    <p:sldId id="274" r:id="rId18"/>
    <p:sldId id="258" r:id="rId19"/>
    <p:sldId id="259" r:id="rId20"/>
    <p:sldId id="273" r:id="rId21"/>
    <p:sldId id="296" r:id="rId22"/>
    <p:sldId id="260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E527-3E42-4EB2-8578-C5D581D19B0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hyperlink" Target="https://www.python.org/psf-landin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8904" y="2581187"/>
            <a:ext cx="109905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solidFill>
                  <a:srgbClr val="00B0F0"/>
                </a:solidFill>
                <a:latin typeface="Roboto"/>
              </a:rPr>
              <a:t>An </a:t>
            </a:r>
            <a:r>
              <a:rPr lang="en-US" sz="7200" b="1" dirty="0">
                <a:solidFill>
                  <a:srgbClr val="00B0F0"/>
                </a:solidFill>
                <a:latin typeface="Roboto"/>
              </a:rPr>
              <a:t>Introduction to Python &amp; Basic Python Syntax</a:t>
            </a:r>
            <a:endParaRPr lang="en-US" sz="7200" b="1" dirty="0">
              <a:solidFill>
                <a:srgbClr val="00B0F0"/>
              </a:solidFill>
              <a:latin typeface="Roboto"/>
            </a:endParaRPr>
          </a:p>
          <a:p>
            <a:pPr algn="ctr"/>
            <a:r>
              <a:rPr lang="en-US" sz="3200" b="1" dirty="0" smtClean="0">
                <a:latin typeface="Roboto"/>
              </a:rPr>
              <a:t>By </a:t>
            </a:r>
            <a:r>
              <a:rPr lang="en-US" sz="3200" b="1" dirty="0">
                <a:latin typeface="Roboto"/>
              </a:rPr>
              <a:t>Aksadur Rahman</a:t>
            </a:r>
            <a:endParaRPr lang="en-US" sz="3200" b="1" dirty="0">
              <a:latin typeface="Roboto"/>
            </a:endParaRP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  <a:endParaRPr lang="en-US" sz="4400" b="1" dirty="0">
              <a:solidFill>
                <a:schemeClr val="accent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224" y="969764"/>
            <a:ext cx="8592682" cy="5159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542" y="1101401"/>
            <a:ext cx="806767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</a:t>
            </a:r>
            <a:r>
              <a:rPr lang="en-US" sz="2800" b="1" dirty="0" err="1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PyCharm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036" y="905070"/>
            <a:ext cx="9645943" cy="5364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</a:t>
            </a:r>
            <a:r>
              <a:rPr lang="en-US" sz="2800" b="1" dirty="0" err="1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PyCharm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459" y="1080097"/>
            <a:ext cx="5514975" cy="45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9146" y="7602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Your First Python Program 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083" y="826420"/>
            <a:ext cx="7858125" cy="568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9146" y="7602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Your First Python Program 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762" y="849305"/>
            <a:ext cx="11646569" cy="5722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602" y="202292"/>
            <a:ext cx="2402186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Variables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1795" y="823178"/>
            <a:ext cx="945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Variable is a name that is used to refer to memory 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location. </a:t>
            </a:r>
            <a:r>
              <a:rPr lang="en-US" dirty="0"/>
              <a:t>It </a:t>
            </a:r>
            <a:r>
              <a:rPr lang="en-US" dirty="0" smtClean="0"/>
              <a:t>stores </a:t>
            </a:r>
            <a:r>
              <a:rPr lang="en-US" dirty="0"/>
              <a:t>and manipulates </a:t>
            </a:r>
            <a:r>
              <a:rPr lang="en-US" dirty="0" smtClean="0"/>
              <a:t>data.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1795" y="1394841"/>
            <a:ext cx="9843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Variables are entities of a program that holds a value. Here is an example of a variable</a:t>
            </a:r>
            <a:r>
              <a:rPr lang="en-US" dirty="0" smtClean="0">
                <a:latin typeface="Roboto"/>
              </a:rPr>
              <a:t>:</a:t>
            </a:r>
            <a:endParaRPr lang="en-US" dirty="0" smtClean="0">
              <a:latin typeface="Roboto"/>
            </a:endParaRP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x=100 </a:t>
            </a:r>
            <a:endParaRPr lang="en-US" dirty="0" smtClean="0">
              <a:latin typeface="Roboto"/>
            </a:endParaRPr>
          </a:p>
          <a:p>
            <a:endParaRPr lang="en-US" dirty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In the below diagram, the box holds a value of 100 and is named as x. Therefore, the variable is x, and the data it holds is the value.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1026" name="Picture 2" descr="xvariab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77" y="3905496"/>
            <a:ext cx="18383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-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77" y="1845788"/>
            <a:ext cx="19145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0710" y="175131"/>
            <a:ext cx="2648672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Types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Python Data Typ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56" y="1242212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3303" y="220398"/>
            <a:ext cx="347954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Dynamic Types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5976" y="2785490"/>
            <a:ext cx="23116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6   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print(type(x))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 smtClean="0"/>
              <a:t>x </a:t>
            </a:r>
            <a:r>
              <a:rPr lang="en-US" dirty="0"/>
              <a:t>= 'hello' 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print(type(x))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4960" y="1282612"/>
            <a:ext cx="935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Python is a 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dynamically typed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language. It doesn’t know about the type of the variable </a:t>
            </a:r>
            <a:endParaRPr lang="en-US" dirty="0" smtClean="0">
              <a:solidFill>
                <a:srgbClr val="273239"/>
              </a:solidFill>
              <a:latin typeface="urw-din"/>
            </a:endParaRPr>
          </a:p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until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the code is run.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1" y="25890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Naming Conventions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1847" y="1389457"/>
            <a:ext cx="103184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Variable Names</a:t>
            </a:r>
            <a:endParaRPr lang="en-US" b="1" dirty="0"/>
          </a:p>
          <a:p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Rules for Python variables: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Rule-1</a:t>
            </a:r>
            <a:r>
              <a:rPr lang="en-US" dirty="0"/>
              <a:t>: You should start variable name with an alphabet or underscore(_) character.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Rule-2</a:t>
            </a:r>
            <a:r>
              <a:rPr lang="en-US" dirty="0"/>
              <a:t>: A variable name can only </a:t>
            </a:r>
            <a:r>
              <a:rPr lang="en-US" dirty="0" smtClean="0"/>
              <a:t>contain </a:t>
            </a:r>
            <a:r>
              <a:rPr lang="en-US" b="1" dirty="0" smtClean="0"/>
              <a:t>A-Z,a-z,0-9</a:t>
            </a:r>
            <a:r>
              <a:rPr lang="en-US" dirty="0"/>
              <a:t> and </a:t>
            </a:r>
            <a:r>
              <a:rPr lang="en-US" b="1" dirty="0"/>
              <a:t>underscore(_).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Rule-3</a:t>
            </a:r>
            <a:r>
              <a:rPr lang="en-US" dirty="0"/>
              <a:t>: You cannot start the variable name with </a:t>
            </a:r>
            <a:r>
              <a:rPr lang="en-US" dirty="0" smtClean="0"/>
              <a:t>a</a:t>
            </a:r>
            <a:r>
              <a:rPr lang="en-US" dirty="0"/>
              <a:t> number.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Rule-4</a:t>
            </a:r>
            <a:r>
              <a:rPr lang="en-US" dirty="0"/>
              <a:t>: You cannot use special characters with the variable name such as such as </a:t>
            </a:r>
            <a:r>
              <a:rPr lang="en-US" b="1" dirty="0"/>
              <a:t>$,%,#,&amp;,@.-,^ </a:t>
            </a:r>
            <a:r>
              <a:rPr lang="en-US" dirty="0"/>
              <a:t>etc.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Rule-5</a:t>
            </a:r>
            <a:r>
              <a:rPr lang="en-US" dirty="0"/>
              <a:t>: Variable names are case sensitive. For example </a:t>
            </a:r>
            <a:r>
              <a:rPr lang="en-US" b="1" dirty="0" err="1"/>
              <a:t>str</a:t>
            </a:r>
            <a:r>
              <a:rPr lang="en-US" b="1" dirty="0"/>
              <a:t> and </a:t>
            </a:r>
            <a:r>
              <a:rPr lang="en-US" b="1" dirty="0" err="1"/>
              <a:t>Str</a:t>
            </a:r>
            <a:r>
              <a:rPr lang="en-US" dirty="0"/>
              <a:t> are two different variables.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Rule-6</a:t>
            </a:r>
            <a:r>
              <a:rPr lang="en-US" dirty="0"/>
              <a:t>: Do not use reserve keyword as a variable name for example keywords like </a:t>
            </a:r>
            <a:r>
              <a:rPr lang="en-US" b="1" dirty="0"/>
              <a:t>class, for, </a:t>
            </a:r>
            <a:r>
              <a:rPr lang="en-US" b="1" dirty="0" err="1"/>
              <a:t>def</a:t>
            </a:r>
            <a:r>
              <a:rPr lang="en-US" b="1" dirty="0"/>
              <a:t>, del, is, else, try, from, </a:t>
            </a:r>
            <a:r>
              <a:rPr lang="en-US" dirty="0"/>
              <a:t>etc</a:t>
            </a:r>
            <a:r>
              <a:rPr lang="en-US" b="1" dirty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9418" y="1187419"/>
            <a:ext cx="6096000" cy="4537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A Brief History of Python Versions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Installing Python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Variables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Data Types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Dynamic Types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Python Reserved Words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Naming Conventions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Instruction/Statement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Basic Syntax Comments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Receiving Input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Type Conversion/Casting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Numeric Data Types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Boolean Data Types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charset="0"/>
              </a:rPr>
              <a:t>Swapping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Strings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1523" y="72250"/>
            <a:ext cx="2824041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Agenda</a:t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137" y="157023"/>
            <a:ext cx="6023574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Python Reserved </a:t>
            </a:r>
            <a:r>
              <a:rPr lang="en-US" sz="2800" b="1" dirty="0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Keywords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627" y="962425"/>
            <a:ext cx="8798794" cy="5319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207" y="78870"/>
            <a:ext cx="6096000" cy="594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Instruct</a:t>
            </a:r>
            <a:r>
              <a:rPr lang="en-US" sz="32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ion/Statement</a:t>
            </a:r>
            <a:endParaRPr lang="en-US" sz="3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754" y="966090"/>
            <a:ext cx="10990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inter-regular"/>
              </a:rPr>
              <a:t>A </a:t>
            </a:r>
            <a:r>
              <a:rPr lang="en-US" b="1" i="0" dirty="0" smtClean="0">
                <a:solidFill>
                  <a:srgbClr val="222222"/>
                </a:solidFill>
                <a:effectLst/>
                <a:latin typeface="inter-regular"/>
              </a:rPr>
              <a:t>statement is an instruction that a Python interpreter can execute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inter-regular"/>
              </a:rPr>
              <a:t>. So, in simple words, we can say anything written in Python is a statement.</a:t>
            </a:r>
            <a:endParaRPr lang="en-US" b="0" i="0" dirty="0" smtClean="0">
              <a:solidFill>
                <a:srgbClr val="222222"/>
              </a:solidFill>
              <a:effectLst/>
              <a:latin typeface="inter-regular"/>
            </a:endParaRPr>
          </a:p>
          <a:p>
            <a:endParaRPr lang="en-US" b="0" i="0" dirty="0" smtClean="0">
              <a:solidFill>
                <a:srgbClr val="222222"/>
              </a:solidFill>
              <a:effectLst/>
              <a:latin typeface="inter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9857" y="2921035"/>
            <a:ext cx="263956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Statement 1</a:t>
            </a:r>
            <a:endParaRPr lang="en-US" dirty="0"/>
          </a:p>
          <a:p>
            <a:r>
              <a:rPr lang="en-US" dirty="0"/>
              <a:t>print('Hello')</a:t>
            </a:r>
            <a:endParaRPr lang="en-US" dirty="0"/>
          </a:p>
          <a:p>
            <a:endParaRPr lang="en-US" dirty="0"/>
          </a:p>
          <a:p>
            <a:r>
              <a:rPr lang="en-US" dirty="0"/>
              <a:t># Statement 2</a:t>
            </a:r>
            <a:endParaRPr lang="en-US" dirty="0"/>
          </a:p>
          <a:p>
            <a:r>
              <a:rPr lang="en-US" dirty="0"/>
              <a:t>x = 20</a:t>
            </a:r>
            <a:endParaRPr lang="en-US" dirty="0"/>
          </a:p>
          <a:p>
            <a:endParaRPr lang="en-US" dirty="0"/>
          </a:p>
          <a:p>
            <a:r>
              <a:rPr lang="en-US" dirty="0"/>
              <a:t># Statement 3</a:t>
            </a:r>
            <a:endParaRPr lang="en-US" dirty="0"/>
          </a:p>
          <a:p>
            <a:r>
              <a:rPr lang="en-US" dirty="0"/>
              <a:t>print(x)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7298" y="232779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Basic Syntax Comments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9912" y="1599289"/>
            <a:ext cx="348081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  <a:endParaRPr lang="en-US" dirty="0"/>
          </a:p>
          <a:p>
            <a:endParaRPr lang="en-US" dirty="0"/>
          </a:p>
          <a:p>
            <a:r>
              <a:rPr lang="en-US" dirty="0"/>
              <a:t># 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  <a:endParaRPr lang="en-US" dirty="0"/>
          </a:p>
          <a:p>
            <a:endParaRPr lang="en-US" dirty="0"/>
          </a:p>
          <a:p>
            <a:r>
              <a:rPr lang="en-US" dirty="0"/>
              <a:t>'''</a:t>
            </a:r>
            <a:endParaRPr lang="en-US" dirty="0"/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  <a:endParaRPr lang="en-US" dirty="0"/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  <a:endParaRPr lang="en-US" dirty="0"/>
          </a:p>
          <a:p>
            <a:r>
              <a:rPr lang="en-US" dirty="0"/>
              <a:t>'''</a:t>
            </a:r>
            <a:endParaRPr lang="en-US" dirty="0"/>
          </a:p>
          <a:p>
            <a:endParaRPr lang="en-US" dirty="0"/>
          </a:p>
          <a:p>
            <a:r>
              <a:rPr lang="en-US" dirty="0"/>
              <a:t>"""</a:t>
            </a:r>
            <a:endParaRPr lang="en-US" dirty="0"/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  <a:endParaRPr lang="en-US" dirty="0"/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  <a:endParaRPr lang="en-US" dirty="0"/>
          </a:p>
          <a:p>
            <a:r>
              <a:rPr lang="en-US" dirty="0"/>
              <a:t>"""</a:t>
            </a:r>
            <a:endParaRPr lang="en-US" dirty="0"/>
          </a:p>
          <a:p>
            <a:r>
              <a:rPr lang="en-US" dirty="0"/>
              <a:t>print('Alhamdulillah')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6720" y="16035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Receiving Input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8922" y="2129021"/>
            <a:ext cx="399559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print("Enter your first name: ")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name = input()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print("Nice to meet you", name)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32348" y="2129021"/>
            <a:ext cx="420382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name = input("Enter your first name: ")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print("Nice to meet you", name)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7263" y="1115863"/>
            <a:ext cx="10206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Get user input with Python using the input() function. The user can enter keyboard input in the console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4336" y="124137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Type Conversion/Casting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7139" y="1498939"/>
            <a:ext cx="89206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Type Conversion</a:t>
            </a:r>
            <a:endParaRPr lang="en-US" b="1" dirty="0" smtClean="0"/>
          </a:p>
          <a:p>
            <a:r>
              <a:rPr lang="en-US" dirty="0" smtClean="0"/>
              <a:t>The process of converting the value of one data type (integer, string, float, etc.) to another data type is called type conversion. Python has two types of type conversion.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Implicit Type Conversion</a:t>
            </a:r>
            <a:endParaRPr lang="en-US" b="1" dirty="0" smtClean="0"/>
          </a:p>
          <a:p>
            <a:pPr lvl="1"/>
            <a:r>
              <a:rPr lang="en-US" dirty="0"/>
              <a:t>In Implicit type conversion, Python automatically converts one data type to another data type. This process doesn't need any user involvement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err="1" smtClean="0"/>
              <a:t>num_int</a:t>
            </a:r>
            <a:r>
              <a:rPr lang="en-US" dirty="0" smtClean="0"/>
              <a:t> = 123</a:t>
            </a:r>
            <a:endParaRPr lang="en-US" dirty="0" smtClean="0"/>
          </a:p>
          <a:p>
            <a:pPr lvl="2"/>
            <a:r>
              <a:rPr lang="en-US" dirty="0" err="1" smtClean="0"/>
              <a:t>num_flo</a:t>
            </a:r>
            <a:r>
              <a:rPr lang="en-US" dirty="0" smtClean="0"/>
              <a:t> = 1.23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num_new</a:t>
            </a:r>
            <a:r>
              <a:rPr lang="en-US" dirty="0" smtClean="0"/>
              <a:t> = </a:t>
            </a:r>
            <a:r>
              <a:rPr lang="en-US" dirty="0" err="1" smtClean="0"/>
              <a:t>num_int</a:t>
            </a:r>
            <a:r>
              <a:rPr lang="en-US" dirty="0" smtClean="0"/>
              <a:t> + </a:t>
            </a:r>
            <a:r>
              <a:rPr lang="en-US" dirty="0" err="1" smtClean="0"/>
              <a:t>num_flo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  <a:endParaRPr lang="en-US" dirty="0" smtClean="0"/>
          </a:p>
          <a:p>
            <a:pPr lvl="2"/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num_</a:t>
            </a:r>
            <a:r>
              <a:rPr lang="en-US" dirty="0" err="1" smtClean="0"/>
              <a:t>flo</a:t>
            </a:r>
            <a:r>
              <a:rPr lang="en-US" dirty="0" smtClean="0"/>
              <a:t>:",type(</a:t>
            </a:r>
            <a:r>
              <a:rPr lang="en-US" dirty="0" err="1" smtClean="0"/>
              <a:t>num_flo</a:t>
            </a:r>
            <a:r>
              <a:rPr lang="en-US" dirty="0" smtClean="0"/>
              <a:t>))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print("Value of num_new:",</a:t>
            </a:r>
            <a:r>
              <a:rPr lang="en-US" dirty="0" err="1" smtClean="0"/>
              <a:t>num_new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</a:t>
            </a:r>
            <a:r>
              <a:rPr lang="en-US" dirty="0" err="1" smtClean="0"/>
              <a:t>num_new:",type</a:t>
            </a:r>
            <a:r>
              <a:rPr lang="en-US" dirty="0" smtClean="0"/>
              <a:t>(</a:t>
            </a:r>
            <a:r>
              <a:rPr lang="en-US" dirty="0" err="1" smtClean="0"/>
              <a:t>num_new</a:t>
            </a:r>
            <a:r>
              <a:rPr lang="en-US" dirty="0" smtClean="0"/>
              <a:t>))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4336" y="124137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Type Conversion/Casting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89566" y="1069765"/>
            <a:ext cx="9681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Explicit Type Conversion</a:t>
            </a:r>
            <a:endParaRPr lang="en-US" b="1" dirty="0" smtClean="0"/>
          </a:p>
          <a:p>
            <a:r>
              <a:rPr lang="en-US" dirty="0" smtClean="0"/>
              <a:t>In Explicit Type Conversion, users convert the data type of an object to required data type. We use the predefined functions like </a:t>
            </a:r>
            <a:r>
              <a:rPr lang="en-US" dirty="0" err="1" smtClean="0"/>
              <a:t>int</a:t>
            </a:r>
            <a:r>
              <a:rPr lang="en-US" dirty="0" smtClean="0"/>
              <a:t>(), float(), </a:t>
            </a:r>
            <a:r>
              <a:rPr lang="en-US" dirty="0" err="1" smtClean="0"/>
              <a:t>str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r>
              <a:rPr lang="en-US" dirty="0" smtClean="0"/>
              <a:t> to perform explicit type conversion.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0144" y="2627035"/>
            <a:ext cx="457502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num_int</a:t>
            </a:r>
            <a:r>
              <a:rPr lang="en-US" dirty="0" smtClean="0"/>
              <a:t> = 123</a:t>
            </a:r>
            <a:endParaRPr lang="en-US" dirty="0" smtClean="0"/>
          </a:p>
          <a:p>
            <a:r>
              <a:rPr lang="en-US" dirty="0" err="1" smtClean="0"/>
              <a:t>num_str</a:t>
            </a:r>
            <a:r>
              <a:rPr lang="en-US" dirty="0" smtClean="0"/>
              <a:t> = "456"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  <a:endParaRPr lang="en-US" dirty="0" smtClean="0"/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str</a:t>
            </a:r>
            <a:r>
              <a:rPr lang="en-US" dirty="0" smtClean="0"/>
              <a:t>:",type(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num_int+num_str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6409" y="2664779"/>
            <a:ext cx="6096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 smtClean="0"/>
              <a:t>num_int</a:t>
            </a:r>
            <a:r>
              <a:rPr lang="en-US" dirty="0" smtClean="0"/>
              <a:t> = 123</a:t>
            </a:r>
            <a:endParaRPr lang="en-US" dirty="0" smtClean="0"/>
          </a:p>
          <a:p>
            <a:r>
              <a:rPr lang="en-US" dirty="0" err="1" smtClean="0"/>
              <a:t>num_str</a:t>
            </a:r>
            <a:r>
              <a:rPr lang="en-US" dirty="0" smtClean="0"/>
              <a:t> = "456"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  <a:endParaRPr lang="en-US" dirty="0" smtClean="0"/>
          </a:p>
          <a:p>
            <a:r>
              <a:rPr lang="en-US" dirty="0" smtClean="0"/>
              <a:t>print("Data type of </a:t>
            </a:r>
            <a:r>
              <a:rPr lang="en-US" dirty="0" err="1" smtClean="0"/>
              <a:t>num_str</a:t>
            </a:r>
            <a:r>
              <a:rPr lang="en-US" dirty="0" smtClean="0"/>
              <a:t> before Type </a:t>
            </a:r>
            <a:r>
              <a:rPr lang="en-US" dirty="0" err="1" smtClean="0"/>
              <a:t>Casting:",type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num_str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print("Data type of </a:t>
            </a:r>
            <a:r>
              <a:rPr lang="en-US" dirty="0" err="1" smtClean="0"/>
              <a:t>num_str</a:t>
            </a:r>
            <a:r>
              <a:rPr lang="en-US" dirty="0" smtClean="0"/>
              <a:t> after Type </a:t>
            </a:r>
            <a:r>
              <a:rPr lang="en-US" dirty="0" err="1" smtClean="0"/>
              <a:t>Casting:",type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num_sum</a:t>
            </a:r>
            <a:r>
              <a:rPr lang="en-US" dirty="0" smtClean="0"/>
              <a:t> = </a:t>
            </a:r>
            <a:r>
              <a:rPr lang="en-US" dirty="0" err="1" smtClean="0"/>
              <a:t>num_int</a:t>
            </a:r>
            <a:r>
              <a:rPr lang="en-US" dirty="0" smtClean="0"/>
              <a:t> + </a:t>
            </a:r>
            <a:r>
              <a:rPr lang="en-US" dirty="0" err="1" smtClean="0"/>
              <a:t>num_str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print("Sum of </a:t>
            </a:r>
            <a:r>
              <a:rPr lang="en-US" dirty="0" err="1" smtClean="0"/>
              <a:t>num_int</a:t>
            </a:r>
            <a:r>
              <a:rPr lang="en-US" dirty="0" smtClean="0"/>
              <a:t> and num_</a:t>
            </a:r>
            <a:r>
              <a:rPr lang="en-US" dirty="0" err="1" smtClean="0"/>
              <a:t>str</a:t>
            </a:r>
            <a:r>
              <a:rPr lang="en-US" dirty="0" smtClean="0"/>
              <a:t>:",</a:t>
            </a:r>
            <a:r>
              <a:rPr lang="en-US" dirty="0" err="1" smtClean="0"/>
              <a:t>num_sum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print("Data type of the </a:t>
            </a:r>
            <a:r>
              <a:rPr lang="en-US" dirty="0" err="1" smtClean="0"/>
              <a:t>sum:",type</a:t>
            </a:r>
            <a:r>
              <a:rPr lang="en-US" dirty="0" smtClean="0"/>
              <a:t>(</a:t>
            </a:r>
            <a:r>
              <a:rPr lang="en-US" dirty="0" err="1" smtClean="0"/>
              <a:t>num_sum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7254" y="178458"/>
            <a:ext cx="4337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Numeric Data Types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65795" y="881379"/>
            <a:ext cx="3478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0" i="0" dirty="0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Python Number Types: </a:t>
            </a:r>
            <a:r>
              <a:rPr lang="en-US" b="1" i="0" dirty="0" err="1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n-US" b="1" i="0" dirty="0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, float</a:t>
            </a:r>
            <a:endParaRPr lang="en-US" b="1" i="0" dirty="0">
              <a:solidFill>
                <a:srgbClr val="18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5613" y="2529356"/>
            <a:ext cx="2780757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num=100</a:t>
            </a:r>
            <a:endParaRPr lang="pt-BR" dirty="0" smtClean="0"/>
          </a:p>
          <a:p>
            <a:r>
              <a:rPr lang="pt-BR" dirty="0" smtClean="0"/>
              <a:t>print(num)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3089" y="1315558"/>
            <a:ext cx="1046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dirty="0" smtClean="0"/>
              <a:t>In Python, integers are zero, positive or negative whole numbers without a fractional part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98629" y="4797097"/>
            <a:ext cx="2796922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num=100.25</a:t>
            </a:r>
            <a:endParaRPr lang="pt-BR" dirty="0" smtClean="0"/>
          </a:p>
          <a:p>
            <a:r>
              <a:rPr lang="pt-BR" dirty="0" smtClean="0"/>
              <a:t>print(num)</a:t>
            </a:r>
            <a:endParaRPr lang="pt-BR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59254" y="4051178"/>
            <a:ext cx="10836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Python, floating point numbers (float) are positive and negative real numbers with a fractional part denoted by the decimal symbol.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1865" y="3699030"/>
            <a:ext cx="72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0" dirty="0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Float</a:t>
            </a:r>
            <a:endParaRPr lang="en-US" b="1" i="0" dirty="0">
              <a:solidFill>
                <a:srgbClr val="181717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4170" y="24183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Boolean Data Types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5246" y="1808491"/>
            <a:ext cx="8929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boolean</a:t>
            </a:r>
            <a:r>
              <a:rPr lang="en-US" dirty="0" smtClean="0"/>
              <a:t> value can be of two types only i.e. either True or False. The output &lt;class ‘</a:t>
            </a:r>
            <a:r>
              <a:rPr lang="en-US" dirty="0" err="1" smtClean="0"/>
              <a:t>bool</a:t>
            </a:r>
            <a:r>
              <a:rPr lang="en-US" dirty="0" smtClean="0"/>
              <a:t>’&gt; indicates the variable is a </a:t>
            </a:r>
            <a:r>
              <a:rPr lang="en-US" dirty="0" err="1" smtClean="0"/>
              <a:t>boolean</a:t>
            </a:r>
            <a:r>
              <a:rPr lang="en-US" dirty="0" smtClean="0"/>
              <a:t> data type.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246" y="1469061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68981" y="2639674"/>
            <a:ext cx="248366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 = True</a:t>
            </a:r>
            <a:endParaRPr lang="en-US" dirty="0" smtClean="0"/>
          </a:p>
          <a:p>
            <a:r>
              <a:rPr lang="en-US" dirty="0" smtClean="0"/>
              <a:t>print(a)</a:t>
            </a:r>
            <a:endParaRPr lang="en-US" dirty="0" smtClean="0"/>
          </a:p>
          <a:p>
            <a:r>
              <a:rPr lang="en-US" dirty="0" smtClean="0"/>
              <a:t>print(type(a))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 = False</a:t>
            </a:r>
            <a:endParaRPr lang="en-US" dirty="0" smtClean="0"/>
          </a:p>
          <a:p>
            <a:r>
              <a:rPr lang="en-US" dirty="0" smtClean="0"/>
              <a:t>print(b)</a:t>
            </a:r>
            <a:endParaRPr lang="en-US" dirty="0" smtClean="0"/>
          </a:p>
          <a:p>
            <a:r>
              <a:rPr lang="en-US" dirty="0" smtClean="0"/>
              <a:t>print(type(b))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2724" y="268993"/>
            <a:ext cx="2483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Swapping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1172" y="1396652"/>
            <a:ext cx="138819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  <a:endParaRPr lang="en-US" dirty="0"/>
          </a:p>
          <a:p>
            <a:r>
              <a:rPr lang="en-US" dirty="0"/>
              <a:t>b = 20</a:t>
            </a:r>
            <a:endParaRPr lang="en-US" dirty="0"/>
          </a:p>
          <a:p>
            <a:endParaRPr lang="en-US" dirty="0"/>
          </a:p>
          <a:p>
            <a:r>
              <a:rPr lang="en-US" dirty="0"/>
              <a:t>temp = a</a:t>
            </a:r>
            <a:endParaRPr lang="en-US" dirty="0"/>
          </a:p>
          <a:p>
            <a:r>
              <a:rPr lang="en-US" dirty="0"/>
              <a:t>a = b</a:t>
            </a:r>
            <a:endParaRPr lang="en-US" dirty="0"/>
          </a:p>
          <a:p>
            <a:r>
              <a:rPr lang="en-US" dirty="0"/>
              <a:t>b = temp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print(a, 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7619" y="1426231"/>
            <a:ext cx="13338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a = 10</a:t>
            </a:r>
            <a:endParaRPr lang="pt-BR" dirty="0"/>
          </a:p>
          <a:p>
            <a:r>
              <a:rPr lang="pt-BR" dirty="0"/>
              <a:t>b = 20</a:t>
            </a:r>
            <a:endParaRPr lang="pt-BR" dirty="0"/>
          </a:p>
          <a:p>
            <a:endParaRPr lang="pt-BR" dirty="0"/>
          </a:p>
          <a:p>
            <a:r>
              <a:rPr lang="pt-BR" dirty="0"/>
              <a:t>a = a+b</a:t>
            </a:r>
            <a:endParaRPr lang="pt-BR" dirty="0"/>
          </a:p>
          <a:p>
            <a:r>
              <a:rPr lang="pt-BR" dirty="0"/>
              <a:t>b = a - b</a:t>
            </a:r>
            <a:endParaRPr lang="pt-BR" dirty="0"/>
          </a:p>
          <a:p>
            <a:r>
              <a:rPr lang="pt-BR" dirty="0"/>
              <a:t>a = a -b</a:t>
            </a:r>
            <a:endParaRPr lang="pt-BR" dirty="0"/>
          </a:p>
          <a:p>
            <a:endParaRPr lang="pt-BR" dirty="0"/>
          </a:p>
          <a:p>
            <a:r>
              <a:rPr lang="pt-BR" dirty="0"/>
              <a:t>print(a, b)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8844" y="1565009"/>
            <a:ext cx="150589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  <a:endParaRPr lang="en-US" dirty="0"/>
          </a:p>
          <a:p>
            <a:r>
              <a:rPr lang="en-US" dirty="0"/>
              <a:t>b = 20</a:t>
            </a:r>
            <a:endParaRPr lang="en-US" dirty="0"/>
          </a:p>
          <a:p>
            <a:endParaRPr lang="en-US" dirty="0"/>
          </a:p>
          <a:p>
            <a:r>
              <a:rPr lang="en-US" dirty="0"/>
              <a:t>a, b = b, a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print(a, 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5441" y="87923"/>
            <a:ext cx="22030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Strings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1092" y="942585"/>
            <a:ext cx="10296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Strings are List like many other popular programming languages</a:t>
            </a:r>
            <a:r>
              <a:rPr lang="en-US" dirty="0"/>
              <a:t>.</a:t>
            </a:r>
            <a:r>
              <a:rPr lang="en-US" dirty="0" smtClean="0"/>
              <a:t> Python does not have a character data type, a single character is simply a string with a length of 1. Square brackets can be used to access elements of the string.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75563" y="3508676"/>
            <a:ext cx="234786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 = "Hello World"</a:t>
            </a:r>
            <a:endParaRPr lang="en-US" dirty="0" smtClean="0"/>
          </a:p>
          <a:p>
            <a:r>
              <a:rPr lang="en-US" dirty="0" smtClean="0"/>
              <a:t>print(a)</a:t>
            </a:r>
            <a:endParaRPr lang="en-US" dirty="0" smtClean="0"/>
          </a:p>
          <a:p>
            <a:r>
              <a:rPr lang="en-US" dirty="0" smtClean="0"/>
              <a:t>print(a[0])</a:t>
            </a:r>
            <a:endParaRPr lang="en-US" dirty="0" smtClean="0"/>
          </a:p>
          <a:p>
            <a:r>
              <a:rPr lang="en-US" dirty="0" smtClean="0"/>
              <a:t>print(a[-1])</a:t>
            </a:r>
            <a:endParaRPr lang="en-US" dirty="0" smtClean="0"/>
          </a:p>
          <a:p>
            <a:r>
              <a:rPr lang="en-US" dirty="0" smtClean="0"/>
              <a:t>print(a[0:3])</a:t>
            </a:r>
            <a:endParaRPr lang="en-US" dirty="0" smtClean="0"/>
          </a:p>
          <a:p>
            <a:r>
              <a:rPr lang="en-US" dirty="0" smtClean="0"/>
              <a:t>print(a[0:])</a:t>
            </a:r>
            <a:endParaRPr lang="en-US" dirty="0" smtClean="0"/>
          </a:p>
          <a:p>
            <a:r>
              <a:rPr lang="en-US" dirty="0" smtClean="0"/>
              <a:t>print(a[1:])</a:t>
            </a:r>
            <a:endParaRPr lang="en-US" dirty="0" smtClean="0"/>
          </a:p>
          <a:p>
            <a:r>
              <a:rPr lang="en-US" dirty="0" smtClean="0"/>
              <a:t>print(a[:4])</a:t>
            </a:r>
            <a:endParaRPr lang="en-US" dirty="0" smtClean="0"/>
          </a:p>
          <a:p>
            <a:r>
              <a:rPr lang="en-US" dirty="0" smtClean="0"/>
              <a:t>print(a[0:-1])</a:t>
            </a:r>
            <a:endParaRPr lang="en-US" dirty="0"/>
          </a:p>
        </p:txBody>
      </p:sp>
      <p:pic>
        <p:nvPicPr>
          <p:cNvPr id="6146" name="Picture 2" descr="Strings in Python With Method Examples | Tech Tutorial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47" y="2035978"/>
            <a:ext cx="49530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352" y="980759"/>
            <a:ext cx="9420225" cy="522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9378" y="1342897"/>
            <a:ext cx="9723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What is Python</a:t>
            </a:r>
            <a:r>
              <a:rPr lang="en-US" b="1" dirty="0" smtClean="0">
                <a:solidFill>
                  <a:srgbClr val="222222"/>
                </a:solidFill>
                <a:latin typeface="Lato"/>
              </a:rPr>
              <a:t>?</a:t>
            </a:r>
            <a:endParaRPr lang="en-US" b="1" dirty="0">
              <a:solidFill>
                <a:srgbClr val="222222"/>
              </a:solidFill>
              <a:latin typeface="Lato"/>
            </a:endParaRPr>
          </a:p>
          <a:p>
            <a:r>
              <a:rPr lang="en-US" dirty="0">
                <a:solidFill>
                  <a:srgbClr val="222222"/>
                </a:solidFill>
                <a:latin typeface="Lato"/>
              </a:rPr>
              <a:t>Python is a high-level object-oriented programming language that was created by Guido van </a:t>
            </a:r>
            <a:r>
              <a:rPr lang="en-US" dirty="0" err="1">
                <a:solidFill>
                  <a:srgbClr val="222222"/>
                </a:solidFill>
                <a:latin typeface="Lato"/>
              </a:rPr>
              <a:t>Rossum</a:t>
            </a:r>
            <a:r>
              <a:rPr lang="en-US" dirty="0">
                <a:solidFill>
                  <a:srgbClr val="222222"/>
                </a:solidFill>
                <a:latin typeface="Lato"/>
              </a:rPr>
              <a:t>. It is also called general-purpose programming language as it is used in almost every domain we can think of as mentioned below</a:t>
            </a:r>
            <a:r>
              <a:rPr lang="en-US" dirty="0" smtClean="0">
                <a:solidFill>
                  <a:srgbClr val="222222"/>
                </a:solidFill>
                <a:latin typeface="Lato"/>
              </a:rPr>
              <a:t>:</a:t>
            </a:r>
            <a:endParaRPr lang="en-US" dirty="0" smtClean="0">
              <a:solidFill>
                <a:srgbClr val="222222"/>
              </a:solidFill>
              <a:latin typeface="Lato"/>
            </a:endParaRPr>
          </a:p>
          <a:p>
            <a:endParaRPr lang="en-US" dirty="0">
              <a:solidFill>
                <a:srgbClr val="222222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Web Development</a:t>
            </a:r>
            <a:endParaRPr lang="en-US" dirty="0">
              <a:solidFill>
                <a:srgbClr val="222222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Software Development</a:t>
            </a:r>
            <a:endParaRPr lang="en-US" dirty="0">
              <a:solidFill>
                <a:srgbClr val="222222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Game Development</a:t>
            </a:r>
            <a:endParaRPr lang="en-US" dirty="0">
              <a:solidFill>
                <a:srgbClr val="222222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AI &amp; ML</a:t>
            </a:r>
            <a:endParaRPr lang="en-US" dirty="0">
              <a:solidFill>
                <a:srgbClr val="222222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222222"/>
                </a:solidFill>
                <a:latin typeface="Lato"/>
              </a:rPr>
              <a:t>Data </a:t>
            </a:r>
            <a:r>
              <a:rPr lang="en-US" smtClean="0">
                <a:solidFill>
                  <a:srgbClr val="222222"/>
                </a:solidFill>
                <a:latin typeface="Lato"/>
              </a:rPr>
              <a:t>Analytics</a:t>
            </a:r>
            <a:endParaRPr lang="en-US" dirty="0" smtClean="0">
              <a:solidFill>
                <a:srgbClr val="222222"/>
              </a:solidFill>
              <a:latin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62408" y="1153009"/>
            <a:ext cx="10429592" cy="749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IEEE spectrum list of top programming language 2021. The list of programming languages is based on popularity.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300" dirty="0">
              <a:solidFill>
                <a:srgbClr val="222222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2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</a:br>
            <a:endParaRPr kumimoji="0" lang="en-US" sz="217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Lato"/>
            </a:endParaRPr>
          </a:p>
        </p:txBody>
      </p:sp>
      <p:pic>
        <p:nvPicPr>
          <p:cNvPr id="2050" name="Picture 2" descr="Python Programming ran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12" y="1602479"/>
            <a:ext cx="7189157" cy="49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2408" y="79609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Why Python Programming?</a:t>
            </a:r>
            <a:endParaRPr lang="en-US" b="1" i="0" dirty="0">
              <a:solidFill>
                <a:srgbClr val="222222"/>
              </a:solidFill>
              <a:effectLst/>
              <a:latin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5608" y="108994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Python is easy to understand</a:t>
            </a:r>
            <a:endParaRPr lang="en-US" b="1" i="0" dirty="0">
              <a:solidFill>
                <a:srgbClr val="222222"/>
              </a:solidFill>
              <a:effectLst/>
              <a:latin typeface="La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143" y="2202847"/>
            <a:ext cx="4048125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46" y="2202847"/>
            <a:ext cx="3467100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06" y="4750334"/>
            <a:ext cx="49053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046" y="4750334"/>
            <a:ext cx="1914525" cy="304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60257" y="437968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Python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51682" y="437968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C#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50618" y="183285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C++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34763" y="183351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543" y="202292"/>
            <a:ext cx="7116023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Brief History of Python Versions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42788" y="755649"/>
          <a:ext cx="6147304" cy="5841338"/>
        </p:xfrm>
        <a:graphic>
          <a:graphicData uri="http://schemas.openxmlformats.org/drawingml/2006/table">
            <a:tbl>
              <a:tblPr/>
              <a:tblGrid>
                <a:gridCol w="3073652"/>
                <a:gridCol w="3073652"/>
              </a:tblGrid>
              <a:tr h="2730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</a:rPr>
                        <a:t>Python Version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marL="47469" marR="47469" marT="47469" marB="47469">
                    <a:lnL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</a:rPr>
                        <a:t>Released Date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marL="47469" marR="47469" marT="47469" marB="47469">
                    <a:lnL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1.0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January 1994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1.5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31, 1997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1.6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5, 2000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2.0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16, 2000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2.1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April 17, 2001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2.2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21, 2001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2.3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July 29, 2003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2.4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November 30, 2004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2.5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19, 2006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2.6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1, 2008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2.7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July 3, 2010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3.0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3, 2008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3.1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June 27, 2009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3.2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February 20, 2011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3.3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29, 2012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3.4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March 16, 2014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3.5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13, 2015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3.6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23, 2016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3.7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June 27, 2018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3.8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14, 2019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4839" y="357740"/>
            <a:ext cx="6608305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07000"/>
              </a:lnSpc>
            </a:pPr>
            <a:r>
              <a:rPr lang="en-US" sz="2800" b="1" dirty="0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Python </a:t>
            </a: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Software </a:t>
            </a:r>
            <a:r>
              <a:rPr lang="en-US" sz="2800" b="1" dirty="0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Foundation</a:t>
            </a:r>
            <a:endParaRPr lang="fi-FI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9824" y="2341525"/>
            <a:ext cx="8994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First of all, there are the Pythons which are maintained by the people gathered around the PSF (</a:t>
            </a:r>
            <a:r>
              <a:rPr lang="en-US" dirty="0">
                <a:solidFill>
                  <a:srgbClr val="008CBA"/>
                </a:solidFill>
                <a:latin typeface="Open Sans" panose="020B0606030504020204" pitchFamily="34" charset="0"/>
                <a:hlinkClick r:id="rId1"/>
              </a:rPr>
              <a:t>Python Software Foundation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), a community that aims to develop, improve, expand, and popularize Python and its environment. The PSF's president is Guido von </a:t>
            </a:r>
            <a:r>
              <a:rPr lang="en-US" dirty="0" err="1">
                <a:solidFill>
                  <a:srgbClr val="222222"/>
                </a:solidFill>
                <a:latin typeface="Open Sans" panose="020B0606030504020204" pitchFamily="34" charset="0"/>
              </a:rPr>
              <a:t>Rossum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 himself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58" y="945273"/>
            <a:ext cx="3038475" cy="136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288" y="998634"/>
            <a:ext cx="10403439" cy="5346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6183</Words>
  <Application>WPS Presentation</Application>
  <PresentationFormat>Widescreen</PresentationFormat>
  <Paragraphs>362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SimSun</vt:lpstr>
      <vt:lpstr>Wingdings</vt:lpstr>
      <vt:lpstr>Roboto</vt:lpstr>
      <vt:lpstr>Times New Roman</vt:lpstr>
      <vt:lpstr>Bookman Old Style</vt:lpstr>
      <vt:lpstr>Calibri</vt:lpstr>
      <vt:lpstr>Lato</vt:lpstr>
      <vt:lpstr>Segoe Print</vt:lpstr>
      <vt:lpstr>inter-regular</vt:lpstr>
      <vt:lpstr>Open Sans</vt:lpstr>
      <vt:lpstr>Microsoft YaHei</vt:lpstr>
      <vt:lpstr>Arial Unicode MS</vt:lpstr>
      <vt:lpstr>Calibri Light</vt:lpstr>
      <vt:lpstr>urw-din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47</cp:revision>
  <dcterms:created xsi:type="dcterms:W3CDTF">2022-04-07T14:24:00Z</dcterms:created>
  <dcterms:modified xsi:type="dcterms:W3CDTF">2024-07-04T17:13:09Z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B09494529D844CD6B3DE8DACB7EF321F_13</vt:lpwstr>
  </property>
  <property fmtid="{D5CDD505-2E9C-101B-9397-08002B2CF9AE}" pid="3" name="KSOProductBuildVer">
    <vt:lpwstr>1033-12.2.0.17119</vt:lpwstr>
  </property>
</Properties>
</file>