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84" r:id="rId5"/>
    <p:sldId id="261" r:id="rId6"/>
    <p:sldId id="257" r:id="rId7"/>
    <p:sldId id="258" r:id="rId8"/>
    <p:sldId id="262" r:id="rId9"/>
    <p:sldId id="259" r:id="rId10"/>
    <p:sldId id="263" r:id="rId11"/>
    <p:sldId id="286" r:id="rId12"/>
    <p:sldId id="265" r:id="rId13"/>
    <p:sldId id="267" r:id="rId14"/>
    <p:sldId id="260" r:id="rId15"/>
    <p:sldId id="266" r:id="rId16"/>
    <p:sldId id="264" r:id="rId17"/>
    <p:sldId id="285" r:id="rId18"/>
    <p:sldId id="274" r:id="rId19"/>
    <p:sldId id="276" r:id="rId20"/>
    <p:sldId id="275" r:id="rId21"/>
    <p:sldId id="279" r:id="rId22"/>
    <p:sldId id="287" r:id="rId23"/>
    <p:sldId id="280" r:id="rId24"/>
    <p:sldId id="281" r:id="rId25"/>
    <p:sldId id="282" r:id="rId26"/>
    <p:sldId id="288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A863-1240-42F5-8818-226C5E9DFB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C35B-DB98-48D1-9C8C-E5AF2A36B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2599475"/>
            <a:ext cx="123859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00B0F0"/>
                </a:solidFill>
                <a:latin typeface="Roboto"/>
              </a:rPr>
              <a:t>Language Component &amp; Loop</a:t>
            </a:r>
            <a:endParaRPr lang="en-US" sz="6000" b="1" dirty="0">
              <a:solidFill>
                <a:srgbClr val="00B0F0"/>
              </a:solidFill>
              <a:latin typeface="Roboto"/>
            </a:endParaRP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  <a:endParaRPr lang="en-US" sz="3200" b="1" dirty="0">
              <a:latin typeface="Roboto"/>
            </a:endParaRP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  <a:endParaRPr lang="en-US" sz="4400" b="1" dirty="0">
              <a:solidFill>
                <a:schemeClr val="accent1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4270" y="135789"/>
            <a:ext cx="3253211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Match Case 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65774" y="928620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15823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num = 3</a:t>
            </a:r>
            <a:endParaRPr lang="en-US" dirty="0"/>
          </a:p>
          <a:p>
            <a:r>
              <a:rPr lang="en-US" dirty="0"/>
              <a:t>match num:</a:t>
            </a:r>
            <a:endParaRPr lang="en-US" dirty="0"/>
          </a:p>
          <a:p>
            <a:r>
              <a:rPr lang="en-US" dirty="0"/>
              <a:t>        # pattern 1</a:t>
            </a:r>
            <a:endParaRPr lang="en-US" dirty="0"/>
          </a:p>
          <a:p>
            <a:r>
              <a:rPr lang="en-US" dirty="0"/>
              <a:t>        case 1:</a:t>
            </a:r>
            <a:endParaRPr lang="en-US" dirty="0"/>
          </a:p>
          <a:p>
            <a:r>
              <a:rPr lang="en-US" dirty="0"/>
              <a:t>            print("One")</a:t>
            </a:r>
            <a:endParaRPr lang="en-US" dirty="0"/>
          </a:p>
          <a:p>
            <a:r>
              <a:rPr lang="en-US" dirty="0"/>
              <a:t>        # pattern 2</a:t>
            </a:r>
            <a:endParaRPr lang="en-US" dirty="0"/>
          </a:p>
          <a:p>
            <a:r>
              <a:rPr lang="en-US" dirty="0"/>
              <a:t>        case 2:</a:t>
            </a:r>
            <a:endParaRPr lang="en-US" dirty="0"/>
          </a:p>
          <a:p>
            <a:r>
              <a:rPr lang="en-US" dirty="0"/>
              <a:t>            print("Two")</a:t>
            </a:r>
            <a:endParaRPr lang="en-US" dirty="0"/>
          </a:p>
          <a:p>
            <a:r>
              <a:rPr lang="en-US" dirty="0"/>
              <a:t>        # pattern 3</a:t>
            </a:r>
            <a:endParaRPr lang="en-US" dirty="0"/>
          </a:p>
          <a:p>
            <a:r>
              <a:rPr lang="en-US" dirty="0"/>
              <a:t>        case 3:</a:t>
            </a:r>
            <a:endParaRPr lang="en-US" dirty="0"/>
          </a:p>
          <a:p>
            <a:r>
              <a:rPr lang="en-US" dirty="0"/>
              <a:t>            print("Three")</a:t>
            </a:r>
            <a:endParaRPr lang="en-US" dirty="0"/>
          </a:p>
          <a:p>
            <a:r>
              <a:rPr lang="en-US" dirty="0"/>
              <a:t>        # default pattern</a:t>
            </a:r>
            <a:endParaRPr lang="en-US" dirty="0"/>
          </a:p>
          <a:p>
            <a:r>
              <a:rPr lang="en-US" dirty="0"/>
              <a:t>        case _:</a:t>
            </a:r>
            <a:endParaRPr lang="en-US" dirty="0"/>
          </a:p>
          <a:p>
            <a:r>
              <a:rPr lang="en-US" dirty="0"/>
              <a:t>            print("Number not between 1 and 3")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264" y="1196000"/>
            <a:ext cx="860107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149790" y="136518"/>
            <a:ext cx="994070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Comparison/Relational/Conditional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 Operators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9790" y="136518"/>
            <a:ext cx="994070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Comparison/Relational/Conditional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 Operators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8872" y="1676349"/>
            <a:ext cx="20732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= 9</a:t>
            </a:r>
            <a:endParaRPr lang="en-US" sz="2800" dirty="0"/>
          </a:p>
          <a:p>
            <a:r>
              <a:rPr lang="en-US" sz="2800" dirty="0"/>
              <a:t>b = 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print(a &gt; b)</a:t>
            </a:r>
            <a:endParaRPr lang="en-US" sz="2800" dirty="0"/>
          </a:p>
          <a:p>
            <a:r>
              <a:rPr lang="en-US" sz="2800" dirty="0"/>
              <a:t>print(a &lt; b)</a:t>
            </a:r>
            <a:endParaRPr lang="en-US" sz="2800" dirty="0"/>
          </a:p>
          <a:p>
            <a:r>
              <a:rPr lang="en-US" sz="2800" dirty="0"/>
              <a:t>print(a == b)</a:t>
            </a:r>
            <a:endParaRPr lang="en-US" sz="2800" dirty="0"/>
          </a:p>
          <a:p>
            <a:r>
              <a:rPr lang="en-US" sz="2800" dirty="0"/>
              <a:t>print(a != b)</a:t>
            </a:r>
            <a:endParaRPr lang="en-US" sz="2800" dirty="0"/>
          </a:p>
          <a:p>
            <a:r>
              <a:rPr lang="en-US" sz="2800" dirty="0"/>
              <a:t>print(a &gt;= b)</a:t>
            </a:r>
            <a:endParaRPr lang="en-US" sz="2800" dirty="0"/>
          </a:p>
          <a:p>
            <a:r>
              <a:rPr lang="en-US" sz="2800" dirty="0"/>
              <a:t>print(a &lt;= b)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990108" y="1044342"/>
            <a:ext cx="1549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Example: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118411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Logical Operators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8780" y="838790"/>
            <a:ext cx="5854151" cy="2217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08779" y="3545515"/>
            <a:ext cx="5854151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  <a:endParaRPr lang="en-US" dirty="0"/>
          </a:p>
          <a:p>
            <a:r>
              <a:rPr lang="en-US" dirty="0"/>
              <a:t>b = 10</a:t>
            </a:r>
            <a:endParaRPr lang="en-US" dirty="0"/>
          </a:p>
          <a:p>
            <a:r>
              <a:rPr lang="en-US" dirty="0"/>
              <a:t>c = -10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/>
              <a:t>if a &gt; 0 and b &gt; 0:</a:t>
            </a:r>
            <a:endParaRPr lang="en-US" dirty="0"/>
          </a:p>
          <a:p>
            <a:r>
              <a:rPr lang="en-US" dirty="0"/>
              <a:t>    print("The numbers are greater than 0")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/>
              <a:t>if a &gt; 0 and b &gt; 0 and c &gt; 0:</a:t>
            </a:r>
            <a:endParaRPr lang="en-US" dirty="0"/>
          </a:p>
          <a:p>
            <a:r>
              <a:rPr lang="en-US" dirty="0"/>
              <a:t>    print("The numbers are greater than 0")</a:t>
            </a:r>
            <a:endParaRPr lang="en-US" dirty="0"/>
          </a:p>
          <a:p>
            <a:r>
              <a:rPr lang="en-US" dirty="0"/>
              <a:t>else: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Atleast</a:t>
            </a:r>
            <a:r>
              <a:rPr lang="en-US" dirty="0"/>
              <a:t> one number is not greater than 0")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2564" y="3150523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118411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Logical Operators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2986" y="1709090"/>
            <a:ext cx="5000531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  <a:endParaRPr lang="en-US" dirty="0"/>
          </a:p>
          <a:p>
            <a:r>
              <a:rPr lang="en-US" dirty="0"/>
              <a:t>b = -10</a:t>
            </a:r>
            <a:endParaRPr lang="en-US" dirty="0"/>
          </a:p>
          <a:p>
            <a:r>
              <a:rPr lang="en-US" dirty="0"/>
              <a:t>c = 0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/>
              <a:t>if a &gt; 0 or b &gt; 0:</a:t>
            </a:r>
            <a:endParaRPr lang="en-US" dirty="0"/>
          </a:p>
          <a:p>
            <a:r>
              <a:rPr lang="en-US" dirty="0"/>
              <a:t>    print("Either of the number is greater than 0")</a:t>
            </a:r>
            <a:endParaRPr lang="en-US" dirty="0"/>
          </a:p>
          <a:p>
            <a:r>
              <a:rPr lang="en-US" dirty="0"/>
              <a:t>else:</a:t>
            </a:r>
            <a:endParaRPr lang="en-US" dirty="0"/>
          </a:p>
          <a:p>
            <a:r>
              <a:rPr lang="en-US" dirty="0"/>
              <a:t>    print("No number is greater than 0")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/>
              <a:t>if b &gt; 0 or c &gt; 0:</a:t>
            </a:r>
            <a:endParaRPr lang="en-US" dirty="0"/>
          </a:p>
          <a:p>
            <a:r>
              <a:rPr lang="en-US" dirty="0"/>
              <a:t>    print("Either of the number is greater than 0")</a:t>
            </a:r>
            <a:endParaRPr lang="en-US" dirty="0"/>
          </a:p>
          <a:p>
            <a:r>
              <a:rPr lang="en-US" dirty="0"/>
              <a:t>else:</a:t>
            </a:r>
            <a:endParaRPr lang="en-US" dirty="0"/>
          </a:p>
          <a:p>
            <a:r>
              <a:rPr lang="en-US" dirty="0"/>
              <a:t>    print("No number is greater than 0")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7782" y="1709090"/>
            <a:ext cx="442110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r>
              <a:rPr lang="en-US" dirty="0"/>
              <a:t>if not (a%3 == 0 or a%5 == 0):</a:t>
            </a:r>
            <a:endParaRPr lang="en-US" dirty="0"/>
          </a:p>
          <a:p>
            <a:r>
              <a:rPr lang="en-US" dirty="0"/>
              <a:t>    print("10 is not divisible by either 3 or 5")</a:t>
            </a:r>
            <a:endParaRPr lang="en-US" dirty="0"/>
          </a:p>
          <a:p>
            <a:r>
              <a:rPr lang="en-US" dirty="0"/>
              <a:t>else:</a:t>
            </a:r>
            <a:endParaRPr lang="en-US" dirty="0"/>
          </a:p>
          <a:p>
            <a:r>
              <a:rPr lang="en-US" dirty="0"/>
              <a:t>    print("10 is divisible by either 3 or 5")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2986" y="133875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97782" y="133875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3102" y="9125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Assignment Operators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837446"/>
            <a:ext cx="958215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7254" y="178458"/>
            <a:ext cx="4337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Numeric Data Types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40011" y="881379"/>
            <a:ext cx="453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Python Number Types: </a:t>
            </a:r>
            <a:r>
              <a:rPr lang="en-US" b="1" i="0" dirty="0" err="1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n-US" b="1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, float, complex</a:t>
            </a:r>
            <a:endParaRPr lang="en-US" b="1" i="0" dirty="0">
              <a:solidFill>
                <a:srgbClr val="18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079" y="1582155"/>
            <a:ext cx="10836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complex number is a number with real and imaginary components. For example, 5 + 6j is a complex number where 5 is the real component and 6 multiplied by j is an imaginary component. </a:t>
            </a:r>
            <a:endParaRPr lang="en-US" dirty="0"/>
          </a:p>
          <a:p>
            <a:r>
              <a:rPr lang="en-US" dirty="0"/>
              <a:t>Complex data types is used while developing scientific applications where complex mathematical operation is required.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0079" y="1250711"/>
            <a:ext cx="1067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Complex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089142" y="3264985"/>
            <a:ext cx="236704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a=6+7j</a:t>
            </a:r>
            <a:endParaRPr lang="en-US" dirty="0"/>
          </a:p>
          <a:p>
            <a:r>
              <a:rPr lang="en-US" dirty="0"/>
              <a:t>print(a)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a.real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a.imag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print(type(a))</a:t>
            </a:r>
            <a:endParaRPr lang="en-US" dirty="0"/>
          </a:p>
          <a:p>
            <a:endParaRPr lang="en-US" dirty="0"/>
          </a:p>
          <a:p>
            <a:r>
              <a:rPr lang="en-US" dirty="0"/>
              <a:t>b=5+5j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a+b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822" y="3113928"/>
            <a:ext cx="6486525" cy="3448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68" y="3473156"/>
            <a:ext cx="2269220" cy="12213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8983" y="134117"/>
            <a:ext cx="2818645" cy="59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While Loops  </a:t>
            </a:r>
            <a:endParaRPr lang="en-US" sz="3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774" y="1829601"/>
            <a:ext cx="7286625" cy="444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7127" y="901181"/>
            <a:ext cx="9832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while loop statement in Python programming language repeatedly executes a target statement as long as a given condition is true.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3164" y="2769119"/>
            <a:ext cx="308202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= 0</a:t>
            </a:r>
            <a:endParaRPr lang="en-US" dirty="0"/>
          </a:p>
          <a:p>
            <a:r>
              <a:rPr lang="en-US" dirty="0"/>
              <a:t>while count &lt; 9:</a:t>
            </a:r>
            <a:endParaRPr lang="en-US" dirty="0"/>
          </a:p>
          <a:p>
            <a:r>
              <a:rPr lang="en-US" dirty="0"/>
              <a:t>   print('The count is:', count)</a:t>
            </a:r>
            <a:endParaRPr lang="en-US" dirty="0"/>
          </a:p>
          <a:p>
            <a:r>
              <a:rPr lang="en-US" dirty="0"/>
              <a:t>   count = count + 1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print("Good bye!")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802" y="262551"/>
            <a:ext cx="6096000" cy="6192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</a:rPr>
              <a:t>Sum of n Numbers Program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2276" y="1747040"/>
            <a:ext cx="5700907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n = </a:t>
            </a:r>
            <a:r>
              <a:rPr lang="en-US" sz="2400" dirty="0" err="1"/>
              <a:t>int</a:t>
            </a:r>
            <a:r>
              <a:rPr lang="en-US" sz="2400" dirty="0"/>
              <a:t>(input("Enter the n Number:"))</a:t>
            </a:r>
            <a:endParaRPr lang="en-US" sz="2400" dirty="0"/>
          </a:p>
          <a:p>
            <a:r>
              <a:rPr lang="en-US" sz="2400" dirty="0"/>
              <a:t>sum = 0</a:t>
            </a:r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dirty="0"/>
              <a:t> = 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&lt;= n:</a:t>
            </a:r>
            <a:endParaRPr lang="en-US" sz="2400" dirty="0"/>
          </a:p>
          <a:p>
            <a:r>
              <a:rPr lang="en-US" sz="2400" dirty="0"/>
              <a:t>    sum = sum +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+1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print(sum)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9481" y="152224"/>
            <a:ext cx="745401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Break &amp; Continue Statement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64047" y="1972416"/>
            <a:ext cx="184087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1</a:t>
            </a:r>
            <a:endParaRPr lang="en-US" sz="2400" dirty="0"/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6:</a:t>
            </a:r>
            <a:endParaRPr lang="en-US" sz="2400" dirty="0"/>
          </a:p>
          <a:p>
            <a:r>
              <a:rPr lang="en-US" sz="2400" dirty="0"/>
              <a:t>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en-US" sz="2400" dirty="0"/>
          </a:p>
          <a:p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3:</a:t>
            </a:r>
            <a:endParaRPr lang="en-US" sz="2400" dirty="0"/>
          </a:p>
          <a:p>
            <a:r>
              <a:rPr lang="en-US" sz="2400" dirty="0"/>
              <a:t>    break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289141" y="1972416"/>
            <a:ext cx="215774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  <a:endParaRPr lang="en-US" sz="2400" dirty="0"/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6: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  <a:endParaRPr lang="en-US" sz="2400" dirty="0"/>
          </a:p>
          <a:p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3:</a:t>
            </a:r>
            <a:endParaRPr lang="en-US" sz="2400" dirty="0"/>
          </a:p>
          <a:p>
            <a:r>
              <a:rPr lang="en-US" sz="2400" dirty="0"/>
              <a:t>    continue</a:t>
            </a:r>
            <a:endParaRPr lang="en-US" sz="2400" dirty="0"/>
          </a:p>
          <a:p>
            <a:r>
              <a:rPr lang="en-US" sz="2400" dirty="0"/>
              <a:t>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25955" y="1603084"/>
            <a:ext cx="733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Break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843124" y="1603084"/>
            <a:ext cx="1049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Continue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4552" y="332509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charset="0"/>
              </a:rPr>
              <a:t>Agenda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7236" y="1289464"/>
            <a:ext cx="6096000" cy="4814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Arithmetic Operations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Operator Precedence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Math Functions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charset="0"/>
              </a:rPr>
              <a:t>Indentation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If Statements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Logical Operators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Comparison/Relational/Conditional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Assignment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Ternary Operators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While Loops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Break &amp; Continue Statement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Sum of n Numbers Program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For Loops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For-While Comparison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For with Range Function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   Nested Loops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81400" y="1081891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sum = 0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while True:</a:t>
            </a:r>
            <a:endParaRPr lang="en-US" sz="2000" dirty="0"/>
          </a:p>
          <a:p>
            <a:r>
              <a:rPr lang="en-US" sz="2000" dirty="0"/>
              <a:t>    num = input("Enter a Number: ")</a:t>
            </a:r>
            <a:endParaRPr lang="en-US" sz="2000" dirty="0"/>
          </a:p>
          <a:p>
            <a:r>
              <a:rPr lang="en-US" sz="2000" dirty="0"/>
              <a:t>    if num == "quit":</a:t>
            </a:r>
            <a:endParaRPr lang="en-US" sz="2000" dirty="0"/>
          </a:p>
          <a:p>
            <a:r>
              <a:rPr lang="en-US" sz="2000" dirty="0"/>
              <a:t>        break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try:</a:t>
            </a:r>
            <a:endParaRPr lang="en-US" sz="2000" dirty="0"/>
          </a:p>
          <a:p>
            <a:r>
              <a:rPr lang="en-US" sz="2000" dirty="0"/>
              <a:t>        num = int(num)</a:t>
            </a:r>
            <a:endParaRPr lang="en-US" sz="2000" dirty="0"/>
          </a:p>
          <a:p>
            <a:r>
              <a:rPr lang="en-US" sz="2000" dirty="0"/>
              <a:t>    except:</a:t>
            </a:r>
            <a:endParaRPr lang="en-US" sz="2000" dirty="0"/>
          </a:p>
          <a:p>
            <a:r>
              <a:rPr lang="en-US" sz="2000" dirty="0"/>
              <a:t>        print("Enter a valid number please.")</a:t>
            </a:r>
            <a:endParaRPr lang="en-US" sz="2000" dirty="0"/>
          </a:p>
          <a:p>
            <a:r>
              <a:rPr lang="en-US" sz="2000" dirty="0"/>
              <a:t>        continue</a:t>
            </a:r>
            <a:endParaRPr lang="en-US" sz="2000" dirty="0"/>
          </a:p>
          <a:p>
            <a:r>
              <a:rPr lang="en-US" sz="2000" dirty="0"/>
              <a:t>    sum = sum + num</a:t>
            </a:r>
            <a:endParaRPr lang="en-US" sz="2000" dirty="0"/>
          </a:p>
          <a:p>
            <a:r>
              <a:rPr lang="en-US" sz="2000" dirty="0"/>
              <a:t>    print(sum)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891" y="242759"/>
            <a:ext cx="262852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For Loops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1929" y="948412"/>
            <a:ext cx="10167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 Loops</a:t>
            </a:r>
            <a:endParaRPr lang="en-US" b="1" dirty="0"/>
          </a:p>
          <a:p>
            <a:r>
              <a:rPr lang="en-US" dirty="0"/>
              <a:t>A for loop is used for iterating over a sequence (that is either a list, a tuple, a dictionary, a set, or a string).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077" y="1783816"/>
            <a:ext cx="6126149" cy="50741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891" y="242759"/>
            <a:ext cx="2628522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For Loops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527" y="1565972"/>
            <a:ext cx="28820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#Looping Through a String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x in "banana":</a:t>
            </a:r>
            <a:endParaRPr lang="en-US" dirty="0"/>
          </a:p>
          <a:p>
            <a:r>
              <a:rPr lang="en-US" dirty="0"/>
              <a:t>  print(x)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71454" y="1565972"/>
            <a:ext cx="377831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#Looping Through a 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fruits = ["apple", "banana", "cherry"]</a:t>
            </a:r>
            <a:endParaRPr lang="en-US" dirty="0"/>
          </a:p>
          <a:p>
            <a:r>
              <a:rPr lang="en-US" dirty="0"/>
              <a:t>for x in fruits:</a:t>
            </a:r>
            <a:endParaRPr lang="en-US" dirty="0"/>
          </a:p>
          <a:p>
            <a:r>
              <a:rPr lang="en-US" dirty="0"/>
              <a:t>  print(x)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38381" y="1565972"/>
            <a:ext cx="361384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#The break Statement</a:t>
            </a:r>
            <a:endParaRPr lang="en-US" dirty="0"/>
          </a:p>
          <a:p>
            <a:r>
              <a:rPr lang="en-US" dirty="0"/>
              <a:t>#Exit the loop when x is "banana"</a:t>
            </a:r>
            <a:endParaRPr lang="en-US" dirty="0"/>
          </a:p>
          <a:p>
            <a:endParaRPr lang="en-US" dirty="0"/>
          </a:p>
          <a:p>
            <a:r>
              <a:rPr lang="en-US" dirty="0"/>
              <a:t>fruits = ["apple", "banana", "cherry"]</a:t>
            </a:r>
            <a:endParaRPr lang="en-US" dirty="0"/>
          </a:p>
          <a:p>
            <a:r>
              <a:rPr lang="en-US" dirty="0"/>
              <a:t>for x in fruits:</a:t>
            </a:r>
            <a:endParaRPr lang="en-US" dirty="0"/>
          </a:p>
          <a:p>
            <a:r>
              <a:rPr lang="en-US" dirty="0"/>
              <a:t>  print(x)</a:t>
            </a:r>
            <a:endParaRPr lang="en-US" dirty="0"/>
          </a:p>
          <a:p>
            <a:r>
              <a:rPr lang="en-US" dirty="0"/>
              <a:t>  if x == "banana":</a:t>
            </a:r>
            <a:endParaRPr lang="en-US" dirty="0"/>
          </a:p>
          <a:p>
            <a:r>
              <a:rPr lang="en-US" dirty="0"/>
              <a:t>    break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6527" y="3747241"/>
            <a:ext cx="376925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#The continue Statement</a:t>
            </a:r>
            <a:endParaRPr lang="en-US" dirty="0"/>
          </a:p>
          <a:p>
            <a:r>
              <a:rPr lang="en-US" dirty="0"/>
              <a:t>#Do not print banana:</a:t>
            </a:r>
            <a:endParaRPr lang="en-US" dirty="0"/>
          </a:p>
          <a:p>
            <a:endParaRPr lang="en-US" dirty="0"/>
          </a:p>
          <a:p>
            <a:r>
              <a:rPr lang="en-US" dirty="0"/>
              <a:t>fruits = ["apple", "banana", "cherry"]</a:t>
            </a:r>
            <a:endParaRPr lang="en-US" dirty="0"/>
          </a:p>
          <a:p>
            <a:r>
              <a:rPr lang="en-US" dirty="0"/>
              <a:t>for x in fruits:</a:t>
            </a:r>
            <a:endParaRPr lang="en-US" dirty="0"/>
          </a:p>
          <a:p>
            <a:r>
              <a:rPr lang="en-US" dirty="0"/>
              <a:t>  if x == "banana":</a:t>
            </a:r>
            <a:endParaRPr lang="en-US" dirty="0"/>
          </a:p>
          <a:p>
            <a:r>
              <a:rPr lang="en-US" dirty="0"/>
              <a:t>    continue</a:t>
            </a:r>
            <a:endParaRPr lang="en-US" dirty="0"/>
          </a:p>
          <a:p>
            <a:r>
              <a:rPr lang="en-US" dirty="0"/>
              <a:t>  print(x)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5484" y="206545"/>
            <a:ext cx="5561845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For-While Comparison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9156" y="1628383"/>
            <a:ext cx="318078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[10, 20, 30, 40, 50]</a:t>
            </a:r>
            <a:endParaRPr lang="pt-BR" dirty="0"/>
          </a:p>
          <a:p>
            <a:r>
              <a:rPr lang="pt-BR" dirty="0"/>
              <a:t>index = 0</a:t>
            </a:r>
            <a:endParaRPr lang="pt-BR" dirty="0"/>
          </a:p>
          <a:p>
            <a:r>
              <a:rPr lang="pt-BR" dirty="0"/>
              <a:t>n = len(num)</a:t>
            </a:r>
            <a:endParaRPr lang="pt-BR" dirty="0"/>
          </a:p>
          <a:p>
            <a:r>
              <a:rPr lang="pt-BR" dirty="0"/>
              <a:t>while index &lt; n:</a:t>
            </a:r>
            <a:endParaRPr lang="pt-BR" dirty="0"/>
          </a:p>
          <a:p>
            <a:r>
              <a:rPr lang="pt-BR" dirty="0"/>
              <a:t>    print(num[index])</a:t>
            </a:r>
            <a:endParaRPr lang="pt-BR" dirty="0"/>
          </a:p>
          <a:p>
            <a:r>
              <a:rPr lang="pt-BR" dirty="0"/>
              <a:t>    index = index+1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156" y="1174944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while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72681" y="1628383"/>
            <a:ext cx="272811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[10, 20, 30, 40, 50]</a:t>
            </a:r>
            <a:endParaRPr lang="pt-BR" dirty="0"/>
          </a:p>
          <a:p>
            <a:r>
              <a:rPr lang="pt-BR" dirty="0"/>
              <a:t>for x in num:</a:t>
            </a:r>
            <a:endParaRPr lang="pt-BR" dirty="0"/>
          </a:p>
          <a:p>
            <a:r>
              <a:rPr lang="pt-BR" dirty="0"/>
              <a:t>    print(x)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72681" y="1174944"/>
            <a:ext cx="50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5658" y="912198"/>
            <a:ext cx="9708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range() Function</a:t>
            </a:r>
            <a:endParaRPr lang="en-US" b="1" dirty="0"/>
          </a:p>
          <a:p>
            <a:r>
              <a:rPr lang="en-US" dirty="0"/>
              <a:t>To loop through a set of code a specified number of times, we can use the range() function,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409" y="3037066"/>
            <a:ext cx="299971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#Using the range() function: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x in range(6):</a:t>
            </a:r>
            <a:endParaRPr lang="en-US" dirty="0"/>
          </a:p>
          <a:p>
            <a:r>
              <a:rPr lang="en-US" dirty="0"/>
              <a:t>  print(x)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5978" y="3037065"/>
            <a:ext cx="277337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#Using the start parameter: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x in range(2, 6):</a:t>
            </a:r>
            <a:endParaRPr lang="en-US" dirty="0"/>
          </a:p>
          <a:p>
            <a:r>
              <a:rPr lang="en-US" dirty="0"/>
              <a:t>  print(x)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96818" y="3037065"/>
            <a:ext cx="469573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#Increment the sequence with 3 (default is 1):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x in range(2, 30, 3):</a:t>
            </a:r>
            <a:endParaRPr lang="en-US" dirty="0"/>
          </a:p>
          <a:p>
            <a:r>
              <a:rPr lang="en-US" dirty="0"/>
              <a:t>  print(x)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75978" y="194716"/>
            <a:ext cx="500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For with Range Function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75978" y="194716"/>
            <a:ext cx="5000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For with Enumerate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8024" y="2114461"/>
            <a:ext cx="6810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 = [30, 10, 70, 12]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x in enumerate(num):</a:t>
            </a:r>
            <a:endParaRPr lang="en-US" dirty="0"/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, x)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4128" y="116010"/>
            <a:ext cx="290917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</a:rPr>
              <a:t>Nested Loops 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08079" y="1528795"/>
            <a:ext cx="394127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adj</a:t>
            </a:r>
            <a:r>
              <a:rPr lang="en-US" dirty="0"/>
              <a:t> = ["red", "big", "tasty"]</a:t>
            </a:r>
            <a:endParaRPr lang="en-US" dirty="0"/>
          </a:p>
          <a:p>
            <a:r>
              <a:rPr lang="en-US" dirty="0"/>
              <a:t>fruits = ["apple", "banana", "cherry"]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adj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  for y in fruits:</a:t>
            </a:r>
            <a:endParaRPr lang="en-US" dirty="0"/>
          </a:p>
          <a:p>
            <a:r>
              <a:rPr lang="en-US" dirty="0"/>
              <a:t>    print(x, y)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316" y="0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Arithmetic Operations 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101882"/>
            <a:ext cx="10591800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9316" y="0"/>
            <a:ext cx="6096000" cy="7197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Arithmetic Operations </a:t>
            </a:r>
            <a:endParaRPr lang="en-US" sz="40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9351" y="1970679"/>
            <a:ext cx="256514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dirty="0"/>
              <a:t>val1 = 3</a:t>
            </a:r>
            <a:endParaRPr lang="nn-NO" dirty="0"/>
          </a:p>
          <a:p>
            <a:r>
              <a:rPr lang="nn-NO" dirty="0"/>
              <a:t>val2 = 2</a:t>
            </a:r>
            <a:endParaRPr lang="nn-NO" dirty="0"/>
          </a:p>
          <a:p>
            <a:endParaRPr lang="nn-NO" dirty="0"/>
          </a:p>
          <a:p>
            <a:r>
              <a:rPr lang="nn-NO" dirty="0"/>
              <a:t>print(val1 + val2)</a:t>
            </a:r>
            <a:endParaRPr lang="nn-NO" dirty="0"/>
          </a:p>
          <a:p>
            <a:r>
              <a:rPr lang="nn-NO" dirty="0"/>
              <a:t>print(val1 - val2)</a:t>
            </a:r>
            <a:endParaRPr lang="nn-NO" dirty="0"/>
          </a:p>
          <a:p>
            <a:r>
              <a:rPr lang="nn-NO" dirty="0"/>
              <a:t>print(val1 * val2)</a:t>
            </a:r>
            <a:endParaRPr lang="nn-NO" dirty="0"/>
          </a:p>
          <a:p>
            <a:r>
              <a:rPr lang="nn-NO" dirty="0"/>
              <a:t>print(val1 / val2)</a:t>
            </a:r>
            <a:endParaRPr lang="nn-NO" dirty="0"/>
          </a:p>
          <a:p>
            <a:r>
              <a:rPr lang="nn-NO" dirty="0"/>
              <a:t>print(val1 // val2)</a:t>
            </a:r>
            <a:endParaRPr lang="nn-NO" dirty="0"/>
          </a:p>
          <a:p>
            <a:r>
              <a:rPr lang="nn-NO" dirty="0"/>
              <a:t>print(val1 % val2)</a:t>
            </a:r>
            <a:endParaRPr lang="nn-NO" dirty="0"/>
          </a:p>
          <a:p>
            <a:r>
              <a:rPr lang="nn-NO" dirty="0"/>
              <a:t>print(val1 ** val2)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54225" y="1478908"/>
            <a:ext cx="97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1" y="0"/>
            <a:ext cx="6096000" cy="7126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Operator Precedence </a:t>
            </a:r>
            <a:endParaRPr lang="en-US" sz="40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22321" y="1440974"/>
          <a:ext cx="5547360" cy="2560320"/>
        </p:xfrm>
        <a:graphic>
          <a:graphicData uri="http://schemas.openxmlformats.org/drawingml/2006/table">
            <a:tbl>
              <a:tblPr/>
              <a:tblGrid>
                <a:gridCol w="2773680"/>
                <a:gridCol w="277368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Operators</a:t>
                      </a:r>
                      <a:endParaRPr lang="en-US" b="0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Meaning</a:t>
                      </a:r>
                      <a:endParaRPr lang="en-US" b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Parentheses</a:t>
                      </a:r>
                      <a:endParaRPr lang="en-US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**</a:t>
                      </a:r>
                      <a:endParaRPr lang="en-US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Exponent</a:t>
                      </a:r>
                      <a:endParaRPr lang="en-US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*, /, //, %</a:t>
                      </a:r>
                      <a:endParaRPr lang="en-US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Multiplication, Division, Floor division, Modulus</a:t>
                      </a:r>
                      <a:endParaRPr lang="en-US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+, -</a:t>
                      </a:r>
                      <a:endParaRPr lang="en-US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Addition, Subtraction</a:t>
                      </a:r>
                      <a:endParaRPr lang="en-US" dirty="0">
                        <a:effectLst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09919" y="4357910"/>
            <a:ext cx="3281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print(10+3*2**2+45)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8424" y="118410"/>
            <a:ext cx="7206560" cy="588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Math Functions/Module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4176" y="3710851"/>
            <a:ext cx="9569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Python math Module</a:t>
            </a:r>
            <a:endParaRPr lang="en-US" b="1" dirty="0"/>
          </a:p>
          <a:p>
            <a:r>
              <a:rPr lang="en-US" dirty="0"/>
              <a:t>Python has a built-in module that you can use for mathematical tasks. The math module has a set of methods and constants.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26457" y="2684257"/>
            <a:ext cx="2112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x=2.9</a:t>
            </a:r>
            <a:endParaRPr lang="en-US" dirty="0"/>
          </a:p>
          <a:p>
            <a:r>
              <a:rPr lang="en-US" dirty="0"/>
              <a:t>print(round(x))</a:t>
            </a:r>
            <a:endParaRPr lang="en-US" dirty="0"/>
          </a:p>
          <a:p>
            <a:r>
              <a:rPr lang="en-US" dirty="0"/>
              <a:t>print(abs(-2.9))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7429" y="1472997"/>
            <a:ext cx="10251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Math functions is one of the most used functions in Python Programming. In python there are different built-in math functions. Beside there is also a math module in python.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7429" y="1103665"/>
            <a:ext cx="2402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Python math Functions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291343" y="4737445"/>
            <a:ext cx="3069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math</a:t>
            </a:r>
            <a:endParaRPr lang="en-US" dirty="0"/>
          </a:p>
          <a:p>
            <a:endParaRPr lang="en-US" dirty="0"/>
          </a:p>
          <a:p>
            <a:r>
              <a:rPr lang="en-US" dirty="0"/>
              <a:t>x=2.9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math.ceil</a:t>
            </a:r>
            <a:r>
              <a:rPr lang="en-US" dirty="0"/>
              <a:t>(x))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math.floor</a:t>
            </a:r>
            <a:r>
              <a:rPr lang="en-US" dirty="0"/>
              <a:t>(x))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82796" y="6318037"/>
            <a:ext cx="543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https://www.w3schools.com/python/module_math.asp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514" y="263267"/>
            <a:ext cx="4203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Python Indentation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7509" y="1729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Python Indentation</a:t>
            </a:r>
            <a:endParaRPr lang="en-US" b="1" dirty="0"/>
          </a:p>
          <a:p>
            <a:r>
              <a:rPr lang="en-US" dirty="0"/>
              <a:t>Indentation refers to the spaces at the beginning of a code line.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3692" y="27799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5 &gt; 2:</a:t>
            </a:r>
            <a:endParaRPr lang="en-US" dirty="0"/>
          </a:p>
          <a:p>
            <a:r>
              <a:rPr lang="en-US" dirty="0"/>
              <a:t>    print("Five is greater than two!")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9394" y="82197"/>
            <a:ext cx="32532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If Statements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101" y="701469"/>
            <a:ext cx="11425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statement</a:t>
            </a:r>
            <a:endParaRPr lang="en-US" b="1" dirty="0"/>
          </a:p>
          <a:p>
            <a:r>
              <a:rPr lang="en-US" dirty="0"/>
              <a:t>if statement is the most simple decision-making statement. It is used to decide whether a certain statement or block of statements will be executed or not </a:t>
            </a:r>
            <a:r>
              <a:rPr lang="en-US" dirty="0" err="1"/>
              <a:t>i.e</a:t>
            </a:r>
            <a:r>
              <a:rPr lang="en-US" dirty="0"/>
              <a:t> if a certain condition is true then a block of statement is executed otherwise not.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01" y="2150306"/>
            <a:ext cx="2860518" cy="4575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72" y="2124590"/>
            <a:ext cx="3014403" cy="4601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128" y="2111732"/>
            <a:ext cx="4234313" cy="4627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969104" y="17424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38912" y="1683599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If……else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77720" y="1682371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</a:t>
            </a:r>
            <a:r>
              <a:rPr lang="en-US" b="1" dirty="0" err="1"/>
              <a:t>elif</a:t>
            </a:r>
            <a:r>
              <a:rPr lang="en-US" b="1" dirty="0"/>
              <a:t>……else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4270" y="135789"/>
            <a:ext cx="32532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If Statements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7899" y="1986754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7005" y="198675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If……else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93921" y="1986754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If……</a:t>
            </a:r>
            <a:r>
              <a:rPr lang="en-US" b="1" dirty="0" err="1"/>
              <a:t>elif</a:t>
            </a:r>
            <a:r>
              <a:rPr lang="en-US" b="1" dirty="0"/>
              <a:t>……else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392" y="2409678"/>
            <a:ext cx="2850605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10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&gt; 15:</a:t>
            </a:r>
            <a:endParaRPr lang="en-US" dirty="0"/>
          </a:p>
          <a:p>
            <a:r>
              <a:rPr lang="en-US" dirty="0"/>
              <a:t>    print("10 is less than 15")</a:t>
            </a:r>
            <a:endParaRPr lang="en-US" dirty="0"/>
          </a:p>
          <a:p>
            <a:r>
              <a:rPr lang="en-US" dirty="0"/>
              <a:t>print("I am Not in if")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36887" y="2409678"/>
            <a:ext cx="409518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20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&lt; 15: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smaller than 15")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i'm</a:t>
            </a:r>
            <a:r>
              <a:rPr lang="en-US" dirty="0"/>
              <a:t> in if Block")</a:t>
            </a:r>
            <a:endParaRPr lang="en-US" dirty="0"/>
          </a:p>
          <a:p>
            <a:r>
              <a:rPr lang="en-US" dirty="0"/>
              <a:t>else: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greater than 15")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i'm</a:t>
            </a:r>
            <a:r>
              <a:rPr lang="en-US" dirty="0"/>
              <a:t> in else Block")</a:t>
            </a:r>
            <a:endParaRPr lang="en-US" dirty="0"/>
          </a:p>
          <a:p>
            <a:r>
              <a:rPr lang="en-US" dirty="0"/>
              <a:t>print("</a:t>
            </a:r>
            <a:r>
              <a:rPr lang="en-US" dirty="0" err="1"/>
              <a:t>i'm</a:t>
            </a:r>
            <a:r>
              <a:rPr lang="en-US" dirty="0"/>
              <a:t> not in if and not in else Block")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67461" y="2409678"/>
            <a:ext cx="3358837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20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== 10: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10")</a:t>
            </a:r>
            <a:endParaRPr lang="en-US" dirty="0"/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== 15: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15")</a:t>
            </a:r>
            <a:endParaRPr lang="en-US" dirty="0"/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== 20: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20")</a:t>
            </a:r>
            <a:endParaRPr lang="en-US" dirty="0"/>
          </a:p>
          <a:p>
            <a:r>
              <a:rPr lang="en-US" dirty="0"/>
              <a:t>else:</a:t>
            </a:r>
            <a:endParaRPr lang="en-US" dirty="0"/>
          </a:p>
          <a:p>
            <a:r>
              <a:rPr lang="en-US" dirty="0"/>
              <a:t>    print("</a:t>
            </a:r>
            <a:r>
              <a:rPr lang="en-US" dirty="0" err="1"/>
              <a:t>i</a:t>
            </a:r>
            <a:r>
              <a:rPr lang="en-US" dirty="0"/>
              <a:t> is not present")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65774" y="928620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Example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5736</Words>
  <Application>WPS Presentation</Application>
  <PresentationFormat>Widescreen</PresentationFormat>
  <Paragraphs>384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Roboto</vt:lpstr>
      <vt:lpstr>Times New Roman</vt:lpstr>
      <vt:lpstr>Bookman Old Style</vt:lpstr>
      <vt:lpstr>Calibri</vt:lpstr>
      <vt:lpstr>Microsoft YaHei</vt:lpstr>
      <vt:lpstr>Arial Unicode MS</vt:lpstr>
      <vt:lpstr>Calibri Light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61</cp:revision>
  <dcterms:created xsi:type="dcterms:W3CDTF">2022-04-08T16:55:00Z</dcterms:created>
  <dcterms:modified xsi:type="dcterms:W3CDTF">2024-07-03T17:04:46Z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CF549A363377442CB80195C3ECA6FE0D_13</vt:lpwstr>
  </property>
  <property fmtid="{D5CDD505-2E9C-101B-9397-08002B2CF9AE}" pid="3" name="KSOProductBuildVer">
    <vt:lpwstr>1033-12.2.0.17119</vt:lpwstr>
  </property>
</Properties>
</file>