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69" r:id="rId3"/>
    <p:sldId id="271" r:id="rId4"/>
    <p:sldId id="3506" r:id="rId5"/>
    <p:sldId id="4071" r:id="rId6"/>
    <p:sldId id="4088" r:id="rId7"/>
    <p:sldId id="4087" r:id="rId8"/>
    <p:sldId id="4090" r:id="rId9"/>
    <p:sldId id="4089" r:id="rId10"/>
    <p:sldId id="4083" r:id="rId11"/>
    <p:sldId id="4072" r:id="rId12"/>
    <p:sldId id="4073" r:id="rId13"/>
    <p:sldId id="4074" r:id="rId14"/>
    <p:sldId id="4085" r:id="rId15"/>
    <p:sldId id="4076" r:id="rId16"/>
    <p:sldId id="4077" r:id="rId17"/>
    <p:sldId id="4078" r:id="rId18"/>
    <p:sldId id="4079" r:id="rId19"/>
    <p:sldId id="4086" r:id="rId20"/>
    <p:sldId id="4080" r:id="rId21"/>
    <p:sldId id="4091" r:id="rId22"/>
    <p:sldId id="4081" r:id="rId23"/>
    <p:sldId id="4082" r:id="rId24"/>
    <p:sldId id="4070" r:id="rId25"/>
  </p:sldIdLst>
  <p:sldSz cx="12192000" cy="6858000"/>
  <p:notesSz cx="6858000" cy="9144000"/>
  <p:embeddedFontLst>
    <p:embeddedFont>
      <p:font typeface="宋体" pitchFamily="2" charset="-122"/>
      <p:regular r:id="rId28"/>
    </p:embeddedFont>
    <p:embeddedFont>
      <p:font typeface="字魂45号-冰宇雅宋" charset="-122"/>
      <p:regular r:id="rId29"/>
    </p:embeddedFont>
    <p:embeddedFont>
      <p:font typeface="Cambria Math" pitchFamily="18" charset="0"/>
      <p:regular r:id="rId30"/>
    </p:embeddedFont>
    <p:embeddedFont>
      <p:font typeface="等线" charset="-122"/>
      <p:regular r:id="rId31"/>
      <p:bold r:id="rId32"/>
    </p:embeddedFont>
    <p:embeddedFont>
      <p:font typeface="Canva Sans Bold" charset="0"/>
      <p:regular r:id="rId33"/>
    </p:embeddedFont>
    <p:embeddedFont>
      <p:font typeface="Canva Sans" charset="0"/>
      <p:regular r:id="rId34"/>
    </p:embeddedFont>
    <p:embeddedFont>
      <p:font typeface="Calibri" pitchFamily="34" charset="0"/>
      <p:regular r:id="rId35"/>
      <p:bold r:id="rId36"/>
      <p:italic r:id="rId37"/>
      <p:boldItalic r:id="rId38"/>
    </p:embeddedFont>
  </p:embeddedFontLst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κiζs_緈鍢" initials="κ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  <p:ext uri="{1BD7E111-0CB8-44D6-8891-C1BB2F81B7CC}">
      <p1710:readonlyRecommended xmlns="" xmlns:p1710="http://schemas.microsoft.com/office/powerpoint/2017/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430" autoAdjust="0"/>
  </p:normalViewPr>
  <p:slideViewPr>
    <p:cSldViewPr snapToGrid="0">
      <p:cViewPr>
        <p:scale>
          <a:sx n="69" d="100"/>
          <a:sy n="69" d="100"/>
        </p:scale>
        <p:origin x="-780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66" d="100"/>
          <a:sy n="66" d="100"/>
        </p:scale>
        <p:origin x="-112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739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DEDFB-6A84-43C8-B210-1FC0930A3D80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DF777-A8BD-414C-AA11-464265313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999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14C19-B284-4316-B981-6BBD5D193C5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837E-8055-4BE0-BAD5-B577F1B9DD1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837E-8055-4BE0-BAD5-B577F1B9DD1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837E-8055-4BE0-BAD5-B577F1B9DD1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837E-8055-4BE0-BAD5-B577F1B9DD1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837E-8055-4BE0-BAD5-B577F1B9DD1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837E-8055-4BE0-BAD5-B577F1B9DD1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837E-8055-4BE0-BAD5-B577F1B9DD1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14C19-B284-4316-B981-6BBD5D193C50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837E-8055-4BE0-BAD5-B577F1B9DD1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837E-8055-4BE0-BAD5-B577F1B9DD1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837E-8055-4BE0-BAD5-B577F1B9DD1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837E-8055-4BE0-BAD5-B577F1B9DD1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837E-8055-4BE0-BAD5-B577F1B9DD1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837E-8055-4BE0-BAD5-B577F1B9DD1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837E-8055-4BE0-BAD5-B577F1B9DD1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837E-8055-4BE0-BAD5-B577F1B9DD1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1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1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1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1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t">
            <a:normAutofit/>
          </a:bodyPr>
          <a:lstStyle>
            <a:lvl1pPr algn="ctr">
              <a:defRPr sz="6000"/>
            </a:lvl1pPr>
          </a:lstStyle>
          <a:p>
            <a:r>
              <a:rPr lang="en-US" altLang="en-US"/>
              <a:t>Click here to edit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en-US"/>
              <a:t>Click here to edit master subtitle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97C33C7A-EAD0-4298-9BB1-681580D334DD}" type="datetimeFigureOut">
              <a:rPr lang="en-US" altLang="en-US" sz="1100" smtClean="0"/>
              <a:t>9/10/2023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F75A2FC-86B8-48D4-A908-30D626EBF9D8}" type="slidenum">
              <a:rPr lang="en-US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1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Click here to edit master header styles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/>
              <a:t>Click here to edit master text styles</a:t>
            </a:r>
          </a:p>
          <a:p>
            <a:pPr lvl="1"/>
            <a:r>
              <a:rPr lang="en-US" altLang="en-US"/>
              <a:t>Secondary</a:t>
            </a:r>
          </a:p>
          <a:p>
            <a:pPr lvl="2"/>
            <a:r>
              <a:rPr lang="en-US" altLang="en-US"/>
              <a:t>Level three</a:t>
            </a:r>
          </a:p>
          <a:p>
            <a:pPr lvl="3"/>
            <a:r>
              <a:rPr lang="en-US" altLang="en-US"/>
              <a:t>Level 4</a:t>
            </a:r>
          </a:p>
          <a:p>
            <a:pPr lvl="4"/>
            <a:r>
              <a:rPr lang="en-US" altLang="en-US"/>
              <a:t>Fifth grade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97C33C7A-EAD0-4298-9BB1-681580D334DD}" type="datetimeFigureOut">
              <a:rPr lang="en-US" altLang="en-US" sz="1100" smtClean="0"/>
              <a:t>9/10/2023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F75A2FC-86B8-48D4-A908-30D626EBF9D8}" type="slidenum">
              <a:rPr lang="en-US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1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 userDrawn="1"/>
        </p:nvSpPr>
        <p:spPr>
          <a:xfrm>
            <a:off x="1621894" y="-634912"/>
            <a:ext cx="1567884" cy="1567884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1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/>
              <a:t>Click here to edit master header styles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en-US"/>
              <a:t>Click here to edit master text styles</a:t>
            </a:r>
          </a:p>
          <a:p>
            <a:pPr lvl="1"/>
            <a:r>
              <a:rPr lang="en-US" altLang="en-US"/>
              <a:t>Secondary</a:t>
            </a:r>
          </a:p>
          <a:p>
            <a:pPr lvl="2"/>
            <a:r>
              <a:rPr lang="en-US" altLang="en-US"/>
              <a:t>Level three</a:t>
            </a:r>
          </a:p>
          <a:p>
            <a:pPr lvl="3"/>
            <a:r>
              <a:rPr lang="en-US" altLang="en-US"/>
              <a:t>Level 4</a:t>
            </a:r>
          </a:p>
          <a:p>
            <a:pPr lvl="4"/>
            <a:r>
              <a:rPr lang="en-US" altLang="en-US"/>
              <a:t>Fifth grade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B8AFE-F65A-43D3-92D3-D86C63BE3EE1}" type="datetimeFigureOut">
              <a:rPr lang="en-US" altLang="en-US" sz="1100" smtClean="0"/>
              <a:t>9/10/2023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DF606-CE21-48EE-9765-BB9210975D04}" type="slidenum">
              <a:rPr lang="en-US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mc:AlternateContent xmlns:mc="http://schemas.openxmlformats.org/markup-compatibility/2006" xmlns:p14="http://schemas.microsoft.com/office/powerpoint/2010/main">
    <mc:Choice Requires="p14">
      <p:transition spd="slow" p14:dur="2000" advTm="1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1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003635" y="2335855"/>
            <a:ext cx="184731" cy="87556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2000"/>
              </a:lnSpc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字魂45号-冰宇雅宋" panose="00000500000000000000" pitchFamily="2" charset="-122"/>
              <a:ea typeface="字魂45号-冰宇雅宋" panose="00000500000000000000" pitchFamily="2" charset="-122"/>
              <a:cs typeface="+mn-ea"/>
              <a:sym typeface="字魂45号-冰宇雅宋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2641715"/>
            <a:ext cx="12192000" cy="868680"/>
          </a:xfrm>
          <a:prstGeom prst="rect">
            <a:avLst/>
          </a:prstGeom>
          <a:noFill/>
        </p:spPr>
        <p:txBody>
          <a:bodyPr vert="horz" wrap="square" rtlCol="0">
            <a:normAutofit/>
          </a:bodyPr>
          <a:lstStyle/>
          <a:p>
            <a:pPr algn="ctr"/>
            <a:r>
              <a:rPr lang="en-US" altLang="en-US" sz="4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Implementation of PageRank Algorithm</a:t>
            </a:r>
            <a:endParaRPr lang="en-US" altLang="en-US" sz="42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SC"/>
              <a:ea typeface="Source Han Sans SC"/>
              <a:cs typeface="+mn-ea"/>
              <a:sym typeface="字魂45号-冰宇雅宋" panose="00000500000000000000" pitchFamily="2" charset="-122"/>
            </a:endParaRPr>
          </a:p>
        </p:txBody>
      </p:sp>
      <p:sp>
        <p:nvSpPr>
          <p:cNvPr id="12" name="矩形 9"/>
          <p:cNvSpPr/>
          <p:nvPr/>
        </p:nvSpPr>
        <p:spPr>
          <a:xfrm>
            <a:off x="1016939" y="2210644"/>
            <a:ext cx="3954377" cy="48233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Software Project Lab - 1</a:t>
            </a:r>
            <a:endParaRPr lang="en-US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Source Han Sans SC"/>
              <a:ea typeface="Source Han Sans SC"/>
              <a:cs typeface="+mn-ea"/>
              <a:sym typeface="字魂45号-冰宇雅宋" panose="00000500000000000000" pitchFamily="2" charset="-122"/>
            </a:endParaRPr>
          </a:p>
        </p:txBody>
      </p:sp>
      <p:sp>
        <p:nvSpPr>
          <p:cNvPr id="6" name="矩形 9"/>
          <p:cNvSpPr/>
          <p:nvPr/>
        </p:nvSpPr>
        <p:spPr>
          <a:xfrm>
            <a:off x="1175962" y="3675011"/>
            <a:ext cx="3954377" cy="16324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Presented by</a:t>
            </a:r>
          </a:p>
          <a:p>
            <a:pPr algn="ctr"/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Shah </a:t>
            </a:r>
            <a:r>
              <a:rPr lang="en-US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Alam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 </a:t>
            </a:r>
            <a:r>
              <a:rPr lang="en-US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Abir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ource Han Sans SC"/>
              <a:ea typeface="Source Han Sans SC"/>
              <a:cs typeface="+mn-ea"/>
              <a:sym typeface="字魂45号-冰宇雅宋" panose="00000500000000000000" pitchFamily="2" charset="-122"/>
            </a:endParaRPr>
          </a:p>
          <a:p>
            <a:pPr algn="ctr"/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Roll: 1439</a:t>
            </a:r>
          </a:p>
          <a:p>
            <a:pPr algn="ctr"/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Session: 2021-2022</a:t>
            </a:r>
          </a:p>
        </p:txBody>
      </p:sp>
      <p:sp>
        <p:nvSpPr>
          <p:cNvPr id="7" name="矩形 9"/>
          <p:cNvSpPr/>
          <p:nvPr/>
        </p:nvSpPr>
        <p:spPr>
          <a:xfrm>
            <a:off x="7132797" y="3675011"/>
            <a:ext cx="3954377" cy="16324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Supervised by</a:t>
            </a:r>
          </a:p>
          <a:p>
            <a:pPr algn="ctr"/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Dr. </a:t>
            </a:r>
            <a:r>
              <a:rPr lang="en-US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Ahmedul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 </a:t>
            </a:r>
            <a:r>
              <a:rPr lang="en-US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Kabir</a:t>
            </a:r>
            <a:endParaRPr lang="en-US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Source Han Sans SC"/>
              <a:ea typeface="Source Han Sans SC"/>
              <a:cs typeface="+mn-ea"/>
              <a:sym typeface="字魂45号-冰宇雅宋" panose="00000500000000000000" pitchFamily="2" charset="-122"/>
            </a:endParaRPr>
          </a:p>
          <a:p>
            <a:pPr algn="ctr"/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Associate Professor</a:t>
            </a:r>
          </a:p>
          <a:p>
            <a:pPr algn="ctr"/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IIT, University of Dhaka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ource Han Sans SC"/>
              <a:ea typeface="Source Han Sans SC"/>
              <a:cs typeface="+mn-ea"/>
              <a:sym typeface="字魂45号-冰宇雅宋" panose="00000500000000000000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69" y="396945"/>
            <a:ext cx="821952" cy="1034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449" y="396945"/>
            <a:ext cx="1406720" cy="7666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388907" y="2235579"/>
            <a:ext cx="1197610" cy="120269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875" tIns="136525" rIns="269875" bIns="136525" rtlCol="0" anchor="ctr" anchorCtr="1">
            <a:normAutofit fontScale="90000" lnSpcReduction="2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zh-CN" sz="4800" dirty="0">
                <a:solidFill>
                  <a:schemeClr val="bg1"/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4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Han Sans SC"/>
              <a:ea typeface="Source Han Sans SC"/>
              <a:cs typeface="+mn-ea"/>
              <a:sym typeface="字魂45号-冰宇雅宋" panose="000005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95041" y="3614102"/>
            <a:ext cx="5081596" cy="673116"/>
          </a:xfrm>
          <a:prstGeom prst="rect">
            <a:avLst/>
          </a:prstGeom>
        </p:spPr>
        <p:txBody>
          <a:bodyPr wrap="none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6000"/>
              </a:lnSpc>
            </a:pPr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The </a:t>
            </a: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Web </a:t>
            </a:r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as a Graph</a:t>
            </a:r>
          </a:p>
        </p:txBody>
      </p:sp>
    </p:spTree>
    <p:extLst>
      <p:ext uri="{BB962C8B-B14F-4D97-AF65-F5344CB8AC3E}">
        <p14:creationId xmlns:p14="http://schemas.microsoft.com/office/powerpoint/2010/main" val="279472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340360" y="323215"/>
            <a:ext cx="11511280" cy="6210935"/>
            <a:chOff x="536" y="509"/>
            <a:chExt cx="18128" cy="9781"/>
          </a:xfrm>
        </p:grpSpPr>
        <p:sp>
          <p:nvSpPr>
            <p:cNvPr id="40" name="对角圆角矩形 39"/>
            <p:cNvSpPr/>
            <p:nvPr/>
          </p:nvSpPr>
          <p:spPr>
            <a:xfrm flipH="1">
              <a:off x="536" y="509"/>
              <a:ext cx="18128" cy="9781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2400" dirty="0" smtClean="0">
                <a:solidFill>
                  <a:srgbClr val="000000"/>
                </a:solidFill>
                <a:latin typeface="Canva Sans Bold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194" y="1945"/>
              <a:ext cx="543" cy="5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45号-冰宇雅宋" panose="00000500000000000000" pitchFamily="2" charset="-122"/>
                <a:ea typeface="字魂45号-冰宇雅宋" panose="00000500000000000000" pitchFamily="2" charset="-122"/>
                <a:cs typeface="+mn-ea"/>
                <a:sym typeface="字魂45号-冰宇雅宋" panose="00000500000000000000" pitchFamily="2" charset="-122"/>
              </a:endParaRPr>
            </a:p>
          </p:txBody>
        </p:sp>
      </p:grpSp>
      <p:sp>
        <p:nvSpPr>
          <p:cNvPr id="49" name="文本框 30"/>
          <p:cNvSpPr txBox="1"/>
          <p:nvPr/>
        </p:nvSpPr>
        <p:spPr>
          <a:xfrm>
            <a:off x="1102995" y="1083461"/>
            <a:ext cx="10748643" cy="69075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6000"/>
              </a:lnSpc>
            </a:pPr>
            <a:r>
              <a:rPr lang="en-US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 The web as a Graph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77821" y="3169202"/>
            <a:ext cx="6688735" cy="2344690"/>
            <a:chOff x="3088311" y="4277346"/>
            <a:chExt cx="11766637" cy="3830479"/>
          </a:xfrm>
        </p:grpSpPr>
        <p:grpSp>
          <p:nvGrpSpPr>
            <p:cNvPr id="25" name="Group 23"/>
            <p:cNvGrpSpPr/>
            <p:nvPr/>
          </p:nvGrpSpPr>
          <p:grpSpPr>
            <a:xfrm>
              <a:off x="7335840" y="7127371"/>
              <a:ext cx="980454" cy="980454"/>
              <a:chOff x="0" y="0"/>
              <a:chExt cx="812800" cy="812800"/>
            </a:xfrm>
          </p:grpSpPr>
          <p:sp>
            <p:nvSpPr>
              <p:cNvPr id="61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62" name="TextBox 25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088311" y="4277346"/>
              <a:ext cx="11766637" cy="3554833"/>
              <a:chOff x="3088311" y="4277346"/>
              <a:chExt cx="11766637" cy="3554833"/>
            </a:xfrm>
          </p:grpSpPr>
          <p:grpSp>
            <p:nvGrpSpPr>
              <p:cNvPr id="27" name="Group 20"/>
              <p:cNvGrpSpPr/>
              <p:nvPr/>
            </p:nvGrpSpPr>
            <p:grpSpPr>
              <a:xfrm>
                <a:off x="9339324" y="4277346"/>
                <a:ext cx="980454" cy="980454"/>
                <a:chOff x="0" y="0"/>
                <a:chExt cx="812800" cy="812800"/>
              </a:xfrm>
            </p:grpSpPr>
            <p:sp>
              <p:nvSpPr>
                <p:cNvPr id="59" name="Freeform 21"/>
                <p:cNvSpPr/>
                <p:nvPr/>
              </p:nvSpPr>
              <p:spPr>
                <a:xfrm>
                  <a:off x="0" y="0"/>
                  <a:ext cx="812800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</p:spPr>
            </p:sp>
            <p:sp>
              <p:nvSpPr>
                <p:cNvPr id="60" name="TextBox 22"/>
                <p:cNvSpPr txBox="1"/>
                <p:nvPr/>
              </p:nvSpPr>
              <p:spPr>
                <a:xfrm>
                  <a:off x="76200" y="38100"/>
                  <a:ext cx="660400" cy="69850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/>
                </a:p>
              </p:txBody>
            </p:sp>
          </p:grpSp>
          <p:sp>
            <p:nvSpPr>
              <p:cNvPr id="28" name="TextBox 37"/>
              <p:cNvSpPr txBox="1"/>
              <p:nvPr/>
            </p:nvSpPr>
            <p:spPr>
              <a:xfrm>
                <a:off x="9339324" y="4391271"/>
                <a:ext cx="980454" cy="48122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  <a:spcBef>
                    <a:spcPct val="0"/>
                  </a:spcBef>
                </a:pPr>
                <a:r>
                  <a:rPr lang="en-US" sz="2799" dirty="0">
                    <a:solidFill>
                      <a:srgbClr val="FFFFFF"/>
                    </a:solidFill>
                    <a:latin typeface="Canva Sans"/>
                  </a:rPr>
                  <a:t>C</a:t>
                </a: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3088311" y="4657875"/>
                <a:ext cx="11766637" cy="3174304"/>
                <a:chOff x="3088311" y="4657875"/>
                <a:chExt cx="11766637" cy="3174304"/>
              </a:xfrm>
            </p:grpSpPr>
            <p:grpSp>
              <p:nvGrpSpPr>
                <p:cNvPr id="30" name="Group 11"/>
                <p:cNvGrpSpPr/>
                <p:nvPr/>
              </p:nvGrpSpPr>
              <p:grpSpPr>
                <a:xfrm>
                  <a:off x="3088311" y="6637145"/>
                  <a:ext cx="980454" cy="980454"/>
                  <a:chOff x="0" y="0"/>
                  <a:chExt cx="812800" cy="812800"/>
                </a:xfrm>
              </p:grpSpPr>
              <p:sp>
                <p:nvSpPr>
                  <p:cNvPr id="57" name="Freeform 12"/>
                  <p:cNvSpPr/>
                  <p:nvPr/>
                </p:nvSpPr>
                <p:spPr>
                  <a:xfrm>
                    <a:off x="0" y="0"/>
                    <a:ext cx="812800" cy="812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800" h="812800">
                        <a:moveTo>
                          <a:pt x="406400" y="0"/>
                        </a:moveTo>
                        <a:cubicBezTo>
                          <a:pt x="181951" y="0"/>
                          <a:pt x="0" y="181951"/>
                          <a:pt x="0" y="406400"/>
                        </a:cubicBezTo>
                        <a:cubicBezTo>
                          <a:pt x="0" y="630849"/>
                          <a:pt x="181951" y="812800"/>
                          <a:pt x="406400" y="812800"/>
                        </a:cubicBezTo>
                        <a:cubicBezTo>
                          <a:pt x="630849" y="812800"/>
                          <a:pt x="812800" y="630849"/>
                          <a:pt x="812800" y="406400"/>
                        </a:cubicBezTo>
                        <a:cubicBezTo>
                          <a:pt x="812800" y="181951"/>
                          <a:pt x="630849" y="0"/>
                          <a:pt x="406400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</p:spPr>
              </p:sp>
              <p:sp>
                <p:nvSpPr>
                  <p:cNvPr id="58" name="TextBox 13"/>
                  <p:cNvSpPr txBox="1"/>
                  <p:nvPr/>
                </p:nvSpPr>
                <p:spPr>
                  <a:xfrm>
                    <a:off x="76200" y="38100"/>
                    <a:ext cx="660400" cy="698500"/>
                  </a:xfrm>
                  <a:prstGeom prst="rect">
                    <a:avLst/>
                  </a:prstGeom>
                </p:spPr>
                <p:txBody>
                  <a:bodyPr lIns="50800" tIns="50800" rIns="50800" bIns="50800" rtlCol="0" anchor="ctr"/>
                  <a:lstStyle/>
                  <a:p>
                    <a:pPr algn="ctr">
                      <a:lnSpc>
                        <a:spcPts val="2659"/>
                      </a:lnSpc>
                    </a:pPr>
                    <a:endParaRPr/>
                  </a:p>
                </p:txBody>
              </p:sp>
            </p:grpSp>
            <p:sp>
              <p:nvSpPr>
                <p:cNvPr id="31" name="Freeform 27"/>
                <p:cNvSpPr/>
                <p:nvPr/>
              </p:nvSpPr>
              <p:spPr>
                <a:xfrm>
                  <a:off x="11695142" y="6851725"/>
                  <a:ext cx="980454" cy="980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</p:spPr>
            </p:sp>
            <p:sp>
              <p:nvSpPr>
                <p:cNvPr id="32" name="AutoShape 34"/>
                <p:cNvSpPr/>
                <p:nvPr/>
              </p:nvSpPr>
              <p:spPr>
                <a:xfrm flipV="1">
                  <a:off x="7858024" y="7526881"/>
                  <a:ext cx="3870035" cy="244709"/>
                </a:xfrm>
                <a:prstGeom prst="line">
                  <a:avLst/>
                </a:prstGeom>
                <a:ln w="38100" cap="flat">
                  <a:solidFill>
                    <a:srgbClr val="000000"/>
                  </a:solidFill>
                  <a:prstDash val="solid"/>
                  <a:headEnd type="none" w="sm" len="sm"/>
                  <a:tailEnd type="triangle" w="lg" len="med"/>
                </a:ln>
              </p:spPr>
            </p:sp>
            <p:sp>
              <p:nvSpPr>
                <p:cNvPr id="33" name="TextBox 35"/>
                <p:cNvSpPr txBox="1"/>
                <p:nvPr/>
              </p:nvSpPr>
              <p:spPr>
                <a:xfrm>
                  <a:off x="3088311" y="6774373"/>
                  <a:ext cx="980454" cy="481222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>
                    <a:lnSpc>
                      <a:spcPts val="3919"/>
                    </a:lnSpc>
                    <a:spcBef>
                      <a:spcPct val="0"/>
                    </a:spcBef>
                  </a:pPr>
                  <a:r>
                    <a:rPr lang="en-US" sz="2799" dirty="0">
                      <a:solidFill>
                        <a:srgbClr val="FFFFFF"/>
                      </a:solidFill>
                      <a:latin typeface="Canva Sans"/>
                    </a:rPr>
                    <a:t>A</a:t>
                  </a:r>
                </a:p>
              </p:txBody>
            </p:sp>
            <p:sp>
              <p:nvSpPr>
                <p:cNvPr id="34" name="TextBox 38"/>
                <p:cNvSpPr txBox="1"/>
                <p:nvPr/>
              </p:nvSpPr>
              <p:spPr>
                <a:xfrm>
                  <a:off x="7333677" y="7245715"/>
                  <a:ext cx="980454" cy="481222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>
                    <a:lnSpc>
                      <a:spcPts val="3919"/>
                    </a:lnSpc>
                    <a:spcBef>
                      <a:spcPct val="0"/>
                    </a:spcBef>
                  </a:pPr>
                  <a:r>
                    <a:rPr lang="en-US" sz="2799" dirty="0">
                      <a:solidFill>
                        <a:srgbClr val="FFFFFF"/>
                      </a:solidFill>
                      <a:latin typeface="Canva Sans"/>
                    </a:rPr>
                    <a:t>D</a:t>
                  </a:r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3753630" y="4657875"/>
                  <a:ext cx="11101318" cy="3082387"/>
                  <a:chOff x="3753630" y="4657875"/>
                  <a:chExt cx="11101318" cy="3082387"/>
                </a:xfrm>
              </p:grpSpPr>
              <p:sp>
                <p:nvSpPr>
                  <p:cNvPr id="36" name="TextBox 28"/>
                  <p:cNvSpPr txBox="1"/>
                  <p:nvPr/>
                </p:nvSpPr>
                <p:spPr>
                  <a:xfrm>
                    <a:off x="11787060" y="6897684"/>
                    <a:ext cx="796619" cy="842578"/>
                  </a:xfrm>
                  <a:prstGeom prst="rect">
                    <a:avLst/>
                  </a:prstGeom>
                </p:spPr>
                <p:txBody>
                  <a:bodyPr lIns="50800" tIns="50800" rIns="50800" bIns="50800" rtlCol="0" anchor="ctr"/>
                  <a:lstStyle/>
                  <a:p>
                    <a:pPr algn="ctr">
                      <a:lnSpc>
                        <a:spcPts val="2659"/>
                      </a:lnSpc>
                    </a:pPr>
                    <a:endParaRPr/>
                  </a:p>
                </p:txBody>
              </p:sp>
              <p:grpSp>
                <p:nvGrpSpPr>
                  <p:cNvPr id="37" name="Group 17"/>
                  <p:cNvGrpSpPr/>
                  <p:nvPr/>
                </p:nvGrpSpPr>
                <p:grpSpPr>
                  <a:xfrm>
                    <a:off x="4816569" y="4657875"/>
                    <a:ext cx="980454" cy="980454"/>
                    <a:chOff x="0" y="0"/>
                    <a:chExt cx="812800" cy="812800"/>
                  </a:xfrm>
                </p:grpSpPr>
                <p:sp>
                  <p:nvSpPr>
                    <p:cNvPr id="55" name="Freeform 18"/>
                    <p:cNvSpPr/>
                    <p:nvPr/>
                  </p:nvSpPr>
                  <p:spPr>
                    <a:xfrm>
                      <a:off x="0" y="0"/>
                      <a:ext cx="812800" cy="8128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12800" h="812800">
                          <a:moveTo>
                            <a:pt x="406400" y="0"/>
                          </a:moveTo>
                          <a:cubicBezTo>
                            <a:pt x="181951" y="0"/>
                            <a:pt x="0" y="181951"/>
                            <a:pt x="0" y="406400"/>
                          </a:cubicBezTo>
                          <a:cubicBezTo>
                            <a:pt x="0" y="630849"/>
                            <a:pt x="181951" y="812800"/>
                            <a:pt x="406400" y="812800"/>
                          </a:cubicBezTo>
                          <a:cubicBezTo>
                            <a:pt x="630849" y="812800"/>
                            <a:pt x="812800" y="630849"/>
                            <a:pt x="812800" y="406400"/>
                          </a:cubicBezTo>
                          <a:cubicBezTo>
                            <a:pt x="812800" y="181951"/>
                            <a:pt x="630849" y="0"/>
                            <a:pt x="406400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</p:spPr>
                </p:sp>
                <p:sp>
                  <p:nvSpPr>
                    <p:cNvPr id="56" name="TextBox 19"/>
                    <p:cNvSpPr txBox="1"/>
                    <p:nvPr/>
                  </p:nvSpPr>
                  <p:spPr>
                    <a:xfrm>
                      <a:off x="76200" y="38100"/>
                      <a:ext cx="660400" cy="698500"/>
                    </a:xfrm>
                    <a:prstGeom prst="rect">
                      <a:avLst/>
                    </a:prstGeom>
                  </p:spPr>
                  <p:txBody>
                    <a:bodyPr lIns="50800" tIns="50800" rIns="50800" bIns="50800" rtlCol="0" anchor="ctr"/>
                    <a:lstStyle/>
                    <a:p>
                      <a:pPr algn="ctr">
                        <a:lnSpc>
                          <a:spcPts val="2659"/>
                        </a:lnSpc>
                      </a:pPr>
                      <a:endParaRPr/>
                    </a:p>
                  </p:txBody>
                </p:sp>
              </p:grpSp>
              <p:grpSp>
                <p:nvGrpSpPr>
                  <p:cNvPr id="38" name="Group 29"/>
                  <p:cNvGrpSpPr/>
                  <p:nvPr/>
                </p:nvGrpSpPr>
                <p:grpSpPr>
                  <a:xfrm>
                    <a:off x="13874494" y="4994255"/>
                    <a:ext cx="980454" cy="980454"/>
                    <a:chOff x="0" y="0"/>
                    <a:chExt cx="812800" cy="812800"/>
                  </a:xfrm>
                </p:grpSpPr>
                <p:sp>
                  <p:nvSpPr>
                    <p:cNvPr id="53" name="Freeform 30"/>
                    <p:cNvSpPr/>
                    <p:nvPr/>
                  </p:nvSpPr>
                  <p:spPr>
                    <a:xfrm>
                      <a:off x="0" y="0"/>
                      <a:ext cx="812800" cy="8128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12800" h="812800">
                          <a:moveTo>
                            <a:pt x="406400" y="0"/>
                          </a:moveTo>
                          <a:cubicBezTo>
                            <a:pt x="181951" y="0"/>
                            <a:pt x="0" y="181951"/>
                            <a:pt x="0" y="406400"/>
                          </a:cubicBezTo>
                          <a:cubicBezTo>
                            <a:pt x="0" y="630849"/>
                            <a:pt x="181951" y="812800"/>
                            <a:pt x="406400" y="812800"/>
                          </a:cubicBezTo>
                          <a:cubicBezTo>
                            <a:pt x="630849" y="812800"/>
                            <a:pt x="812800" y="630849"/>
                            <a:pt x="812800" y="406400"/>
                          </a:cubicBezTo>
                          <a:cubicBezTo>
                            <a:pt x="812800" y="181951"/>
                            <a:pt x="630849" y="0"/>
                            <a:pt x="406400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</p:spPr>
                </p:sp>
                <p:sp>
                  <p:nvSpPr>
                    <p:cNvPr id="54" name="TextBox 31"/>
                    <p:cNvSpPr txBox="1"/>
                    <p:nvPr/>
                  </p:nvSpPr>
                  <p:spPr>
                    <a:xfrm>
                      <a:off x="76200" y="38100"/>
                      <a:ext cx="660400" cy="698500"/>
                    </a:xfrm>
                    <a:prstGeom prst="rect">
                      <a:avLst/>
                    </a:prstGeom>
                  </p:spPr>
                  <p:txBody>
                    <a:bodyPr lIns="50800" tIns="50800" rIns="50800" bIns="50800" rtlCol="0" anchor="ctr"/>
                    <a:lstStyle/>
                    <a:p>
                      <a:pPr algn="ctr">
                        <a:lnSpc>
                          <a:spcPts val="2659"/>
                        </a:lnSpc>
                      </a:pPr>
                      <a:endParaRPr/>
                    </a:p>
                  </p:txBody>
                </p:sp>
              </p:grpSp>
              <p:sp>
                <p:nvSpPr>
                  <p:cNvPr id="39" name="AutoShape 32"/>
                  <p:cNvSpPr/>
                  <p:nvPr/>
                </p:nvSpPr>
                <p:spPr>
                  <a:xfrm flipV="1">
                    <a:off x="3753630" y="5517372"/>
                    <a:ext cx="1230726" cy="1334351"/>
                  </a:xfrm>
                  <a:prstGeom prst="line">
                    <a:avLst/>
                  </a:prstGeom>
                  <a:ln w="38100" cap="flat">
                    <a:solidFill>
                      <a:srgbClr val="000000"/>
                    </a:solidFill>
                    <a:prstDash val="solid"/>
                    <a:headEnd type="none" w="sm" len="sm"/>
                    <a:tailEnd type="triangle" w="lg" len="med"/>
                  </a:ln>
                </p:spPr>
              </p:sp>
              <p:sp>
                <p:nvSpPr>
                  <p:cNvPr id="41" name="AutoShape 33"/>
                  <p:cNvSpPr/>
                  <p:nvPr/>
                </p:nvSpPr>
                <p:spPr>
                  <a:xfrm flipV="1">
                    <a:off x="3976848" y="5048463"/>
                    <a:ext cx="5433677" cy="2078907"/>
                  </a:xfrm>
                  <a:prstGeom prst="line">
                    <a:avLst/>
                  </a:prstGeom>
                  <a:ln w="38100" cap="flat">
                    <a:solidFill>
                      <a:srgbClr val="000000"/>
                    </a:solidFill>
                    <a:prstDash val="solid"/>
                    <a:headEnd type="none" w="sm" len="sm"/>
                    <a:tailEnd type="triangle" w="lg" len="med"/>
                  </a:ln>
                </p:spPr>
              </p:sp>
              <p:sp>
                <p:nvSpPr>
                  <p:cNvPr id="42" name="TextBox 36"/>
                  <p:cNvSpPr txBox="1"/>
                  <p:nvPr/>
                </p:nvSpPr>
                <p:spPr>
                  <a:xfrm>
                    <a:off x="4806044" y="4795688"/>
                    <a:ext cx="980454" cy="481223"/>
                  </a:xfrm>
                  <a:prstGeom prst="rect">
                    <a:avLst/>
                  </a:prstGeom>
                </p:spPr>
                <p:txBody>
                  <a:bodyPr lIns="0" tIns="0" rIns="0" bIns="0" rtlCol="0" anchor="t">
                    <a:spAutoFit/>
                  </a:bodyPr>
                  <a:lstStyle/>
                  <a:p>
                    <a:pPr algn="ctr">
                      <a:lnSpc>
                        <a:spcPts val="3919"/>
                      </a:lnSpc>
                      <a:spcBef>
                        <a:spcPct val="0"/>
                      </a:spcBef>
                    </a:pPr>
                    <a:r>
                      <a:rPr lang="en-US" sz="2799" dirty="0">
                        <a:solidFill>
                          <a:srgbClr val="FFFFFF"/>
                        </a:solidFill>
                        <a:latin typeface="Canva Sans"/>
                      </a:rPr>
                      <a:t>B</a:t>
                    </a:r>
                  </a:p>
                </p:txBody>
              </p:sp>
              <p:sp>
                <p:nvSpPr>
                  <p:cNvPr id="44" name="TextBox 39"/>
                  <p:cNvSpPr txBox="1"/>
                  <p:nvPr/>
                </p:nvSpPr>
                <p:spPr>
                  <a:xfrm>
                    <a:off x="11718471" y="6986409"/>
                    <a:ext cx="980454" cy="481223"/>
                  </a:xfrm>
                  <a:prstGeom prst="rect">
                    <a:avLst/>
                  </a:prstGeom>
                </p:spPr>
                <p:txBody>
                  <a:bodyPr lIns="0" tIns="0" rIns="0" bIns="0" rtlCol="0" anchor="t">
                    <a:spAutoFit/>
                  </a:bodyPr>
                  <a:lstStyle/>
                  <a:p>
                    <a:pPr algn="ctr">
                      <a:lnSpc>
                        <a:spcPts val="3919"/>
                      </a:lnSpc>
                      <a:spcBef>
                        <a:spcPct val="0"/>
                      </a:spcBef>
                    </a:pPr>
                    <a:r>
                      <a:rPr lang="en-US" sz="2799" dirty="0">
                        <a:solidFill>
                          <a:srgbClr val="FFFFFF"/>
                        </a:solidFill>
                        <a:latin typeface="Canva Sans"/>
                      </a:rPr>
                      <a:t>E</a:t>
                    </a:r>
                  </a:p>
                </p:txBody>
              </p:sp>
              <p:sp>
                <p:nvSpPr>
                  <p:cNvPr id="46" name="TextBox 40"/>
                  <p:cNvSpPr txBox="1"/>
                  <p:nvPr/>
                </p:nvSpPr>
                <p:spPr>
                  <a:xfrm>
                    <a:off x="13874494" y="5141680"/>
                    <a:ext cx="980454" cy="481223"/>
                  </a:xfrm>
                  <a:prstGeom prst="rect">
                    <a:avLst/>
                  </a:prstGeom>
                </p:spPr>
                <p:txBody>
                  <a:bodyPr lIns="0" tIns="0" rIns="0" bIns="0" rtlCol="0" anchor="t">
                    <a:spAutoFit/>
                  </a:bodyPr>
                  <a:lstStyle/>
                  <a:p>
                    <a:pPr algn="ctr">
                      <a:lnSpc>
                        <a:spcPts val="3919"/>
                      </a:lnSpc>
                      <a:spcBef>
                        <a:spcPct val="0"/>
                      </a:spcBef>
                    </a:pPr>
                    <a:r>
                      <a:rPr lang="en-US" sz="2799" dirty="0">
                        <a:solidFill>
                          <a:srgbClr val="FFFFFF"/>
                        </a:solidFill>
                        <a:latin typeface="Canva Sans"/>
                      </a:rPr>
                      <a:t>F</a:t>
                    </a:r>
                  </a:p>
                </p:txBody>
              </p:sp>
              <p:sp>
                <p:nvSpPr>
                  <p:cNvPr id="47" name="AutoShape 41"/>
                  <p:cNvSpPr/>
                  <p:nvPr/>
                </p:nvSpPr>
                <p:spPr>
                  <a:xfrm>
                    <a:off x="5705104" y="5276910"/>
                    <a:ext cx="5992202" cy="1919726"/>
                  </a:xfrm>
                  <a:prstGeom prst="line">
                    <a:avLst/>
                  </a:prstGeom>
                  <a:ln w="38100" cap="flat">
                    <a:solidFill>
                      <a:srgbClr val="000000"/>
                    </a:solidFill>
                    <a:prstDash val="solid"/>
                    <a:headEnd type="none" w="sm" len="sm"/>
                    <a:tailEnd type="triangle" w="lg" len="med"/>
                  </a:ln>
                </p:spPr>
              </p:sp>
              <p:sp>
                <p:nvSpPr>
                  <p:cNvPr id="48" name="AutoShape 42"/>
                  <p:cNvSpPr/>
                  <p:nvPr/>
                </p:nvSpPr>
                <p:spPr>
                  <a:xfrm flipH="1">
                    <a:off x="5729717" y="4701254"/>
                    <a:ext cx="3609607" cy="230209"/>
                  </a:xfrm>
                  <a:prstGeom prst="line">
                    <a:avLst/>
                  </a:prstGeom>
                  <a:ln w="38100" cap="flat">
                    <a:solidFill>
                      <a:srgbClr val="000000"/>
                    </a:solidFill>
                    <a:prstDash val="solid"/>
                    <a:headEnd type="none" w="sm" len="sm"/>
                    <a:tailEnd type="triangle" w="lg" len="med"/>
                  </a:ln>
                </p:spPr>
              </p:sp>
              <p:sp>
                <p:nvSpPr>
                  <p:cNvPr id="50" name="AutoShape 43"/>
                  <p:cNvSpPr/>
                  <p:nvPr/>
                </p:nvSpPr>
                <p:spPr>
                  <a:xfrm flipV="1">
                    <a:off x="12583679" y="5901830"/>
                    <a:ext cx="1488008" cy="1104236"/>
                  </a:xfrm>
                  <a:prstGeom prst="line">
                    <a:avLst/>
                  </a:prstGeom>
                  <a:ln w="38100" cap="flat">
                    <a:solidFill>
                      <a:srgbClr val="000000"/>
                    </a:solidFill>
                    <a:prstDash val="solid"/>
                    <a:headEnd type="none" w="sm" len="sm"/>
                    <a:tailEnd type="triangle" w="lg" len="med"/>
                  </a:ln>
                </p:spPr>
              </p:sp>
              <p:sp>
                <p:nvSpPr>
                  <p:cNvPr id="51" name="AutoShape 44"/>
                  <p:cNvSpPr/>
                  <p:nvPr/>
                </p:nvSpPr>
                <p:spPr>
                  <a:xfrm flipH="1" flipV="1">
                    <a:off x="10319777" y="4777623"/>
                    <a:ext cx="4044944" cy="480177"/>
                  </a:xfrm>
                  <a:prstGeom prst="line">
                    <a:avLst/>
                  </a:prstGeom>
                  <a:ln w="38100" cap="flat">
                    <a:solidFill>
                      <a:srgbClr val="000000"/>
                    </a:solidFill>
                    <a:prstDash val="solid"/>
                    <a:headEnd type="none" w="sm" len="sm"/>
                    <a:tailEnd type="triangle" w="lg" len="med"/>
                  </a:ln>
                </p:spPr>
              </p:sp>
              <p:sp>
                <p:nvSpPr>
                  <p:cNvPr id="52" name="AutoShape 45"/>
                  <p:cNvSpPr/>
                  <p:nvPr/>
                </p:nvSpPr>
                <p:spPr>
                  <a:xfrm flipH="1">
                    <a:off x="8144455" y="5405542"/>
                    <a:ext cx="6050590" cy="1859296"/>
                  </a:xfrm>
                  <a:prstGeom prst="line">
                    <a:avLst/>
                  </a:prstGeom>
                  <a:ln w="38100" cap="flat">
                    <a:solidFill>
                      <a:srgbClr val="000000"/>
                    </a:solidFill>
                    <a:prstDash val="solid"/>
                    <a:headEnd type="none" w="sm" len="sm"/>
                    <a:tailEnd type="triangle" w="lg" len="med"/>
                  </a:ln>
                </p:spPr>
              </p:sp>
            </p:grpSp>
          </p:grpSp>
        </p:grpSp>
      </p:grpSp>
      <p:sp>
        <p:nvSpPr>
          <p:cNvPr id="4" name="Rectangle 3"/>
          <p:cNvSpPr/>
          <p:nvPr/>
        </p:nvSpPr>
        <p:spPr>
          <a:xfrm>
            <a:off x="334886" y="1774218"/>
            <a:ext cx="11516753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Source Han Sans SC"/>
              </a:rPr>
              <a:t>We can represent WWW’s structure as a huge directed graph, where node’s of that graph are the webpages and edges are the links between webpages.</a:t>
            </a:r>
          </a:p>
        </p:txBody>
      </p:sp>
    </p:spTree>
    <p:extLst>
      <p:ext uri="{BB962C8B-B14F-4D97-AF65-F5344CB8AC3E}">
        <p14:creationId xmlns:p14="http://schemas.microsoft.com/office/powerpoint/2010/main" val="400620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340360" y="322625"/>
            <a:ext cx="11511280" cy="6210935"/>
            <a:chOff x="536" y="509"/>
            <a:chExt cx="18128" cy="9781"/>
          </a:xfrm>
        </p:grpSpPr>
        <p:sp>
          <p:nvSpPr>
            <p:cNvPr id="40" name="对角圆角矩形 39"/>
            <p:cNvSpPr/>
            <p:nvPr/>
          </p:nvSpPr>
          <p:spPr>
            <a:xfrm flipH="1">
              <a:off x="536" y="509"/>
              <a:ext cx="18128" cy="9781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2400" dirty="0" smtClean="0">
                <a:solidFill>
                  <a:srgbClr val="000000"/>
                </a:solidFill>
                <a:latin typeface="Canva Sans Bold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194" y="1945"/>
              <a:ext cx="543" cy="5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45号-冰宇雅宋" panose="00000500000000000000" pitchFamily="2" charset="-122"/>
                <a:ea typeface="字魂45号-冰宇雅宋" panose="00000500000000000000" pitchFamily="2" charset="-122"/>
                <a:cs typeface="+mn-ea"/>
                <a:sym typeface="字魂45号-冰宇雅宋" panose="00000500000000000000" pitchFamily="2" charset="-122"/>
              </a:endParaRPr>
            </a:p>
          </p:txBody>
        </p:sp>
      </p:grpSp>
      <p:sp>
        <p:nvSpPr>
          <p:cNvPr id="49" name="文本框 30"/>
          <p:cNvSpPr txBox="1"/>
          <p:nvPr/>
        </p:nvSpPr>
        <p:spPr>
          <a:xfrm>
            <a:off x="1102995" y="1083461"/>
            <a:ext cx="10748643" cy="69075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6000"/>
              </a:lnSpc>
            </a:pPr>
            <a:r>
              <a:rPr lang="en-US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 The web as a Graph</a:t>
            </a:r>
          </a:p>
        </p:txBody>
      </p:sp>
      <p:sp>
        <p:nvSpPr>
          <p:cNvPr id="4" name="Rectangle 3"/>
          <p:cNvSpPr/>
          <p:nvPr/>
        </p:nvSpPr>
        <p:spPr>
          <a:xfrm>
            <a:off x="334886" y="1774218"/>
            <a:ext cx="115167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Source Han Sans SC"/>
              </a:rPr>
              <a:t>Inbound links </a:t>
            </a:r>
            <a:r>
              <a:rPr lang="en-US" sz="2400" dirty="0" smtClean="0">
                <a:solidFill>
                  <a:srgbClr val="000000"/>
                </a:solidFill>
                <a:latin typeface="Source Han Sans SC"/>
              </a:rPr>
              <a:t>are links that point from another website to the target website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Source Han Sans SC"/>
              </a:rPr>
              <a:t>Outbound links </a:t>
            </a:r>
            <a:r>
              <a:rPr lang="en-US" sz="2400" dirty="0" smtClean="0">
                <a:solidFill>
                  <a:srgbClr val="000000"/>
                </a:solidFill>
                <a:latin typeface="Source Han Sans SC"/>
              </a:rPr>
              <a:t>are links that point to another websites from target website</a:t>
            </a:r>
            <a:endParaRPr lang="en-US" sz="2400" dirty="0">
              <a:solidFill>
                <a:srgbClr val="000000"/>
              </a:solidFill>
              <a:latin typeface="Source Han Sans S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65" y="3800985"/>
            <a:ext cx="3468669" cy="1229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979" y="3861656"/>
            <a:ext cx="3438830" cy="1169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864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340360" y="346689"/>
            <a:ext cx="11511280" cy="6210935"/>
            <a:chOff x="536" y="509"/>
            <a:chExt cx="18128" cy="9781"/>
          </a:xfrm>
        </p:grpSpPr>
        <p:sp>
          <p:nvSpPr>
            <p:cNvPr id="40" name="对角圆角矩形 39"/>
            <p:cNvSpPr/>
            <p:nvPr/>
          </p:nvSpPr>
          <p:spPr>
            <a:xfrm flipH="1">
              <a:off x="536" y="509"/>
              <a:ext cx="18128" cy="9781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2400" dirty="0" smtClean="0">
                <a:solidFill>
                  <a:srgbClr val="000000"/>
                </a:solidFill>
                <a:latin typeface="Canva Sans Bold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194" y="1907"/>
              <a:ext cx="543" cy="5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45号-冰宇雅宋" panose="00000500000000000000" pitchFamily="2" charset="-122"/>
                <a:ea typeface="字魂45号-冰宇雅宋" panose="00000500000000000000" pitchFamily="2" charset="-122"/>
                <a:cs typeface="+mn-ea"/>
                <a:sym typeface="字魂45号-冰宇雅宋" panose="00000500000000000000" pitchFamily="2" charset="-122"/>
              </a:endParaRPr>
            </a:p>
          </p:txBody>
        </p:sp>
      </p:grpSp>
      <p:sp>
        <p:nvSpPr>
          <p:cNvPr id="49" name="文本框 30"/>
          <p:cNvSpPr txBox="1"/>
          <p:nvPr/>
        </p:nvSpPr>
        <p:spPr>
          <a:xfrm>
            <a:off x="1102995" y="1083461"/>
            <a:ext cx="10748643" cy="69075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6000"/>
              </a:lnSpc>
            </a:pPr>
            <a:r>
              <a:rPr lang="en-US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 The web as a Graph</a:t>
            </a:r>
          </a:p>
        </p:txBody>
      </p:sp>
      <p:sp>
        <p:nvSpPr>
          <p:cNvPr id="4" name="Rectangle 3"/>
          <p:cNvSpPr/>
          <p:nvPr/>
        </p:nvSpPr>
        <p:spPr>
          <a:xfrm>
            <a:off x="334886" y="1774218"/>
            <a:ext cx="115167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Source Han Sans SC"/>
              </a:rPr>
              <a:t>Dangling Nodes </a:t>
            </a:r>
            <a:r>
              <a:rPr lang="en-US" sz="2400" dirty="0" smtClean="0">
                <a:solidFill>
                  <a:srgbClr val="000000"/>
                </a:solidFill>
                <a:latin typeface="Source Han Sans SC"/>
              </a:rPr>
              <a:t>are the nodes with no outbound links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Source Han Sans SC"/>
              </a:rPr>
              <a:t>Dangling Links </a:t>
            </a:r>
            <a:r>
              <a:rPr lang="en-US" sz="2400" dirty="0" smtClean="0">
                <a:solidFill>
                  <a:srgbClr val="000000"/>
                </a:solidFill>
                <a:latin typeface="Source Han Sans SC"/>
              </a:rPr>
              <a:t>are links that point to the dangling nodes</a:t>
            </a:r>
            <a:endParaRPr lang="en-US" sz="2400" dirty="0">
              <a:solidFill>
                <a:srgbClr val="000000"/>
              </a:solidFill>
              <a:latin typeface="Source Han Sans S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686" y="3214887"/>
            <a:ext cx="5176630" cy="2566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76659" y="3953202"/>
            <a:ext cx="3778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Here </a:t>
            </a:r>
            <a:r>
              <a:rPr lang="en-US" sz="2000" b="1" dirty="0" smtClean="0"/>
              <a:t>D </a:t>
            </a:r>
            <a:r>
              <a:rPr lang="en-US" sz="2000" dirty="0" smtClean="0"/>
              <a:t>is a Dangling Node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BD </a:t>
            </a:r>
            <a:r>
              <a:rPr lang="en-US" sz="2000" dirty="0" smtClean="0"/>
              <a:t>is a dangling Link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3050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388907" y="2235579"/>
            <a:ext cx="1197610" cy="120269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875" tIns="136525" rIns="269875" bIns="136525" rtlCol="0" anchor="ctr" anchorCtr="1">
            <a:normAutofit fontScale="90000" lnSpcReduction="2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zh-CN" sz="4800" noProof="0" dirty="0">
                <a:solidFill>
                  <a:schemeClr val="bg1"/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5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Han Sans SC"/>
              <a:ea typeface="Source Han Sans SC"/>
              <a:cs typeface="+mn-ea"/>
              <a:sym typeface="字魂45号-冰宇雅宋" panose="000005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87371" y="3708383"/>
            <a:ext cx="7040437" cy="673116"/>
          </a:xfrm>
          <a:prstGeom prst="rect">
            <a:avLst/>
          </a:prstGeom>
        </p:spPr>
        <p:txBody>
          <a:bodyPr wrap="none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6000"/>
              </a:lnSpc>
            </a:pP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Random Surfer Model</a:t>
            </a:r>
            <a:endParaRPr lang="en-US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Source Han Sans SC"/>
              <a:ea typeface="Source Han Sans SC"/>
              <a:cs typeface="+mn-ea"/>
              <a:sym typeface="字魂45号-冰宇雅宋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403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340360" y="346689"/>
            <a:ext cx="11511280" cy="6210935"/>
            <a:chOff x="536" y="509"/>
            <a:chExt cx="18128" cy="9781"/>
          </a:xfrm>
        </p:grpSpPr>
        <p:sp>
          <p:nvSpPr>
            <p:cNvPr id="40" name="对角圆角矩形 39"/>
            <p:cNvSpPr/>
            <p:nvPr/>
          </p:nvSpPr>
          <p:spPr>
            <a:xfrm flipH="1">
              <a:off x="536" y="509"/>
              <a:ext cx="18128" cy="9781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2400" dirty="0" smtClean="0">
                <a:solidFill>
                  <a:srgbClr val="000000"/>
                </a:solidFill>
                <a:latin typeface="Canva Sans Bold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194" y="1907"/>
              <a:ext cx="543" cy="5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45号-冰宇雅宋" panose="00000500000000000000" pitchFamily="2" charset="-122"/>
                <a:ea typeface="字魂45号-冰宇雅宋" panose="00000500000000000000" pitchFamily="2" charset="-122"/>
                <a:cs typeface="+mn-ea"/>
                <a:sym typeface="字魂45号-冰宇雅宋" panose="00000500000000000000" pitchFamily="2" charset="-122"/>
              </a:endParaRPr>
            </a:p>
          </p:txBody>
        </p:sp>
      </p:grpSp>
      <p:sp>
        <p:nvSpPr>
          <p:cNvPr id="49" name="文本框 30"/>
          <p:cNvSpPr txBox="1"/>
          <p:nvPr/>
        </p:nvSpPr>
        <p:spPr>
          <a:xfrm>
            <a:off x="1102995" y="1083461"/>
            <a:ext cx="10748643" cy="69075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6000"/>
              </a:lnSpc>
            </a:pPr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 </a:t>
            </a: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Random Surfer Model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791" y="2071687"/>
            <a:ext cx="2881382" cy="3152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0360" y="2071687"/>
            <a:ext cx="61369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The Random Surfer Model is a conceptual framework used in the context of web page ranking algorithms, particularly in understanding Google's PageRank algorithm. It is a simplified representation of how a hypothetical internet user behaves when navigating the web and is used to explain the concept of PageRank.</a:t>
            </a:r>
          </a:p>
        </p:txBody>
      </p:sp>
    </p:spTree>
    <p:extLst>
      <p:ext uri="{BB962C8B-B14F-4D97-AF65-F5344CB8AC3E}">
        <p14:creationId xmlns:p14="http://schemas.microsoft.com/office/powerpoint/2010/main" val="335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340360" y="346689"/>
            <a:ext cx="11511280" cy="6210935"/>
            <a:chOff x="536" y="509"/>
            <a:chExt cx="18128" cy="9781"/>
          </a:xfrm>
        </p:grpSpPr>
        <p:sp>
          <p:nvSpPr>
            <p:cNvPr id="40" name="对角圆角矩形 39"/>
            <p:cNvSpPr/>
            <p:nvPr/>
          </p:nvSpPr>
          <p:spPr>
            <a:xfrm flipH="1">
              <a:off x="536" y="509"/>
              <a:ext cx="18128" cy="9781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2400" dirty="0" smtClean="0">
                <a:solidFill>
                  <a:srgbClr val="000000"/>
                </a:solidFill>
                <a:latin typeface="Canva Sans Bold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194" y="1907"/>
              <a:ext cx="543" cy="5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45号-冰宇雅宋" panose="00000500000000000000" pitchFamily="2" charset="-122"/>
                <a:ea typeface="字魂45号-冰宇雅宋" panose="00000500000000000000" pitchFamily="2" charset="-122"/>
                <a:cs typeface="+mn-ea"/>
                <a:sym typeface="字魂45号-冰宇雅宋" panose="00000500000000000000" pitchFamily="2" charset="-122"/>
              </a:endParaRPr>
            </a:p>
          </p:txBody>
        </p:sp>
      </p:grpSp>
      <p:sp>
        <p:nvSpPr>
          <p:cNvPr id="49" name="文本框 30"/>
          <p:cNvSpPr txBox="1"/>
          <p:nvPr/>
        </p:nvSpPr>
        <p:spPr>
          <a:xfrm>
            <a:off x="1102995" y="1083461"/>
            <a:ext cx="10748643" cy="69075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6000"/>
              </a:lnSpc>
            </a:pPr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 </a:t>
            </a: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Random Surfer Model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91546"/>
              </p:ext>
            </p:extLst>
          </p:nvPr>
        </p:nvGraphicFramePr>
        <p:xfrm>
          <a:off x="8342247" y="1963169"/>
          <a:ext cx="2551040" cy="2267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08"/>
                <a:gridCol w="510208"/>
                <a:gridCol w="510208"/>
                <a:gridCol w="510208"/>
                <a:gridCol w="510208"/>
              </a:tblGrid>
              <a:tr h="4535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3546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3546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3546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3546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95" y="2045853"/>
            <a:ext cx="3053870" cy="3341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31636" y="1863642"/>
            <a:ext cx="3319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Matrix Presentation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49478" y="4346954"/>
            <a:ext cx="264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Transition matrix </a:t>
            </a:r>
            <a:r>
              <a:rPr lang="en-US" b="1" dirty="0" smtClean="0"/>
              <a:t>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44888" y="2333201"/>
                <a:ext cx="3306416" cy="872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+1)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𝑃𝑗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888" y="2333201"/>
                <a:ext cx="3306416" cy="87235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03558" y="3301182"/>
                <a:ext cx="3729789" cy="2941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The PageRank of a page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, </a:t>
                </a:r>
                <a:r>
                  <a:rPr lang="en-US" sz="2000" dirty="0"/>
                  <a:t>denoted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𝑟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</a:t>
                </a:r>
                <a:r>
                  <a:rPr lang="en-US" sz="2000" dirty="0"/>
                  <a:t>is the sum of the </a:t>
                </a:r>
                <a:r>
                  <a:rPr lang="en-US" sz="2000" dirty="0" smtClean="0"/>
                  <a:t>Page-Ranks </a:t>
                </a:r>
                <a:r>
                  <a:rPr lang="en-US" sz="2000" dirty="0"/>
                  <a:t>of all pages pointing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.</m:t>
                    </m:r>
                  </m:oMath>
                </a14:m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is the set of pages pointing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and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/>
                  <a:t>| </a:t>
                </a:r>
                <a:r>
                  <a:rPr lang="en-US" sz="2000" dirty="0"/>
                  <a:t>is the number of </a:t>
                </a:r>
                <a:r>
                  <a:rPr lang="en-US" sz="2000" dirty="0" smtClean="0"/>
                  <a:t>out-links </a:t>
                </a:r>
                <a:r>
                  <a:rPr lang="en-US" sz="2000" dirty="0"/>
                  <a:t>from page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558" y="3301182"/>
                <a:ext cx="3729789" cy="2941511"/>
              </a:xfrm>
              <a:prstGeom prst="rect">
                <a:avLst/>
              </a:prstGeom>
              <a:blipFill rotWithShape="1">
                <a:blip r:embed="rId5"/>
                <a:stretch>
                  <a:fillRect l="-1634" t="-830" r="-3268" b="-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1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340360" y="346689"/>
            <a:ext cx="11511280" cy="6210935"/>
            <a:chOff x="536" y="509"/>
            <a:chExt cx="18128" cy="9781"/>
          </a:xfrm>
        </p:grpSpPr>
        <p:sp>
          <p:nvSpPr>
            <p:cNvPr id="40" name="对角圆角矩形 39"/>
            <p:cNvSpPr/>
            <p:nvPr/>
          </p:nvSpPr>
          <p:spPr>
            <a:xfrm flipH="1">
              <a:off x="536" y="509"/>
              <a:ext cx="18128" cy="9781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2400" dirty="0" smtClean="0">
                <a:solidFill>
                  <a:srgbClr val="000000"/>
                </a:solidFill>
                <a:latin typeface="Canva Sans Bold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194" y="1907"/>
              <a:ext cx="543" cy="5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45号-冰宇雅宋" panose="00000500000000000000" pitchFamily="2" charset="-122"/>
                <a:ea typeface="字魂45号-冰宇雅宋" panose="00000500000000000000" pitchFamily="2" charset="-122"/>
                <a:cs typeface="+mn-ea"/>
                <a:sym typeface="字魂45号-冰宇雅宋" panose="00000500000000000000" pitchFamily="2" charset="-122"/>
              </a:endParaRPr>
            </a:p>
          </p:txBody>
        </p:sp>
      </p:grpSp>
      <p:sp>
        <p:nvSpPr>
          <p:cNvPr id="49" name="文本框 30"/>
          <p:cNvSpPr txBox="1"/>
          <p:nvPr/>
        </p:nvSpPr>
        <p:spPr>
          <a:xfrm>
            <a:off x="1102995" y="1083461"/>
            <a:ext cx="10748643" cy="69075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6000"/>
              </a:lnSpc>
            </a:pPr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 </a:t>
            </a: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Random Surfer Model (Iterative Calculation)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1954" y="3282739"/>
            <a:ext cx="5804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From previous slide we got Transition matrix </a:t>
            </a:r>
            <a:r>
              <a:rPr lang="en-US" sz="2000" b="1" dirty="0" smtClean="0"/>
              <a:t>H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231954" y="1938295"/>
            <a:ext cx="6973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Initializing page rank for every page with 1/n. Where, n is the total number of webpages of the graph. Thus, we will have another matrix </a:t>
            </a:r>
            <a:r>
              <a:rPr lang="en-US" sz="2000" b="1" dirty="0" smtClean="0"/>
              <a:t>X</a:t>
            </a:r>
            <a:r>
              <a:rPr lang="en-US" sz="2000" dirty="0" smtClean="0"/>
              <a:t> with initialized page-rank value.</a:t>
            </a: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367548"/>
              </p:ext>
            </p:extLst>
          </p:nvPr>
        </p:nvGraphicFramePr>
        <p:xfrm>
          <a:off x="9521687" y="2109999"/>
          <a:ext cx="1234662" cy="2334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331"/>
                <a:gridCol w="617331"/>
              </a:tblGrid>
              <a:tr h="583611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¼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3611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¼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3611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¼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3611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¼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521687" y="4675276"/>
            <a:ext cx="15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Matrix </a:t>
            </a:r>
            <a:r>
              <a:rPr lang="en-US" b="1" dirty="0" smtClean="0"/>
              <a:t>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31950" y="4048823"/>
            <a:ext cx="69735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will perform matrix multiplication </a:t>
            </a:r>
            <a:r>
              <a:rPr lang="en-US" sz="2000" b="1" dirty="0" smtClean="0"/>
              <a:t>X =</a:t>
            </a:r>
            <a:r>
              <a:rPr lang="en-US" sz="2000" dirty="0" smtClean="0"/>
              <a:t> </a:t>
            </a:r>
            <a:r>
              <a:rPr lang="en-US" sz="2000" b="1" dirty="0" smtClean="0"/>
              <a:t>HX</a:t>
            </a:r>
            <a:r>
              <a:rPr lang="en-US" sz="2000" dirty="0" smtClean="0"/>
              <a:t> iteratively until it converge. Then we will get a modified page-rank matrix </a:t>
            </a:r>
            <a:r>
              <a:rPr lang="en-US" sz="2000" b="1" dirty="0" smtClean="0"/>
              <a:t>X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Now, if we sort them according to probability, then we will get webpages in descending order.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38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340360" y="346689"/>
            <a:ext cx="11511280" cy="6210935"/>
            <a:chOff x="536" y="509"/>
            <a:chExt cx="18128" cy="9781"/>
          </a:xfrm>
        </p:grpSpPr>
        <p:sp>
          <p:nvSpPr>
            <p:cNvPr id="40" name="对角圆角矩形 39"/>
            <p:cNvSpPr/>
            <p:nvPr/>
          </p:nvSpPr>
          <p:spPr>
            <a:xfrm flipH="1">
              <a:off x="536" y="509"/>
              <a:ext cx="18128" cy="9781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2400" dirty="0" smtClean="0">
                <a:solidFill>
                  <a:srgbClr val="000000"/>
                </a:solidFill>
                <a:latin typeface="Canva Sans Bold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194" y="1907"/>
              <a:ext cx="543" cy="5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45号-冰宇雅宋" panose="00000500000000000000" pitchFamily="2" charset="-122"/>
                <a:ea typeface="字魂45号-冰宇雅宋" panose="00000500000000000000" pitchFamily="2" charset="-122"/>
                <a:cs typeface="+mn-ea"/>
                <a:sym typeface="字魂45号-冰宇雅宋" panose="00000500000000000000" pitchFamily="2" charset="-122"/>
              </a:endParaRPr>
            </a:p>
          </p:txBody>
        </p:sp>
      </p:grpSp>
      <p:sp>
        <p:nvSpPr>
          <p:cNvPr id="49" name="文本框 30"/>
          <p:cNvSpPr txBox="1"/>
          <p:nvPr/>
        </p:nvSpPr>
        <p:spPr>
          <a:xfrm>
            <a:off x="1102995" y="1083461"/>
            <a:ext cx="10748643" cy="69075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6000"/>
              </a:lnSpc>
            </a:pPr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 </a:t>
            </a: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Problems with Random Surfer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2141" y="1942130"/>
            <a:ext cx="57535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But, there is two major problem with this Random Surfer Model. These are – </a:t>
            </a:r>
          </a:p>
          <a:p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If there is any dangling node [webpage], then all the elements of the final matrix will be 0.</a:t>
            </a:r>
          </a:p>
          <a:p>
            <a:pPr marL="342900" indent="-342900">
              <a:buAutoNum type="arabicPeriod"/>
            </a:pP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If some nodes of the graph is highly connected, then probability of these particular group of nodes becomes significantly higher then other nodes. Because of this, a random surfer iterates through a group of nodes again and again.</a:t>
            </a:r>
            <a:endParaRPr lang="en-US" sz="2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11" y="3096899"/>
            <a:ext cx="2588315" cy="128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875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388907" y="2235579"/>
            <a:ext cx="1197610" cy="120269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875" tIns="136525" rIns="269875" bIns="136525" rtlCol="0" anchor="ctr" anchorCtr="1">
            <a:normAutofit fontScale="90000" lnSpcReduction="2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zh-CN" sz="4800" noProof="0" dirty="0">
                <a:solidFill>
                  <a:schemeClr val="bg1"/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6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Han Sans SC"/>
              <a:ea typeface="Source Han Sans SC"/>
              <a:cs typeface="+mn-ea"/>
              <a:sym typeface="字魂45号-冰宇雅宋" panose="000005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45786" y="3708383"/>
            <a:ext cx="6517484" cy="673116"/>
          </a:xfrm>
          <a:prstGeom prst="rect">
            <a:avLst/>
          </a:prstGeom>
        </p:spPr>
        <p:txBody>
          <a:bodyPr wrap="none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6000"/>
              </a:lnSpc>
            </a:pP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PageRank Formula</a:t>
            </a:r>
            <a:endParaRPr lang="en-US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Source Han Sans SC"/>
              <a:ea typeface="Source Han Sans SC"/>
              <a:cs typeface="+mn-ea"/>
              <a:sym typeface="字魂45号-冰宇雅宋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578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768775" y="2552958"/>
            <a:ext cx="5019289" cy="650022"/>
            <a:chOff x="9561" y="4362"/>
            <a:chExt cx="7905" cy="1024"/>
          </a:xfrm>
        </p:grpSpPr>
        <p:sp>
          <p:nvSpPr>
            <p:cNvPr id="18" name="椭圆 17"/>
            <p:cNvSpPr/>
            <p:nvPr/>
          </p:nvSpPr>
          <p:spPr>
            <a:xfrm>
              <a:off x="9561" y="4362"/>
              <a:ext cx="1024" cy="1024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Han Sans SC"/>
                  <a:ea typeface="Source Han Sans SC"/>
                  <a:cs typeface="+mn-ea"/>
                  <a:sym typeface="字魂45号-冰宇雅宋" panose="00000500000000000000" pitchFamily="2" charset="-122"/>
                </a:rPr>
                <a:t>4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endParaRPr>
            </a:p>
          </p:txBody>
        </p: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10829" y="4475"/>
              <a:ext cx="6637" cy="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t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6000"/>
                </a:lnSpc>
              </a:pPr>
              <a:r>
                <a:rPr lang="en-US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Han Sans SC"/>
                  <a:ea typeface="Source Han Sans SC"/>
                  <a:cs typeface="+mn-ea"/>
                  <a:sym typeface="字魂45号-冰宇雅宋" panose="00000500000000000000" pitchFamily="2" charset="-122"/>
                </a:rPr>
                <a:t>The Web as a Graph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605840" y="2552701"/>
            <a:ext cx="3980815" cy="650241"/>
            <a:chOff x="2385" y="4362"/>
            <a:chExt cx="6269" cy="1024"/>
          </a:xfrm>
        </p:grpSpPr>
        <p:sp>
          <p:nvSpPr>
            <p:cNvPr id="17" name="椭圆 16"/>
            <p:cNvSpPr/>
            <p:nvPr/>
          </p:nvSpPr>
          <p:spPr>
            <a:xfrm>
              <a:off x="2385" y="4362"/>
              <a:ext cx="1024" cy="102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Han Sans SC"/>
                  <a:ea typeface="Source Han Sans SC"/>
                  <a:cs typeface="+mn-ea"/>
                  <a:sym typeface="字魂45号-冰宇雅宋" panose="00000500000000000000" pitchFamily="2" charset="-122"/>
                </a:rPr>
                <a:t>1</a:t>
              </a:r>
            </a:p>
          </p:txBody>
        </p:sp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3659" y="4444"/>
              <a:ext cx="4995" cy="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t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6000"/>
                </a:lnSpc>
              </a:pPr>
              <a:r>
                <a:rPr lang="en-US" altLang="en-US" sz="3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Han Sans SC"/>
                  <a:ea typeface="Source Han Sans SC"/>
                  <a:cs typeface="+mn-ea"/>
                  <a:sym typeface="字魂45号-冰宇雅宋" panose="00000500000000000000" pitchFamily="2" charset="-122"/>
                </a:rPr>
                <a:t>Introduction</a:t>
              </a:r>
              <a:endParaRPr lang="en-US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595487" y="3684906"/>
            <a:ext cx="4251961" cy="650240"/>
            <a:chOff x="2385" y="6769"/>
            <a:chExt cx="6696" cy="1024"/>
          </a:xfrm>
        </p:grpSpPr>
        <p:sp>
          <p:nvSpPr>
            <p:cNvPr id="19" name="椭圆 18"/>
            <p:cNvSpPr/>
            <p:nvPr/>
          </p:nvSpPr>
          <p:spPr>
            <a:xfrm>
              <a:off x="2385" y="6769"/>
              <a:ext cx="1024" cy="1024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Han Sans SC"/>
                  <a:ea typeface="Source Han Sans SC"/>
                  <a:cs typeface="+mn-ea"/>
                  <a:sym typeface="字魂45号-冰宇雅宋" panose="00000500000000000000" pitchFamily="2" charset="-122"/>
                </a:rPr>
                <a:t>2</a:t>
              </a:r>
            </a:p>
          </p:txBody>
        </p:sp>
        <p:sp>
          <p:nvSpPr>
            <p:cNvPr id="23" name="矩形 22"/>
            <p:cNvSpPr>
              <a:spLocks noChangeArrowheads="1"/>
            </p:cNvSpPr>
            <p:nvPr/>
          </p:nvSpPr>
          <p:spPr bwMode="auto">
            <a:xfrm>
              <a:off x="3613" y="6894"/>
              <a:ext cx="5468" cy="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t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6000"/>
                </a:lnSpc>
              </a:pPr>
              <a:r>
                <a:rPr lang="en-US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Han Sans SC"/>
                  <a:ea typeface="Source Han Sans SC"/>
                  <a:cs typeface="+mn-ea"/>
                  <a:sym typeface="字魂45号-冰宇雅宋" panose="00000500000000000000" pitchFamily="2" charset="-122"/>
                </a:rPr>
                <a:t>Project Motivation</a:t>
              </a:r>
              <a:endPara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759250" y="3708256"/>
            <a:ext cx="4531646" cy="650364"/>
            <a:chOff x="9561" y="6800"/>
            <a:chExt cx="7137" cy="1024"/>
          </a:xfrm>
        </p:grpSpPr>
        <p:sp>
          <p:nvSpPr>
            <p:cNvPr id="20" name="椭圆 19"/>
            <p:cNvSpPr/>
            <p:nvPr/>
          </p:nvSpPr>
          <p:spPr>
            <a:xfrm>
              <a:off x="9561" y="6800"/>
              <a:ext cx="1024" cy="102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Han Sans SC"/>
                  <a:ea typeface="Source Han Sans SC"/>
                  <a:cs typeface="+mn-ea"/>
                  <a:sym typeface="字魂45号-冰宇雅宋" panose="00000500000000000000" pitchFamily="2" charset="-122"/>
                </a:rPr>
                <a:t>5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endParaRPr>
            </a:p>
          </p:txBody>
        </p:sp>
        <p:sp>
          <p:nvSpPr>
            <p:cNvPr id="24" name="矩形 23"/>
            <p:cNvSpPr>
              <a:spLocks noChangeArrowheads="1"/>
            </p:cNvSpPr>
            <p:nvPr/>
          </p:nvSpPr>
          <p:spPr bwMode="auto">
            <a:xfrm>
              <a:off x="10844" y="6956"/>
              <a:ext cx="5854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t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6000"/>
                </a:lnSpc>
              </a:pPr>
              <a:r>
                <a:rPr lang="en-US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Han Sans SC"/>
                  <a:ea typeface="Source Han Sans SC"/>
                  <a:cs typeface="+mn-ea"/>
                  <a:sym typeface="字魂45号-冰宇雅宋" panose="00000500000000000000" pitchFamily="2" charset="-122"/>
                </a:rPr>
                <a:t>Random Surfer Model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625718" y="4796348"/>
            <a:ext cx="4378325" cy="650240"/>
            <a:chOff x="2385" y="4362"/>
            <a:chExt cx="6895" cy="1024"/>
          </a:xfrm>
        </p:grpSpPr>
        <p:sp>
          <p:nvSpPr>
            <p:cNvPr id="12" name="椭圆 11"/>
            <p:cNvSpPr/>
            <p:nvPr/>
          </p:nvSpPr>
          <p:spPr>
            <a:xfrm>
              <a:off x="2385" y="4362"/>
              <a:ext cx="1024" cy="102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Han Sans SC"/>
                  <a:ea typeface="Source Han Sans SC"/>
                  <a:cs typeface="+mn-ea"/>
                  <a:sym typeface="字魂45号-冰宇雅宋" panose="00000500000000000000" pitchFamily="2" charset="-122"/>
                </a:rPr>
                <a:t>3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endParaRPr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3628" y="4496"/>
              <a:ext cx="5652" cy="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t">
              <a:normAutofit lnSpcReduction="1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6000"/>
                </a:lnSpc>
              </a:pPr>
              <a:r>
                <a:rPr lang="en-US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Han Sans SC"/>
                  <a:ea typeface="Source Han Sans SC"/>
                  <a:cs typeface="+mn-ea"/>
                  <a:sym typeface="字魂45号-冰宇雅宋" panose="00000500000000000000" pitchFamily="2" charset="-122"/>
                </a:rPr>
                <a:t>Features</a:t>
              </a:r>
              <a:endPara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endParaRPr>
            </a:p>
          </p:txBody>
        </p:sp>
      </p:grpSp>
      <p:sp>
        <p:nvSpPr>
          <p:cNvPr id="15" name="文本框 1"/>
          <p:cNvSpPr txBox="1"/>
          <p:nvPr/>
        </p:nvSpPr>
        <p:spPr>
          <a:xfrm>
            <a:off x="4100853" y="1073635"/>
            <a:ext cx="3491408" cy="5473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Table of </a:t>
            </a: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C</a:t>
            </a: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ontents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/>
              <a:ea typeface="Source Han Sans SC"/>
              <a:cs typeface="+mn-ea"/>
              <a:sym typeface="字魂45号-冰宇雅宋" panose="00000500000000000000" pitchFamily="2" charset="-122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59250" y="4825673"/>
            <a:ext cx="4541172" cy="650022"/>
            <a:chOff x="6759250" y="4825673"/>
            <a:chExt cx="4541172" cy="650022"/>
          </a:xfrm>
        </p:grpSpPr>
        <p:sp>
          <p:nvSpPr>
            <p:cNvPr id="27" name="矩形 23"/>
            <p:cNvSpPr>
              <a:spLocks noChangeArrowheads="1"/>
            </p:cNvSpPr>
            <p:nvPr/>
          </p:nvSpPr>
          <p:spPr bwMode="auto">
            <a:xfrm>
              <a:off x="7583418" y="4913149"/>
              <a:ext cx="3717004" cy="475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t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6000"/>
                </a:lnSpc>
              </a:pPr>
              <a:r>
                <a:rPr lang="en-US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Han Sans SC"/>
                  <a:ea typeface="Source Han Sans SC"/>
                  <a:cs typeface="+mn-ea"/>
                  <a:sym typeface="字魂45号-冰宇雅宋" panose="00000500000000000000" pitchFamily="2" charset="-122"/>
                </a:rPr>
                <a:t>PageRank Formula</a:t>
              </a:r>
            </a:p>
          </p:txBody>
        </p:sp>
        <p:sp>
          <p:nvSpPr>
            <p:cNvPr id="28" name="椭圆 17"/>
            <p:cNvSpPr/>
            <p:nvPr/>
          </p:nvSpPr>
          <p:spPr>
            <a:xfrm>
              <a:off x="6759250" y="4825673"/>
              <a:ext cx="650190" cy="650022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en-US" altLang="zh-CN" sz="2400" dirty="0">
                  <a:solidFill>
                    <a:prstClr val="white"/>
                  </a:solidFill>
                  <a:latin typeface="Source Han Sans SC"/>
                  <a:ea typeface="Source Han Sans SC"/>
                  <a:cs typeface="+mn-ea"/>
                  <a:sym typeface="字魂45号-冰宇雅宋" panose="00000500000000000000" pitchFamily="2" charset="-122"/>
                </a:rPr>
                <a:t>6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340360" y="346689"/>
            <a:ext cx="11511280" cy="6210935"/>
            <a:chOff x="536" y="509"/>
            <a:chExt cx="18128" cy="9781"/>
          </a:xfrm>
        </p:grpSpPr>
        <p:sp>
          <p:nvSpPr>
            <p:cNvPr id="40" name="对角圆角矩形 39"/>
            <p:cNvSpPr/>
            <p:nvPr/>
          </p:nvSpPr>
          <p:spPr>
            <a:xfrm flipH="1">
              <a:off x="536" y="509"/>
              <a:ext cx="18128" cy="9781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2400" dirty="0" smtClean="0">
                <a:solidFill>
                  <a:srgbClr val="000000"/>
                </a:solidFill>
                <a:latin typeface="Canva Sans Bold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194" y="1907"/>
              <a:ext cx="543" cy="5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45号-冰宇雅宋" panose="00000500000000000000" pitchFamily="2" charset="-122"/>
                <a:ea typeface="字魂45号-冰宇雅宋" panose="00000500000000000000" pitchFamily="2" charset="-122"/>
                <a:cs typeface="+mn-ea"/>
                <a:sym typeface="字魂45号-冰宇雅宋" panose="00000500000000000000" pitchFamily="2" charset="-122"/>
              </a:endParaRPr>
            </a:p>
          </p:txBody>
        </p:sp>
      </p:grpSp>
      <p:sp>
        <p:nvSpPr>
          <p:cNvPr id="49" name="文本框 30"/>
          <p:cNvSpPr txBox="1"/>
          <p:nvPr/>
        </p:nvSpPr>
        <p:spPr>
          <a:xfrm>
            <a:off x="1102995" y="1083461"/>
            <a:ext cx="10748643" cy="69075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6000"/>
              </a:lnSpc>
            </a:pPr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 </a:t>
            </a: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PageRank Formula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2141" y="1922252"/>
            <a:ext cx="1000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PageRank Algorithm appeared to solve these 2 core problem and sum up with a satisfactory ranking of webpages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634" y="2805407"/>
            <a:ext cx="3179474" cy="2823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016" y="2805406"/>
            <a:ext cx="3862411" cy="1653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70940" y="4458789"/>
            <a:ext cx="23829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Initial Transition Matrix of the graph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0965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340360" y="346689"/>
            <a:ext cx="11511280" cy="6210935"/>
            <a:chOff x="536" y="509"/>
            <a:chExt cx="18128" cy="9781"/>
          </a:xfrm>
        </p:grpSpPr>
        <p:sp>
          <p:nvSpPr>
            <p:cNvPr id="40" name="对角圆角矩形 39"/>
            <p:cNvSpPr/>
            <p:nvPr/>
          </p:nvSpPr>
          <p:spPr>
            <a:xfrm flipH="1">
              <a:off x="536" y="509"/>
              <a:ext cx="18128" cy="9781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2400" dirty="0" smtClean="0">
                <a:solidFill>
                  <a:srgbClr val="000000"/>
                </a:solidFill>
                <a:latin typeface="Canva Sans Bold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194" y="1907"/>
              <a:ext cx="543" cy="5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45号-冰宇雅宋" panose="00000500000000000000" pitchFamily="2" charset="-122"/>
                <a:ea typeface="字魂45号-冰宇雅宋" panose="00000500000000000000" pitchFamily="2" charset="-122"/>
                <a:cs typeface="+mn-ea"/>
                <a:sym typeface="字魂45号-冰宇雅宋" panose="00000500000000000000" pitchFamily="2" charset="-122"/>
              </a:endParaRPr>
            </a:p>
          </p:txBody>
        </p:sp>
      </p:grpSp>
      <p:sp>
        <p:nvSpPr>
          <p:cNvPr id="49" name="文本框 30"/>
          <p:cNvSpPr txBox="1"/>
          <p:nvPr/>
        </p:nvSpPr>
        <p:spPr>
          <a:xfrm>
            <a:off x="1102995" y="1083461"/>
            <a:ext cx="10748643" cy="69075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6000"/>
              </a:lnSpc>
            </a:pPr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 </a:t>
            </a: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PageRank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75881" y="1922252"/>
                <a:ext cx="5753541" cy="2313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To solve first problems-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 have to convert </a:t>
                </a:r>
                <a:r>
                  <a:rPr lang="en-US" b="1" dirty="0" smtClean="0"/>
                  <a:t>H</a:t>
                </a:r>
                <a:r>
                  <a:rPr lang="en-US" dirty="0" smtClean="0"/>
                  <a:t> matrix to a </a:t>
                </a:r>
                <a:r>
                  <a:rPr lang="en-US" i="1" dirty="0" smtClean="0"/>
                  <a:t>Stochastic</a:t>
                </a:r>
                <a:r>
                  <a:rPr lang="en-US" dirty="0" smtClean="0"/>
                  <a:t> matrix. This </a:t>
                </a:r>
                <a:r>
                  <a:rPr lang="en-US" i="1" dirty="0" smtClean="0"/>
                  <a:t>Stochastic</a:t>
                </a:r>
                <a:r>
                  <a:rPr lang="en-US" dirty="0" smtClean="0"/>
                  <a:t> matrix solves the problem of dangling node by initializing nodes probability with a value. If </a:t>
                </a:r>
                <a:r>
                  <a:rPr lang="en-US" b="1" dirty="0" smtClean="0"/>
                  <a:t>S</a:t>
                </a:r>
                <a:r>
                  <a:rPr lang="en-US" dirty="0" smtClean="0"/>
                  <a:t> is a </a:t>
                </a:r>
                <a:r>
                  <a:rPr lang="en-US" i="1" dirty="0" smtClean="0"/>
                  <a:t>Stochastic</a:t>
                </a:r>
                <a:r>
                  <a:rPr lang="en-US" dirty="0" smtClean="0"/>
                  <a:t> matrix, then-</a:t>
                </a:r>
              </a:p>
              <a:p>
                <a:pPr lvl="1"/>
                <a:r>
                  <a:rPr lang="en-US" dirty="0" smtClean="0"/>
                  <a:t>		</a:t>
                </a:r>
              </a:p>
              <a:p>
                <a:pPr lvl="1"/>
                <a:r>
                  <a:rPr lang="en-US" b="1" dirty="0"/>
                  <a:t>	</a:t>
                </a:r>
                <a:r>
                  <a:rPr lang="en-US" b="1" dirty="0" smtClean="0"/>
                  <a:t>	S = H + a(1/n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b="1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81" y="1922252"/>
                <a:ext cx="5753541" cy="2313262"/>
              </a:xfrm>
              <a:prstGeom prst="rect">
                <a:avLst/>
              </a:prstGeom>
              <a:blipFill rotWithShape="1">
                <a:blip r:embed="rId3"/>
                <a:stretch>
                  <a:fillRect l="-847" t="-1053" b="-3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89731" y="4275201"/>
                <a:ext cx="626702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Here,</a:t>
                </a:r>
              </a:p>
              <a:p>
                <a:r>
                  <a:rPr lang="en-US" dirty="0" smtClean="0"/>
                  <a:t>S, Stochastic Matrix</a:t>
                </a:r>
              </a:p>
              <a:p>
                <a:r>
                  <a:rPr lang="en-US" dirty="0" smtClean="0"/>
                  <a:t>H, Transition Matrix</a:t>
                </a:r>
              </a:p>
              <a:p>
                <a:r>
                  <a:rPr lang="en-US" dirty="0" smtClean="0"/>
                  <a:t>a, is a (nx1) matrix.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1 if a dangling node else 0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, is a (1xn) matrix. Every element is 1.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731" y="4275201"/>
                <a:ext cx="6267023" cy="1477328"/>
              </a:xfrm>
              <a:prstGeom prst="rect">
                <a:avLst/>
              </a:prstGeom>
              <a:blipFill rotWithShape="1">
                <a:blip r:embed="rId4"/>
                <a:stretch>
                  <a:fillRect l="-875" t="-1646" r="-1362" b="-5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626496" y="3934515"/>
            <a:ext cx="3609975" cy="1811585"/>
            <a:chOff x="7693170" y="1922252"/>
            <a:chExt cx="3609975" cy="181158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170" y="1922252"/>
              <a:ext cx="3609975" cy="1619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9182536" y="3472227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S </a:t>
              </a:r>
              <a:r>
                <a:rPr lang="en-US" sz="1100" dirty="0" smtClean="0"/>
                <a:t>Matrix</a:t>
              </a:r>
              <a:endParaRPr lang="en-US" sz="1100" b="1" dirty="0"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315" y="1774216"/>
            <a:ext cx="561976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416" y="2398103"/>
            <a:ext cx="20669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103224" y="3355170"/>
            <a:ext cx="751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</a:t>
            </a:r>
            <a:r>
              <a:rPr lang="en-US" sz="1100" dirty="0" smtClean="0"/>
              <a:t> Matrix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743944" y="2676923"/>
                <a:ext cx="751867" cy="264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100" b="1" i="1" smtClean="0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sz="1100" b="1" i="1" smtClean="0">
                            <a:latin typeface="Cambria Math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1100" dirty="0" smtClean="0"/>
                  <a:t> Matrix</a:t>
                </a:r>
                <a:endParaRPr lang="en-US" sz="11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944" y="2676923"/>
                <a:ext cx="751867" cy="264624"/>
              </a:xfrm>
              <a:prstGeom prst="rect">
                <a:avLst/>
              </a:prstGeom>
              <a:blipFill rotWithShape="1">
                <a:blip r:embed="rId8"/>
                <a:stretch>
                  <a:fillRect r="-322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5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340360" y="346689"/>
            <a:ext cx="11511280" cy="6210935"/>
            <a:chOff x="536" y="509"/>
            <a:chExt cx="18128" cy="9781"/>
          </a:xfrm>
        </p:grpSpPr>
        <p:sp>
          <p:nvSpPr>
            <p:cNvPr id="40" name="对角圆角矩形 39"/>
            <p:cNvSpPr/>
            <p:nvPr/>
          </p:nvSpPr>
          <p:spPr>
            <a:xfrm flipH="1">
              <a:off x="536" y="509"/>
              <a:ext cx="18128" cy="9781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2400" dirty="0" smtClean="0">
                <a:solidFill>
                  <a:srgbClr val="000000"/>
                </a:solidFill>
                <a:latin typeface="Canva Sans Bold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194" y="1907"/>
              <a:ext cx="543" cy="5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45号-冰宇雅宋" panose="00000500000000000000" pitchFamily="2" charset="-122"/>
                <a:ea typeface="字魂45号-冰宇雅宋" panose="00000500000000000000" pitchFamily="2" charset="-122"/>
                <a:cs typeface="+mn-ea"/>
                <a:sym typeface="字魂45号-冰宇雅宋" panose="00000500000000000000" pitchFamily="2" charset="-122"/>
              </a:endParaRPr>
            </a:p>
          </p:txBody>
        </p:sp>
      </p:grpSp>
      <p:sp>
        <p:nvSpPr>
          <p:cNvPr id="49" name="文本框 30"/>
          <p:cNvSpPr txBox="1"/>
          <p:nvPr/>
        </p:nvSpPr>
        <p:spPr>
          <a:xfrm>
            <a:off x="1102995" y="1083461"/>
            <a:ext cx="10748643" cy="69075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6000"/>
              </a:lnSpc>
            </a:pPr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 </a:t>
            </a: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PageRank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42140" y="1882496"/>
                <a:ext cx="9412608" cy="1877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To solve second problems-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 have to make </a:t>
                </a:r>
                <a:r>
                  <a:rPr lang="en-US" b="1" i="1" dirty="0" smtClean="0"/>
                  <a:t>GOOGLE (G) </a:t>
                </a:r>
                <a:r>
                  <a:rPr lang="en-US" dirty="0" smtClean="0"/>
                  <a:t>matrix from </a:t>
                </a:r>
                <a:r>
                  <a:rPr lang="en-US" b="1" i="1" dirty="0" smtClean="0"/>
                  <a:t>S</a:t>
                </a:r>
                <a:r>
                  <a:rPr lang="en-US" dirty="0" smtClean="0"/>
                  <a:t> matrix &amp; </a:t>
                </a:r>
                <a:r>
                  <a:rPr lang="en-US" b="1" i="1" dirty="0"/>
                  <a:t>H</a:t>
                </a:r>
                <a:r>
                  <a:rPr lang="en-US" dirty="0" smtClean="0"/>
                  <a:t> matrix. This </a:t>
                </a:r>
                <a:r>
                  <a:rPr lang="en-US" b="1" dirty="0" smtClean="0"/>
                  <a:t>G</a:t>
                </a:r>
                <a:r>
                  <a:rPr lang="en-US" dirty="0" smtClean="0"/>
                  <a:t> matrix ensures teleportation from the dense part to the sparse part of the graph. If </a:t>
                </a:r>
                <a:r>
                  <a:rPr lang="en-US" b="1" dirty="0"/>
                  <a:t>G</a:t>
                </a:r>
                <a:r>
                  <a:rPr lang="en-US" dirty="0" smtClean="0"/>
                  <a:t> is a </a:t>
                </a:r>
                <a:r>
                  <a:rPr lang="en-US" b="1" i="1" dirty="0" smtClean="0"/>
                  <a:t>GOOGLE</a:t>
                </a:r>
                <a:r>
                  <a:rPr lang="en-US" dirty="0" smtClean="0"/>
                  <a:t> matrix, then-</a:t>
                </a:r>
              </a:p>
              <a:p>
                <a:pPr lvl="1"/>
                <a:r>
                  <a:rPr lang="en-US" b="1" dirty="0"/>
                  <a:t>	</a:t>
                </a:r>
                <a:r>
                  <a:rPr lang="en-US" b="1" dirty="0" smtClean="0"/>
                  <a:t>	G  =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𝜶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𝑺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+(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𝜶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)</m:t>
                    </m:r>
                    <m:f>
                      <m:f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𝜶</m:t>
                        </m:r>
                      </m:den>
                    </m:f>
                    <m:r>
                      <a:rPr lang="en-US" b="1" i="1" smtClean="0">
                        <a:latin typeface="Cambria Math"/>
                        <a:ea typeface="Cambria Math"/>
                      </a:rPr>
                      <m:t>𝒆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b="1" dirty="0" smtClean="0"/>
                  <a:t>  =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𝜶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𝑯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𝜶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𝜶</m:t>
                            </m:r>
                          </m:e>
                        </m:d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</m:d>
                    <m:f>
                      <m:f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</m:den>
                    </m:f>
                    <m:sSup>
                      <m:sSup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𝑻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140" y="1882496"/>
                <a:ext cx="9412608" cy="1877437"/>
              </a:xfrm>
              <a:prstGeom prst="rect">
                <a:avLst/>
              </a:prstGeom>
              <a:blipFill rotWithShape="1">
                <a:blip r:embed="rId3"/>
                <a:stretch>
                  <a:fillRect l="-583" t="-1299" r="-453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42140" y="3700299"/>
                <a:ext cx="631159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Here,</a:t>
                </a:r>
              </a:p>
              <a:p>
                <a:r>
                  <a:rPr lang="en-US" dirty="0"/>
                  <a:t>G</a:t>
                </a:r>
                <a:r>
                  <a:rPr lang="en-US" dirty="0" smtClean="0"/>
                  <a:t>, GOOGLE Matrix</a:t>
                </a:r>
              </a:p>
              <a:p>
                <a:r>
                  <a:rPr lang="en-US" dirty="0" smtClean="0"/>
                  <a:t>S, Scholastic Matrix</a:t>
                </a:r>
              </a:p>
              <a:p>
                <a:r>
                  <a:rPr lang="en-US" dirty="0" smtClean="0"/>
                  <a:t>H, Transition Matrix</a:t>
                </a:r>
              </a:p>
              <a:p>
                <a:r>
                  <a:rPr lang="en-US" dirty="0" smtClean="0"/>
                  <a:t>a, is a (nx1) matrix.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1 if a dangling node else 0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is a (nx1) matrix. Every element is 1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, is a (1xn) matrix. Every element is 1.</a:t>
                </a:r>
              </a:p>
              <a:p>
                <a:r>
                  <a:rPr lang="el-GR" dirty="0" smtClean="0"/>
                  <a:t>α</a:t>
                </a:r>
                <a:r>
                  <a:rPr lang="en-US" dirty="0" smtClean="0"/>
                  <a:t>, is the damping factor. It ensures the teleportation.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140" y="3700299"/>
                <a:ext cx="6311599" cy="2308324"/>
              </a:xfrm>
              <a:prstGeom prst="rect">
                <a:avLst/>
              </a:prstGeom>
              <a:blipFill rotWithShape="1">
                <a:blip r:embed="rId4"/>
                <a:stretch>
                  <a:fillRect l="-870" t="-1055" r="-676" b="-3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8030816" y="3977298"/>
            <a:ext cx="33793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Damping Factor</a:t>
            </a:r>
          </a:p>
          <a:p>
            <a:endParaRPr lang="en-US" sz="1400" b="1" dirty="0" smtClean="0"/>
          </a:p>
          <a:p>
            <a:r>
              <a:rPr lang="en-US" sz="1400" dirty="0"/>
              <a:t>The damping factor in the PageRank algorithm is a parameter that represents the probability that a random surfer, navigating the web by clicking on links, will continue to browse and click on links within the current web page rather than jumping to a completely random page.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972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340360" y="346689"/>
            <a:ext cx="11511280" cy="6210935"/>
            <a:chOff x="536" y="509"/>
            <a:chExt cx="18128" cy="9781"/>
          </a:xfrm>
        </p:grpSpPr>
        <p:sp>
          <p:nvSpPr>
            <p:cNvPr id="40" name="对角圆角矩形 39"/>
            <p:cNvSpPr/>
            <p:nvPr/>
          </p:nvSpPr>
          <p:spPr>
            <a:xfrm flipH="1">
              <a:off x="536" y="509"/>
              <a:ext cx="18128" cy="9781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2400" dirty="0" smtClean="0">
                <a:solidFill>
                  <a:srgbClr val="000000"/>
                </a:solidFill>
                <a:latin typeface="Canva Sans Bold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194" y="1907"/>
              <a:ext cx="543" cy="5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45号-冰宇雅宋" panose="00000500000000000000" pitchFamily="2" charset="-122"/>
                <a:ea typeface="字魂45号-冰宇雅宋" panose="00000500000000000000" pitchFamily="2" charset="-122"/>
                <a:cs typeface="+mn-ea"/>
                <a:sym typeface="字魂45号-冰宇雅宋" panose="00000500000000000000" pitchFamily="2" charset="-122"/>
              </a:endParaRPr>
            </a:p>
          </p:txBody>
        </p:sp>
      </p:grpSp>
      <p:sp>
        <p:nvSpPr>
          <p:cNvPr id="49" name="文本框 30"/>
          <p:cNvSpPr txBox="1"/>
          <p:nvPr/>
        </p:nvSpPr>
        <p:spPr>
          <a:xfrm>
            <a:off x="1102995" y="1083461"/>
            <a:ext cx="10748643" cy="69075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6000"/>
              </a:lnSpc>
            </a:pPr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 </a:t>
            </a: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PageRank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42140" y="1822862"/>
                <a:ext cx="9412608" cy="1184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Now, we got our final formula to make a </a:t>
                </a:r>
                <a:r>
                  <a:rPr lang="en-US" b="1" i="1" dirty="0" smtClean="0"/>
                  <a:t>GOOGLE</a:t>
                </a:r>
                <a:r>
                  <a:rPr lang="en-US" dirty="0" smtClean="0"/>
                  <a:t> </a:t>
                </a:r>
                <a:r>
                  <a:rPr lang="en-US" b="1" i="1" dirty="0" smtClean="0"/>
                  <a:t>matrix</a:t>
                </a:r>
                <a:r>
                  <a:rPr lang="en-US" dirty="0" smtClean="0"/>
                  <a:t> by doing </a:t>
                </a:r>
                <a:r>
                  <a:rPr lang="en-US" i="1" dirty="0" smtClean="0"/>
                  <a:t>Stochastic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adjustment</a:t>
                </a:r>
                <a:r>
                  <a:rPr lang="en-US" dirty="0" smtClean="0"/>
                  <a:t> &amp; </a:t>
                </a:r>
                <a:r>
                  <a:rPr lang="en-US" i="1" dirty="0" smtClean="0"/>
                  <a:t>Primitive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adjustment</a:t>
                </a:r>
                <a:r>
                  <a:rPr lang="en-US" dirty="0" smtClean="0"/>
                  <a:t> of the initial </a:t>
                </a:r>
                <a:r>
                  <a:rPr lang="en-US" i="1" dirty="0" smtClean="0"/>
                  <a:t>Transition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matrix</a:t>
                </a:r>
                <a:r>
                  <a:rPr lang="en-US" dirty="0" smtClean="0"/>
                  <a:t>, </a:t>
                </a:r>
                <a:r>
                  <a:rPr lang="en-US" b="1" dirty="0" smtClean="0"/>
                  <a:t>H</a:t>
                </a:r>
                <a:r>
                  <a:rPr lang="en-US" dirty="0" smtClean="0"/>
                  <a:t>.</a:t>
                </a:r>
              </a:p>
              <a:p>
                <a:endParaRPr lang="en-US" sz="900" dirty="0" smtClean="0"/>
              </a:p>
              <a:p>
                <a:pPr lvl="1"/>
                <a:r>
                  <a:rPr lang="en-US" b="1" dirty="0"/>
                  <a:t>	</a:t>
                </a:r>
                <a:r>
                  <a:rPr lang="en-US" b="1" dirty="0" smtClean="0"/>
                  <a:t>	G  =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𝜶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𝑺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+(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𝜶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)</m:t>
                    </m:r>
                    <m:f>
                      <m:f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𝜶</m:t>
                        </m:r>
                      </m:den>
                    </m:f>
                    <m:r>
                      <a:rPr lang="en-US" b="1" i="1" smtClean="0">
                        <a:latin typeface="Cambria Math"/>
                        <a:ea typeface="Cambria Math"/>
                      </a:rPr>
                      <m:t>𝒆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b="1" dirty="0" smtClean="0"/>
                  <a:t>  =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𝜶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𝑯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𝜶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𝜶</m:t>
                            </m:r>
                          </m:e>
                        </m:d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</m:d>
                    <m:f>
                      <m:f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</m:den>
                    </m:f>
                    <m:sSup>
                      <m:sSup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𝑻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140" y="1822862"/>
                <a:ext cx="9412608" cy="1184940"/>
              </a:xfrm>
              <a:prstGeom prst="rect">
                <a:avLst/>
              </a:prstGeom>
              <a:blipFill rotWithShape="1">
                <a:blip r:embed="rId3"/>
                <a:stretch>
                  <a:fillRect l="-583" t="-2577" b="-2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54200" y="5487594"/>
            <a:ext cx="10609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Now, We </a:t>
            </a:r>
            <a:r>
              <a:rPr lang="en-US" sz="1600" dirty="0"/>
              <a:t>will </a:t>
            </a:r>
            <a:r>
              <a:rPr lang="en-US" sz="1600" dirty="0" smtClean="0"/>
              <a:t>perform Iterative </a:t>
            </a:r>
            <a:r>
              <a:rPr lang="en-US" sz="1600" dirty="0"/>
              <a:t>matrix multiplication </a:t>
            </a:r>
            <a:r>
              <a:rPr lang="en-US" sz="1600" b="1" dirty="0"/>
              <a:t>X =</a:t>
            </a:r>
            <a:r>
              <a:rPr lang="en-US" sz="1600" dirty="0"/>
              <a:t> </a:t>
            </a:r>
            <a:r>
              <a:rPr lang="en-US" sz="1600" b="1" dirty="0"/>
              <a:t>G</a:t>
            </a:r>
            <a:r>
              <a:rPr lang="en-US" sz="1600" b="1" dirty="0" smtClean="0"/>
              <a:t>X</a:t>
            </a:r>
            <a:r>
              <a:rPr lang="en-US" sz="1600" dirty="0" smtClean="0"/>
              <a:t> </a:t>
            </a:r>
            <a:r>
              <a:rPr lang="en-US" sz="1600" dirty="0"/>
              <a:t>until it </a:t>
            </a:r>
            <a:r>
              <a:rPr lang="en-US" sz="1600" dirty="0" smtClean="0"/>
              <a:t>converges. </a:t>
            </a:r>
            <a:r>
              <a:rPr lang="en-US" sz="1600" dirty="0"/>
              <a:t>Then we will get a modified page-rank </a:t>
            </a:r>
            <a:r>
              <a:rPr lang="en-US" sz="1600" dirty="0" smtClean="0"/>
              <a:t>matrix, </a:t>
            </a:r>
            <a:r>
              <a:rPr lang="en-US" sz="1600" b="1" dirty="0"/>
              <a:t>X</a:t>
            </a:r>
            <a:r>
              <a:rPr lang="en-US" sz="1600" dirty="0" smtClean="0"/>
              <a:t>.</a:t>
            </a:r>
            <a:r>
              <a:rPr lang="en-US" sz="1600" dirty="0"/>
              <a:t> </a:t>
            </a:r>
            <a:r>
              <a:rPr lang="en-US" sz="1600" dirty="0" smtClean="0"/>
              <a:t>Then, by sorting \ matrix </a:t>
            </a:r>
            <a:r>
              <a:rPr lang="en-US" sz="1600" b="1" dirty="0" smtClean="0"/>
              <a:t>X</a:t>
            </a:r>
            <a:r>
              <a:rPr lang="en-US" sz="1600" dirty="0" smtClean="0"/>
              <a:t> according </a:t>
            </a:r>
            <a:r>
              <a:rPr lang="en-US" sz="1600" dirty="0"/>
              <a:t>to </a:t>
            </a:r>
            <a:r>
              <a:rPr lang="en-US" sz="1600" dirty="0" smtClean="0"/>
              <a:t>probabilistic value</a:t>
            </a:r>
            <a:r>
              <a:rPr lang="en-US" sz="1600" dirty="0"/>
              <a:t>,</a:t>
            </a:r>
            <a:r>
              <a:rPr lang="en-US" sz="1600" dirty="0" smtClean="0"/>
              <a:t> </a:t>
            </a:r>
            <a:r>
              <a:rPr lang="en-US" sz="1600" dirty="0"/>
              <a:t>we will get webpages in descending order.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022" y="3338352"/>
            <a:ext cx="446920" cy="128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839" y="3314334"/>
            <a:ext cx="393897" cy="128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652" y="3838806"/>
            <a:ext cx="1554480" cy="272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609" y="3381921"/>
            <a:ext cx="4373707" cy="138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59540" y="3894443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121237" y="3239149"/>
            <a:ext cx="0" cy="152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24548" y="4562724"/>
            <a:ext cx="751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</a:t>
            </a:r>
            <a:r>
              <a:rPr lang="en-US" sz="1100" dirty="0" smtClean="0"/>
              <a:t> Matrix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414278" y="4562719"/>
                <a:ext cx="751867" cy="264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100" b="1" i="1" smtClean="0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sz="1100" b="1" i="1" smtClean="0">
                            <a:latin typeface="Cambria Math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1100" dirty="0" smtClean="0"/>
                  <a:t> Matrix</a:t>
                </a:r>
                <a:endParaRPr lang="en-US" sz="11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278" y="4562719"/>
                <a:ext cx="751867" cy="264624"/>
              </a:xfrm>
              <a:prstGeom prst="rect">
                <a:avLst/>
              </a:prstGeom>
              <a:blipFill rotWithShape="1">
                <a:blip r:embed="rId8"/>
                <a:stretch>
                  <a:fillRect r="-322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9744353" y="4091644"/>
            <a:ext cx="751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</a:t>
            </a:r>
            <a:r>
              <a:rPr lang="en-US" sz="1100" dirty="0" smtClean="0"/>
              <a:t> Matrix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882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003635" y="2335855"/>
            <a:ext cx="184731" cy="87556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2000"/>
              </a:lnSpc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字魂45号-冰宇雅宋" panose="00000500000000000000" pitchFamily="2" charset="-122"/>
              <a:ea typeface="字魂45号-冰宇雅宋" panose="00000500000000000000" pitchFamily="2" charset="-122"/>
              <a:cs typeface="+mn-ea"/>
              <a:sym typeface="字魂45号-冰宇雅宋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93545" y="2866542"/>
            <a:ext cx="8804910" cy="1097280"/>
          </a:xfrm>
          <a:prstGeom prst="rect">
            <a:avLst/>
          </a:prstGeom>
          <a:noFill/>
        </p:spPr>
        <p:txBody>
          <a:bodyPr vert="horz" wrap="square" rtlCol="0">
            <a:normAutofit/>
          </a:bodyPr>
          <a:lstStyle/>
          <a:p>
            <a:pPr algn="ctr"/>
            <a:r>
              <a:rPr lang="en-US" alt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Thank you</a:t>
            </a:r>
            <a:endParaRPr lang="en-US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Source Han Sans SC"/>
              <a:ea typeface="Source Han Sans SC"/>
              <a:cs typeface="+mn-ea"/>
              <a:sym typeface="字魂45号-冰宇雅宋" panose="00000500000000000000" pitchFamily="2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2829651" y="5928492"/>
            <a:ext cx="6605332" cy="444681"/>
          </a:xfrm>
          <a:prstGeom prst="rect">
            <a:avLst/>
          </a:prstGeom>
          <a:noFill/>
        </p:spPr>
        <p:txBody>
          <a:bodyPr vert="horz" wrap="square" rtlCol="0">
            <a:normAutofit lnSpcReduction="10000"/>
          </a:bodyPr>
          <a:lstStyle/>
          <a:p>
            <a:pPr algn="ctr"/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Github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: https://github.com/shahalam22/SPL-1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ource Han Sans SC"/>
              <a:ea typeface="Source Han Sans SC"/>
              <a:cs typeface="+mn-ea"/>
              <a:sym typeface="字魂45号-冰宇雅宋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388907" y="2235579"/>
            <a:ext cx="1197610" cy="120269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875" tIns="136525" rIns="269875" bIns="136525" rtlCol="0" anchor="ctr" anchorCtr="1">
            <a:normAutofit fontScale="90000" lnSpcReduction="2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1</a:t>
            </a:r>
          </a:p>
        </p:txBody>
      </p:sp>
      <p:sp>
        <p:nvSpPr>
          <p:cNvPr id="3" name="矩形 2"/>
          <p:cNvSpPr/>
          <p:nvPr/>
        </p:nvSpPr>
        <p:spPr>
          <a:xfrm>
            <a:off x="3495041" y="3574346"/>
            <a:ext cx="5081596" cy="673116"/>
          </a:xfrm>
          <a:prstGeom prst="rect">
            <a:avLst/>
          </a:prstGeom>
        </p:spPr>
        <p:txBody>
          <a:bodyPr wrap="none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6000"/>
              </a:lnSpc>
            </a:pPr>
            <a:r>
              <a:rPr lang="en-US" altLang="en-US" sz="3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Introduction</a:t>
            </a:r>
            <a:endParaRPr lang="en-US" altLang="en-US" sz="3600" spc="100" dirty="0">
              <a:solidFill>
                <a:schemeClr val="tx1">
                  <a:lumMod val="75000"/>
                  <a:lumOff val="25000"/>
                </a:schemeClr>
              </a:solidFill>
              <a:latin typeface="Source Han Sans SC"/>
              <a:ea typeface="Source Han Sans SC"/>
              <a:cs typeface="+mn-ea"/>
              <a:sym typeface="字魂45号-冰宇雅宋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340360" y="323215"/>
            <a:ext cx="11511280" cy="6210935"/>
            <a:chOff x="536" y="509"/>
            <a:chExt cx="18128" cy="9781"/>
          </a:xfrm>
        </p:grpSpPr>
        <p:sp>
          <p:nvSpPr>
            <p:cNvPr id="40" name="对角圆角矩形 39"/>
            <p:cNvSpPr/>
            <p:nvPr/>
          </p:nvSpPr>
          <p:spPr>
            <a:xfrm flipH="1">
              <a:off x="536" y="509"/>
              <a:ext cx="18128" cy="9781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just">
                <a:buFont typeface="Arial" pitchFamily="34" charset="0"/>
                <a:buChar char="•"/>
              </a:pPr>
              <a:endParaRPr lang="en-US" sz="2800" dirty="0" smtClean="0">
                <a:solidFill>
                  <a:srgbClr val="000000"/>
                </a:solidFill>
                <a:latin typeface="Source Han Sans SC"/>
              </a:endParaRPr>
            </a:p>
            <a:p>
              <a:pPr marL="342900" indent="-342900" algn="just">
                <a:buFont typeface="Arial" pitchFamily="34" charset="0"/>
                <a:buChar char="•"/>
              </a:pPr>
              <a:r>
                <a:rPr lang="en-US" sz="2600" dirty="0" smtClean="0">
                  <a:solidFill>
                    <a:srgbClr val="000000"/>
                  </a:solidFill>
                  <a:latin typeface="Source Han Sans SC"/>
                </a:rPr>
                <a:t>PageRank </a:t>
              </a:r>
              <a:r>
                <a:rPr lang="en-US" sz="2600" dirty="0">
                  <a:solidFill>
                    <a:srgbClr val="000000"/>
                  </a:solidFill>
                  <a:latin typeface="Source Han Sans SC"/>
                </a:rPr>
                <a:t>Algorithm is an algorithm used by Google Search Engine to rank web pages in search engine results. </a:t>
              </a:r>
            </a:p>
            <a:p>
              <a:pPr algn="just"/>
              <a:endParaRPr lang="en-US" sz="2600" dirty="0">
                <a:solidFill>
                  <a:srgbClr val="000000"/>
                </a:solidFill>
                <a:latin typeface="Source Han Sans SC"/>
              </a:endParaRPr>
            </a:p>
            <a:p>
              <a:pPr marL="342900" indent="-342900" algn="just">
                <a:buFont typeface="Arial" pitchFamily="34" charset="0"/>
                <a:buChar char="•"/>
              </a:pPr>
              <a:r>
                <a:rPr lang="en-US" sz="2600" dirty="0" smtClean="0">
                  <a:solidFill>
                    <a:srgbClr val="000000"/>
                  </a:solidFill>
                  <a:latin typeface="Source Han Sans SC"/>
                </a:rPr>
                <a:t>It </a:t>
              </a:r>
              <a:r>
                <a:rPr lang="en-US" sz="2600" dirty="0">
                  <a:solidFill>
                    <a:srgbClr val="000000"/>
                  </a:solidFill>
                  <a:latin typeface="Source Han Sans SC"/>
                </a:rPr>
                <a:t>was developed by </a:t>
              </a:r>
              <a:r>
                <a:rPr lang="en-US" sz="2600" b="1" dirty="0">
                  <a:solidFill>
                    <a:srgbClr val="000000"/>
                  </a:solidFill>
                  <a:latin typeface="Source Han Sans SC"/>
                </a:rPr>
                <a:t>Larry Page </a:t>
              </a:r>
              <a:r>
                <a:rPr lang="en-US" sz="2600" dirty="0">
                  <a:solidFill>
                    <a:srgbClr val="000000"/>
                  </a:solidFill>
                  <a:latin typeface="Source Han Sans SC"/>
                </a:rPr>
                <a:t>and </a:t>
              </a:r>
              <a:r>
                <a:rPr lang="en-US" sz="2600" b="1" dirty="0">
                  <a:solidFill>
                    <a:srgbClr val="000000"/>
                  </a:solidFill>
                  <a:latin typeface="Source Han Sans SC"/>
                </a:rPr>
                <a:t>Sergey </a:t>
              </a:r>
              <a:r>
                <a:rPr lang="en-US" sz="2600" b="1" dirty="0" err="1">
                  <a:solidFill>
                    <a:srgbClr val="000000"/>
                  </a:solidFill>
                  <a:latin typeface="Source Han Sans SC"/>
                </a:rPr>
                <a:t>Brin</a:t>
              </a:r>
              <a:r>
                <a:rPr lang="en-US" sz="2600" dirty="0">
                  <a:solidFill>
                    <a:srgbClr val="000000"/>
                  </a:solidFill>
                  <a:latin typeface="Source Han Sans SC"/>
                </a:rPr>
                <a:t>, the co-founders of Google, while they were graduate students at Stanford University.</a:t>
              </a:r>
            </a:p>
            <a:p>
              <a:pPr algn="ctr"/>
              <a:endParaRPr lang="zh-CN" altLang="en-US" dirty="0">
                <a:latin typeface="字魂45号-冰宇雅宋" panose="00000500000000000000" pitchFamily="2" charset="-122"/>
                <a:ea typeface="字魂45号-冰宇雅宋" panose="00000500000000000000" pitchFamily="2" charset="-122"/>
                <a:cs typeface="+mn-ea"/>
                <a:sym typeface="字魂45号-冰宇雅宋" panose="00000500000000000000" pitchFamily="2" charset="-122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194" y="1944"/>
              <a:ext cx="543" cy="5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45号-冰宇雅宋" panose="00000500000000000000" pitchFamily="2" charset="-122"/>
                <a:ea typeface="字魂45号-冰宇雅宋" panose="00000500000000000000" pitchFamily="2" charset="-122"/>
                <a:cs typeface="+mn-ea"/>
                <a:sym typeface="字魂45号-冰宇雅宋" panose="00000500000000000000" pitchFamily="2" charset="-122"/>
              </a:endParaRPr>
            </a:p>
          </p:txBody>
        </p:sp>
      </p:grpSp>
      <p:sp>
        <p:nvSpPr>
          <p:cNvPr id="49" name="文本框 30"/>
          <p:cNvSpPr txBox="1"/>
          <p:nvPr/>
        </p:nvSpPr>
        <p:spPr>
          <a:xfrm>
            <a:off x="1102995" y="1083461"/>
            <a:ext cx="3564023" cy="69075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6000"/>
              </a:lnSpc>
            </a:pPr>
            <a:r>
              <a:rPr lang="en-US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 Introduction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340360" y="323215"/>
            <a:ext cx="11511280" cy="6210935"/>
            <a:chOff x="536" y="509"/>
            <a:chExt cx="18128" cy="9781"/>
          </a:xfrm>
        </p:grpSpPr>
        <p:sp>
          <p:nvSpPr>
            <p:cNvPr id="40" name="对角圆角矩形 39"/>
            <p:cNvSpPr/>
            <p:nvPr/>
          </p:nvSpPr>
          <p:spPr>
            <a:xfrm flipH="1">
              <a:off x="536" y="509"/>
              <a:ext cx="18128" cy="9781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just">
                <a:buFont typeface="Arial" pitchFamily="34" charset="0"/>
                <a:buChar char="•"/>
              </a:pPr>
              <a:endParaRPr lang="en-US" sz="2400" dirty="0" smtClean="0">
                <a:solidFill>
                  <a:srgbClr val="000000"/>
                </a:solidFill>
                <a:latin typeface="Canva Sans Bold"/>
              </a:endParaRPr>
            </a:p>
            <a:p>
              <a:pPr marL="342900" indent="-342900" algn="just">
                <a:buFont typeface="Arial" pitchFamily="34" charset="0"/>
                <a:buChar char="•"/>
              </a:pPr>
              <a:endParaRPr lang="en-US" sz="2600" dirty="0" smtClean="0">
                <a:solidFill>
                  <a:srgbClr val="000000"/>
                </a:solidFill>
                <a:latin typeface="Source Han Sans SC"/>
              </a:endParaRPr>
            </a:p>
            <a:p>
              <a:pPr marL="342900" indent="-342900" algn="just">
                <a:buFont typeface="Arial" pitchFamily="34" charset="0"/>
                <a:buChar char="•"/>
              </a:pPr>
              <a:r>
                <a:rPr lang="en-US" sz="2600" dirty="0" smtClean="0">
                  <a:solidFill>
                    <a:srgbClr val="000000"/>
                  </a:solidFill>
                  <a:latin typeface="Source Han Sans SC"/>
                </a:rPr>
                <a:t>PageRank </a:t>
              </a:r>
              <a:r>
                <a:rPr lang="en-US" sz="2600" dirty="0">
                  <a:solidFill>
                    <a:srgbClr val="000000"/>
                  </a:solidFill>
                  <a:latin typeface="Source Han Sans SC"/>
                </a:rPr>
                <a:t>is designed to assess the importance and relevance of web pages in the context of search engine results. </a:t>
              </a:r>
            </a:p>
            <a:p>
              <a:pPr algn="just"/>
              <a:endParaRPr lang="en-US" sz="2600" dirty="0">
                <a:solidFill>
                  <a:srgbClr val="000000"/>
                </a:solidFill>
                <a:latin typeface="Source Han Sans SC"/>
              </a:endParaRPr>
            </a:p>
            <a:p>
              <a:pPr marL="342900" indent="-342900" algn="just">
                <a:buFont typeface="Arial" pitchFamily="34" charset="0"/>
                <a:buChar char="•"/>
              </a:pPr>
              <a:r>
                <a:rPr lang="en-US" sz="2600" dirty="0">
                  <a:solidFill>
                    <a:srgbClr val="000000"/>
                  </a:solidFill>
                  <a:latin typeface="Source Han Sans SC"/>
                </a:rPr>
                <a:t>The underlying idea is that valuable and authoritative web pages are more likely to be linked to by other web pages. </a:t>
              </a:r>
            </a:p>
            <a:p>
              <a:pPr algn="just"/>
              <a:endParaRPr lang="en-US" sz="2600" dirty="0">
                <a:solidFill>
                  <a:srgbClr val="000000"/>
                </a:solidFill>
                <a:latin typeface="Source Han Sans SC"/>
              </a:endParaRPr>
            </a:p>
            <a:p>
              <a:pPr marL="342900" indent="-342900" algn="just">
                <a:buFont typeface="Arial" pitchFamily="34" charset="0"/>
                <a:buChar char="•"/>
              </a:pPr>
              <a:r>
                <a:rPr lang="en-US" sz="2600" dirty="0">
                  <a:solidFill>
                    <a:srgbClr val="000000"/>
                  </a:solidFill>
                  <a:latin typeface="Source Han Sans SC"/>
                </a:rPr>
                <a:t>Therefore, a web page with many high-quality incoming links is considered more valuable and is likely to rank higher in search results</a:t>
              </a:r>
              <a:r>
                <a:rPr lang="en-US" sz="2600" dirty="0" smtClean="0">
                  <a:solidFill>
                    <a:srgbClr val="000000"/>
                  </a:solidFill>
                  <a:latin typeface="Source Han Sans SC"/>
                </a:rPr>
                <a:t>.</a:t>
              </a:r>
              <a:endParaRPr lang="en-US" sz="2600" dirty="0">
                <a:solidFill>
                  <a:srgbClr val="000000"/>
                </a:solidFill>
                <a:latin typeface="Source Han Sans SC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194" y="1908"/>
              <a:ext cx="543" cy="5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45号-冰宇雅宋" panose="00000500000000000000" pitchFamily="2" charset="-122"/>
                <a:ea typeface="字魂45号-冰宇雅宋" panose="00000500000000000000" pitchFamily="2" charset="-122"/>
                <a:cs typeface="+mn-ea"/>
                <a:sym typeface="字魂45号-冰宇雅宋" panose="00000500000000000000" pitchFamily="2" charset="-122"/>
              </a:endParaRPr>
            </a:p>
          </p:txBody>
        </p:sp>
      </p:grpSp>
      <p:sp>
        <p:nvSpPr>
          <p:cNvPr id="49" name="文本框 30"/>
          <p:cNvSpPr txBox="1"/>
          <p:nvPr/>
        </p:nvSpPr>
        <p:spPr>
          <a:xfrm>
            <a:off x="1102995" y="1083461"/>
            <a:ext cx="3564023" cy="69075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6000"/>
              </a:lnSpc>
            </a:pPr>
            <a:r>
              <a:rPr lang="en-US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356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388907" y="2235579"/>
            <a:ext cx="1197610" cy="120269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875" tIns="136525" rIns="269875" bIns="136525" rtlCol="0" anchor="ctr" anchorCtr="1">
            <a:normAutofit fontScale="90000" lnSpcReduction="2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zh-CN" sz="4800" dirty="0">
                <a:solidFill>
                  <a:schemeClr val="bg1"/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2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Han Sans SC"/>
              <a:ea typeface="Source Han Sans SC"/>
              <a:cs typeface="+mn-ea"/>
              <a:sym typeface="字魂45号-冰宇雅宋" panose="000005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95041" y="3574346"/>
            <a:ext cx="5081596" cy="673116"/>
          </a:xfrm>
          <a:prstGeom prst="rect">
            <a:avLst/>
          </a:prstGeom>
        </p:spPr>
        <p:txBody>
          <a:bodyPr wrap="none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6000"/>
              </a:lnSpc>
            </a:pPr>
            <a:r>
              <a:rPr lang="en-US" altLang="en-US" sz="3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Project Motivation</a:t>
            </a:r>
            <a:endParaRPr lang="en-US" altLang="en-US" sz="3600" spc="100" dirty="0">
              <a:solidFill>
                <a:schemeClr val="tx1">
                  <a:lumMod val="75000"/>
                  <a:lumOff val="25000"/>
                </a:schemeClr>
              </a:solidFill>
              <a:latin typeface="Source Han Sans SC"/>
              <a:ea typeface="Source Han Sans SC"/>
              <a:cs typeface="+mn-ea"/>
              <a:sym typeface="字魂45号-冰宇雅宋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615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340360" y="323215"/>
            <a:ext cx="11511280" cy="6210935"/>
            <a:chOff x="536" y="509"/>
            <a:chExt cx="18128" cy="9781"/>
          </a:xfrm>
        </p:grpSpPr>
        <p:sp>
          <p:nvSpPr>
            <p:cNvPr id="40" name="对角圆角矩形 39"/>
            <p:cNvSpPr/>
            <p:nvPr/>
          </p:nvSpPr>
          <p:spPr>
            <a:xfrm flipH="1">
              <a:off x="536" y="509"/>
              <a:ext cx="18128" cy="9781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2600" dirty="0">
                <a:solidFill>
                  <a:srgbClr val="000000"/>
                </a:solidFill>
                <a:latin typeface="Source Han Sans SC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194" y="1908"/>
              <a:ext cx="543" cy="5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45号-冰宇雅宋" panose="00000500000000000000" pitchFamily="2" charset="-122"/>
                <a:ea typeface="字魂45号-冰宇雅宋" panose="00000500000000000000" pitchFamily="2" charset="-122"/>
                <a:cs typeface="+mn-ea"/>
                <a:sym typeface="字魂45号-冰宇雅宋" panose="00000500000000000000" pitchFamily="2" charset="-122"/>
              </a:endParaRPr>
            </a:p>
          </p:txBody>
        </p:sp>
      </p:grpSp>
      <p:sp>
        <p:nvSpPr>
          <p:cNvPr id="49" name="文本框 30"/>
          <p:cNvSpPr txBox="1"/>
          <p:nvPr/>
        </p:nvSpPr>
        <p:spPr>
          <a:xfrm>
            <a:off x="1102995" y="1083461"/>
            <a:ext cx="5417076" cy="69075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6000"/>
              </a:lnSpc>
            </a:pPr>
            <a:r>
              <a:rPr lang="en-US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 Project Motivation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2994" y="1993674"/>
            <a:ext cx="740490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Source Han Sans SC"/>
              </a:rPr>
              <a:t>Foundation of Modern Search Engines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1050" dirty="0">
              <a:solidFill>
                <a:srgbClr val="000000"/>
              </a:solidFill>
              <a:latin typeface="Source Han Sans SC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Source Han Sans SC"/>
              </a:rPr>
              <a:t>Refining Search Precision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1050" dirty="0">
              <a:solidFill>
                <a:srgbClr val="000000"/>
              </a:solidFill>
              <a:latin typeface="Source Han Sans SC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Source Han Sans SC"/>
              </a:rPr>
              <a:t>I</a:t>
            </a:r>
            <a:r>
              <a:rPr lang="en-US" sz="2500" dirty="0">
                <a:solidFill>
                  <a:srgbClr val="000000"/>
                </a:solidFill>
                <a:latin typeface="Source Han Sans SC"/>
              </a:rPr>
              <a:t>mpact on Accessibility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1050" dirty="0">
              <a:solidFill>
                <a:srgbClr val="000000"/>
              </a:solidFill>
              <a:latin typeface="Source Han Sans SC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Source Han Sans SC"/>
              </a:rPr>
              <a:t>Real-World Applications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1050" dirty="0">
              <a:solidFill>
                <a:srgbClr val="000000"/>
              </a:solidFill>
              <a:latin typeface="Source Han Sans SC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Source Han Sans SC"/>
              </a:rPr>
              <a:t>Academic and Research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9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388907" y="2235579"/>
            <a:ext cx="1197610" cy="120269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875" tIns="136525" rIns="269875" bIns="136525" rtlCol="0" anchor="ctr" anchorCtr="1">
            <a:normAutofit fontScale="90000" lnSpcReduction="2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zh-CN" sz="4800" noProof="0" dirty="0">
                <a:solidFill>
                  <a:schemeClr val="bg1"/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3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Han Sans SC"/>
              <a:ea typeface="Source Han Sans SC"/>
              <a:cs typeface="+mn-ea"/>
              <a:sym typeface="字魂45号-冰宇雅宋" panose="000005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95041" y="3574346"/>
            <a:ext cx="5081596" cy="673116"/>
          </a:xfrm>
          <a:prstGeom prst="rect">
            <a:avLst/>
          </a:prstGeom>
        </p:spPr>
        <p:txBody>
          <a:bodyPr wrap="none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6000"/>
              </a:lnSpc>
            </a:pPr>
            <a:r>
              <a:rPr lang="en-US" altLang="en-US" sz="3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Features</a:t>
            </a:r>
            <a:endParaRPr lang="en-US" altLang="en-US" sz="3600" spc="100" dirty="0">
              <a:solidFill>
                <a:schemeClr val="tx1">
                  <a:lumMod val="75000"/>
                  <a:lumOff val="25000"/>
                </a:schemeClr>
              </a:solidFill>
              <a:latin typeface="Source Han Sans SC"/>
              <a:ea typeface="Source Han Sans SC"/>
              <a:cs typeface="+mn-ea"/>
              <a:sym typeface="字魂45号-冰宇雅宋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859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340360" y="323215"/>
            <a:ext cx="11511280" cy="6210935"/>
            <a:chOff x="536" y="509"/>
            <a:chExt cx="18128" cy="9781"/>
          </a:xfrm>
        </p:grpSpPr>
        <p:sp>
          <p:nvSpPr>
            <p:cNvPr id="40" name="对角圆角矩形 39"/>
            <p:cNvSpPr/>
            <p:nvPr/>
          </p:nvSpPr>
          <p:spPr>
            <a:xfrm flipH="1">
              <a:off x="536" y="509"/>
              <a:ext cx="18128" cy="9781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2600" dirty="0">
                <a:solidFill>
                  <a:srgbClr val="000000"/>
                </a:solidFill>
                <a:latin typeface="Source Han Sans SC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194" y="1908"/>
              <a:ext cx="543" cy="5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45号-冰宇雅宋" panose="00000500000000000000" pitchFamily="2" charset="-122"/>
                <a:ea typeface="字魂45号-冰宇雅宋" panose="00000500000000000000" pitchFamily="2" charset="-122"/>
                <a:cs typeface="+mn-ea"/>
                <a:sym typeface="字魂45号-冰宇雅宋" panose="00000500000000000000" pitchFamily="2" charset="-122"/>
              </a:endParaRPr>
            </a:p>
          </p:txBody>
        </p:sp>
      </p:grpSp>
      <p:sp>
        <p:nvSpPr>
          <p:cNvPr id="49" name="文本框 30"/>
          <p:cNvSpPr txBox="1"/>
          <p:nvPr/>
        </p:nvSpPr>
        <p:spPr>
          <a:xfrm>
            <a:off x="1102995" y="1083461"/>
            <a:ext cx="5417076" cy="69075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6000"/>
              </a:lnSpc>
            </a:pPr>
            <a:r>
              <a:rPr lang="en-US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 </a:t>
            </a:r>
            <a:r>
              <a:rPr lang="en-US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  <a:cs typeface="+mn-ea"/>
                <a:sym typeface="字魂45号-冰宇雅宋" panose="00000500000000000000" pitchFamily="2" charset="-122"/>
              </a:rPr>
              <a:t>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2143" y="1764445"/>
            <a:ext cx="905633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Main Feature: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Implementation of PageRank Algorithm (that was developed by Larry Page &amp; Sergey </a:t>
            </a:r>
            <a:r>
              <a:rPr lang="en-US" sz="2200" dirty="0" err="1" smtClean="0"/>
              <a:t>Brin</a:t>
            </a:r>
            <a:r>
              <a:rPr lang="en-US" sz="2200" dirty="0" smtClean="0"/>
              <a:t>) by solving 2 core page ranking problems</a:t>
            </a:r>
            <a:r>
              <a:rPr lang="en-US" sz="2200" dirty="0" smtClean="0"/>
              <a:t>.</a:t>
            </a:r>
            <a:endParaRPr lang="en-US" sz="2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Visualizing Pages ranking after every iterations of iterative model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200" dirty="0"/>
          </a:p>
          <a:p>
            <a:r>
              <a:rPr lang="en-US" sz="2200" b="1" dirty="0" smtClean="0"/>
              <a:t>Sub Feature: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Can add new pages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Can find </a:t>
            </a:r>
            <a:r>
              <a:rPr lang="en-US" sz="2200" dirty="0" err="1" smtClean="0"/>
              <a:t>neighbours</a:t>
            </a:r>
            <a:r>
              <a:rPr lang="en-US" sz="2200" dirty="0" smtClean="0"/>
              <a:t> of a particular page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Show List of the dangling nodes </a:t>
            </a:r>
            <a:r>
              <a:rPr lang="en-US" sz="2200" dirty="0" smtClean="0"/>
              <a:t>Showing </a:t>
            </a:r>
            <a:r>
              <a:rPr lang="en-US" sz="2200" dirty="0" smtClean="0"/>
              <a:t>Initial Transition Matrix (made from the web graph)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Showing </a:t>
            </a:r>
            <a:r>
              <a:rPr lang="en-US" sz="2200" dirty="0" err="1" smtClean="0"/>
              <a:t>Gooogle</a:t>
            </a:r>
            <a:r>
              <a:rPr lang="en-US" sz="2200" dirty="0" smtClean="0"/>
              <a:t> Matrix (made of PageRank formula)</a:t>
            </a:r>
          </a:p>
        </p:txBody>
      </p:sp>
    </p:spTree>
    <p:extLst>
      <p:ext uri="{BB962C8B-B14F-4D97-AF65-F5344CB8AC3E}">
        <p14:creationId xmlns:p14="http://schemas.microsoft.com/office/powerpoint/2010/main" val="221914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2658C"/>
      </a:accent1>
      <a:accent2>
        <a:srgbClr val="4DA3D3"/>
      </a:accent2>
      <a:accent3>
        <a:srgbClr val="5E5E5E"/>
      </a:accent3>
      <a:accent4>
        <a:srgbClr val="797979"/>
      </a:accent4>
      <a:accent5>
        <a:srgbClr val="A5A5A5"/>
      </a:accent5>
      <a:accent6>
        <a:srgbClr val="C9C9C9"/>
      </a:accent6>
      <a:hlink>
        <a:srgbClr val="22658C"/>
      </a:hlink>
      <a:folHlink>
        <a:srgbClr val="BFBFBF"/>
      </a:folHlink>
    </a:clrScheme>
    <a:fontScheme name="e3mfxw4w">
      <a:majorFont>
        <a:latin typeface="Source Han Sans K"/>
        <a:ea typeface="Source Han Sans K"/>
        <a:cs typeface="Arial"/>
      </a:majorFont>
      <a:minorFont>
        <a:latin typeface="Source Han Sans K"/>
        <a:ea typeface="Source Han Sans K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r="http://schemas.openxmlformats.org/officeDocument/2006/relationships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r="http://schemas.openxmlformats.org/officeDocument/2006/relationships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r="http://schemas.openxmlformats.org/officeDocument/2006/relationships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2658C"/>
    </a:accent1>
    <a:accent2>
      <a:srgbClr val="4DA3D3"/>
    </a:accent2>
    <a:accent3>
      <a:srgbClr val="5E5E5E"/>
    </a:accent3>
    <a:accent4>
      <a:srgbClr val="797979"/>
    </a:accent4>
    <a:accent5>
      <a:srgbClr val="A5A5A5"/>
    </a:accent5>
    <a:accent6>
      <a:srgbClr val="C9C9C9"/>
    </a:accent6>
    <a:hlink>
      <a:srgbClr val="22658C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2658C"/>
    </a:accent1>
    <a:accent2>
      <a:srgbClr val="4DA3D3"/>
    </a:accent2>
    <a:accent3>
      <a:srgbClr val="5E5E5E"/>
    </a:accent3>
    <a:accent4>
      <a:srgbClr val="797979"/>
    </a:accent4>
    <a:accent5>
      <a:srgbClr val="A5A5A5"/>
    </a:accent5>
    <a:accent6>
      <a:srgbClr val="C9C9C9"/>
    </a:accent6>
    <a:hlink>
      <a:srgbClr val="22658C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</TotalTime>
  <Words>1195</Words>
  <Application>Microsoft Office PowerPoint</Application>
  <PresentationFormat>Custom</PresentationFormat>
  <Paragraphs>198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宋体</vt:lpstr>
      <vt:lpstr>字魂45号-冰宇雅宋</vt:lpstr>
      <vt:lpstr>Source Han Sans SC</vt:lpstr>
      <vt:lpstr>Cambria Math</vt:lpstr>
      <vt:lpstr>等线</vt:lpstr>
      <vt:lpstr>Source Han Sans K</vt:lpstr>
      <vt:lpstr>Canva Sans Bold</vt:lpstr>
      <vt:lpstr>Canva Sans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office2016mac62028</dc:creator>
  <cp:lastModifiedBy>Windows User</cp:lastModifiedBy>
  <cp:revision>81</cp:revision>
  <dcterms:created xsi:type="dcterms:W3CDTF">2020-05-12T02:06:00Z</dcterms:created>
  <dcterms:modified xsi:type="dcterms:W3CDTF">2023-09-10T09:33:03Z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1D6A038D3E344ED09B2AFDAA8A371271</vt:lpwstr>
  </property>
  <property fmtid="{D5CDD505-2E9C-101B-9397-08002B2CF9AE}" pid="3" name="KSOProductBuildVer">
    <vt:lpwstr>2052-11.1.0.10356</vt:lpwstr>
  </property>
  <property fmtid="{D5CDD505-2E9C-101B-9397-08002B2CF9AE}" pid="4" name="KSOTemplateUUID">
    <vt:lpwstr>v1.0_mb_gQ9afcqSnyWVUhogzFEUfw==</vt:lpwstr>
  </property>
</Properties>
</file>