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2" r:id="rId4"/>
    <p:sldId id="271" r:id="rId5"/>
    <p:sldId id="273" r:id="rId6"/>
    <p:sldId id="275" r:id="rId7"/>
    <p:sldId id="276" r:id="rId8"/>
    <p:sldId id="27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8" r:id="rId17"/>
    <p:sldId id="265" r:id="rId18"/>
    <p:sldId id="267" r:id="rId19"/>
    <p:sldId id="278" r:id="rId20"/>
    <p:sldId id="279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57" d="100"/>
          <a:sy n="57" d="100"/>
        </p:scale>
        <p:origin x="4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shay\Google%20Drive\Study\measure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shay\Google%20Drive\Study\measure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View Prefetch Correlation UV-RISK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Sheet1!$M$9:$M$12</c:f>
              <c:strCache>
                <c:ptCount val="4"/>
                <c:pt idx="0">
                  <c:v>User 1</c:v>
                </c:pt>
                <c:pt idx="1">
                  <c:v>User 2</c:v>
                </c:pt>
                <c:pt idx="2">
                  <c:v>User 3</c:v>
                </c:pt>
                <c:pt idx="3">
                  <c:v>User 4</c:v>
                </c:pt>
              </c:strCache>
            </c:strRef>
          </c:cat>
          <c:val>
            <c:numRef>
              <c:f>Sheet1!$N$9:$N$12</c:f>
              <c:numCache>
                <c:formatCode>0.00%</c:formatCode>
                <c:ptCount val="4"/>
                <c:pt idx="0">
                  <c:v>5.6818E-2</c:v>
                </c:pt>
                <c:pt idx="1">
                  <c:v>0.102273</c:v>
                </c:pt>
                <c:pt idx="2">
                  <c:v>0.1666667</c:v>
                </c:pt>
                <c:pt idx="3">
                  <c:v>0.44047599999999998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11936176"/>
        <c:axId val="1511949776"/>
      </c:barChart>
      <c:catAx>
        <c:axId val="151193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949776"/>
        <c:crosses val="autoZero"/>
        <c:auto val="1"/>
        <c:lblAlgn val="ctr"/>
        <c:lblOffset val="100"/>
        <c:noMultiLvlLbl val="0"/>
      </c:catAx>
      <c:valAx>
        <c:axId val="1511949776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51193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aseline="0"/>
              <a:t>Data Usage Procrastinated vs Non Procrastinated</a:t>
            </a:r>
          </a:p>
          <a:p>
            <a:pPr>
              <a:defRPr sz="1500" baseline="0"/>
            </a:pPr>
            <a:endParaRPr lang="en-US" sz="1500" baseline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Non-Procrastinated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Sheet1!$M$16:$M$19</c:f>
              <c:strCache>
                <c:ptCount val="4"/>
                <c:pt idx="0">
                  <c:v>User 1</c:v>
                </c:pt>
                <c:pt idx="1">
                  <c:v>User 2</c:v>
                </c:pt>
                <c:pt idx="2">
                  <c:v>User 3</c:v>
                </c:pt>
                <c:pt idx="3">
                  <c:v>User 4</c:v>
                </c:pt>
              </c:strCache>
            </c:strRef>
          </c:cat>
          <c:val>
            <c:numRef>
              <c:f>Sheet1!$N$16:$N$19</c:f>
              <c:numCache>
                <c:formatCode>General</c:formatCode>
                <c:ptCount val="4"/>
                <c:pt idx="0">
                  <c:v>477588</c:v>
                </c:pt>
                <c:pt idx="1">
                  <c:v>455385</c:v>
                </c:pt>
                <c:pt idx="2">
                  <c:v>279309</c:v>
                </c:pt>
                <c:pt idx="3">
                  <c:v>347278</c:v>
                </c:pt>
              </c:numCache>
            </c:numRef>
          </c:val>
        </c:ser>
        <c:ser>
          <c:idx val="1"/>
          <c:order val="1"/>
          <c:tx>
            <c:v>Procrastinated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Sheet1!$M$16:$M$19</c:f>
              <c:strCache>
                <c:ptCount val="4"/>
                <c:pt idx="0">
                  <c:v>User 1</c:v>
                </c:pt>
                <c:pt idx="1">
                  <c:v>User 2</c:v>
                </c:pt>
                <c:pt idx="2">
                  <c:v>User 3</c:v>
                </c:pt>
                <c:pt idx="3">
                  <c:v>User 4</c:v>
                </c:pt>
              </c:strCache>
            </c:strRef>
          </c:cat>
          <c:val>
            <c:numRef>
              <c:f>Sheet1!$O$16:$O$19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82967504"/>
        <c:axId val="1482970768"/>
      </c:barChart>
      <c:catAx>
        <c:axId val="1482967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970768"/>
        <c:crosses val="autoZero"/>
        <c:auto val="1"/>
        <c:lblAlgn val="ctr"/>
        <c:lblOffset val="100"/>
        <c:noMultiLvlLbl val="0"/>
      </c:catAx>
      <c:valAx>
        <c:axId val="1482970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96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E1E21-45E6-4945-8842-19E4118D8FA0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382D0-C08F-448B-B0BA-053015C6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1" y="872067"/>
            <a:ext cx="11379199" cy="2262781"/>
          </a:xfrm>
        </p:spPr>
        <p:txBody>
          <a:bodyPr/>
          <a:lstStyle/>
          <a:p>
            <a:r>
              <a:rPr lang="en-US" dirty="0"/>
              <a:t>Prefetch Procrastinator for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7213" y="3778312"/>
            <a:ext cx="8915399" cy="112628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Amish Shah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70049"/>
            <a:ext cx="8915400" cy="43872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10874" y="2373351"/>
            <a:ext cx="1367883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n/w call for prefetch variable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894817" y="3273241"/>
            <a:ext cx="0" cy="39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201613" y="3665034"/>
            <a:ext cx="1527719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 to Wi-fi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5775" y="4891668"/>
            <a:ext cx="1479396" cy="109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network call for prefetch</a:t>
            </a:r>
          </a:p>
        </p:txBody>
      </p:sp>
      <p:cxnSp>
        <p:nvCxnSpPr>
          <p:cNvPr id="11" name="Straight Arrow Connector 10"/>
          <p:cNvCxnSpPr>
            <a:cxnSpLocks/>
            <a:stCxn id="8" idx="2"/>
            <a:endCxn id="9" idx="0"/>
          </p:cNvCxnSpPr>
          <p:nvPr/>
        </p:nvCxnSpPr>
        <p:spPr>
          <a:xfrm>
            <a:off x="9965473" y="4495800"/>
            <a:ext cx="0" cy="3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58399" y="4564565"/>
            <a:ext cx="6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19730" y="3665034"/>
            <a:ext cx="6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24710" y="2995962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the URL (url2) and corresponding variable (var2)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10873" y="840273"/>
            <a:ext cx="1367883" cy="105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n/w prefetch variables</a:t>
            </a:r>
          </a:p>
        </p:txBody>
      </p:sp>
      <p:cxnSp>
        <p:nvCxnSpPr>
          <p:cNvPr id="20" name="Straight Arrow Connector 19"/>
          <p:cNvCxnSpPr>
            <a:cxnSpLocks/>
            <a:stCxn id="19" idx="2"/>
            <a:endCxn id="5" idx="0"/>
          </p:cNvCxnSpPr>
          <p:nvPr/>
        </p:nvCxnSpPr>
        <p:spPr>
          <a:xfrm>
            <a:off x="9894815" y="1897567"/>
            <a:ext cx="1" cy="47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61939" y="2997409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of prefetch variable (var2) detected </a:t>
            </a:r>
          </a:p>
        </p:txBody>
      </p:sp>
      <p:cxnSp>
        <p:nvCxnSpPr>
          <p:cNvPr id="27" name="Straight Arrow Connector 26"/>
          <p:cNvCxnSpPr>
            <a:endCxn id="9" idx="1"/>
          </p:cNvCxnSpPr>
          <p:nvPr/>
        </p:nvCxnSpPr>
        <p:spPr>
          <a:xfrm>
            <a:off x="4088780" y="4080417"/>
            <a:ext cx="5136995" cy="135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8" idx="1"/>
          </p:cNvCxnSpPr>
          <p:nvPr/>
        </p:nvCxnSpPr>
        <p:spPr>
          <a:xfrm rot="10800000">
            <a:off x="8285019" y="3531221"/>
            <a:ext cx="916594" cy="549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16" idx="1"/>
            <a:endCxn id="25" idx="3"/>
          </p:cNvCxnSpPr>
          <p:nvPr/>
        </p:nvCxnSpPr>
        <p:spPr>
          <a:xfrm flipH="1">
            <a:off x="5437116" y="3526315"/>
            <a:ext cx="187594" cy="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74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1997"/>
          </a:xfrm>
        </p:spPr>
        <p:txBody>
          <a:bodyPr/>
          <a:lstStyle/>
          <a:p>
            <a:r>
              <a:rPr lang="en-US" dirty="0"/>
              <a:t>Method – Find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108" y="1780032"/>
            <a:ext cx="8915400" cy="3777622"/>
          </a:xfrm>
        </p:spPr>
        <p:txBody>
          <a:bodyPr/>
          <a:lstStyle/>
          <a:p>
            <a:r>
              <a:rPr lang="en-US" dirty="0"/>
              <a:t>Most common pattern (Screenshot of a code snippet explaining pattern)</a:t>
            </a:r>
          </a:p>
          <a:p>
            <a:r>
              <a:rPr lang="en-US" dirty="0"/>
              <a:t>Prefetched variables are being used in other activities </a:t>
            </a:r>
          </a:p>
        </p:txBody>
      </p:sp>
    </p:spTree>
    <p:extLst>
      <p:ext uri="{BB962C8B-B14F-4D97-AF65-F5344CB8AC3E}">
        <p14:creationId xmlns:p14="http://schemas.microsoft.com/office/powerpoint/2010/main" val="324404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1997"/>
          </a:xfrm>
        </p:spPr>
        <p:txBody>
          <a:bodyPr/>
          <a:lstStyle/>
          <a:p>
            <a:r>
              <a:rPr lang="en-US" dirty="0"/>
              <a:t>Method – Static Analysis: ASTs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249" y="1286106"/>
            <a:ext cx="7415832" cy="5218771"/>
          </a:xfrm>
        </p:spPr>
      </p:pic>
    </p:spTree>
    <p:extLst>
      <p:ext uri="{BB962C8B-B14F-4D97-AF65-F5344CB8AC3E}">
        <p14:creationId xmlns:p14="http://schemas.microsoft.com/office/powerpoint/2010/main" val="3207131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9476" y="1152296"/>
            <a:ext cx="8915400" cy="560534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Created a new </a:t>
            </a:r>
            <a:r>
              <a:rPr lang="en-US" dirty="0" err="1"/>
              <a:t>AsyncTask</a:t>
            </a:r>
            <a:r>
              <a:rPr lang="en-US" dirty="0"/>
              <a:t> with the respective URL that will executed procrastinated calls</a:t>
            </a:r>
          </a:p>
          <a:p>
            <a:r>
              <a:rPr lang="en-US" dirty="0"/>
              <a:t>This </a:t>
            </a:r>
            <a:r>
              <a:rPr lang="en-US" dirty="0" err="1"/>
              <a:t>AsyncTask</a:t>
            </a:r>
            <a:r>
              <a:rPr lang="en-US" dirty="0"/>
              <a:t> object will be called and executed when the new activity using the prefetch variable is executed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81413" y="282139"/>
            <a:ext cx="8911687" cy="1271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Method – Static Analysis: General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0829" y="1152295"/>
            <a:ext cx="1718485" cy="1063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Track Intent Calls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10829" y="2505955"/>
            <a:ext cx="1718485" cy="1531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 list of all the variables passed in intent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8691" y="2505955"/>
            <a:ext cx="1718485" cy="1531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variable a network call?</a:t>
            </a:r>
          </a:p>
        </p:txBody>
      </p:sp>
      <p:sp>
        <p:nvSpPr>
          <p:cNvPr id="8" name="Rectangle 7"/>
          <p:cNvSpPr/>
          <p:nvPr/>
        </p:nvSpPr>
        <p:spPr>
          <a:xfrm>
            <a:off x="8067910" y="2505954"/>
            <a:ext cx="1878978" cy="1531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Instrument the network call with procrastination condition</a:t>
            </a: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3870072" y="2215378"/>
            <a:ext cx="0" cy="29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6" idx="3"/>
          </p:cNvCxnSpPr>
          <p:nvPr/>
        </p:nvCxnSpPr>
        <p:spPr>
          <a:xfrm flipV="1">
            <a:off x="4729314" y="3271563"/>
            <a:ext cx="56937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7017176" y="3271564"/>
            <a:ext cx="10507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13035" y="1806497"/>
            <a:ext cx="0" cy="692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820937" y="1821365"/>
            <a:ext cx="899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28371" y="1813935"/>
            <a:ext cx="0" cy="69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6976" y="289188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93841" y="203071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49182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116" y="666339"/>
            <a:ext cx="8911687" cy="656421"/>
          </a:xfrm>
        </p:spPr>
        <p:txBody>
          <a:bodyPr/>
          <a:lstStyle/>
          <a:p>
            <a:r>
              <a:rPr lang="en-US" dirty="0"/>
              <a:t>Method – Track User Movements</a:t>
            </a:r>
          </a:p>
        </p:txBody>
      </p:sp>
      <p:pic>
        <p:nvPicPr>
          <p:cNvPr id="19" name="Content Placeholder 18" descr="Saw blad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296815" y="3188319"/>
            <a:ext cx="914400" cy="914400"/>
          </a:xfrm>
        </p:spPr>
      </p:pic>
      <p:sp>
        <p:nvSpPr>
          <p:cNvPr id="4" name="Rectangle 3"/>
          <p:cNvSpPr/>
          <p:nvPr/>
        </p:nvSpPr>
        <p:spPr>
          <a:xfrm>
            <a:off x="9210874" y="2373351"/>
            <a:ext cx="1367883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n/w call for prefetch variable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894817" y="3273241"/>
            <a:ext cx="0" cy="39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201613" y="3665034"/>
            <a:ext cx="1527719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 to Wi-fi</a:t>
            </a:r>
          </a:p>
        </p:txBody>
      </p:sp>
      <p:sp>
        <p:nvSpPr>
          <p:cNvPr id="7" name="Rectangle 6"/>
          <p:cNvSpPr/>
          <p:nvPr/>
        </p:nvSpPr>
        <p:spPr>
          <a:xfrm>
            <a:off x="9225775" y="4891668"/>
            <a:ext cx="1479396" cy="109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network call for prefetch</a:t>
            </a:r>
          </a:p>
        </p:txBody>
      </p:sp>
      <p:cxnSp>
        <p:nvCxnSpPr>
          <p:cNvPr id="8" name="Straight Arrow Connector 7"/>
          <p:cNvCxnSpPr>
            <a:cxnSpLocks/>
            <a:stCxn id="6" idx="2"/>
            <a:endCxn id="7" idx="0"/>
          </p:cNvCxnSpPr>
          <p:nvPr/>
        </p:nvCxnSpPr>
        <p:spPr>
          <a:xfrm>
            <a:off x="9965473" y="4495800"/>
            <a:ext cx="0" cy="3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58399" y="4564565"/>
            <a:ext cx="6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19730" y="3665034"/>
            <a:ext cx="6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24710" y="2995962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the URL (url2) and corresponding variable (var2)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10873" y="840273"/>
            <a:ext cx="1367883" cy="105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n/w prefetch variables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4" idx="0"/>
          </p:cNvCxnSpPr>
          <p:nvPr/>
        </p:nvCxnSpPr>
        <p:spPr>
          <a:xfrm>
            <a:off x="9894815" y="1897567"/>
            <a:ext cx="1" cy="47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61939" y="2997409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of prefetch variable (var2) detected </a:t>
            </a:r>
          </a:p>
        </p:txBody>
      </p: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4088780" y="4080417"/>
            <a:ext cx="5136995" cy="135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stCxn id="6" idx="1"/>
          </p:cNvCxnSpPr>
          <p:nvPr/>
        </p:nvCxnSpPr>
        <p:spPr>
          <a:xfrm rot="10800000">
            <a:off x="8285019" y="3531221"/>
            <a:ext cx="916594" cy="549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1"/>
            <a:endCxn id="14" idx="3"/>
          </p:cNvCxnSpPr>
          <p:nvPr/>
        </p:nvCxnSpPr>
        <p:spPr>
          <a:xfrm flipH="1">
            <a:off x="5437116" y="3526315"/>
            <a:ext cx="187594" cy="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71987" y="3968157"/>
            <a:ext cx="166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ViewPrefetch</a:t>
            </a:r>
            <a:endParaRPr lang="en-US" sz="1600" dirty="0"/>
          </a:p>
          <a:p>
            <a:r>
              <a:rPr lang="en-US" sz="1600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225652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en-US" dirty="0" err="1" smtClean="0"/>
              <a:t>Prefetch</a:t>
            </a:r>
            <a:r>
              <a:rPr lang="en-US" dirty="0" smtClean="0"/>
              <a:t>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9789"/>
            <a:ext cx="8915400" cy="448143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Key Limitation: General User Adaptability</a:t>
            </a:r>
          </a:p>
          <a:p>
            <a:r>
              <a:rPr lang="en-US" dirty="0" smtClean="0"/>
              <a:t>Proposed Solution: Perform Study of </a:t>
            </a:r>
            <a:r>
              <a:rPr lang="en-US" dirty="0" err="1" smtClean="0"/>
              <a:t>Prefetch</a:t>
            </a:r>
            <a:r>
              <a:rPr lang="en-US" dirty="0" smtClean="0"/>
              <a:t> Necessity using VPC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Inspired from Background Foreground Correlation</a:t>
            </a:r>
          </a:p>
          <a:p>
            <a:r>
              <a:rPr lang="en-US" dirty="0" smtClean="0"/>
              <a:t>For each time a </a:t>
            </a:r>
            <a:r>
              <a:rPr lang="en-US" dirty="0" err="1" smtClean="0"/>
              <a:t>prefetch</a:t>
            </a:r>
            <a:r>
              <a:rPr lang="en-US" dirty="0" smtClean="0"/>
              <a:t> is performed, evaluate how many times a view is invoked. </a:t>
            </a:r>
          </a:p>
          <a:p>
            <a:r>
              <a:rPr lang="en-US" dirty="0" smtClean="0"/>
              <a:t>Provides developer with whether </a:t>
            </a:r>
            <a:r>
              <a:rPr lang="en-US" dirty="0" err="1" smtClean="0"/>
              <a:t>prefetch</a:t>
            </a:r>
            <a:r>
              <a:rPr lang="en-US" dirty="0" smtClean="0"/>
              <a:t> is really required for a given view.</a:t>
            </a:r>
          </a:p>
          <a:p>
            <a:r>
              <a:rPr lang="en-US" dirty="0" smtClean="0"/>
              <a:t>Implemented as a part of the package.</a:t>
            </a:r>
          </a:p>
        </p:txBody>
      </p:sp>
    </p:spTree>
    <p:extLst>
      <p:ext uri="{BB962C8B-B14F-4D97-AF65-F5344CB8AC3E}">
        <p14:creationId xmlns:p14="http://schemas.microsoft.com/office/powerpoint/2010/main" val="300879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</a:t>
            </a:r>
            <a:r>
              <a:rPr lang="en-US" b="1" i="1" dirty="0"/>
              <a:t>Simple POC Weather App, </a:t>
            </a:r>
            <a:r>
              <a:rPr lang="en-US" dirty="0"/>
              <a:t>with the </a:t>
            </a:r>
            <a:r>
              <a:rPr lang="en-US" dirty="0" err="1"/>
              <a:t>prefetch</a:t>
            </a:r>
            <a:r>
              <a:rPr lang="en-US" dirty="0"/>
              <a:t> pattern and 2 screens.</a:t>
            </a:r>
          </a:p>
          <a:p>
            <a:pPr lvl="1"/>
            <a:r>
              <a:rPr lang="en-US" dirty="0"/>
              <a:t>First Screen – </a:t>
            </a:r>
            <a:r>
              <a:rPr lang="en-US" dirty="0" err="1"/>
              <a:t>Prefetch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Second </a:t>
            </a:r>
            <a:r>
              <a:rPr lang="en-US" dirty="0"/>
              <a:t>Screen – Use the </a:t>
            </a:r>
            <a:r>
              <a:rPr lang="en-US" dirty="0" err="1"/>
              <a:t>prefetch</a:t>
            </a:r>
            <a:r>
              <a:rPr lang="en-US" dirty="0"/>
              <a:t> data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Implement </a:t>
            </a:r>
            <a:r>
              <a:rPr lang="en-US" b="1" i="1" dirty="0" smtClean="0"/>
              <a:t>Instrumentation</a:t>
            </a:r>
            <a:r>
              <a:rPr lang="en-US" dirty="0" smtClean="0"/>
              <a:t> and </a:t>
            </a:r>
            <a:r>
              <a:rPr lang="en-US" b="1" i="1" dirty="0" smtClean="0"/>
              <a:t>Procrastination tool</a:t>
            </a:r>
            <a:r>
              <a:rPr lang="en-US" dirty="0" smtClean="0"/>
              <a:t> for desktop.</a:t>
            </a:r>
          </a:p>
          <a:p>
            <a:r>
              <a:rPr lang="en-US" dirty="0" smtClean="0"/>
              <a:t>Implement </a:t>
            </a:r>
            <a:r>
              <a:rPr lang="en-US" b="1" i="1" dirty="0" smtClean="0"/>
              <a:t>Measurements Library</a:t>
            </a:r>
            <a:r>
              <a:rPr lang="en-US" dirty="0" smtClean="0"/>
              <a:t> for data usage and VPC measurement.</a:t>
            </a:r>
          </a:p>
          <a:p>
            <a:r>
              <a:rPr lang="en-US" dirty="0" smtClean="0"/>
              <a:t>Implement </a:t>
            </a:r>
            <a:r>
              <a:rPr lang="en-US" b="1" i="1" dirty="0" smtClean="0"/>
              <a:t>Android Procrastination Library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56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43760"/>
          </a:xfrm>
        </p:spPr>
        <p:txBody>
          <a:bodyPr/>
          <a:lstStyle/>
          <a:p>
            <a:r>
              <a:rPr lang="en-US" dirty="0" smtClean="0"/>
              <a:t>Provide it to 4 users </a:t>
            </a:r>
            <a:endParaRPr lang="en-US" dirty="0"/>
          </a:p>
          <a:p>
            <a:r>
              <a:rPr lang="en-US" dirty="0" smtClean="0"/>
              <a:t>Collect data for 7 days</a:t>
            </a:r>
          </a:p>
          <a:p>
            <a:r>
              <a:rPr lang="en-US" dirty="0" smtClean="0"/>
              <a:t>2 Users – </a:t>
            </a:r>
            <a:r>
              <a:rPr lang="en-US" dirty="0" err="1" smtClean="0"/>
              <a:t>Prefetch</a:t>
            </a:r>
            <a:r>
              <a:rPr lang="en-US" dirty="0" smtClean="0"/>
              <a:t> App , 2 Users – </a:t>
            </a:r>
            <a:r>
              <a:rPr lang="en-US" dirty="0" err="1" smtClean="0"/>
              <a:t>Prefetch</a:t>
            </a:r>
            <a:r>
              <a:rPr lang="en-US" dirty="0" smtClean="0"/>
              <a:t> Procrastinated  App</a:t>
            </a:r>
            <a:endParaRPr lang="en-US" dirty="0"/>
          </a:p>
          <a:p>
            <a:r>
              <a:rPr lang="en-US" dirty="0" smtClean="0"/>
              <a:t>Track view pre-fetch correlation.</a:t>
            </a:r>
          </a:p>
          <a:p>
            <a:r>
              <a:rPr lang="en-US" dirty="0" smtClean="0"/>
              <a:t>Track network data usage of app for each day per user.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05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761" y="344710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821089"/>
              </p:ext>
            </p:extLst>
          </p:nvPr>
        </p:nvGraphicFramePr>
        <p:xfrm>
          <a:off x="1337733" y="1490133"/>
          <a:ext cx="10634809" cy="4758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0971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792" y="522510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Results – Procrastinated vs </a:t>
            </a:r>
            <a:br>
              <a:rPr lang="en-US" dirty="0" smtClean="0"/>
            </a:br>
            <a:r>
              <a:rPr lang="en-US" dirty="0" smtClean="0"/>
              <a:t>Non Procrastinated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968578"/>
              </p:ext>
            </p:extLst>
          </p:nvPr>
        </p:nvGraphicFramePr>
        <p:xfrm>
          <a:off x="2590802" y="1803400"/>
          <a:ext cx="7823200" cy="4030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778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868" y="1531435"/>
            <a:ext cx="9437744" cy="4943706"/>
          </a:xfrm>
        </p:spPr>
        <p:txBody>
          <a:bodyPr>
            <a:normAutofit lnSpcReduction="10000"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Trebuchet MS"/>
              </a:rPr>
              <a:t>Prefetched contents at the time of launch gets rendered quickly and improves user experience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Trebuchet MS"/>
              </a:rPr>
              <a:t>Unavoidable data usage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23276"/>
          <a:stretch/>
        </p:blipFill>
        <p:spPr>
          <a:xfrm>
            <a:off x="2066868" y="2216313"/>
            <a:ext cx="2680200" cy="343620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rcRect t="22811"/>
          <a:stretch/>
        </p:blipFill>
        <p:spPr>
          <a:xfrm>
            <a:off x="5109588" y="2216313"/>
            <a:ext cx="3016080" cy="343620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rcRect t="22841"/>
          <a:stretch/>
        </p:blipFill>
        <p:spPr>
          <a:xfrm>
            <a:off x="8487828" y="2186793"/>
            <a:ext cx="2643480" cy="3408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446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User 4 to User 1 yields 27% savings in data</a:t>
            </a:r>
          </a:p>
          <a:p>
            <a:r>
              <a:rPr lang="en-US" dirty="0" smtClean="0"/>
              <a:t>Comparing User 3 to User 1 yields 41% savings in data</a:t>
            </a:r>
          </a:p>
          <a:p>
            <a:r>
              <a:rPr lang="en-US" dirty="0" smtClean="0"/>
              <a:t>User 4 VPC &gt; User 3 VPC. Hence User 4 consumes more data.</a:t>
            </a:r>
            <a:endParaRPr lang="en-US" dirty="0"/>
          </a:p>
          <a:p>
            <a:r>
              <a:rPr lang="en-US" dirty="0" smtClean="0"/>
              <a:t>Mean Saving of 34%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6010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to one pattern only. </a:t>
            </a:r>
            <a:endParaRPr lang="en-US" dirty="0"/>
          </a:p>
          <a:p>
            <a:r>
              <a:rPr lang="en-US" dirty="0" smtClean="0"/>
              <a:t>Limited to Java source code analysis rather than bytecode</a:t>
            </a:r>
          </a:p>
          <a:p>
            <a:r>
              <a:rPr lang="en-US" dirty="0" smtClean="0"/>
              <a:t>Not yet tested on Post data.</a:t>
            </a:r>
          </a:p>
          <a:p>
            <a:r>
              <a:rPr lang="en-US" dirty="0" smtClean="0"/>
              <a:t>Instrumentation process requires some developer involvement.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83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for POST based pre-fetch.</a:t>
            </a:r>
          </a:p>
          <a:p>
            <a:r>
              <a:rPr lang="en-US" dirty="0" smtClean="0"/>
              <a:t>Analyze at Byte Code level</a:t>
            </a:r>
          </a:p>
          <a:p>
            <a:r>
              <a:rPr lang="en-US" dirty="0" smtClean="0"/>
              <a:t>Identify more patterns</a:t>
            </a:r>
          </a:p>
          <a:p>
            <a:r>
              <a:rPr lang="en-US" dirty="0" smtClean="0"/>
              <a:t>Test on more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8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36061" y="4605582"/>
            <a:ext cx="1566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272" y="2479832"/>
            <a:ext cx="2661285" cy="20256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82" y="2484178"/>
            <a:ext cx="1856014" cy="18560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2657" y="4605582"/>
            <a:ext cx="3706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37882" y="865179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Story of a Developer and a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7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133" y="2159365"/>
            <a:ext cx="1856014" cy="1856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20475" y="4015379"/>
            <a:ext cx="3706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34510" y="1742903"/>
            <a:ext cx="5721665" cy="3884813"/>
          </a:xfrm>
        </p:spPr>
        <p:txBody>
          <a:bodyPr/>
          <a:lstStyle/>
          <a:p>
            <a:r>
              <a:rPr lang="en-US" dirty="0" smtClean="0"/>
              <a:t>I will make a </a:t>
            </a:r>
            <a:r>
              <a:rPr lang="en-US" b="1" i="1" dirty="0" smtClean="0"/>
              <a:t>Super Cool</a:t>
            </a:r>
            <a:r>
              <a:rPr lang="en-US" dirty="0" smtClean="0"/>
              <a:t> app.</a:t>
            </a:r>
          </a:p>
          <a:p>
            <a:endParaRPr lang="en-US" dirty="0"/>
          </a:p>
          <a:p>
            <a:r>
              <a:rPr lang="en-US" dirty="0" smtClean="0"/>
              <a:t>The app should be fast and have no latency.</a:t>
            </a:r>
          </a:p>
          <a:p>
            <a:endParaRPr lang="en-US" dirty="0"/>
          </a:p>
          <a:p>
            <a:r>
              <a:rPr lang="en-US" dirty="0" smtClean="0"/>
              <a:t>How do I make it Fast? </a:t>
            </a:r>
          </a:p>
          <a:p>
            <a:endParaRPr lang="en-US" b="1" i="1" dirty="0"/>
          </a:p>
          <a:p>
            <a:r>
              <a:rPr lang="en-US" b="1" i="1" dirty="0" smtClean="0"/>
              <a:t>Solution: Pre-fetch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90481" y="4015379"/>
            <a:ext cx="1566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34510" y="1742903"/>
            <a:ext cx="5721665" cy="2870661"/>
          </a:xfrm>
        </p:spPr>
        <p:txBody>
          <a:bodyPr/>
          <a:lstStyle/>
          <a:p>
            <a:r>
              <a:rPr lang="en-US" dirty="0" smtClean="0"/>
              <a:t>Installs the </a:t>
            </a:r>
            <a:r>
              <a:rPr lang="en-US" b="1" i="1" dirty="0" smtClean="0"/>
              <a:t>Cool app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Uses it for few days.</a:t>
            </a:r>
          </a:p>
          <a:p>
            <a:endParaRPr lang="en-US" dirty="0"/>
          </a:p>
          <a:p>
            <a:r>
              <a:rPr lang="en-US" b="1" i="1" dirty="0" smtClean="0"/>
              <a:t>Reaction: Wow! This app is so fast and useful.</a:t>
            </a:r>
          </a:p>
          <a:p>
            <a:endParaRPr lang="en-US" b="1" i="1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29" y="1843482"/>
            <a:ext cx="2661285" cy="202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34510" y="1742903"/>
            <a:ext cx="5721665" cy="2870661"/>
          </a:xfrm>
        </p:spPr>
        <p:txBody>
          <a:bodyPr/>
          <a:lstStyle/>
          <a:p>
            <a:endParaRPr lang="en-US" dirty="0" smtClean="0"/>
          </a:p>
          <a:p>
            <a:r>
              <a:rPr lang="en-US" b="1" i="1" dirty="0" smtClean="0"/>
              <a:t>Reaction: </a:t>
            </a:r>
          </a:p>
          <a:p>
            <a:endParaRPr lang="en-US" b="1" i="1" dirty="0"/>
          </a:p>
          <a:p>
            <a:r>
              <a:rPr lang="en-US" b="1" i="1" dirty="0" smtClean="0"/>
              <a:t>This App Used Up All my LTE data. Uninstall !!!!</a:t>
            </a:r>
          </a:p>
          <a:p>
            <a:endParaRPr lang="en-US" b="1" i="1" dirty="0"/>
          </a:p>
          <a:p>
            <a:r>
              <a:rPr lang="en-US" b="1" i="1" dirty="0" smtClean="0"/>
              <a:t>I’ll search for a new App.</a:t>
            </a:r>
          </a:p>
          <a:p>
            <a:endParaRPr lang="en-US" b="1" i="1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44488" y="315781"/>
            <a:ext cx="8911687" cy="1280890"/>
          </a:xfrm>
        </p:spPr>
        <p:txBody>
          <a:bodyPr/>
          <a:lstStyle/>
          <a:p>
            <a:r>
              <a:rPr lang="en-US" dirty="0" smtClean="0"/>
              <a:t>A Month Later...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05" y="1459040"/>
            <a:ext cx="2893977" cy="30381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54065" y="4613564"/>
            <a:ext cx="1566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67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20" y="1719072"/>
            <a:ext cx="3793067" cy="26700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55821" y="4576211"/>
            <a:ext cx="3706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067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16780" y="4905395"/>
            <a:ext cx="3706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10" y="1852703"/>
            <a:ext cx="5091605" cy="286402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56680" y="571813"/>
            <a:ext cx="8911687" cy="1280890"/>
          </a:xfrm>
        </p:spPr>
        <p:txBody>
          <a:bodyPr/>
          <a:lstStyle/>
          <a:p>
            <a:r>
              <a:rPr lang="en-US" dirty="0" smtClean="0"/>
              <a:t>Our 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5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/>
          <a:lstStyle/>
          <a:p>
            <a:r>
              <a:rPr lang="en-US" dirty="0"/>
              <a:t>Android Common Pattern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1620" y="2334322"/>
            <a:ext cx="3583258" cy="33156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Activity 1{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var1 &lt;= </a:t>
            </a:r>
            <a:r>
              <a:rPr lang="en-US" dirty="0" err="1">
                <a:solidFill>
                  <a:schemeClr val="tx1"/>
                </a:solidFill>
              </a:rPr>
              <a:t>networkFetch</a:t>
            </a:r>
            <a:r>
              <a:rPr lang="en-US" dirty="0">
                <a:solidFill>
                  <a:schemeClr val="tx1"/>
                </a:solidFill>
              </a:rPr>
              <a:t>(url1)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var2 &lt;= </a:t>
            </a:r>
            <a:r>
              <a:rPr lang="en-US" dirty="0" err="1">
                <a:solidFill>
                  <a:schemeClr val="tx1"/>
                </a:solidFill>
              </a:rPr>
              <a:t>networkFetch</a:t>
            </a:r>
            <a:r>
              <a:rPr lang="en-US" dirty="0">
                <a:solidFill>
                  <a:schemeClr val="tx1"/>
                </a:solidFill>
              </a:rPr>
              <a:t>(url2)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startActivity2(var2)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8352263" y="2334322"/>
            <a:ext cx="2888166" cy="33156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Activity 2{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textView.setText</a:t>
            </a:r>
            <a:r>
              <a:rPr lang="en-US" dirty="0">
                <a:solidFill>
                  <a:schemeClr val="tx1"/>
                </a:solidFill>
              </a:rPr>
              <a:t>(var2)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71595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2676</TotalTime>
  <Words>593</Words>
  <Application>Microsoft Office PowerPoint</Application>
  <PresentationFormat>Widescreen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Trebuchet MS</vt:lpstr>
      <vt:lpstr>Wingdings 3</vt:lpstr>
      <vt:lpstr>Wisp</vt:lpstr>
      <vt:lpstr>Prefetch Procrastinator for Android</vt:lpstr>
      <vt:lpstr>Project Description</vt:lpstr>
      <vt:lpstr>PowerPoint Presentation</vt:lpstr>
      <vt:lpstr>PowerPoint Presentation</vt:lpstr>
      <vt:lpstr>PowerPoint Presentation</vt:lpstr>
      <vt:lpstr>A Month Later...</vt:lpstr>
      <vt:lpstr>PowerPoint Presentation</vt:lpstr>
      <vt:lpstr>Our Aim</vt:lpstr>
      <vt:lpstr>Design </vt:lpstr>
      <vt:lpstr>Design</vt:lpstr>
      <vt:lpstr>Method – Find Patterns</vt:lpstr>
      <vt:lpstr>Method – Static Analysis: ASTs</vt:lpstr>
      <vt:lpstr>PowerPoint Presentation</vt:lpstr>
      <vt:lpstr>Method – Track User Movements</vt:lpstr>
      <vt:lpstr>View Prefetch Correlation</vt:lpstr>
      <vt:lpstr>Approach &amp; Implementation</vt:lpstr>
      <vt:lpstr>Evaluation Methodology</vt:lpstr>
      <vt:lpstr>Results</vt:lpstr>
      <vt:lpstr>Results – Procrastinated vs  Non Procrastinated</vt:lpstr>
      <vt:lpstr>Results Summary</vt:lpstr>
      <vt:lpstr>Limitations</vt:lpstr>
      <vt:lpstr>Potential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Prefetch Procrastinator for Android</dc:title>
  <dc:creator>Amish Shah</dc:creator>
  <cp:lastModifiedBy>akshay.kamath@hotmail.com</cp:lastModifiedBy>
  <cp:revision>97</cp:revision>
  <dcterms:created xsi:type="dcterms:W3CDTF">2017-04-20T16:27:56Z</dcterms:created>
  <dcterms:modified xsi:type="dcterms:W3CDTF">2017-04-22T19:52:37Z</dcterms:modified>
</cp:coreProperties>
</file>