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8" r:id="rId10"/>
    <p:sldId id="265" r:id="rId11"/>
    <p:sldId id="267" r:id="rId12"/>
    <p:sldId id="278" r:id="rId13"/>
    <p:sldId id="279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shay\Google%20Drive\Study\measure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shay\Google%20Drive\Study\measureme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View Prefetch Correlation UV-RISK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Sheet1!$M$9:$M$12</c:f>
              <c:strCache>
                <c:ptCount val="4"/>
                <c:pt idx="0">
                  <c:v>User 1</c:v>
                </c:pt>
                <c:pt idx="1">
                  <c:v>User 2</c:v>
                </c:pt>
                <c:pt idx="2">
                  <c:v>User 3</c:v>
                </c:pt>
                <c:pt idx="3">
                  <c:v>User 4</c:v>
                </c:pt>
              </c:strCache>
            </c:strRef>
          </c:cat>
          <c:val>
            <c:numRef>
              <c:f>Sheet1!$N$9:$N$12</c:f>
              <c:numCache>
                <c:formatCode>0.00%</c:formatCode>
                <c:ptCount val="4"/>
                <c:pt idx="0">
                  <c:v>5.6818E-2</c:v>
                </c:pt>
                <c:pt idx="1">
                  <c:v>0.102273</c:v>
                </c:pt>
                <c:pt idx="2">
                  <c:v>0.1666667</c:v>
                </c:pt>
                <c:pt idx="3">
                  <c:v>0.44047599999999998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171-4D23-BFC1-D5EA7F332D2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-790270000"/>
        <c:axId val="-860168176"/>
      </c:barChart>
      <c:catAx>
        <c:axId val="-79027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0168176"/>
        <c:crosses val="autoZero"/>
        <c:auto val="1"/>
        <c:lblAlgn val="ctr"/>
        <c:lblOffset val="100"/>
        <c:noMultiLvlLbl val="0"/>
      </c:catAx>
      <c:valAx>
        <c:axId val="-860168176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-790270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baseline="0"/>
              <a:t>Data Usage Procrastinated vs Non Procrastinated</a:t>
            </a:r>
          </a:p>
          <a:p>
            <a:pPr>
              <a:defRPr sz="1500"/>
            </a:pPr>
            <a:endParaRPr lang="en-US" sz="1500" baseline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v>Non-Procrastinated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090-4B98-BEFE-183D2A93098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090-4B98-BEFE-183D2A930987}"/>
              </c:ext>
            </c:extLst>
          </c:dPt>
          <c:cat>
            <c:strRef>
              <c:f>Sheet1!$M$16:$M$19</c:f>
              <c:strCache>
                <c:ptCount val="4"/>
                <c:pt idx="0">
                  <c:v>User 1</c:v>
                </c:pt>
                <c:pt idx="1">
                  <c:v>User 2</c:v>
                </c:pt>
                <c:pt idx="2">
                  <c:v>User 3</c:v>
                </c:pt>
                <c:pt idx="3">
                  <c:v>User 4</c:v>
                </c:pt>
              </c:strCache>
            </c:strRef>
          </c:cat>
          <c:val>
            <c:numRef>
              <c:f>Sheet1!$N$16:$N$19</c:f>
              <c:numCache>
                <c:formatCode>General</c:formatCode>
                <c:ptCount val="4"/>
                <c:pt idx="0">
                  <c:v>477588</c:v>
                </c:pt>
                <c:pt idx="1">
                  <c:v>455385</c:v>
                </c:pt>
                <c:pt idx="2">
                  <c:v>279309</c:v>
                </c:pt>
                <c:pt idx="3">
                  <c:v>347278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090-4B98-BEFE-183D2A930987}"/>
            </c:ext>
          </c:extLst>
        </c:ser>
        <c:ser>
          <c:idx val="1"/>
          <c:order val="1"/>
          <c:tx>
            <c:v>Procrastinated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Sheet1!$M$16:$M$19</c:f>
              <c:strCache>
                <c:ptCount val="4"/>
                <c:pt idx="0">
                  <c:v>User 1</c:v>
                </c:pt>
                <c:pt idx="1">
                  <c:v>User 2</c:v>
                </c:pt>
                <c:pt idx="2">
                  <c:v>User 3</c:v>
                </c:pt>
                <c:pt idx="3">
                  <c:v>User 4</c:v>
                </c:pt>
              </c:strCache>
            </c:strRef>
          </c:cat>
          <c:val>
            <c:numRef>
              <c:f>Sheet1!$O$16:$O$19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5090-4B98-BEFE-183D2A9309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745032752"/>
        <c:axId val="-745032208"/>
      </c:barChart>
      <c:catAx>
        <c:axId val="-745032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45032208"/>
        <c:crosses val="autoZero"/>
        <c:auto val="1"/>
        <c:lblAlgn val="ctr"/>
        <c:lblOffset val="100"/>
        <c:noMultiLvlLbl val="0"/>
      </c:catAx>
      <c:valAx>
        <c:axId val="-745032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45032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E1E21-45E6-4945-8842-19E4118D8FA0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382D0-C08F-448B-B0BA-053015C6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44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49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7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5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37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860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83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26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9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1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7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6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9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2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5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6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1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1" y="872067"/>
            <a:ext cx="11379199" cy="2262781"/>
          </a:xfrm>
        </p:spPr>
        <p:txBody>
          <a:bodyPr/>
          <a:lstStyle/>
          <a:p>
            <a:r>
              <a:rPr lang="en-US" dirty="0"/>
              <a:t>Prefetch Procrastinator for Android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7213" y="3778312"/>
            <a:ext cx="8915399" cy="112628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/>
              <a:t>Akshay</a:t>
            </a:r>
            <a:r>
              <a:rPr lang="en-US" sz="2400" dirty="0"/>
              <a:t> Kamath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Amish Shah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585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Evaluation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443760"/>
          </a:xfrm>
        </p:spPr>
        <p:txBody>
          <a:bodyPr>
            <a:normAutofit/>
          </a:bodyPr>
          <a:lstStyle/>
          <a:p>
            <a:r>
              <a:rPr lang="en-US" sz="2400" dirty="0"/>
              <a:t>Provide it to 4 </a:t>
            </a:r>
            <a:r>
              <a:rPr lang="en-US" sz="2400" dirty="0" smtClean="0"/>
              <a:t>users</a:t>
            </a:r>
          </a:p>
          <a:p>
            <a:r>
              <a:rPr lang="en-US" sz="2400" dirty="0" smtClean="0"/>
              <a:t>User study for 5 days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 smtClean="0"/>
              <a:t>2 </a:t>
            </a:r>
            <a:r>
              <a:rPr lang="en-US" sz="2400" dirty="0"/>
              <a:t>Users – </a:t>
            </a:r>
            <a:r>
              <a:rPr lang="en-US" sz="2400" dirty="0" err="1"/>
              <a:t>Prefetch</a:t>
            </a:r>
            <a:r>
              <a:rPr lang="en-US" sz="2400" dirty="0"/>
              <a:t> App , 2 Users – </a:t>
            </a:r>
            <a:r>
              <a:rPr lang="en-US" sz="2400" dirty="0" err="1"/>
              <a:t>Prefetch</a:t>
            </a:r>
            <a:r>
              <a:rPr lang="en-US" sz="2400" dirty="0"/>
              <a:t> Procrastinated  App</a:t>
            </a:r>
          </a:p>
          <a:p>
            <a:r>
              <a:rPr lang="en-US" sz="2400" dirty="0"/>
              <a:t>Track view </a:t>
            </a:r>
            <a:r>
              <a:rPr lang="en-US" sz="2400" dirty="0" err="1" smtClean="0"/>
              <a:t>prefetch</a:t>
            </a:r>
            <a:r>
              <a:rPr lang="en-US" sz="2400" dirty="0" smtClean="0"/>
              <a:t> correlation</a:t>
            </a:r>
            <a:endParaRPr lang="en-US" sz="2400" dirty="0"/>
          </a:p>
          <a:p>
            <a:r>
              <a:rPr lang="en-US" sz="2400" dirty="0"/>
              <a:t>Track network data usage of app for each day per </a:t>
            </a:r>
            <a:r>
              <a:rPr lang="en-US" sz="2400" dirty="0" smtClean="0"/>
              <a:t>user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740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761" y="34471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6821089"/>
              </p:ext>
            </p:extLst>
          </p:nvPr>
        </p:nvGraphicFramePr>
        <p:xfrm>
          <a:off x="1337733" y="1490133"/>
          <a:ext cx="10634809" cy="4758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097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4792" y="52251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Results – Procrastinated vs </a:t>
            </a:r>
            <a:br>
              <a:rPr lang="en-US" dirty="0"/>
            </a:br>
            <a:r>
              <a:rPr lang="en-US" dirty="0"/>
              <a:t>Non Procrastinated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2571515"/>
              </p:ext>
            </p:extLst>
          </p:nvPr>
        </p:nvGraphicFramePr>
        <p:xfrm>
          <a:off x="2269067" y="1803399"/>
          <a:ext cx="8144935" cy="4715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778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Comparing User 4 to User 1 yields 27% savings in data</a:t>
            </a:r>
          </a:p>
          <a:p>
            <a:r>
              <a:rPr lang="en-US" sz="2400" dirty="0"/>
              <a:t>Comparing User 3 to User 1 yields 41% savings in data</a:t>
            </a:r>
          </a:p>
          <a:p>
            <a:r>
              <a:rPr lang="en-US" sz="2400" dirty="0"/>
              <a:t>User 4 VPC &gt; User 3 VPC. Hence User 4 consumes more data.</a:t>
            </a:r>
          </a:p>
          <a:p>
            <a:r>
              <a:rPr lang="en-US" sz="2400" dirty="0"/>
              <a:t>Mean Saving of 34%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601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Limited to one pattern </a:t>
            </a:r>
            <a:r>
              <a:rPr lang="en-US" sz="2400" dirty="0" smtClean="0"/>
              <a:t>only </a:t>
            </a:r>
            <a:endParaRPr lang="en-US" sz="2400" dirty="0"/>
          </a:p>
          <a:p>
            <a:r>
              <a:rPr lang="en-US" sz="2400" dirty="0"/>
              <a:t>Limited to Java source </a:t>
            </a:r>
            <a:r>
              <a:rPr lang="en-US" sz="2400" dirty="0" smtClean="0"/>
              <a:t>code</a:t>
            </a:r>
          </a:p>
          <a:p>
            <a:r>
              <a:rPr lang="en-US" sz="2400" dirty="0" smtClean="0"/>
              <a:t>Requires developer involvement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598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Implement for POST based </a:t>
            </a:r>
            <a:r>
              <a:rPr lang="en-US" sz="2400" dirty="0" err="1" smtClean="0"/>
              <a:t>prefetch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 smtClean="0"/>
              <a:t>Analyze at Byte Code level</a:t>
            </a:r>
          </a:p>
          <a:p>
            <a:r>
              <a:rPr lang="en-US" sz="2400" dirty="0" smtClean="0"/>
              <a:t>Identify </a:t>
            </a:r>
            <a:r>
              <a:rPr lang="en-US" sz="2400" dirty="0"/>
              <a:t>more patterns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508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5" y="200777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616" y="1292352"/>
            <a:ext cx="10004996" cy="5462016"/>
          </a:xfrm>
        </p:spPr>
        <p:txBody>
          <a:bodyPr>
            <a:normAutofit lnSpcReduction="10000"/>
          </a:bodyPr>
          <a:lstStyle/>
          <a:p>
            <a:r>
              <a:rPr lang="en-US" sz="2400" spc="-1" dirty="0">
                <a:uFill>
                  <a:solidFill>
                    <a:srgbClr val="FFFFFF"/>
                  </a:solidFill>
                </a:uFill>
              </a:rPr>
              <a:t>Prefetched contents at the time of launch gets rendered quickly and improves user experience</a:t>
            </a: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lang="en-US" sz="2400" spc="-1" dirty="0">
                <a:uFill>
                  <a:solidFill>
                    <a:srgbClr val="FFFFFF"/>
                  </a:solidFill>
                </a:uFill>
              </a:rPr>
              <a:t>Unavoidable data usage</a:t>
            </a: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t="23276"/>
          <a:stretch/>
        </p:blipFill>
        <p:spPr>
          <a:xfrm>
            <a:off x="2066868" y="2216313"/>
            <a:ext cx="2680200" cy="343620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/>
          <a:srcRect t="22811"/>
          <a:stretch/>
        </p:blipFill>
        <p:spPr>
          <a:xfrm>
            <a:off x="5109588" y="2216313"/>
            <a:ext cx="3016080" cy="343620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/>
          <a:srcRect t="22841"/>
          <a:stretch/>
        </p:blipFill>
        <p:spPr>
          <a:xfrm>
            <a:off x="8487828" y="2186793"/>
            <a:ext cx="2643480" cy="3408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144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4387222"/>
          </a:xfrm>
        </p:spPr>
        <p:txBody>
          <a:bodyPr>
            <a:normAutofit/>
          </a:bodyPr>
          <a:lstStyle/>
          <a:p>
            <a:r>
              <a:rPr lang="en-US" sz="2400" dirty="0"/>
              <a:t>Android Common Pattern</a:t>
            </a:r>
          </a:p>
        </p:txBody>
      </p:sp>
      <p:sp>
        <p:nvSpPr>
          <p:cNvPr id="8" name="Rectangle 7"/>
          <p:cNvSpPr/>
          <p:nvPr/>
        </p:nvSpPr>
        <p:spPr>
          <a:xfrm>
            <a:off x="2921620" y="2334322"/>
            <a:ext cx="3583258" cy="33156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Activity 1{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var1 &lt;= </a:t>
            </a:r>
            <a:r>
              <a:rPr lang="en-US" sz="2000" dirty="0" err="1">
                <a:solidFill>
                  <a:schemeClr val="tx1"/>
                </a:solidFill>
              </a:rPr>
              <a:t>networkFetch</a:t>
            </a:r>
            <a:r>
              <a:rPr lang="en-US" sz="2000" dirty="0">
                <a:solidFill>
                  <a:schemeClr val="tx1"/>
                </a:solidFill>
              </a:rPr>
              <a:t>(url1)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err="1">
                <a:solidFill>
                  <a:schemeClr val="tx1"/>
                </a:solidFill>
              </a:rPr>
              <a:t>textView.setText</a:t>
            </a:r>
            <a:r>
              <a:rPr lang="en-US" sz="2000" dirty="0">
                <a:solidFill>
                  <a:schemeClr val="tx1"/>
                </a:solidFill>
              </a:rPr>
              <a:t>(var1)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var2 &lt;= </a:t>
            </a:r>
            <a:r>
              <a:rPr lang="en-US" sz="2000" dirty="0" err="1">
                <a:solidFill>
                  <a:schemeClr val="tx1"/>
                </a:solidFill>
              </a:rPr>
              <a:t>networkFetch</a:t>
            </a:r>
            <a:r>
              <a:rPr lang="en-US" sz="2000" dirty="0">
                <a:solidFill>
                  <a:schemeClr val="tx1"/>
                </a:solidFill>
              </a:rPr>
              <a:t>(url2)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startActivity2(var2)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8352263" y="2334322"/>
            <a:ext cx="2888166" cy="33156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Activity 2{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err="1">
                <a:solidFill>
                  <a:schemeClr val="tx1"/>
                </a:solidFill>
              </a:rPr>
              <a:t>textView.setText</a:t>
            </a:r>
            <a:r>
              <a:rPr lang="en-US" sz="2000" dirty="0">
                <a:solidFill>
                  <a:schemeClr val="tx1"/>
                </a:solidFill>
              </a:rPr>
              <a:t>(var2)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715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5" name="Rectangle 4"/>
          <p:cNvSpPr/>
          <p:nvPr/>
        </p:nvSpPr>
        <p:spPr>
          <a:xfrm>
            <a:off x="9566474" y="3033751"/>
            <a:ext cx="1367883" cy="83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n/w call for prefetch variable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250417" y="3933641"/>
            <a:ext cx="0" cy="39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557213" y="4325434"/>
            <a:ext cx="1527719" cy="83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Connected to Wi-fi</a:t>
            </a:r>
          </a:p>
        </p:txBody>
      </p:sp>
      <p:sp>
        <p:nvSpPr>
          <p:cNvPr id="9" name="Rectangle 8"/>
          <p:cNvSpPr/>
          <p:nvPr/>
        </p:nvSpPr>
        <p:spPr>
          <a:xfrm>
            <a:off x="9581375" y="5552068"/>
            <a:ext cx="1479396" cy="1092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network call for prefetch</a:t>
            </a:r>
          </a:p>
        </p:txBody>
      </p:sp>
      <p:cxnSp>
        <p:nvCxnSpPr>
          <p:cNvPr id="11" name="Straight Arrow Connector 10"/>
          <p:cNvCxnSpPr>
            <a:cxnSpLocks/>
            <a:stCxn id="8" idx="2"/>
            <a:endCxn id="9" idx="0"/>
          </p:cNvCxnSpPr>
          <p:nvPr/>
        </p:nvCxnSpPr>
        <p:spPr>
          <a:xfrm>
            <a:off x="10321073" y="5156200"/>
            <a:ext cx="0" cy="39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413999" y="5224965"/>
            <a:ext cx="64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75330" y="4325434"/>
            <a:ext cx="64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80310" y="3656362"/>
            <a:ext cx="2675177" cy="1060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the URL (url2) and corresponding variable (var2)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566473" y="1500673"/>
            <a:ext cx="1367883" cy="105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Detect n/w prefetch variables</a:t>
            </a:r>
          </a:p>
        </p:txBody>
      </p:sp>
      <p:cxnSp>
        <p:nvCxnSpPr>
          <p:cNvPr id="20" name="Straight Arrow Connector 19"/>
          <p:cNvCxnSpPr>
            <a:cxnSpLocks/>
            <a:stCxn id="19" idx="2"/>
            <a:endCxn id="5" idx="0"/>
          </p:cNvCxnSpPr>
          <p:nvPr/>
        </p:nvCxnSpPr>
        <p:spPr>
          <a:xfrm>
            <a:off x="10250415" y="2557967"/>
            <a:ext cx="1" cy="47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117539" y="3657809"/>
            <a:ext cx="2675177" cy="1060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of prefetch variable (var2) detected </a:t>
            </a:r>
          </a:p>
        </p:txBody>
      </p:sp>
      <p:cxnSp>
        <p:nvCxnSpPr>
          <p:cNvPr id="27" name="Straight Arrow Connector 26"/>
          <p:cNvCxnSpPr>
            <a:endCxn id="9" idx="1"/>
          </p:cNvCxnSpPr>
          <p:nvPr/>
        </p:nvCxnSpPr>
        <p:spPr>
          <a:xfrm>
            <a:off x="4444380" y="4740817"/>
            <a:ext cx="5136995" cy="135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8" idx="1"/>
          </p:cNvCxnSpPr>
          <p:nvPr/>
        </p:nvCxnSpPr>
        <p:spPr>
          <a:xfrm rot="10800000">
            <a:off x="8640619" y="4191621"/>
            <a:ext cx="916594" cy="5491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16" idx="1"/>
            <a:endCxn id="25" idx="3"/>
          </p:cNvCxnSpPr>
          <p:nvPr/>
        </p:nvCxnSpPr>
        <p:spPr>
          <a:xfrm flipH="1">
            <a:off x="5792716" y="4186715"/>
            <a:ext cx="187594" cy="1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7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1997"/>
          </a:xfrm>
        </p:spPr>
        <p:txBody>
          <a:bodyPr/>
          <a:lstStyle/>
          <a:p>
            <a:r>
              <a:rPr lang="en-US" dirty="0"/>
              <a:t>Method – Static Analysis: ASTs</a:t>
            </a:r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176" y="1415415"/>
            <a:ext cx="7415832" cy="521877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535935" y="1939636"/>
            <a:ext cx="2613891" cy="2586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51571" y="1939636"/>
            <a:ext cx="203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while(b ≠ 0){</a:t>
            </a:r>
          </a:p>
          <a:p>
            <a:r>
              <a:rPr lang="en-US" dirty="0"/>
              <a:t>	if (..)</a:t>
            </a:r>
          </a:p>
          <a:p>
            <a:r>
              <a:rPr lang="en-US" dirty="0"/>
              <a:t>	..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return a;</a:t>
            </a:r>
          </a:p>
        </p:txBody>
      </p:sp>
    </p:spTree>
    <p:extLst>
      <p:ext uri="{BB962C8B-B14F-4D97-AF65-F5344CB8AC3E}">
        <p14:creationId xmlns:p14="http://schemas.microsoft.com/office/powerpoint/2010/main" val="320713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9476" y="2417681"/>
            <a:ext cx="8915400" cy="560534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81413" y="282139"/>
            <a:ext cx="8911687" cy="12715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Method – Static Analysis: General</a:t>
            </a:r>
          </a:p>
        </p:txBody>
      </p:sp>
      <p:sp>
        <p:nvSpPr>
          <p:cNvPr id="5" name="Rectangle 4"/>
          <p:cNvSpPr/>
          <p:nvPr/>
        </p:nvSpPr>
        <p:spPr>
          <a:xfrm>
            <a:off x="3010829" y="2417680"/>
            <a:ext cx="1718485" cy="1063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Track Intent Calls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10829" y="3771340"/>
            <a:ext cx="1718485" cy="1531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a list of all the variables passed in intent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298691" y="3771340"/>
            <a:ext cx="1718485" cy="1531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variable a network call?</a:t>
            </a:r>
          </a:p>
        </p:txBody>
      </p:sp>
      <p:sp>
        <p:nvSpPr>
          <p:cNvPr id="8" name="Rectangle 7"/>
          <p:cNvSpPr/>
          <p:nvPr/>
        </p:nvSpPr>
        <p:spPr>
          <a:xfrm>
            <a:off x="8061408" y="3666836"/>
            <a:ext cx="1878978" cy="1745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Procrastinate </a:t>
            </a:r>
            <a:r>
              <a:rPr lang="en-US" dirty="0" err="1" smtClean="0">
                <a:solidFill>
                  <a:schemeClr val="tx1"/>
                </a:solidFill>
              </a:rPr>
              <a:t>Prefetch</a:t>
            </a:r>
            <a:r>
              <a:rPr lang="en-US" dirty="0" smtClean="0">
                <a:solidFill>
                  <a:schemeClr val="tx1"/>
                </a:solidFill>
              </a:rPr>
              <a:t> call For this Variable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3870072" y="3480763"/>
            <a:ext cx="0" cy="29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6" idx="3"/>
          </p:cNvCxnSpPr>
          <p:nvPr/>
        </p:nvCxnSpPr>
        <p:spPr>
          <a:xfrm flipV="1">
            <a:off x="4729314" y="4536948"/>
            <a:ext cx="56937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7" idx="3"/>
            <a:endCxn id="8" idx="1"/>
          </p:cNvCxnSpPr>
          <p:nvPr/>
        </p:nvCxnSpPr>
        <p:spPr>
          <a:xfrm>
            <a:off x="7017176" y="4536950"/>
            <a:ext cx="1044232" cy="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713035" y="3071882"/>
            <a:ext cx="0" cy="692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820937" y="3086750"/>
            <a:ext cx="899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28371" y="3079320"/>
            <a:ext cx="0" cy="692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96976" y="4157271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95432" y="2358292"/>
            <a:ext cx="1760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check for </a:t>
            </a:r>
          </a:p>
          <a:p>
            <a:r>
              <a:rPr lang="en-US" dirty="0"/>
              <a:t>next variable</a:t>
            </a:r>
          </a:p>
        </p:txBody>
      </p:sp>
    </p:spTree>
    <p:extLst>
      <p:ext uri="{BB962C8B-B14F-4D97-AF65-F5344CB8AC3E}">
        <p14:creationId xmlns:p14="http://schemas.microsoft.com/office/powerpoint/2010/main" val="64918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2228" y="244433"/>
            <a:ext cx="8911687" cy="656421"/>
          </a:xfrm>
        </p:spPr>
        <p:txBody>
          <a:bodyPr/>
          <a:lstStyle/>
          <a:p>
            <a:pPr algn="ctr"/>
            <a:r>
              <a:rPr lang="en-US" dirty="0"/>
              <a:t>Method – Track User Movements</a:t>
            </a:r>
          </a:p>
        </p:txBody>
      </p:sp>
      <p:pic>
        <p:nvPicPr>
          <p:cNvPr id="19" name="Content Placeholder 18" descr="Saw blad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43011" y="3392721"/>
            <a:ext cx="1445861" cy="1445861"/>
          </a:xfrm>
        </p:spPr>
      </p:pic>
      <p:sp>
        <p:nvSpPr>
          <p:cNvPr id="4" name="Rectangle 3"/>
          <p:cNvSpPr/>
          <p:nvPr/>
        </p:nvSpPr>
        <p:spPr>
          <a:xfrm>
            <a:off x="8671646" y="2813746"/>
            <a:ext cx="1367883" cy="83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n/w call for prefetch variable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355589" y="3713636"/>
            <a:ext cx="0" cy="39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662385" y="4105429"/>
            <a:ext cx="1527719" cy="83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Connected to Wi-fi</a:t>
            </a:r>
          </a:p>
        </p:txBody>
      </p:sp>
      <p:sp>
        <p:nvSpPr>
          <p:cNvPr id="7" name="Rectangle 6"/>
          <p:cNvSpPr/>
          <p:nvPr/>
        </p:nvSpPr>
        <p:spPr>
          <a:xfrm>
            <a:off x="8686547" y="5332063"/>
            <a:ext cx="1479396" cy="1092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network call for prefetch</a:t>
            </a:r>
          </a:p>
        </p:txBody>
      </p:sp>
      <p:cxnSp>
        <p:nvCxnSpPr>
          <p:cNvPr id="8" name="Straight Arrow Connector 7"/>
          <p:cNvCxnSpPr>
            <a:cxnSpLocks/>
            <a:stCxn id="6" idx="2"/>
            <a:endCxn id="7" idx="0"/>
          </p:cNvCxnSpPr>
          <p:nvPr/>
        </p:nvCxnSpPr>
        <p:spPr>
          <a:xfrm>
            <a:off x="9426245" y="4936195"/>
            <a:ext cx="0" cy="39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19171" y="5004960"/>
            <a:ext cx="64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80502" y="4105429"/>
            <a:ext cx="64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85482" y="3436357"/>
            <a:ext cx="2675177" cy="1060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the URL (url2) and corresponding variable (var2)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671645" y="1280668"/>
            <a:ext cx="1367883" cy="105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Detect n/w prefetch variables</a:t>
            </a:r>
          </a:p>
        </p:txBody>
      </p:sp>
      <p:cxnSp>
        <p:nvCxnSpPr>
          <p:cNvPr id="13" name="Straight Arrow Connector 12"/>
          <p:cNvCxnSpPr>
            <a:cxnSpLocks/>
            <a:stCxn id="12" idx="2"/>
            <a:endCxn id="4" idx="0"/>
          </p:cNvCxnSpPr>
          <p:nvPr/>
        </p:nvCxnSpPr>
        <p:spPr>
          <a:xfrm>
            <a:off x="9355587" y="2337962"/>
            <a:ext cx="1" cy="47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22711" y="3437804"/>
            <a:ext cx="2675177" cy="1060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of prefetch variable (var2) detected </a:t>
            </a:r>
          </a:p>
        </p:txBody>
      </p:sp>
      <p:cxnSp>
        <p:nvCxnSpPr>
          <p:cNvPr id="15" name="Straight Arrow Connector 14"/>
          <p:cNvCxnSpPr>
            <a:endCxn id="7" idx="1"/>
          </p:cNvCxnSpPr>
          <p:nvPr/>
        </p:nvCxnSpPr>
        <p:spPr>
          <a:xfrm>
            <a:off x="3549552" y="4520812"/>
            <a:ext cx="5136995" cy="135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/>
          <p:cNvCxnSpPr>
            <a:stCxn id="6" idx="1"/>
          </p:cNvCxnSpPr>
          <p:nvPr/>
        </p:nvCxnSpPr>
        <p:spPr>
          <a:xfrm rot="10800000">
            <a:off x="7745791" y="3971616"/>
            <a:ext cx="916594" cy="5491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1" idx="1"/>
            <a:endCxn id="14" idx="3"/>
          </p:cNvCxnSpPr>
          <p:nvPr/>
        </p:nvCxnSpPr>
        <p:spPr>
          <a:xfrm flipH="1">
            <a:off x="4897888" y="3966710"/>
            <a:ext cx="187594" cy="1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71987" y="3968157"/>
            <a:ext cx="1665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ViewPrefetch</a:t>
            </a:r>
            <a:endParaRPr lang="en-US" sz="1600" dirty="0"/>
          </a:p>
          <a:p>
            <a:r>
              <a:rPr lang="en-US" sz="1600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122565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View </a:t>
            </a:r>
            <a:r>
              <a:rPr lang="en-US" dirty="0" err="1"/>
              <a:t>Prefetch</a:t>
            </a:r>
            <a:r>
              <a:rPr lang="en-US" dirty="0"/>
              <a:t> </a:t>
            </a:r>
            <a:r>
              <a:rPr lang="en-US" dirty="0" smtClean="0"/>
              <a:t>Correlation (VPC)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9789"/>
            <a:ext cx="8915400" cy="448143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Key Limitation: General User Adaptability</a:t>
            </a:r>
          </a:p>
          <a:p>
            <a:r>
              <a:rPr lang="en-US" sz="2400" dirty="0"/>
              <a:t>Proposed Solution: Perform Study of </a:t>
            </a:r>
            <a:r>
              <a:rPr lang="en-US" sz="2400" dirty="0" err="1"/>
              <a:t>Prefetch</a:t>
            </a:r>
            <a:r>
              <a:rPr lang="en-US" sz="2400" dirty="0"/>
              <a:t> Necessity using </a:t>
            </a:r>
            <a:r>
              <a:rPr lang="en-US" sz="2400" dirty="0" smtClean="0"/>
              <a:t>VPC</a:t>
            </a:r>
            <a:endParaRPr lang="en-US" sz="2400" dirty="0"/>
          </a:p>
          <a:p>
            <a:r>
              <a:rPr lang="en-US" sz="2400" dirty="0" smtClean="0"/>
              <a:t>For </a:t>
            </a:r>
            <a:r>
              <a:rPr lang="en-US" sz="2400" dirty="0"/>
              <a:t>each time a </a:t>
            </a:r>
            <a:r>
              <a:rPr lang="en-US" sz="2400" dirty="0" err="1"/>
              <a:t>prefetch</a:t>
            </a:r>
            <a:r>
              <a:rPr lang="en-US" sz="2400" dirty="0"/>
              <a:t> is performed, evaluate how many times a view is </a:t>
            </a:r>
            <a:r>
              <a:rPr lang="en-US" sz="2400" dirty="0" smtClean="0"/>
              <a:t>invoked</a:t>
            </a:r>
            <a:endParaRPr lang="en-US" sz="2400" dirty="0"/>
          </a:p>
          <a:p>
            <a:r>
              <a:rPr lang="en-US" sz="2400" dirty="0" smtClean="0"/>
              <a:t>Implemented </a:t>
            </a:r>
            <a:r>
              <a:rPr lang="en-US" sz="2400" dirty="0"/>
              <a:t>as a part of the package.</a:t>
            </a:r>
          </a:p>
        </p:txBody>
      </p:sp>
    </p:spTree>
    <p:extLst>
      <p:ext uri="{BB962C8B-B14F-4D97-AF65-F5344CB8AC3E}">
        <p14:creationId xmlns:p14="http://schemas.microsoft.com/office/powerpoint/2010/main" val="300879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Approach &amp;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8267" y="1905000"/>
            <a:ext cx="9286345" cy="4006222"/>
          </a:xfrm>
        </p:spPr>
        <p:txBody>
          <a:bodyPr>
            <a:noAutofit/>
          </a:bodyPr>
          <a:lstStyle/>
          <a:p>
            <a:r>
              <a:rPr lang="en-US" sz="2400" dirty="0"/>
              <a:t>Implement a Simple POC Weather App</a:t>
            </a:r>
            <a:r>
              <a:rPr lang="en-US" sz="2400" b="1" i="1" dirty="0"/>
              <a:t>, </a:t>
            </a:r>
            <a:r>
              <a:rPr lang="en-US" sz="2400" dirty="0"/>
              <a:t>with the </a:t>
            </a:r>
            <a:r>
              <a:rPr lang="en-US" sz="2400" dirty="0" err="1"/>
              <a:t>prefetch</a:t>
            </a:r>
            <a:r>
              <a:rPr lang="en-US" sz="2400" dirty="0"/>
              <a:t> pattern and 2 </a:t>
            </a:r>
            <a:r>
              <a:rPr lang="en-US" sz="2400" dirty="0" smtClean="0"/>
              <a:t>screens</a:t>
            </a:r>
            <a:endParaRPr lang="en-US" sz="2400" dirty="0"/>
          </a:p>
          <a:p>
            <a:pPr lvl="1"/>
            <a:r>
              <a:rPr lang="en-US" sz="2400" dirty="0"/>
              <a:t>First Screen – </a:t>
            </a:r>
            <a:r>
              <a:rPr lang="en-US" sz="2400" dirty="0" err="1" smtClean="0"/>
              <a:t>Prefetch</a:t>
            </a:r>
            <a:endParaRPr lang="en-US" sz="2400" dirty="0"/>
          </a:p>
          <a:p>
            <a:pPr lvl="1"/>
            <a:r>
              <a:rPr lang="en-US" sz="2400" dirty="0"/>
              <a:t>Second Screen – Use the </a:t>
            </a:r>
            <a:r>
              <a:rPr lang="en-US" sz="2400" dirty="0" err="1"/>
              <a:t>prefetch</a:t>
            </a:r>
            <a:r>
              <a:rPr lang="en-US" sz="2400" dirty="0"/>
              <a:t> </a:t>
            </a:r>
            <a:r>
              <a:rPr lang="en-US" sz="2400" dirty="0" smtClean="0"/>
              <a:t>data</a:t>
            </a:r>
            <a:endParaRPr lang="en-US" sz="2400" dirty="0"/>
          </a:p>
          <a:p>
            <a:r>
              <a:rPr lang="en-US" sz="2600" dirty="0" smtClean="0"/>
              <a:t> Implement </a:t>
            </a:r>
            <a:r>
              <a:rPr lang="en-US" sz="2600" dirty="0"/>
              <a:t>Instrumentation and Procrastination tool for </a:t>
            </a:r>
            <a:r>
              <a:rPr lang="en-US" sz="2600" dirty="0" smtClean="0"/>
              <a:t>desktop</a:t>
            </a:r>
            <a:endParaRPr lang="en-US" sz="2600" dirty="0"/>
          </a:p>
          <a:p>
            <a:r>
              <a:rPr lang="en-US" sz="2400" dirty="0"/>
              <a:t>Implement </a:t>
            </a:r>
            <a:r>
              <a:rPr lang="en-US" sz="2400" dirty="0"/>
              <a:t>Measurements Library </a:t>
            </a:r>
            <a:r>
              <a:rPr lang="en-US" sz="2400" dirty="0"/>
              <a:t>for data usage and VPC </a:t>
            </a:r>
            <a:r>
              <a:rPr lang="en-US" sz="2400" dirty="0" smtClean="0"/>
              <a:t>measurement</a:t>
            </a:r>
            <a:endParaRPr lang="en-US" sz="2400" dirty="0"/>
          </a:p>
          <a:p>
            <a:r>
              <a:rPr lang="en-US" sz="2400" dirty="0"/>
              <a:t>Implement </a:t>
            </a:r>
            <a:r>
              <a:rPr lang="en-US" sz="2400" dirty="0"/>
              <a:t>Android Procrastination </a:t>
            </a:r>
            <a:r>
              <a:rPr lang="en-US" sz="2400" dirty="0" smtClean="0"/>
              <a:t>Library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48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2792</TotalTime>
  <Words>412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Trebuchet MS</vt:lpstr>
      <vt:lpstr>Wingdings 3</vt:lpstr>
      <vt:lpstr>Wisp</vt:lpstr>
      <vt:lpstr>Prefetch Procrastinator for Android</vt:lpstr>
      <vt:lpstr>Project Description</vt:lpstr>
      <vt:lpstr>Design </vt:lpstr>
      <vt:lpstr>Design</vt:lpstr>
      <vt:lpstr>Method – Static Analysis: ASTs</vt:lpstr>
      <vt:lpstr>PowerPoint Presentation</vt:lpstr>
      <vt:lpstr>Method – Track User Movements</vt:lpstr>
      <vt:lpstr>View Prefetch Correlation (VPC)</vt:lpstr>
      <vt:lpstr>Approach &amp; Implementation</vt:lpstr>
      <vt:lpstr>Evaluation Methodology</vt:lpstr>
      <vt:lpstr>Results</vt:lpstr>
      <vt:lpstr>Results – Procrastinated vs  Non Procrastinated</vt:lpstr>
      <vt:lpstr>Results Summary</vt:lpstr>
      <vt:lpstr>Limitations</vt:lpstr>
      <vt:lpstr>Potential 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Prefetch Procrastinator for Android</dc:title>
  <dc:creator>Amish Shah</dc:creator>
  <cp:lastModifiedBy>akshay.kamath@hotmail.com</cp:lastModifiedBy>
  <cp:revision>113</cp:revision>
  <dcterms:created xsi:type="dcterms:W3CDTF">2017-04-20T16:27:56Z</dcterms:created>
  <dcterms:modified xsi:type="dcterms:W3CDTF">2017-04-23T21:54:32Z</dcterms:modified>
</cp:coreProperties>
</file>