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1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78" r:id="rId14"/>
    <p:sldId id="279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View Prefetch Correlation UV-RISK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Sheet1!$M$9:$M$12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Sheet1!$N$9:$N$12</c:f>
              <c:numCache>
                <c:formatCode>0.00%</c:formatCode>
                <c:ptCount val="4"/>
                <c:pt idx="0">
                  <c:v>5.6818E-2</c:v>
                </c:pt>
                <c:pt idx="1">
                  <c:v>0.102273</c:v>
                </c:pt>
                <c:pt idx="2">
                  <c:v>0.1666667</c:v>
                </c:pt>
                <c:pt idx="3">
                  <c:v>0.44047599999999998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1-4D23-BFC1-D5EA7F332D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790270000"/>
        <c:axId val="-860168176"/>
      </c:barChart>
      <c:catAx>
        <c:axId val="-7902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0168176"/>
        <c:crosses val="autoZero"/>
        <c:auto val="1"/>
        <c:lblAlgn val="ctr"/>
        <c:lblOffset val="100"/>
        <c:noMultiLvlLbl val="0"/>
      </c:catAx>
      <c:valAx>
        <c:axId val="-8601681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-79027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/>
              <a:t>Data Usage Procrastinated vs Non Procrastinated</a:t>
            </a:r>
          </a:p>
          <a:p>
            <a:pPr>
              <a:defRPr sz="1500"/>
            </a:pPr>
            <a:endParaRPr lang="en-US" sz="15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Non-Procrastinated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0-4B98-BEFE-183D2A9309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0-4B98-BEFE-183D2A930987}"/>
              </c:ext>
            </c:extLst>
          </c:dPt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Sheet1!$N$16:$N$19</c:f>
              <c:numCache>
                <c:formatCode>General</c:formatCode>
                <c:ptCount val="4"/>
                <c:pt idx="0">
                  <c:v>477588</c:v>
                </c:pt>
                <c:pt idx="1">
                  <c:v>455385</c:v>
                </c:pt>
                <c:pt idx="2">
                  <c:v>279309</c:v>
                </c:pt>
                <c:pt idx="3">
                  <c:v>347278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90-4B98-BEFE-183D2A930987}"/>
            </c:ext>
          </c:extLst>
        </c:ser>
        <c:ser>
          <c:idx val="1"/>
          <c:order val="1"/>
          <c:tx>
            <c:v>Procrastinated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Sheet1!$O$16:$O$19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90-4B98-BEFE-183D2A930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45032752"/>
        <c:axId val="-745032208"/>
      </c:barChart>
      <c:catAx>
        <c:axId val="-74503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5032208"/>
        <c:crosses val="autoZero"/>
        <c:auto val="1"/>
        <c:lblAlgn val="ctr"/>
        <c:lblOffset val="100"/>
        <c:noMultiLvlLbl val="0"/>
      </c:catAx>
      <c:valAx>
        <c:axId val="-74503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503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53B3-C9A4-470B-ADC8-0E296A4901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ABE9EA-C51C-4284-B005-E7CD10F7ED1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Android </a:t>
          </a:r>
        </a:p>
        <a:p>
          <a:r>
            <a:rPr lang="en-US" sz="2000" dirty="0">
              <a:solidFill>
                <a:schemeClr val="tx1"/>
              </a:solidFill>
            </a:rPr>
            <a:t>App Source Code</a:t>
          </a:r>
        </a:p>
      </dgm:t>
    </dgm:pt>
    <dgm:pt modelId="{6A64213C-193D-4E0C-A13B-FD89BF7A9951}" type="parTrans" cxnId="{528052DA-1307-4C71-9192-F829846029BC}">
      <dgm:prSet/>
      <dgm:spPr/>
      <dgm:t>
        <a:bodyPr/>
        <a:lstStyle/>
        <a:p>
          <a:endParaRPr lang="en-US"/>
        </a:p>
      </dgm:t>
    </dgm:pt>
    <dgm:pt modelId="{40F1C22D-A449-434E-987A-E68AEC0880CA}" type="sibTrans" cxnId="{528052DA-1307-4C71-9192-F829846029BC}">
      <dgm:prSet/>
      <dgm:spPr/>
      <dgm:t>
        <a:bodyPr/>
        <a:lstStyle/>
        <a:p>
          <a:endParaRPr lang="en-US"/>
        </a:p>
      </dgm:t>
    </dgm:pt>
    <dgm:pt modelId="{9BCC45EA-EBF3-4074-BE7B-EA58097E700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Procrastinated Version of App (Source Code)</a:t>
          </a:r>
        </a:p>
      </dgm:t>
    </dgm:pt>
    <dgm:pt modelId="{DE386083-8AC0-419B-8A7E-C9C23ACC2B08}" type="parTrans" cxnId="{7B4BB9AB-E126-4621-A60D-819E975185A5}">
      <dgm:prSet/>
      <dgm:spPr/>
      <dgm:t>
        <a:bodyPr/>
        <a:lstStyle/>
        <a:p>
          <a:endParaRPr lang="en-US"/>
        </a:p>
      </dgm:t>
    </dgm:pt>
    <dgm:pt modelId="{567CCAA1-3D67-44B5-ADEE-9A552ADBB006}" type="sibTrans" cxnId="{7B4BB9AB-E126-4621-A60D-819E975185A5}">
      <dgm:prSet/>
      <dgm:spPr/>
      <dgm:t>
        <a:bodyPr/>
        <a:lstStyle/>
        <a:p>
          <a:endParaRPr lang="en-US"/>
        </a:p>
      </dgm:t>
    </dgm:pt>
    <dgm:pt modelId="{7CD7B0E1-2C9C-4724-9C3D-DC127CC63AC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000">
              <a:solidFill>
                <a:schemeClr val="tx1"/>
              </a:solidFill>
            </a:rPr>
            <a:t>Procrastination </a:t>
          </a:r>
          <a:r>
            <a:rPr lang="en-US" sz="2000" dirty="0">
              <a:solidFill>
                <a:schemeClr val="tx1"/>
              </a:solidFill>
            </a:rPr>
            <a:t>Library</a:t>
          </a:r>
        </a:p>
      </dgm:t>
    </dgm:pt>
    <dgm:pt modelId="{6FEF9416-1C5D-418A-B43C-5AC805C3E48A}" type="parTrans" cxnId="{4B4C1D5C-05EA-4768-9D95-B0C70E8D8200}">
      <dgm:prSet/>
      <dgm:spPr/>
      <dgm:t>
        <a:bodyPr/>
        <a:lstStyle/>
        <a:p>
          <a:endParaRPr lang="en-US"/>
        </a:p>
      </dgm:t>
    </dgm:pt>
    <dgm:pt modelId="{0D9B56E9-3E22-43FD-AFCB-25F33CA4C8B4}" type="sibTrans" cxnId="{4B4C1D5C-05EA-4768-9D95-B0C70E8D8200}">
      <dgm:prSet/>
      <dgm:spPr/>
      <dgm:t>
        <a:bodyPr/>
        <a:lstStyle/>
        <a:p>
          <a:endParaRPr lang="en-US"/>
        </a:p>
      </dgm:t>
    </dgm:pt>
    <dgm:pt modelId="{3592C66F-E09E-46F3-B781-CCED25FDEE5F}" type="pres">
      <dgm:prSet presAssocID="{E66653B3-C9A4-470B-ADC8-0E296A490190}" presName="Name0" presStyleCnt="0">
        <dgm:presLayoutVars>
          <dgm:dir/>
          <dgm:resizeHandles val="exact"/>
        </dgm:presLayoutVars>
      </dgm:prSet>
      <dgm:spPr/>
    </dgm:pt>
    <dgm:pt modelId="{9F2C44A9-B175-4319-B441-D6EB98677BBF}" type="pres">
      <dgm:prSet presAssocID="{85ABE9EA-C51C-4284-B005-E7CD10F7ED1E}" presName="node" presStyleLbl="node1" presStyleIdx="0" presStyleCnt="3">
        <dgm:presLayoutVars>
          <dgm:bulletEnabled val="1"/>
        </dgm:presLayoutVars>
      </dgm:prSet>
      <dgm:spPr/>
    </dgm:pt>
    <dgm:pt modelId="{CD6FC825-67FF-43B8-8949-75409DACFE21}" type="pres">
      <dgm:prSet presAssocID="{40F1C22D-A449-434E-987A-E68AEC0880CA}" presName="sibTrans" presStyleLbl="sibTrans2D1" presStyleIdx="0" presStyleCnt="2"/>
      <dgm:spPr/>
    </dgm:pt>
    <dgm:pt modelId="{F199211B-E789-4AF6-B390-092E649AE6FC}" type="pres">
      <dgm:prSet presAssocID="{40F1C22D-A449-434E-987A-E68AEC0880CA}" presName="connectorText" presStyleLbl="sibTrans2D1" presStyleIdx="0" presStyleCnt="2"/>
      <dgm:spPr/>
    </dgm:pt>
    <dgm:pt modelId="{046FF645-E531-4587-BF25-DE4CA0626C43}" type="pres">
      <dgm:prSet presAssocID="{7CD7B0E1-2C9C-4724-9C3D-DC127CC63ACE}" presName="node" presStyleLbl="node1" presStyleIdx="1" presStyleCnt="3">
        <dgm:presLayoutVars>
          <dgm:bulletEnabled val="1"/>
        </dgm:presLayoutVars>
      </dgm:prSet>
      <dgm:spPr/>
    </dgm:pt>
    <dgm:pt modelId="{570B1396-8F0B-4B57-91C1-3E5BAD9962F9}" type="pres">
      <dgm:prSet presAssocID="{0D9B56E9-3E22-43FD-AFCB-25F33CA4C8B4}" presName="sibTrans" presStyleLbl="sibTrans2D1" presStyleIdx="1" presStyleCnt="2"/>
      <dgm:spPr/>
    </dgm:pt>
    <dgm:pt modelId="{76A837BD-7949-445D-84C1-A1A8B16BD959}" type="pres">
      <dgm:prSet presAssocID="{0D9B56E9-3E22-43FD-AFCB-25F33CA4C8B4}" presName="connectorText" presStyleLbl="sibTrans2D1" presStyleIdx="1" presStyleCnt="2"/>
      <dgm:spPr/>
    </dgm:pt>
    <dgm:pt modelId="{1FE67B6B-CC4C-4CF6-8BD2-4EF00D19892F}" type="pres">
      <dgm:prSet presAssocID="{9BCC45EA-EBF3-4074-BE7B-EA58097E7009}" presName="node" presStyleLbl="node1" presStyleIdx="2" presStyleCnt="3">
        <dgm:presLayoutVars>
          <dgm:bulletEnabled val="1"/>
        </dgm:presLayoutVars>
      </dgm:prSet>
      <dgm:spPr/>
    </dgm:pt>
  </dgm:ptLst>
  <dgm:cxnLst>
    <dgm:cxn modelId="{7FEB2D24-6156-42A8-96CB-057A55BDAEF6}" type="presOf" srcId="{0D9B56E9-3E22-43FD-AFCB-25F33CA4C8B4}" destId="{570B1396-8F0B-4B57-91C1-3E5BAD9962F9}" srcOrd="0" destOrd="0" presId="urn:microsoft.com/office/officeart/2005/8/layout/process1"/>
    <dgm:cxn modelId="{99B1AF27-3D2B-4597-AD4B-A3449451148D}" type="presOf" srcId="{E66653B3-C9A4-470B-ADC8-0E296A490190}" destId="{3592C66F-E09E-46F3-B781-CCED25FDEE5F}" srcOrd="0" destOrd="0" presId="urn:microsoft.com/office/officeart/2005/8/layout/process1"/>
    <dgm:cxn modelId="{4B4C1D5C-05EA-4768-9D95-B0C70E8D8200}" srcId="{E66653B3-C9A4-470B-ADC8-0E296A490190}" destId="{7CD7B0E1-2C9C-4724-9C3D-DC127CC63ACE}" srcOrd="1" destOrd="0" parTransId="{6FEF9416-1C5D-418A-B43C-5AC805C3E48A}" sibTransId="{0D9B56E9-3E22-43FD-AFCB-25F33CA4C8B4}"/>
    <dgm:cxn modelId="{ACEC1276-E1E9-4037-8173-3173CBBB2258}" type="presOf" srcId="{7CD7B0E1-2C9C-4724-9C3D-DC127CC63ACE}" destId="{046FF645-E531-4587-BF25-DE4CA0626C43}" srcOrd="0" destOrd="0" presId="urn:microsoft.com/office/officeart/2005/8/layout/process1"/>
    <dgm:cxn modelId="{112D527F-50DE-481B-8796-82A62B9DAA8C}" type="presOf" srcId="{0D9B56E9-3E22-43FD-AFCB-25F33CA4C8B4}" destId="{76A837BD-7949-445D-84C1-A1A8B16BD959}" srcOrd="1" destOrd="0" presId="urn:microsoft.com/office/officeart/2005/8/layout/process1"/>
    <dgm:cxn modelId="{1A58F697-8DC0-43DB-9409-1728E8B91D28}" type="presOf" srcId="{40F1C22D-A449-434E-987A-E68AEC0880CA}" destId="{F199211B-E789-4AF6-B390-092E649AE6FC}" srcOrd="1" destOrd="0" presId="urn:microsoft.com/office/officeart/2005/8/layout/process1"/>
    <dgm:cxn modelId="{7ADE8999-0C98-42CF-BD84-7BF422AB7377}" type="presOf" srcId="{40F1C22D-A449-434E-987A-E68AEC0880CA}" destId="{CD6FC825-67FF-43B8-8949-75409DACFE21}" srcOrd="0" destOrd="0" presId="urn:microsoft.com/office/officeart/2005/8/layout/process1"/>
    <dgm:cxn modelId="{7B4BB9AB-E126-4621-A60D-819E975185A5}" srcId="{E66653B3-C9A4-470B-ADC8-0E296A490190}" destId="{9BCC45EA-EBF3-4074-BE7B-EA58097E7009}" srcOrd="2" destOrd="0" parTransId="{DE386083-8AC0-419B-8A7E-C9C23ACC2B08}" sibTransId="{567CCAA1-3D67-44B5-ADEE-9A552ADBB006}"/>
    <dgm:cxn modelId="{BE5005C8-F421-47A5-A83F-C5831517C7C6}" type="presOf" srcId="{9BCC45EA-EBF3-4074-BE7B-EA58097E7009}" destId="{1FE67B6B-CC4C-4CF6-8BD2-4EF00D19892F}" srcOrd="0" destOrd="0" presId="urn:microsoft.com/office/officeart/2005/8/layout/process1"/>
    <dgm:cxn modelId="{528052DA-1307-4C71-9192-F829846029BC}" srcId="{E66653B3-C9A4-470B-ADC8-0E296A490190}" destId="{85ABE9EA-C51C-4284-B005-E7CD10F7ED1E}" srcOrd="0" destOrd="0" parTransId="{6A64213C-193D-4E0C-A13B-FD89BF7A9951}" sibTransId="{40F1C22D-A449-434E-987A-E68AEC0880CA}"/>
    <dgm:cxn modelId="{899639F1-73C4-467E-B644-9315BE75C745}" type="presOf" srcId="{85ABE9EA-C51C-4284-B005-E7CD10F7ED1E}" destId="{9F2C44A9-B175-4319-B441-D6EB98677BBF}" srcOrd="0" destOrd="0" presId="urn:microsoft.com/office/officeart/2005/8/layout/process1"/>
    <dgm:cxn modelId="{E5F0CFFD-45B7-4B4F-91A6-D27C5380C20F}" type="presParOf" srcId="{3592C66F-E09E-46F3-B781-CCED25FDEE5F}" destId="{9F2C44A9-B175-4319-B441-D6EB98677BBF}" srcOrd="0" destOrd="0" presId="urn:microsoft.com/office/officeart/2005/8/layout/process1"/>
    <dgm:cxn modelId="{92F67A37-16A8-4A11-956B-C4DDC4668042}" type="presParOf" srcId="{3592C66F-E09E-46F3-B781-CCED25FDEE5F}" destId="{CD6FC825-67FF-43B8-8949-75409DACFE21}" srcOrd="1" destOrd="0" presId="urn:microsoft.com/office/officeart/2005/8/layout/process1"/>
    <dgm:cxn modelId="{74265290-0B01-4CD2-B044-185D4C89DB32}" type="presParOf" srcId="{CD6FC825-67FF-43B8-8949-75409DACFE21}" destId="{F199211B-E789-4AF6-B390-092E649AE6FC}" srcOrd="0" destOrd="0" presId="urn:microsoft.com/office/officeart/2005/8/layout/process1"/>
    <dgm:cxn modelId="{D0974FF5-152B-4FF8-9960-A0B629100F15}" type="presParOf" srcId="{3592C66F-E09E-46F3-B781-CCED25FDEE5F}" destId="{046FF645-E531-4587-BF25-DE4CA0626C43}" srcOrd="2" destOrd="0" presId="urn:microsoft.com/office/officeart/2005/8/layout/process1"/>
    <dgm:cxn modelId="{1E0BF7CA-62D8-4A9F-BC82-34CAD698039C}" type="presParOf" srcId="{3592C66F-E09E-46F3-B781-CCED25FDEE5F}" destId="{570B1396-8F0B-4B57-91C1-3E5BAD9962F9}" srcOrd="3" destOrd="0" presId="urn:microsoft.com/office/officeart/2005/8/layout/process1"/>
    <dgm:cxn modelId="{023BA554-C2CF-4837-8BF7-C0B74626BAC7}" type="presParOf" srcId="{570B1396-8F0B-4B57-91C1-3E5BAD9962F9}" destId="{76A837BD-7949-445D-84C1-A1A8B16BD959}" srcOrd="0" destOrd="0" presId="urn:microsoft.com/office/officeart/2005/8/layout/process1"/>
    <dgm:cxn modelId="{8D5A36A2-34F7-492F-BD7C-FE933D2FAE9D}" type="presParOf" srcId="{3592C66F-E09E-46F3-B781-CCED25FDEE5F}" destId="{1FE67B6B-CC4C-4CF6-8BD2-4EF00D1989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C44A9-B175-4319-B441-D6EB98677BBF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Android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App Source Code</a:t>
          </a:r>
        </a:p>
      </dsp:txBody>
      <dsp:txXfrm>
        <a:off x="48992" y="1227671"/>
        <a:ext cx="2259719" cy="1322906"/>
      </dsp:txXfrm>
    </dsp:sp>
    <dsp:sp modelId="{CD6FC825-67FF-43B8-8949-75409DACFE21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84072" y="1714877"/>
        <a:ext cx="347558" cy="348494"/>
      </dsp:txXfrm>
    </dsp:sp>
    <dsp:sp modelId="{046FF645-E531-4587-BF25-DE4CA0626C43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Procrastination </a:t>
          </a:r>
          <a:r>
            <a:rPr lang="en-US" sz="2000" kern="1200" dirty="0">
              <a:solidFill>
                <a:schemeClr val="tx1"/>
              </a:solidFill>
            </a:rPr>
            <a:t>Library</a:t>
          </a:r>
        </a:p>
      </dsp:txBody>
      <dsp:txXfrm>
        <a:off x="3327840" y="1227671"/>
        <a:ext cx="2259719" cy="1322906"/>
      </dsp:txXfrm>
    </dsp:sp>
    <dsp:sp modelId="{570B1396-8F0B-4B57-91C1-3E5BAD9962F9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62920" y="1714877"/>
        <a:ext cx="347558" cy="348494"/>
      </dsp:txXfrm>
    </dsp:sp>
    <dsp:sp modelId="{1FE67B6B-CC4C-4CF6-8BD2-4EF00D19892F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Procrastinated Version of App (Source Code)</a:t>
          </a:r>
        </a:p>
      </dsp:txBody>
      <dsp:txXfrm>
        <a:off x="6606687" y="1227671"/>
        <a:ext cx="2259719" cy="1322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9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3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6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2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1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1" y="872067"/>
            <a:ext cx="11379199" cy="2262781"/>
          </a:xfrm>
        </p:spPr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213" y="3778312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Akshay</a:t>
            </a:r>
            <a:r>
              <a:rPr lang="en-US" sz="2400" dirty="0"/>
              <a:t> Kamath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Amish Shah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267" y="1905000"/>
            <a:ext cx="9286345" cy="4006222"/>
          </a:xfrm>
        </p:spPr>
        <p:txBody>
          <a:bodyPr>
            <a:noAutofit/>
          </a:bodyPr>
          <a:lstStyle/>
          <a:p>
            <a:r>
              <a:rPr lang="en-US" sz="2400" dirty="0"/>
              <a:t>Implement a Simple POC Weather App</a:t>
            </a:r>
            <a:r>
              <a:rPr lang="en-US" sz="2400" b="1" i="1" dirty="0"/>
              <a:t>, </a:t>
            </a:r>
            <a:r>
              <a:rPr lang="en-US" sz="2400" dirty="0"/>
              <a:t>with the </a:t>
            </a:r>
            <a:r>
              <a:rPr lang="en-US" sz="2400" dirty="0" err="1"/>
              <a:t>prefetch</a:t>
            </a:r>
            <a:r>
              <a:rPr lang="en-US" sz="2400" dirty="0"/>
              <a:t> pattern and 2 screens</a:t>
            </a:r>
          </a:p>
          <a:p>
            <a:pPr lvl="1"/>
            <a:r>
              <a:rPr lang="en-US" sz="2400" dirty="0"/>
              <a:t>First Screen – </a:t>
            </a:r>
            <a:r>
              <a:rPr lang="en-US" sz="2400" dirty="0" err="1"/>
              <a:t>Prefetch</a:t>
            </a:r>
            <a:endParaRPr lang="en-US" sz="2400" dirty="0"/>
          </a:p>
          <a:p>
            <a:pPr lvl="1"/>
            <a:r>
              <a:rPr lang="en-US" sz="2400" dirty="0"/>
              <a:t>Second Screen – Use the </a:t>
            </a:r>
            <a:r>
              <a:rPr lang="en-US" sz="2400" dirty="0" err="1"/>
              <a:t>prefetch</a:t>
            </a:r>
            <a:r>
              <a:rPr lang="en-US" sz="2400" dirty="0"/>
              <a:t> data</a:t>
            </a:r>
          </a:p>
          <a:p>
            <a:r>
              <a:rPr lang="en-US" sz="2600" dirty="0"/>
              <a:t> Implement Instrumentation and Procrastination tool for desktop</a:t>
            </a:r>
          </a:p>
          <a:p>
            <a:r>
              <a:rPr lang="en-US" sz="2400" dirty="0"/>
              <a:t>Implement Measurements Library for data usage and VPC measurement</a:t>
            </a:r>
          </a:p>
          <a:p>
            <a:r>
              <a:rPr lang="en-US" sz="2400" dirty="0"/>
              <a:t>Implement Android Procrastination Library</a:t>
            </a:r>
          </a:p>
        </p:txBody>
      </p:sp>
    </p:spTree>
    <p:extLst>
      <p:ext uri="{BB962C8B-B14F-4D97-AF65-F5344CB8AC3E}">
        <p14:creationId xmlns:p14="http://schemas.microsoft.com/office/powerpoint/2010/main" val="31548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3760"/>
          </a:xfrm>
        </p:spPr>
        <p:txBody>
          <a:bodyPr>
            <a:normAutofit/>
          </a:bodyPr>
          <a:lstStyle/>
          <a:p>
            <a:r>
              <a:rPr lang="en-US" sz="2400" dirty="0"/>
              <a:t>Provide it to 4 users</a:t>
            </a:r>
          </a:p>
          <a:p>
            <a:r>
              <a:rPr lang="en-US" sz="2400" dirty="0"/>
              <a:t>User study for 5 days </a:t>
            </a:r>
          </a:p>
          <a:p>
            <a:r>
              <a:rPr lang="en-US" sz="2400" dirty="0"/>
              <a:t>2 Users – </a:t>
            </a:r>
            <a:r>
              <a:rPr lang="en-US" sz="2400" dirty="0" err="1"/>
              <a:t>Prefetch</a:t>
            </a:r>
            <a:r>
              <a:rPr lang="en-US" sz="2400" dirty="0"/>
              <a:t> App , 2 Users – </a:t>
            </a:r>
            <a:r>
              <a:rPr lang="en-US" sz="2400" dirty="0" err="1"/>
              <a:t>Prefetch</a:t>
            </a:r>
            <a:r>
              <a:rPr lang="en-US" sz="2400" dirty="0"/>
              <a:t> Procrastinated  App</a:t>
            </a:r>
          </a:p>
          <a:p>
            <a:r>
              <a:rPr lang="en-US" sz="2400" dirty="0"/>
              <a:t>Track view </a:t>
            </a:r>
            <a:r>
              <a:rPr lang="en-US" sz="2400" dirty="0" err="1"/>
              <a:t>prefetch</a:t>
            </a:r>
            <a:r>
              <a:rPr lang="en-US" sz="2400" dirty="0"/>
              <a:t> correlation</a:t>
            </a:r>
          </a:p>
          <a:p>
            <a:r>
              <a:rPr lang="en-US" sz="2400" dirty="0"/>
              <a:t>Track network data usage of app for each day per user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61" y="3447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821089"/>
              </p:ext>
            </p:extLst>
          </p:nvPr>
        </p:nvGraphicFramePr>
        <p:xfrm>
          <a:off x="1337733" y="1490133"/>
          <a:ext cx="10634809" cy="475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97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792" y="5225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 – Procrastinated vs </a:t>
            </a:r>
            <a:br>
              <a:rPr lang="en-US" dirty="0"/>
            </a:br>
            <a:r>
              <a:rPr lang="en-US" dirty="0"/>
              <a:t>Non Procrastinated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571515"/>
              </p:ext>
            </p:extLst>
          </p:nvPr>
        </p:nvGraphicFramePr>
        <p:xfrm>
          <a:off x="2269067" y="1803399"/>
          <a:ext cx="8144935" cy="471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78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Comparing User 4 to User 1 yields 27% savings in data</a:t>
            </a:r>
          </a:p>
          <a:p>
            <a:r>
              <a:rPr lang="en-US" sz="2400" dirty="0"/>
              <a:t>Comparing User 3 to User 1 yields 41% savings in data</a:t>
            </a:r>
          </a:p>
          <a:p>
            <a:r>
              <a:rPr lang="en-US" sz="2400" dirty="0"/>
              <a:t>User 4 VPC &gt; User 3 VPC. Hence User 4 consumes more data.</a:t>
            </a:r>
          </a:p>
          <a:p>
            <a:r>
              <a:rPr lang="en-US" sz="2400" dirty="0"/>
              <a:t>Mean Saving of 34%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01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to one pattern only </a:t>
            </a:r>
          </a:p>
          <a:p>
            <a:r>
              <a:rPr lang="en-US" sz="2400" dirty="0"/>
              <a:t>Limited to Java source code</a:t>
            </a:r>
          </a:p>
          <a:p>
            <a:r>
              <a:rPr lang="en-US" sz="2400" dirty="0"/>
              <a:t>Requires developer involvement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98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for POST based </a:t>
            </a:r>
            <a:r>
              <a:rPr lang="en-US" sz="2400" dirty="0" err="1"/>
              <a:t>prefetch</a:t>
            </a:r>
            <a:r>
              <a:rPr lang="en-US" sz="2400" dirty="0"/>
              <a:t> </a:t>
            </a:r>
          </a:p>
          <a:p>
            <a:r>
              <a:rPr lang="en-US" sz="2400" dirty="0"/>
              <a:t>Analyze at Byte Code level</a:t>
            </a:r>
          </a:p>
          <a:p>
            <a:r>
              <a:rPr lang="en-US" sz="2400" dirty="0"/>
              <a:t>Identify more patterns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08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20077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1292352"/>
            <a:ext cx="10004996" cy="5462016"/>
          </a:xfrm>
        </p:spPr>
        <p:txBody>
          <a:bodyPr>
            <a:normAutofit lnSpcReduction="10000"/>
          </a:bodyPr>
          <a:lstStyle/>
          <a:p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Prefetched contents at the time of launch gets rendered quickly and improves user experience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Unavoidable data usage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9404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6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/>
          </a:bodyPr>
          <a:lstStyle/>
          <a:p>
            <a:r>
              <a:rPr lang="en-US" sz="2400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1{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var1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var2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startActivity2(var2)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2{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8710" y="30337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03422" y="39336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54802" y="43254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7813" y="55520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 flipH="1">
            <a:off x="3817511" y="5156200"/>
            <a:ext cx="1151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8709" y="15006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3812651" y="25579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89027" y="420959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1788" y="420959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cxnSp>
        <p:nvCxnSpPr>
          <p:cNvPr id="10" name="Connector: Elbow 9"/>
          <p:cNvCxnSpPr>
            <a:stCxn id="25" idx="2"/>
            <a:endCxn id="9" idx="3"/>
          </p:cNvCxnSpPr>
          <p:nvPr/>
        </p:nvCxnSpPr>
        <p:spPr>
          <a:xfrm rot="5400000">
            <a:off x="6827827" y="2999688"/>
            <a:ext cx="828173" cy="536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21" idx="1"/>
          </p:cNvCxnSpPr>
          <p:nvPr/>
        </p:nvCxnSpPr>
        <p:spPr>
          <a:xfrm flipV="1">
            <a:off x="4582521" y="4739952"/>
            <a:ext cx="519267" cy="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  <a:endCxn id="25" idx="1"/>
          </p:cNvCxnSpPr>
          <p:nvPr/>
        </p:nvCxnSpPr>
        <p:spPr>
          <a:xfrm>
            <a:off x="7776965" y="4739952"/>
            <a:ext cx="81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3766" y="51562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5727" y="437062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76" y="1415415"/>
            <a:ext cx="7415832" cy="52187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35935" y="1939636"/>
            <a:ext cx="2613891" cy="258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1571" y="1939636"/>
            <a:ext cx="20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while(b ≠ 0){</a:t>
            </a:r>
          </a:p>
          <a:p>
            <a:r>
              <a:rPr lang="en-US" dirty="0"/>
              <a:t>	if (..)</a:t>
            </a:r>
          </a:p>
          <a:p>
            <a:r>
              <a:rPr lang="en-US" dirty="0"/>
              <a:t>	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return a;</a:t>
            </a:r>
          </a:p>
        </p:txBody>
      </p:sp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2417681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2417680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1408" y="3666836"/>
            <a:ext cx="1878978" cy="174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Procrastinate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refetch call for this variable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3480763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4536948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7" idx="3"/>
            <a:endCxn id="8" idx="1"/>
          </p:cNvCxnSpPr>
          <p:nvPr/>
        </p:nvCxnSpPr>
        <p:spPr>
          <a:xfrm>
            <a:off x="7017176" y="4536950"/>
            <a:ext cx="1044232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3071882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3086750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3079320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415727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5432" y="2358292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check for </a:t>
            </a:r>
          </a:p>
          <a:p>
            <a:r>
              <a:rPr lang="en-US" dirty="0"/>
              <a:t>next variable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228" y="244433"/>
            <a:ext cx="8911687" cy="656421"/>
          </a:xfrm>
        </p:spPr>
        <p:txBody>
          <a:bodyPr/>
          <a:lstStyle/>
          <a:p>
            <a:pPr algn="ctr"/>
            <a:r>
              <a:rPr lang="en-US" dirty="0"/>
              <a:t>Method – Track User Movements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88804" y="4361263"/>
            <a:ext cx="1665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ViewPrefetch</a:t>
            </a:r>
            <a:endParaRPr lang="en-US" sz="1600" dirty="0"/>
          </a:p>
          <a:p>
            <a:pPr algn="ctr"/>
            <a:r>
              <a:rPr lang="en-US" sz="1600" dirty="0"/>
              <a:t>Correlation Score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7399" y="2655062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82111" y="3554952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33491" y="3946745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6502" y="5173379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25" name="Straight Arrow Connector 24"/>
          <p:cNvCxnSpPr>
            <a:cxnSpLocks/>
            <a:stCxn id="23" idx="2"/>
            <a:endCxn id="24" idx="0"/>
          </p:cNvCxnSpPr>
          <p:nvPr/>
        </p:nvCxnSpPr>
        <p:spPr>
          <a:xfrm flipH="1">
            <a:off x="4196200" y="4777511"/>
            <a:ext cx="1151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7398" y="1121984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7" name="Straight Arrow Connector 26"/>
          <p:cNvCxnSpPr>
            <a:cxnSpLocks/>
            <a:stCxn id="26" idx="2"/>
            <a:endCxn id="21" idx="0"/>
          </p:cNvCxnSpPr>
          <p:nvPr/>
        </p:nvCxnSpPr>
        <p:spPr>
          <a:xfrm>
            <a:off x="4191340" y="2179278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67716" y="3830910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0477" y="3830910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cxnSp>
        <p:nvCxnSpPr>
          <p:cNvPr id="30" name="Connector: Elbow 29"/>
          <p:cNvCxnSpPr>
            <a:stCxn id="28" idx="2"/>
            <a:endCxn id="24" idx="3"/>
          </p:cNvCxnSpPr>
          <p:nvPr/>
        </p:nvCxnSpPr>
        <p:spPr>
          <a:xfrm rot="5400000">
            <a:off x="7206516" y="2620999"/>
            <a:ext cx="828173" cy="536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29" idx="1"/>
          </p:cNvCxnSpPr>
          <p:nvPr/>
        </p:nvCxnSpPr>
        <p:spPr>
          <a:xfrm flipV="1">
            <a:off x="4961210" y="4361263"/>
            <a:ext cx="519267" cy="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28" idx="1"/>
          </p:cNvCxnSpPr>
          <p:nvPr/>
        </p:nvCxnSpPr>
        <p:spPr>
          <a:xfrm>
            <a:off x="8155654" y="4361263"/>
            <a:ext cx="81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2455" y="477751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44416" y="39919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18" name="Graphic 17" descr="Gaug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263" y="3586380"/>
            <a:ext cx="914400" cy="914400"/>
          </a:xfrm>
          <a:prstGeom prst="rect">
            <a:avLst/>
          </a:prstGeom>
        </p:spPr>
      </p:pic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Prefetch</a:t>
            </a:r>
            <a:r>
              <a:rPr lang="en-US" dirty="0"/>
              <a:t> Correlation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789"/>
            <a:ext cx="8915400" cy="448143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Key Limitation: General User Adaptability</a:t>
            </a:r>
          </a:p>
          <a:p>
            <a:r>
              <a:rPr lang="en-US" sz="2400" dirty="0"/>
              <a:t>Proposed Solution: Perform Study of </a:t>
            </a:r>
            <a:r>
              <a:rPr lang="en-US" sz="2400" dirty="0" err="1"/>
              <a:t>Prefetch</a:t>
            </a:r>
            <a:r>
              <a:rPr lang="en-US" sz="2400" dirty="0"/>
              <a:t> Necessity using VPC</a:t>
            </a:r>
          </a:p>
          <a:p>
            <a:r>
              <a:rPr lang="en-US" sz="2400" dirty="0"/>
              <a:t>For each time a </a:t>
            </a:r>
            <a:r>
              <a:rPr lang="en-US" sz="2400" dirty="0" err="1"/>
              <a:t>prefetch</a:t>
            </a:r>
            <a:r>
              <a:rPr lang="en-US" sz="2400" dirty="0"/>
              <a:t> is performed, evaluate how many times a view is invoked</a:t>
            </a:r>
          </a:p>
          <a:p>
            <a:r>
              <a:rPr lang="en-US" sz="2400" dirty="0"/>
              <a:t>Implemented as a part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2824</TotalTime>
  <Words>452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Design</vt:lpstr>
      <vt:lpstr>Design </vt:lpstr>
      <vt:lpstr>Design</vt:lpstr>
      <vt:lpstr>Method – Static Analysis: ASTs</vt:lpstr>
      <vt:lpstr>PowerPoint Presentation</vt:lpstr>
      <vt:lpstr>Method – Track User Movements</vt:lpstr>
      <vt:lpstr>View Prefetch Correlation (VPC)</vt:lpstr>
      <vt:lpstr>Approach &amp; Implementation</vt:lpstr>
      <vt:lpstr>Evaluation Methodology</vt:lpstr>
      <vt:lpstr>Results</vt:lpstr>
      <vt:lpstr>Results – Procrastinated vs  Non Procrastinated</vt:lpstr>
      <vt:lpstr>Results Summary</vt:lpstr>
      <vt:lpstr>Limitations</vt:lpstr>
      <vt:lpstr>Potential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Amish Shah</cp:lastModifiedBy>
  <cp:revision>123</cp:revision>
  <dcterms:created xsi:type="dcterms:W3CDTF">2017-04-20T16:27:56Z</dcterms:created>
  <dcterms:modified xsi:type="dcterms:W3CDTF">2017-04-24T01:27:00Z</dcterms:modified>
</cp:coreProperties>
</file>