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Lato"/>
      <p:regular r:id="rId17"/>
      <p:bold r:id="rId18"/>
      <p:italic r:id="rId19"/>
      <p:boldItalic r:id="rId20"/>
    </p:embeddedFont>
    <p:embeddedFont>
      <p:font typeface="Montserrat"/>
      <p:regular r:id="rId21"/>
      <p:bold r:id="rId22"/>
      <p:italic r:id="rId23"/>
      <p:boldItalic r:id="rId24"/>
    </p:embeddedFont>
    <p:embeddedFont>
      <p:font typeface="Helvetica Neue"/>
      <p:regular r:id="rId25"/>
      <p:bold r:id="rId26"/>
      <p:italic r:id="rId27"/>
      <p:boldItalic r:id="rId28"/>
    </p:embeddedFont>
    <p:embeddedFont>
      <p:font typeface="Montserrat ExtraBold"/>
      <p:bold r:id="rId29"/>
      <p:boldItalic r:id="rId30"/>
    </p:embeddedFont>
    <p:embeddedFont>
      <p:font typeface="Helvetica Neue Light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5" roundtripDataSignature="AMtx7mjNzgAMu8aAy3Ba9sRvEGoJRVoFX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1B68E00-AA27-44AF-A834-677DA73EEBB9}">
  <a:tblStyle styleId="{A1B68E00-AA27-44AF-A834-677DA73EEBB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555555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555555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555555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555555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555555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555555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/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HelveticaNeue-bold.fntdata"/><Relationship Id="rId25" Type="http://schemas.openxmlformats.org/officeDocument/2006/relationships/font" Target="fonts/HelveticaNeue-regular.fntdata"/><Relationship Id="rId28" Type="http://schemas.openxmlformats.org/officeDocument/2006/relationships/font" Target="fonts/HelveticaNeue-boldItalic.fntdata"/><Relationship Id="rId27" Type="http://schemas.openxmlformats.org/officeDocument/2006/relationships/font" Target="fonts/HelveticaNeue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Extra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HelveticaNeueLight-regular.fntdata"/><Relationship Id="rId30" Type="http://schemas.openxmlformats.org/officeDocument/2006/relationships/font" Target="fonts/MontserratExtraBold-boldItalic.fntdata"/><Relationship Id="rId11" Type="http://schemas.openxmlformats.org/officeDocument/2006/relationships/slide" Target="slides/slide5.xml"/><Relationship Id="rId33" Type="http://schemas.openxmlformats.org/officeDocument/2006/relationships/font" Target="fonts/HelveticaNeueLight-italic.fntdata"/><Relationship Id="rId10" Type="http://schemas.openxmlformats.org/officeDocument/2006/relationships/slide" Target="slides/slide4.xml"/><Relationship Id="rId32" Type="http://schemas.openxmlformats.org/officeDocument/2006/relationships/font" Target="fonts/HelveticaNeueLight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HelveticaNeueLight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ato-regular.fntdata"/><Relationship Id="rId16" Type="http://schemas.openxmlformats.org/officeDocument/2006/relationships/slide" Target="slides/slide10.xml"/><Relationship Id="rId19" Type="http://schemas.openxmlformats.org/officeDocument/2006/relationships/font" Target="fonts/Lato-italic.fntdata"/><Relationship Id="rId18" Type="http://schemas.openxmlformats.org/officeDocument/2006/relationships/font" Target="fonts/La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ga6a312124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" name="Google Shape;29;ga6a312124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a6a3121241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ga6a3121241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" name="Google Shape;4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a6508d39c2_0_20"/>
          <p:cNvSpPr txBox="1"/>
          <p:nvPr>
            <p:ph idx="12" type="sldNum"/>
          </p:nvPr>
        </p:nvSpPr>
        <p:spPr>
          <a:xfrm>
            <a:off x="4484637" y="4905375"/>
            <a:ext cx="170100" cy="176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Helvetica Neue Light"/>
              <a:buNone/>
              <a:defRPr b="0" i="0" sz="900" u="none" cap="none" strike="noStrik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ga6508d39c2_0_8"/>
          <p:cNvSpPr txBox="1"/>
          <p:nvPr>
            <p:ph type="title"/>
          </p:nvPr>
        </p:nvSpPr>
        <p:spPr>
          <a:xfrm>
            <a:off x="438863" y="2167125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00"/>
              <a:buFont typeface="Montserrat ExtraBold"/>
              <a:buNone/>
              <a:defRPr sz="31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+ Right Side Image">
  <p:cSld name="1_Custom Layout_1_1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a6508d39c2_0_1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" name="Google Shape;19;ga6508d39c2_0_10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">
  <p:cSld name="1_Custom Layou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a6508d39c2_0_13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2" name="Google Shape;22;ga6508d39c2_0_13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Body 2 Column">
  <p:cSld name="1_Custom Layout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a6508d39c2_0_16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ontserrat ExtraBold"/>
              <a:buNone/>
              <a:defRPr sz="2700"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25" name="Google Shape;25;ga6508d39c2_0_16"/>
          <p:cNvSpPr txBox="1"/>
          <p:nvPr>
            <p:ph idx="1" type="body"/>
          </p:nvPr>
        </p:nvSpPr>
        <p:spPr>
          <a:xfrm>
            <a:off x="524869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6" name="Google Shape;26;ga6508d39c2_0_16"/>
          <p:cNvSpPr txBox="1"/>
          <p:nvPr>
            <p:ph idx="2" type="body"/>
          </p:nvPr>
        </p:nvSpPr>
        <p:spPr>
          <a:xfrm>
            <a:off x="4628850" y="1014975"/>
            <a:ext cx="39612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  <a:defRPr sz="1800"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○"/>
              <a:defRPr sz="1800"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■"/>
              <a:defRPr sz="18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a6508d39c2_0_0"/>
          <p:cNvSpPr/>
          <p:nvPr/>
        </p:nvSpPr>
        <p:spPr>
          <a:xfrm>
            <a:off x="-11825" y="4333832"/>
            <a:ext cx="9155824" cy="809059"/>
          </a:xfrm>
          <a:custGeom>
            <a:rect b="b" l="l" r="r" t="t"/>
            <a:pathLst>
              <a:path extrusionOk="0" h="516146" w="12207765">
                <a:moveTo>
                  <a:pt x="0" y="339063"/>
                </a:moveTo>
                <a:cubicBezTo>
                  <a:pt x="573578" y="232383"/>
                  <a:pt x="1157599" y="19530"/>
                  <a:pt x="2573029" y="1347"/>
                </a:cubicBezTo>
                <a:cubicBezTo>
                  <a:pt x="3988459" y="-16836"/>
                  <a:pt x="6519395" y="153759"/>
                  <a:pt x="8492578" y="229965"/>
                </a:cubicBezTo>
                <a:cubicBezTo>
                  <a:pt x="10098367" y="248207"/>
                  <a:pt x="11641576" y="56764"/>
                  <a:pt x="12207765" y="110797"/>
                </a:cubicBezTo>
                <a:lnTo>
                  <a:pt x="12207765" y="516146"/>
                </a:lnTo>
                <a:lnTo>
                  <a:pt x="15765" y="516146"/>
                </a:lnTo>
                <a:lnTo>
                  <a:pt x="0" y="339063"/>
                </a:ln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" name="Google Shape;7;ga6508d39c2_0_0"/>
          <p:cNvSpPr/>
          <p:nvPr/>
        </p:nvSpPr>
        <p:spPr>
          <a:xfrm>
            <a:off x="0" y="4517177"/>
            <a:ext cx="9144000" cy="626891"/>
          </a:xfrm>
          <a:custGeom>
            <a:rect b="b" l="l" r="r" t="t"/>
            <a:pathLst>
              <a:path extrusionOk="0" h="562234" w="12192000">
                <a:moveTo>
                  <a:pt x="3881" y="404662"/>
                </a:moveTo>
                <a:cubicBezTo>
                  <a:pt x="577459" y="297982"/>
                  <a:pt x="1017322" y="99636"/>
                  <a:pt x="2492318" y="81214"/>
                </a:cubicBezTo>
                <a:cubicBezTo>
                  <a:pt x="3967314" y="62792"/>
                  <a:pt x="7239872" y="306669"/>
                  <a:pt x="8853858" y="294130"/>
                </a:cubicBezTo>
                <a:cubicBezTo>
                  <a:pt x="10467844" y="281591"/>
                  <a:pt x="11610046" y="-48054"/>
                  <a:pt x="12176235" y="5979"/>
                </a:cubicBezTo>
                <a:lnTo>
                  <a:pt x="12192000" y="562234"/>
                </a:lnTo>
                <a:lnTo>
                  <a:pt x="0" y="562234"/>
                </a:lnTo>
                <a:cubicBezTo>
                  <a:pt x="1294" y="509710"/>
                  <a:pt x="2587" y="457186"/>
                  <a:pt x="3881" y="404662"/>
                </a:cubicBezTo>
                <a:close/>
              </a:path>
            </a:pathLst>
          </a:custGeom>
          <a:solidFill>
            <a:schemeClr val="accent1">
              <a:alpha val="25098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" name="Google Shape;8;ga6508d39c2_0_0"/>
          <p:cNvSpPr/>
          <p:nvPr/>
        </p:nvSpPr>
        <p:spPr>
          <a:xfrm>
            <a:off x="0" y="4743449"/>
            <a:ext cx="9144000" cy="400885"/>
          </a:xfrm>
          <a:custGeom>
            <a:rect b="b" l="l" r="r" t="t"/>
            <a:pathLst>
              <a:path extrusionOk="0" h="793832" w="12192000">
                <a:moveTo>
                  <a:pt x="0" y="438017"/>
                </a:moveTo>
                <a:cubicBezTo>
                  <a:pt x="573578" y="331337"/>
                  <a:pt x="1107753" y="101985"/>
                  <a:pt x="2573564" y="107255"/>
                </a:cubicBezTo>
                <a:cubicBezTo>
                  <a:pt x="4039375" y="112525"/>
                  <a:pt x="7191792" y="486833"/>
                  <a:pt x="8794865" y="469635"/>
                </a:cubicBezTo>
                <a:cubicBezTo>
                  <a:pt x="10397938" y="452437"/>
                  <a:pt x="11625811" y="-49969"/>
                  <a:pt x="12192000" y="4064"/>
                </a:cubicBezTo>
                <a:lnTo>
                  <a:pt x="12192000" y="793832"/>
                </a:lnTo>
                <a:lnTo>
                  <a:pt x="0" y="793832"/>
                </a:lnTo>
                <a:lnTo>
                  <a:pt x="0" y="43801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" name="Google Shape;9;ga6508d39c2_0_0"/>
          <p:cNvSpPr/>
          <p:nvPr/>
        </p:nvSpPr>
        <p:spPr>
          <a:xfrm>
            <a:off x="260025" y="4096519"/>
            <a:ext cx="1161000" cy="7782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" name="Google Shape;10;ga6508d39c2_0_0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59750" y="4178815"/>
            <a:ext cx="1042988" cy="72151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ga6508d39c2_0_0"/>
          <p:cNvSpPr txBox="1"/>
          <p:nvPr>
            <p:ph type="title"/>
          </p:nvPr>
        </p:nvSpPr>
        <p:spPr>
          <a:xfrm>
            <a:off x="323700" y="310894"/>
            <a:ext cx="8266200" cy="5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Montserrat ExtraBold"/>
              <a:buNone/>
              <a:defRPr b="0" i="0" sz="27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ga6508d39c2_0_0"/>
          <p:cNvSpPr txBox="1"/>
          <p:nvPr>
            <p:ph idx="1" type="body"/>
          </p:nvPr>
        </p:nvSpPr>
        <p:spPr>
          <a:xfrm>
            <a:off x="524869" y="1014975"/>
            <a:ext cx="8229600" cy="33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>
            <a:lvl1pPr indent="-3429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■"/>
              <a:defRPr b="0" i="0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</p:sldLayoutIdLst>
  <mc:AlternateContent>
    <mc:Choice Requires="p14">
      <p:transition spd="slow" p14:dur="1000">
        <p:push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ga6a3121241_0_0"/>
          <p:cNvSpPr txBox="1"/>
          <p:nvPr>
            <p:ph type="title"/>
          </p:nvPr>
        </p:nvSpPr>
        <p:spPr>
          <a:xfrm>
            <a:off x="738600" y="531125"/>
            <a:ext cx="7666800" cy="2691300"/>
          </a:xfrm>
          <a:prstGeom prst="rect">
            <a:avLst/>
          </a:prstGeom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SQL Data Types</a:t>
            </a:r>
            <a:endParaRPr sz="8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8"/>
          <p:cNvSpPr txBox="1"/>
          <p:nvPr/>
        </p:nvSpPr>
        <p:spPr>
          <a:xfrm>
            <a:off x="614138" y="1627988"/>
            <a:ext cx="79158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8"/>
          <p:cNvSpPr txBox="1"/>
          <p:nvPr/>
        </p:nvSpPr>
        <p:spPr>
          <a:xfrm>
            <a:off x="492400" y="235475"/>
            <a:ext cx="6287100" cy="548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Approximate Numerical: Fl</a:t>
            </a:r>
            <a:r>
              <a:rPr b="1" lang="en" sz="2300"/>
              <a:t>oat Example</a:t>
            </a:r>
            <a:endParaRPr b="1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98" name="Google Shape;98;p8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8"/>
          <p:cNvSpPr txBox="1"/>
          <p:nvPr/>
        </p:nvSpPr>
        <p:spPr>
          <a:xfrm>
            <a:off x="371825" y="1132250"/>
            <a:ext cx="8265000" cy="16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87000000000000  →  8.7e13 → 8.7*</a:t>
            </a:r>
            <a:r>
              <a:rPr lang="en" sz="20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10</a:t>
            </a:r>
            <a:r>
              <a:rPr baseline="30000" lang="en" sz="2000">
                <a:solidFill>
                  <a:srgbClr val="222222"/>
                </a:solidFill>
                <a:latin typeface="Montserrat"/>
                <a:ea typeface="Montserrat"/>
                <a:cs typeface="Montserrat"/>
                <a:sym typeface="Montserrat"/>
              </a:rPr>
              <a:t>13 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→ 87000000000000 </a:t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87000000000001 → 8.7000000</a:t>
            </a:r>
            <a:r>
              <a:rPr lang="en" sz="2000" u="sng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000001</a:t>
            </a:r>
            <a:r>
              <a:rPr lang="en" sz="20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e13 → 8.7000000e13 → 87000000000000 </a:t>
            </a:r>
            <a:endParaRPr sz="20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"/>
          <p:cNvSpPr txBox="1"/>
          <p:nvPr/>
        </p:nvSpPr>
        <p:spPr>
          <a:xfrm>
            <a:off x="198325" y="1033175"/>
            <a:ext cx="4373700" cy="25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Numerical Data types are numbers stored in database columns.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Exact Numerical 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Approximate Numerical </a:t>
            </a:r>
            <a:endParaRPr b="1"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7" name="Google Shape;37;p1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" name="Google Shape;38;p1"/>
          <p:cNvSpPr txBox="1"/>
          <p:nvPr/>
        </p:nvSpPr>
        <p:spPr>
          <a:xfrm>
            <a:off x="458575" y="235475"/>
            <a:ext cx="6754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SQL Data Types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" name="Google Shape;39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0099" y="325975"/>
            <a:ext cx="3072125" cy="2604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a6a3121241_0_6"/>
          <p:cNvSpPr txBox="1"/>
          <p:nvPr/>
        </p:nvSpPr>
        <p:spPr>
          <a:xfrm>
            <a:off x="161125" y="1016300"/>
            <a:ext cx="8663400" cy="28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Exact Numerical </a:t>
            </a: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types have their precision and scale preserved.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: All INTEGER types , DECIMAL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Approximate </a:t>
            </a:r>
            <a:r>
              <a:rPr b="1" lang="en" sz="1800">
                <a:latin typeface="Montserrat"/>
                <a:ea typeface="Montserrat"/>
                <a:cs typeface="Montserrat"/>
                <a:sym typeface="Montserrat"/>
              </a:rPr>
              <a:t>N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umerical</a:t>
            </a: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types have their precision preserved but with a floating scale.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○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example : FLOAT , DOUBLE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Minimum and Maximum values of Exact numerical can be estimated but it cannot be estimated for Approximate numericals.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Google Shape;45;ga6a3121241_0_6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" name="Google Shape;46;ga6a3121241_0_6"/>
          <p:cNvSpPr txBox="1"/>
          <p:nvPr/>
        </p:nvSpPr>
        <p:spPr>
          <a:xfrm>
            <a:off x="458575" y="235475"/>
            <a:ext cx="67548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Types of </a:t>
            </a:r>
            <a:r>
              <a:rPr b="1" lang="en" sz="2700">
                <a:latin typeface="Montserrat"/>
                <a:ea typeface="Montserrat"/>
                <a:cs typeface="Montserrat"/>
                <a:sym typeface="Montserrat"/>
              </a:rPr>
              <a:t>Data Types</a:t>
            </a:r>
            <a:endParaRPr b="1" sz="27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600"/>
                                        <p:tgtEl>
                                          <p:spTgt spid="44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"/>
          <p:cNvSpPr txBox="1"/>
          <p:nvPr/>
        </p:nvSpPr>
        <p:spPr>
          <a:xfrm>
            <a:off x="480000" y="297427"/>
            <a:ext cx="5199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Exact Numerical: Integer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aphicFrame>
        <p:nvGraphicFramePr>
          <p:cNvPr id="52" name="Google Shape;52;p2"/>
          <p:cNvGraphicFramePr/>
          <p:nvPr/>
        </p:nvGraphicFramePr>
        <p:xfrm>
          <a:off x="371820" y="11045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{A1B68E00-AA27-44AF-A834-677DA73EEBB9}</a:tableStyleId>
              </a:tblPr>
              <a:tblGrid>
                <a:gridCol w="1470550"/>
                <a:gridCol w="1346625"/>
                <a:gridCol w="1715750"/>
                <a:gridCol w="1470550"/>
              </a:tblGrid>
              <a:tr h="833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525" marR="9525" marL="9525" anchor="ctr">
                    <a:lnL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Storage (Bytes)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525" marR="9525" marL="9525" anchor="ctr">
                    <a:lnL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Minimum Value Signed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525" marR="9525" marL="9525" anchor="ctr">
                    <a:lnL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Maximum Value Signed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525" marR="9525" marL="9525" anchor="ctr">
                    <a:lnL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TINYINT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-128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127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-32768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32767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MEDIUMINT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-8388608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8388607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-2147483648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2147483647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6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BIGINT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-2</a:t>
                      </a:r>
                      <a:r>
                        <a:rPr baseline="30000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r>
                        <a:rPr baseline="30000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63</a:t>
                      </a: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53" name="Google Shape;53;p2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" name="Google Shape;58;p3"/>
          <p:cNvGraphicFramePr/>
          <p:nvPr/>
        </p:nvGraphicFramePr>
        <p:xfrm>
          <a:off x="371836" y="11315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{A1B68E00-AA27-44AF-A834-677DA73EEBB9}</a:tableStyleId>
              </a:tblPr>
              <a:tblGrid>
                <a:gridCol w="1362675"/>
                <a:gridCol w="1362675"/>
                <a:gridCol w="1734525"/>
                <a:gridCol w="1624425"/>
              </a:tblGrid>
              <a:tr h="742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Type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525" marR="9525" marL="9525" anchor="ctr">
                    <a:lnL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Storage (Bytes)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525" marR="9525" marL="9525" anchor="ctr">
                    <a:lnL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Minimum Value Unsigned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525" marR="9525" marL="9525" anchor="ctr">
                    <a:lnL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Maximum Value Unsigned</a:t>
                      </a:r>
                      <a:endParaRPr b="1"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525" marB="9525" marR="9525" marL="9525" anchor="ctr">
                    <a:lnL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TINYINT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255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SMALLINT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65535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MEDIUMINT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3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16777215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737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INT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4294967295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28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BIGINT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8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0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2</a:t>
                      </a:r>
                      <a:r>
                        <a:rPr baseline="30000"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64</a:t>
                      </a:r>
                      <a:r>
                        <a:rPr lang="en" sz="14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-1</a:t>
                      </a:r>
                      <a:endParaRPr sz="1400" u="none" cap="none" strike="noStrike"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59" name="Google Shape;59;p3"/>
          <p:cNvSpPr txBox="1"/>
          <p:nvPr/>
        </p:nvSpPr>
        <p:spPr>
          <a:xfrm>
            <a:off x="529600" y="297425"/>
            <a:ext cx="6411000" cy="3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Exact Numerical: Integer-Unsigned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0" name="Google Shape;60;p3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" name="Google Shape;65;p4"/>
          <p:cNvGraphicFramePr/>
          <p:nvPr/>
        </p:nvGraphicFramePr>
        <p:xfrm>
          <a:off x="496878" y="108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{A1B68E00-AA27-44AF-A834-677DA73EEBB9}</a:tableStyleId>
              </a:tblPr>
              <a:tblGrid>
                <a:gridCol w="1686425"/>
              </a:tblGrid>
              <a:tr h="524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"/>
                        <a:t>C</a:t>
                      </a:r>
                      <a:r>
                        <a:rPr b="1" lang="en" sz="1400" u="none" cap="none" strike="noStrike"/>
                        <a:t>ustomer </a:t>
                      </a:r>
                      <a:r>
                        <a:rPr b="1" lang="en"/>
                        <a:t>A</a:t>
                      </a:r>
                      <a:r>
                        <a:rPr b="1" lang="en" sz="1400" u="none" cap="none" strike="noStrike"/>
                        <a:t>ge</a:t>
                      </a:r>
                      <a:endParaRPr b="1" sz="1400" u="none" cap="none" strike="noStrike"/>
                    </a:p>
                  </a:txBody>
                  <a:tcPr marT="9525" marB="9525" marR="9525" marL="9525" anchor="ctr">
                    <a:lnL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35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3F3F3"/>
                    </a:solidFill>
                  </a:tcPr>
                </a:tc>
              </a:tr>
              <a:tr h="39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38</a:t>
                      </a:r>
                      <a:endParaRPr sz="1400" u="none" cap="none" strike="noStrike"/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203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41</a:t>
                      </a:r>
                      <a:endParaRPr sz="1400" u="none" cap="none" strike="noStrike"/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42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19</a:t>
                      </a:r>
                      <a:endParaRPr sz="1400" u="none" cap="none" strike="noStrike"/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46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27</a:t>
                      </a:r>
                      <a:endParaRPr sz="1400" u="none" cap="none" strike="noStrike"/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02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6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1400" u="none" cap="none" strike="noStrike"/>
                        <a:t>98</a:t>
                      </a:r>
                      <a:endParaRPr sz="1400" u="none" cap="none" strike="noStrike"/>
                    </a:p>
                  </a:txBody>
                  <a:tcPr marT="0" marB="0" marR="19050" marL="19050" anchor="ctr">
                    <a:lnL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900">
                      <a:solidFill>
                        <a:srgbClr val="80808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66" name="Google Shape;66;p4"/>
          <p:cNvSpPr txBox="1"/>
          <p:nvPr/>
        </p:nvSpPr>
        <p:spPr>
          <a:xfrm>
            <a:off x="496869" y="214475"/>
            <a:ext cx="3124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" sz="2300">
                <a:latin typeface="Montserrat"/>
                <a:ea typeface="Montserrat"/>
                <a:cs typeface="Montserrat"/>
                <a:sym typeface="Montserrat"/>
              </a:rPr>
              <a:t>Why Unsigned</a:t>
            </a: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?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7" name="Google Shape;67;p4"/>
          <p:cNvSpPr txBox="1"/>
          <p:nvPr/>
        </p:nvSpPr>
        <p:spPr>
          <a:xfrm>
            <a:off x="2503575" y="972400"/>
            <a:ext cx="5738400" cy="15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 cannot be negative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 cannot be more than 255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20320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Prevent negative values being inserted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68" name="Google Shape;68;p4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 txBox="1"/>
          <p:nvPr/>
        </p:nvSpPr>
        <p:spPr>
          <a:xfrm>
            <a:off x="442825" y="262777"/>
            <a:ext cx="5199300" cy="4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Exact Numerical: Decimal</a:t>
            </a:r>
            <a:endParaRPr b="1" i="0" sz="23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/>
          <p:cNvSpPr txBox="1"/>
          <p:nvPr/>
        </p:nvSpPr>
        <p:spPr>
          <a:xfrm>
            <a:off x="170150" y="950925"/>
            <a:ext cx="6593700" cy="9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Syntax: </a:t>
            </a: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DECIMAL (p,s) - Fixed Length Floating type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Montserrat"/>
              <a:buChar char="●"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Where P is Precision and S is Scale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5" name="Google Shape;75;p5"/>
          <p:cNvSpPr txBox="1"/>
          <p:nvPr/>
        </p:nvSpPr>
        <p:spPr>
          <a:xfrm>
            <a:off x="622575" y="1908525"/>
            <a:ext cx="3157500" cy="8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For Example: </a:t>
            </a: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decimal (4,2)</a:t>
            </a:r>
            <a:endParaRPr b="1" i="0" sz="1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	ex - 29.21 , 30.10 etc..</a:t>
            </a:r>
            <a:r>
              <a:rPr b="1" i="0" lang="en" sz="1400" u="none" cap="none" strike="noStrike">
                <a:solidFill>
                  <a:srgbClr val="000000"/>
                </a:solidFill>
                <a:highlight>
                  <a:srgbClr val="EFEFEF"/>
                </a:highlight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b="1" i="0" sz="1400" u="none" cap="none" strike="noStrike">
              <a:solidFill>
                <a:srgbClr val="000000"/>
              </a:solidFill>
              <a:highlight>
                <a:srgbClr val="EFEFEF"/>
              </a:highlight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76" name="Google Shape;76;p5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6"/>
          <p:cNvSpPr txBox="1"/>
          <p:nvPr/>
        </p:nvSpPr>
        <p:spPr>
          <a:xfrm>
            <a:off x="362550" y="2168875"/>
            <a:ext cx="8052900" cy="1722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NOTE :</a:t>
            </a: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parameter S (Scale) can only be specified if P (Precision) is specified</a:t>
            </a:r>
            <a:r>
              <a:rPr lang="en" sz="1800"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scale must always be less than or equal to the precision.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“DEC” , “NUMERIC” , “FIXED” Data Types are similar to DECIMAL.</a:t>
            </a:r>
            <a:endParaRPr sz="180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sz="1500">
              <a:highlight>
                <a:srgbClr val="EFEFEF"/>
              </a:highlight>
            </a:endParaRPr>
          </a:p>
        </p:txBody>
      </p:sp>
      <p:sp>
        <p:nvSpPr>
          <p:cNvPr id="82" name="Google Shape;82;p6"/>
          <p:cNvSpPr txBox="1"/>
          <p:nvPr/>
        </p:nvSpPr>
        <p:spPr>
          <a:xfrm>
            <a:off x="492400" y="235474"/>
            <a:ext cx="5199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Exact Numerical: Decimal</a:t>
            </a:r>
            <a:endParaRPr b="1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3" name="Google Shape;83;p6"/>
          <p:cNvSpPr txBox="1"/>
          <p:nvPr/>
        </p:nvSpPr>
        <p:spPr>
          <a:xfrm>
            <a:off x="492400" y="1035000"/>
            <a:ext cx="2102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Default   Min    Max 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 - 18        1       65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 -  0         0       30</a:t>
            </a:r>
            <a:endParaRPr b="1" i="0" sz="15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84" name="Google Shape;84;p6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"/>
          <p:cNvSpPr txBox="1"/>
          <p:nvPr/>
        </p:nvSpPr>
        <p:spPr>
          <a:xfrm>
            <a:off x="529625" y="235476"/>
            <a:ext cx="5199300" cy="48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Approximate Numerical: </a:t>
            </a:r>
            <a:r>
              <a:rPr b="1" lang="en" sz="2300"/>
              <a:t>Float</a:t>
            </a:r>
            <a:endParaRPr b="1" i="0" sz="23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0" name="Google Shape;90;p7"/>
          <p:cNvSpPr txBox="1"/>
          <p:nvPr/>
        </p:nvSpPr>
        <p:spPr>
          <a:xfrm>
            <a:off x="371825" y="929075"/>
            <a:ext cx="84528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FLOAT and "DOUBLE" are used to store the floating point numbers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FLOAT consumes 4 bytes with maximum 7 digits after the decimal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DOUBLE consumes 8 bytes with maximum 15 digits after the decimal . 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FLOAT/DOUBLE in SQL are used to store very large or very small values.</a:t>
            </a:r>
            <a:endParaRPr i="0" sz="18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indent="-196850" lvl="0" marL="1778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Char char="●"/>
            </a:pPr>
            <a:r>
              <a:rPr i="0" lang="en" sz="1800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Store Approximate value not the Exact value.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 </a:t>
            </a:r>
            <a:endParaRPr sz="1800">
              <a:latin typeface="Montserrat"/>
              <a:ea typeface="Montserrat"/>
              <a:cs typeface="Montserrat"/>
              <a:sym typeface="Montserrat"/>
            </a:endParaRPr>
          </a:p>
        </p:txBody>
      </p:sp>
      <p:cxnSp>
        <p:nvCxnSpPr>
          <p:cNvPr id="91" name="Google Shape;91;p7"/>
          <p:cNvCxnSpPr/>
          <p:nvPr/>
        </p:nvCxnSpPr>
        <p:spPr>
          <a:xfrm>
            <a:off x="371825" y="235475"/>
            <a:ext cx="0" cy="483300"/>
          </a:xfrm>
          <a:prstGeom prst="straightConnector1">
            <a:avLst/>
          </a:prstGeom>
          <a:noFill/>
          <a:ln cap="flat" cmpd="sng" w="76200">
            <a:solidFill>
              <a:srgbClr val="CFE2F3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