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Montserrat ExtraBold"/>
      <p:bold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YbvEKyXLl8r9W0fUR3P/sgUg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16A901-6C33-48E6-B28F-3C1A6C383AAE}">
  <a:tblStyle styleId="{DC16A901-6C33-48E6-B28F-3C1A6C383AA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FB3428D-AD20-4CCE-9C97-BA0E42BD8C6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slide" Target="slides/slide15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6baad834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a6baad834e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6baad834e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a6baad834e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6baad834e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6baad834e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6baad834e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a6baad834e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baad834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a6baad834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bc0446d4_0_20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fbc0446d4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fbc0446d4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9fbc0446d4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fbc0446d4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9fbc0446d4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bc0446d4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bc0446d4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g9fbc0446d4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bc0446d4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bc0446d4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bc0446d4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bc0446d4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bc0446d4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bc0446d4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bc0446d4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479425" y="235476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String Data Types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371825" y="963925"/>
            <a:ext cx="38019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to store sequences of characters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, For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examples 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CHAR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BINARY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VARBINARY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BLOB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" name="Google Shape;33;p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" name="Google Shape;3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675" y="0"/>
            <a:ext cx="4970325" cy="32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baad834e_0_27"/>
          <p:cNvSpPr txBox="1"/>
          <p:nvPr/>
        </p:nvSpPr>
        <p:spPr>
          <a:xfrm>
            <a:off x="476659" y="285122"/>
            <a:ext cx="5199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2" name="Google Shape;102;ga6baad834e_0_27"/>
          <p:cNvGraphicFramePr/>
          <p:nvPr/>
        </p:nvGraphicFramePr>
        <p:xfrm>
          <a:off x="570119" y="114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{0FB3428D-AD20-4CCE-9C97-BA0E42BD8C61}</a:tableStyleId>
              </a:tblPr>
              <a:tblGrid>
                <a:gridCol w="2417575"/>
                <a:gridCol w="2417575"/>
              </a:tblGrid>
              <a:tr h="41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EFEFEF"/>
                          </a:highlight>
                        </a:rPr>
                        <a:t>TEXT  type</a:t>
                      </a:r>
                      <a:endParaRPr b="1" sz="1400" u="none" cap="none" strike="noStrike">
                        <a:highlight>
                          <a:srgbClr val="EFEFE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EFEFEF"/>
                          </a:highlight>
                        </a:rPr>
                        <a:t>Maximum Chars </a:t>
                      </a:r>
                      <a:endParaRPr b="1" sz="1400" u="none" cap="none" strike="noStrike">
                        <a:highlight>
                          <a:srgbClr val="EFEFE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EFEFEF"/>
                    </a:solidFill>
                  </a:tcPr>
                </a:tc>
              </a:tr>
              <a:tr h="4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TINYTEXT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255 characters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4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TEXT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65,535 characters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4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MEDIUMTEXT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16,777,215 characters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4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LONGTEXT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4,294,967,295 characters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</a:tbl>
          </a:graphicData>
        </a:graphic>
      </p:graphicFrame>
      <p:cxnSp>
        <p:nvCxnSpPr>
          <p:cNvPr id="103" name="Google Shape;103;ga6baad834e_0_27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/>
        </p:nvSpPr>
        <p:spPr>
          <a:xfrm>
            <a:off x="198300" y="963650"/>
            <a:ext cx="73833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sed to store Dates and Specific times .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mostly use 4 date types in MySQL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■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 </a:t>
            </a:r>
            <a:endParaRPr b="1" i="1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■"/>
            </a:pPr>
            <a:r>
              <a:rPr b="1"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TIME </a:t>
            </a:r>
            <a:endParaRPr b="1" i="1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■"/>
            </a:pPr>
            <a:r>
              <a:rPr b="1"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DATETIME </a:t>
            </a:r>
            <a:endParaRPr b="1" i="1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■"/>
            </a:pPr>
            <a:r>
              <a:rPr b="1"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YEAR</a:t>
            </a:r>
            <a:endParaRPr b="1" i="1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575784" y="285122"/>
            <a:ext cx="5199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DATE-Time Data types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p8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/>
        </p:nvSpPr>
        <p:spPr>
          <a:xfrm>
            <a:off x="192350" y="960675"/>
            <a:ext cx="75414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 data type is used to store a specific Date,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MySQL stores it in format ‘yyyy-mm-dd’ - year - month - date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: 2020-06-10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yyyy-mm-dd)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516718" y="285125"/>
            <a:ext cx="3709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9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baad834e_0_35"/>
          <p:cNvSpPr txBox="1"/>
          <p:nvPr/>
        </p:nvSpPr>
        <p:spPr>
          <a:xfrm>
            <a:off x="516718" y="285125"/>
            <a:ext cx="3709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a6baad834e_0_35"/>
          <p:cNvSpPr txBox="1"/>
          <p:nvPr/>
        </p:nvSpPr>
        <p:spPr>
          <a:xfrm>
            <a:off x="169706" y="1016788"/>
            <a:ext cx="60285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sed to store a specific time of a date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MySQL stores it in format 'hh:mm:ss' - hours:minutes:seconds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-&gt; 12:30:06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hh:mm:ss)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ga6baad834e_0_35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/>
        </p:nvSpPr>
        <p:spPr>
          <a:xfrm>
            <a:off x="198300" y="890675"/>
            <a:ext cx="81306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DATETIME is a combination of both which stores DATE and TIME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MySQL stores it in format 'yyyy-mm-dd hh:mm:ss' --&gt; year-month-date hours:minutes:seconds ,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2020-06-10 12:30:06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yyyy-mm-dd hh:mm:ss)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504327" y="285125"/>
            <a:ext cx="3312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ate-Time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0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baad834e_0_43"/>
          <p:cNvSpPr txBox="1"/>
          <p:nvPr/>
        </p:nvSpPr>
        <p:spPr>
          <a:xfrm>
            <a:off x="198325" y="961875"/>
            <a:ext cx="82917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to store the year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MySQL stores it in format 'yyyy'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-&gt;  2020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a6baad834e_0_43"/>
          <p:cNvSpPr txBox="1"/>
          <p:nvPr/>
        </p:nvSpPr>
        <p:spPr>
          <a:xfrm>
            <a:off x="553875" y="282725"/>
            <a:ext cx="2941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ear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ga6baad834e_0_43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526125" y="235474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CHAR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161125" y="935750"/>
            <a:ext cx="86634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“CHAR” is a fixed length string where the length could range between 1 and 255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Takes in an argument - maximum number of characters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CHAR(4)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1101188" y="2801719"/>
            <a:ext cx="18819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526125" y="2427550"/>
            <a:ext cx="17049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Input - “Ajay”                                                      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Insert - “Ajay”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Retrieve -  “Ajay”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2500525" y="2427550"/>
            <a:ext cx="35229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Input - “A”                                                    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Insert - “A   “ →  Shorter String case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Retrieve -  “A”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" name="Google Shape;44;p2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497766" y="1479450"/>
            <a:ext cx="87660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84150" lvl="0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“VARCHAR” - variable length string between 1 and 255 characters in length.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takes in an argument same as “CHAR”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0" marL="863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VARCHAR(4).</a:t>
            </a:r>
            <a:endParaRPr b="0" i="1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0" marL="863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it can hold a string of length upto 4 characters 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shorter string is given it adjusts its length to that string hence the word “variable”</a:t>
            </a:r>
            <a:endParaRPr b="0" i="0" sz="1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654788" y="736069"/>
            <a:ext cx="5199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VARCHAR </a:t>
            </a:r>
            <a:endParaRPr b="1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" name="Google Shape;51;p3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456500" y="235476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VARCHAR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161125" y="983725"/>
            <a:ext cx="84774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96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Uses dynamic memory allocation methods to adjust its length ,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simple terms it keeps an extra space always ready for the next character to come . That's why "VARCHAR" always consumes an extra byte of space .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must define the length argument while creating a VARCHAR field or else it would throw an error .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4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ga6baad834e_0_11"/>
          <p:cNvGraphicFramePr/>
          <p:nvPr/>
        </p:nvGraphicFramePr>
        <p:xfrm>
          <a:off x="456502" y="11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{DC16A901-6C33-48E6-B28F-3C1A6C383AAE}</a:tableStyleId>
              </a:tblPr>
              <a:tblGrid>
                <a:gridCol w="1141950"/>
                <a:gridCol w="1099250"/>
                <a:gridCol w="1472775"/>
                <a:gridCol w="1109925"/>
                <a:gridCol w="1483450"/>
              </a:tblGrid>
              <a:tr h="5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EFEFEF"/>
                          </a:highlight>
                        </a:rPr>
                        <a:t>Value</a:t>
                      </a:r>
                      <a:endParaRPr b="1" sz="1400" u="none" cap="none" strike="noStrike">
                        <a:highlight>
                          <a:srgbClr val="EFEFEF"/>
                        </a:highlight>
                      </a:endParaRPr>
                    </a:p>
                  </a:txBody>
                  <a:tcPr marT="9525" marB="9525" marR="9525" marL="9525" anchor="ctr">
                    <a:lnL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EFEFE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CHAR(4)</a:t>
                      </a:r>
                      <a:endParaRPr b="1" sz="1400" u="none" cap="none" strike="noStrike">
                        <a:highlight>
                          <a:srgbClr val="EFEFEF"/>
                        </a:highlight>
                      </a:endParaRPr>
                    </a:p>
                  </a:txBody>
                  <a:tcPr marT="9525" marB="9525" marR="9525" marL="9525" anchor="ctr">
                    <a:lnL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EFEFEF"/>
                          </a:highlight>
                        </a:rPr>
                        <a:t>Storage Required</a:t>
                      </a:r>
                      <a:endParaRPr b="1" sz="1400" u="none" cap="none" strike="noStrike">
                        <a:highlight>
                          <a:srgbClr val="EFEFEF"/>
                        </a:highlight>
                      </a:endParaRPr>
                    </a:p>
                  </a:txBody>
                  <a:tcPr marT="9525" marB="9525" marR="9525" marL="9525" anchor="ctr">
                    <a:lnL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EFEFE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VARCHAR(4)</a:t>
                      </a:r>
                      <a:endParaRPr b="1" sz="1400" u="none" cap="none" strike="noStrike">
                        <a:highlight>
                          <a:srgbClr val="EFEFEF"/>
                        </a:highlight>
                      </a:endParaRPr>
                    </a:p>
                  </a:txBody>
                  <a:tcPr marT="9525" marB="9525" marR="9525" marL="9525" anchor="ctr">
                    <a:lnL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EFEFEF"/>
                          </a:highlight>
                        </a:rPr>
                        <a:t>Storage Required</a:t>
                      </a:r>
                      <a:endParaRPr b="1" sz="1400" u="none" cap="none" strike="noStrike">
                        <a:highlight>
                          <a:srgbClr val="EFEFEF"/>
                        </a:highlight>
                      </a:endParaRPr>
                    </a:p>
                  </a:txBody>
                  <a:tcPr marT="9525" marB="9525" marR="9525" marL="9525" anchor="ctr">
                    <a:lnL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   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4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1 byte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'ab'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'ab  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4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'ab'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3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'abcd'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'abcd'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4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'abcd'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5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'abcdefgh'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'abcd'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4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'abcd'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5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0" marB="0" marR="19050" marL="1905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" name="Google Shape;64;ga6baad834e_0_11"/>
          <p:cNvSpPr txBox="1"/>
          <p:nvPr/>
        </p:nvSpPr>
        <p:spPr>
          <a:xfrm>
            <a:off x="532950" y="235475"/>
            <a:ext cx="5122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VARCHAR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ga6baad834e_0_1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/>
        </p:nvSpPr>
        <p:spPr>
          <a:xfrm>
            <a:off x="148750" y="970425"/>
            <a:ext cx="85518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BINARY and VARBINARY types are similar to CHAR and VARCHAR respectively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They store binary strings rather than normal strings. So when you insert a normal string into BINARY data types it converts them into Binary before storing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: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BINARY(4)</a:t>
            </a:r>
            <a:endParaRPr b="1" i="1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506075" y="265175"/>
            <a:ext cx="63603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latin typeface="Montserrat"/>
                <a:ea typeface="Montserrat"/>
                <a:cs typeface="Montserrat"/>
                <a:sym typeface="Montserrat"/>
              </a:rPr>
              <a:t>BINARY and VARBINARY Data Type</a:t>
            </a:r>
            <a:endParaRPr b="1" i="0" sz="23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" name="Google Shape;72;p5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1659197" y="1119956"/>
            <a:ext cx="6387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161125" y="1028700"/>
            <a:ext cx="85023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BLOB is similar to VARBINARY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form of “BLOB” is Binary Large Objects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to store large corpus of Binary objects bigger than what BINARY and VARBINARY can support.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 txBox="1"/>
          <p:nvPr/>
        </p:nvSpPr>
        <p:spPr>
          <a:xfrm>
            <a:off x="501434" y="285122"/>
            <a:ext cx="5199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BLOB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6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6baad834e_0_18"/>
          <p:cNvSpPr txBox="1"/>
          <p:nvPr/>
        </p:nvSpPr>
        <p:spPr>
          <a:xfrm>
            <a:off x="501434" y="285122"/>
            <a:ext cx="5199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BLOB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ga6baad834e_0_18"/>
          <p:cNvSpPr txBox="1"/>
          <p:nvPr/>
        </p:nvSpPr>
        <p:spPr>
          <a:xfrm>
            <a:off x="501425" y="3406300"/>
            <a:ext cx="5803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4.29 Billion bytes sums upto 4.29Gb which is very huge for an Individual object . 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7" name="Google Shape;87;ga6baad834e_0_18"/>
          <p:cNvGraphicFramePr/>
          <p:nvPr/>
        </p:nvGraphicFramePr>
        <p:xfrm>
          <a:off x="371825" y="10989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{0FB3428D-AD20-4CCE-9C97-BA0E42BD8C61}</a:tableStyleId>
              </a:tblPr>
              <a:tblGrid>
                <a:gridCol w="2901525"/>
                <a:gridCol w="2901525"/>
              </a:tblGrid>
              <a:tr h="39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EFEFEF"/>
                          </a:highlight>
                        </a:rPr>
                        <a:t>BLOB type</a:t>
                      </a:r>
                      <a:endParaRPr b="1" sz="1400" u="none" cap="none" strike="noStrike">
                        <a:highlight>
                          <a:srgbClr val="EFEFE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EFEFEF"/>
                          </a:highlight>
                        </a:rPr>
                        <a:t>Maximum size </a:t>
                      </a:r>
                      <a:endParaRPr b="1" sz="1400" u="none" cap="none" strike="noStrike">
                        <a:highlight>
                          <a:srgbClr val="EFEFE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EFEFEF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TINYBLOB 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255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FFFFFF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BLOB 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65,535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FFFFFF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MEDIUMBLOB 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16,777,215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FFFFFF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LONGBLOB 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4,294,967,295 bytes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23825" marB="23825" marR="23825" marL="238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8" name="Google Shape;88;ga6baad834e_0_18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154400" y="1056375"/>
            <a:ext cx="84717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 is similar to VARCHAR , they are of Variable length and they can store large string lengths compared to CHAR and VARCHAR .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will mostly be using CHAR or VARCHAR to store our string values , but if we’re interested in storing large corpus of text like books we could look into TEXT data types as well.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476659" y="285122"/>
            <a:ext cx="5199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 Data Type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891628" y="2732716"/>
            <a:ext cx="75771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6" name="Google Shape;96;p7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