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Lato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Helvetica Neue"/>
      <p:regular r:id="rId23"/>
      <p:bold r:id="rId24"/>
      <p:italic r:id="rId25"/>
      <p:boldItalic r:id="rId26"/>
    </p:embeddedFont>
    <p:embeddedFont>
      <p:font typeface="Montserrat ExtraBold"/>
      <p:bold r:id="rId27"/>
      <p:boldItalic r:id="rId28"/>
    </p:embeddedFont>
    <p:embeddedFont>
      <p:font typeface="Helvetica Neue 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hyGfHS7/mHbCu/+JqV6a4J7tZi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B349880-A9E8-42FA-B223-2B664FEA06CF}">
  <a:tblStyle styleId="{BB349880-A9E8-42FA-B223-2B664FEA06C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28" Type="http://schemas.openxmlformats.org/officeDocument/2006/relationships/font" Target="fonts/MontserratExtraBold-boldItalic.fntdata"/><Relationship Id="rId27" Type="http://schemas.openxmlformats.org/officeDocument/2006/relationships/font" Target="fonts/MontserratExtraBo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Light-italic.fntdata"/><Relationship Id="rId30" Type="http://schemas.openxmlformats.org/officeDocument/2006/relationships/font" Target="fonts/HelveticaNeueLight-bold.fntdata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HelveticaNeueLigh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Lato-regular.fntdata"/><Relationship Id="rId14" Type="http://schemas.openxmlformats.org/officeDocument/2006/relationships/slide" Target="slides/slide8.xml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La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6a7b36ab5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a6a7b36ab5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TITLE_AND_BODY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9f2148e792_0_20"/>
          <p:cNvSpPr txBox="1"/>
          <p:nvPr>
            <p:ph idx="12" type="sldNum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9f2148e792_0_8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9f2148e792_0_1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g9f2148e792_0_10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9f2148e792_0_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g9f2148e792_0_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9f2148e792_0_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g9f2148e792_0_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" name="Google Shape;26;g9f2148e792_0_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9f2148e792_0_0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7;g9f2148e792_0_0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8;g9f2148e792_0_0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9;g9f2148e792_0_0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Google Shape;10;g9f2148e792_0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9750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9f2148e792_0_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 ExtraBold"/>
              <a:buNone/>
              <a:defRPr b="0" i="0" sz="27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9f2148e792_0_0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 txBox="1"/>
          <p:nvPr/>
        </p:nvSpPr>
        <p:spPr>
          <a:xfrm>
            <a:off x="497050" y="280777"/>
            <a:ext cx="51993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Constraints</a:t>
            </a:r>
            <a:endParaRPr b="1" i="0" sz="2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32;p1"/>
          <p:cNvSpPr txBox="1"/>
          <p:nvPr/>
        </p:nvSpPr>
        <p:spPr>
          <a:xfrm>
            <a:off x="166100" y="898650"/>
            <a:ext cx="8377500" cy="22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</a:pPr>
            <a:r>
              <a:rPr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Constraints are the rules enforced on the data columns of a table. </a:t>
            </a:r>
            <a:endParaRPr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</a:pPr>
            <a:r>
              <a:rPr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Used to limit the type of data that can go into a table. </a:t>
            </a:r>
            <a:endParaRPr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</a:pPr>
            <a:r>
              <a:rPr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These also ensure the accuracy and reliability of the data in the database.</a:t>
            </a:r>
            <a:endParaRPr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</a:pPr>
            <a:r>
              <a:rPr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Constraints could be either on a column level or a table level.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b="1"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xamples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NOT NULL , UNIQUE , PRIMARY KEY , CHECK , DEFAULT ,            AUTO_INCREMENT</a:t>
            </a:r>
            <a:endParaRPr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" name="Google Shape;33;p1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/>
          <p:nvPr/>
        </p:nvSpPr>
        <p:spPr>
          <a:xfrm>
            <a:off x="144825" y="902550"/>
            <a:ext cx="84528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NULL values are missing values that are not inserted in the table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By default, a column can hold NULL values but b</a:t>
            </a:r>
            <a:r>
              <a:rPr i="0" lang="en" sz="1500" u="none" cap="none" strike="noStrike">
                <a:solidFill>
                  <a:srgbClr val="222426"/>
                </a:solidFill>
                <a:latin typeface="Montserrat"/>
                <a:ea typeface="Montserrat"/>
                <a:cs typeface="Montserrat"/>
                <a:sym typeface="Montserrat"/>
              </a:rPr>
              <a:t>y specifying NOT NULL constraint, we can be sure that a particular column or columns cannot have NULL values.</a:t>
            </a:r>
            <a:endParaRPr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" name="Google Shape;39;p2"/>
          <p:cNvSpPr txBox="1"/>
          <p:nvPr/>
        </p:nvSpPr>
        <p:spPr>
          <a:xfrm>
            <a:off x="476450" y="286175"/>
            <a:ext cx="50946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NOT NULL </a:t>
            </a: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Constraint</a:t>
            </a:r>
            <a:endParaRPr b="1" i="0" sz="2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" name="Google Shape;40;p2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 txBox="1"/>
          <p:nvPr/>
        </p:nvSpPr>
        <p:spPr>
          <a:xfrm>
            <a:off x="318750" y="929675"/>
            <a:ext cx="82248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1778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</a:pPr>
            <a:r>
              <a:rPr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UNIQUE Constraint prevents two records from having identical values in a column. </a:t>
            </a:r>
            <a:endParaRPr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78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</a:pPr>
            <a:r>
              <a:rPr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UNIQUE can allow 'NULL' values to be inserted </a:t>
            </a:r>
            <a:endParaRPr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544400" y="235479"/>
            <a:ext cx="51993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UNIQUE Const</a:t>
            </a: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raint</a:t>
            </a:r>
            <a:endParaRPr b="1" i="0" sz="2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7" name="Google Shape;47;p3"/>
          <p:cNvGraphicFramePr/>
          <p:nvPr/>
        </p:nvGraphicFramePr>
        <p:xfrm>
          <a:off x="497044" y="17364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{BB349880-A9E8-42FA-B223-2B664FEA06CF}</a:tableStyleId>
              </a:tblPr>
              <a:tblGrid>
                <a:gridCol w="1989075"/>
                <a:gridCol w="1989075"/>
              </a:tblGrid>
              <a:tr h="39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Aadhar Number</a:t>
                      </a:r>
                      <a:endParaRPr b="1"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23825" marB="23825" marR="23825" marL="238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 b="1"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23825" marB="23825" marR="23825" marL="23825">
                    <a:solidFill>
                      <a:srgbClr val="F3F3F3"/>
                    </a:solidFill>
                  </a:tcPr>
                </a:tc>
              </a:tr>
              <a:tr h="39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1001 10002 1003</a:t>
                      </a:r>
                      <a:endParaRPr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23825" marB="23825" marR="23825" marL="238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abhi</a:t>
                      </a:r>
                      <a:endParaRPr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23825" marB="23825" marR="23825" marL="23825"/>
                </a:tc>
              </a:tr>
              <a:tr h="39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 u="none" cap="none" strike="noStrike">
                          <a:highlight>
                            <a:srgbClr val="EA9999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1001 10002 1003</a:t>
                      </a:r>
                      <a:endParaRPr sz="1300" u="none" cap="none" strike="noStrike">
                        <a:highlight>
                          <a:srgbClr val="EA9999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23825" marB="23825" marR="23825" marL="238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 u="none" cap="none" strike="noStrike">
                          <a:highlight>
                            <a:srgbClr val="EA9999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rohit</a:t>
                      </a:r>
                      <a:endParaRPr sz="1300" u="none" cap="none" strike="noStrike">
                        <a:highlight>
                          <a:srgbClr val="EA9999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23825" marB="23825" marR="23825" marL="23825">
                    <a:solidFill>
                      <a:srgbClr val="EA9999"/>
                    </a:solidFill>
                  </a:tcPr>
                </a:tc>
              </a:tr>
              <a:tr h="39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1001 10002 1004</a:t>
                      </a:r>
                      <a:endParaRPr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23825" marB="23825" marR="23825" marL="238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rahul</a:t>
                      </a:r>
                      <a:endParaRPr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23825" marB="23825" marR="23825" marL="23825"/>
                </a:tc>
              </a:tr>
              <a:tr h="39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23825" marB="23825" marR="23825" marL="238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abhi</a:t>
                      </a:r>
                      <a:endParaRPr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23825" marB="23825" marR="23825" marL="23825"/>
                </a:tc>
              </a:tr>
            </a:tbl>
          </a:graphicData>
        </a:graphic>
      </p:graphicFrame>
      <p:sp>
        <p:nvSpPr>
          <p:cNvPr id="48" name="Google Shape;48;p3"/>
          <p:cNvSpPr txBox="1"/>
          <p:nvPr/>
        </p:nvSpPr>
        <p:spPr>
          <a:xfrm>
            <a:off x="4857025" y="2129371"/>
            <a:ext cx="4836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Google Shape;49;p3"/>
          <p:cNvSpPr txBox="1"/>
          <p:nvPr/>
        </p:nvSpPr>
        <p:spPr>
          <a:xfrm>
            <a:off x="5286497" y="2457619"/>
            <a:ext cx="2383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andle this with 'UNIQUE'   constraint</a:t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0" name="Google Shape;50;p3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/>
          <p:nvPr/>
        </p:nvSpPr>
        <p:spPr>
          <a:xfrm>
            <a:off x="501075" y="286178"/>
            <a:ext cx="51993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PRIMARY KEY Constraint</a:t>
            </a:r>
            <a:endParaRPr b="1" i="0" sz="2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159725" y="878800"/>
            <a:ext cx="86655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</a:pPr>
            <a:r>
              <a:rPr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primary key is a field in a table which uniquely identifies each record in that table. 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</a:pPr>
            <a:r>
              <a:rPr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Primary keys must contain unique values and cannot have NULL values in it.</a:t>
            </a:r>
            <a:endParaRPr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159725" y="3382275"/>
            <a:ext cx="71373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Aadhar number is a primary key for every individual in India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</a:pPr>
            <a:r>
              <a:rPr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we cannot allow NULL values </a:t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58" name="Google Shape;58;p4"/>
          <p:cNvGraphicFramePr/>
          <p:nvPr/>
        </p:nvGraphicFramePr>
        <p:xfrm>
          <a:off x="501084" y="1775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{BB349880-A9E8-42FA-B223-2B664FEA06CF}</a:tableStyleId>
              </a:tblPr>
              <a:tblGrid>
                <a:gridCol w="1859125"/>
                <a:gridCol w="776300"/>
              </a:tblGrid>
              <a:tr h="34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Aadhar Number</a:t>
                      </a:r>
                      <a:endParaRPr b="1"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23825" marB="23825" marR="23825" marL="238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 b="1"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23825" marB="23825" marR="23825" marL="23825">
                    <a:solidFill>
                      <a:srgbClr val="F3F3F3"/>
                    </a:solidFill>
                  </a:tcPr>
                </a:tc>
              </a:tr>
              <a:tr h="27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1001 10002 1003</a:t>
                      </a:r>
                      <a:endParaRPr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23825" marB="23825" marR="23825" marL="238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abhi</a:t>
                      </a:r>
                      <a:endParaRPr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23825" marB="23825" marR="23825" marL="23825"/>
                </a:tc>
              </a:tr>
              <a:tr h="27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 u="none" cap="none" strike="noStrike">
                          <a:highlight>
                            <a:srgbClr val="EA9999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1001 10002 1003</a:t>
                      </a:r>
                      <a:endParaRPr sz="1300" u="none" cap="none" strike="noStrike">
                        <a:highlight>
                          <a:srgbClr val="EA9999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23825" marB="23825" marR="23825" marL="238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 u="none" cap="none" strike="noStrike">
                          <a:highlight>
                            <a:srgbClr val="EA9999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rohit</a:t>
                      </a:r>
                      <a:endParaRPr sz="1300" u="none" cap="none" strike="noStrike">
                        <a:highlight>
                          <a:srgbClr val="EA9999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23825" marB="23825" marR="23825" marL="23825">
                    <a:solidFill>
                      <a:srgbClr val="EA9999"/>
                    </a:solidFill>
                  </a:tcPr>
                </a:tc>
              </a:tr>
              <a:tr h="27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1001 10002 1004</a:t>
                      </a:r>
                      <a:endParaRPr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23825" marB="23825" marR="23825" marL="238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rahul</a:t>
                      </a:r>
                      <a:endParaRPr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23825" marB="23825" marR="23825" marL="23825"/>
                </a:tc>
              </a:tr>
              <a:tr h="27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23825" marB="23825" marR="23825" marL="238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abhi</a:t>
                      </a:r>
                      <a:endParaRPr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23825" marB="23825" marR="23825" marL="23825"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cxnSp>
        <p:nvCxnSpPr>
          <p:cNvPr id="59" name="Google Shape;59;p4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6a7b36ab5_0_17"/>
          <p:cNvSpPr txBox="1"/>
          <p:nvPr/>
        </p:nvSpPr>
        <p:spPr>
          <a:xfrm>
            <a:off x="474350" y="235477"/>
            <a:ext cx="51993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PRIMARY KEY Constraint</a:t>
            </a:r>
            <a:endParaRPr b="1" i="0" sz="2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ga6a7b36ab5_0_17"/>
          <p:cNvSpPr txBox="1"/>
          <p:nvPr/>
        </p:nvSpPr>
        <p:spPr>
          <a:xfrm>
            <a:off x="306849" y="976850"/>
            <a:ext cx="84318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1841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</a:pPr>
            <a:r>
              <a:rPr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able can have only one primary key, which may consist of single or multiple fields. </a:t>
            </a:r>
            <a:endParaRPr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841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</a:pPr>
            <a:r>
              <a:rPr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When multiple fields are used as a primary key, they are called a composite key.</a:t>
            </a:r>
            <a:endParaRPr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66" name="Google Shape;66;ga6a7b36ab5_0_17"/>
          <p:cNvGraphicFramePr/>
          <p:nvPr/>
        </p:nvGraphicFramePr>
        <p:xfrm>
          <a:off x="474356" y="18731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{BB349880-A9E8-42FA-B223-2B664FEA06CF}</a:tableStyleId>
              </a:tblPr>
              <a:tblGrid>
                <a:gridCol w="947925"/>
                <a:gridCol w="947925"/>
                <a:gridCol w="947925"/>
                <a:gridCol w="947925"/>
              </a:tblGrid>
              <a:tr h="460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Roll number</a:t>
                      </a:r>
                      <a:endParaRPr b="1"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23825" marB="23825" marR="23825" marL="238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Class </a:t>
                      </a:r>
                      <a:endParaRPr b="1"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23825" marB="23825" marR="23825" marL="238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 b="1"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23825" marB="23825" marR="23825" marL="238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Age </a:t>
                      </a:r>
                      <a:endParaRPr b="1"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23825" marB="23825" marR="23825" marL="23825"/>
                </a:tc>
              </a:tr>
              <a:tr h="36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23825" marB="23825" marR="23825" marL="238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23825" marB="23825" marR="23825" marL="238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abhi</a:t>
                      </a:r>
                      <a:endParaRPr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23825" marB="23825" marR="23825" marL="238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14</a:t>
                      </a:r>
                      <a:endParaRPr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23825" marB="23825" marR="23825" marL="23825"/>
                </a:tc>
              </a:tr>
              <a:tr h="36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23825" marB="23825" marR="23825" marL="238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23825" marB="23825" marR="23825" marL="238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rohit</a:t>
                      </a:r>
                      <a:endParaRPr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23825" marB="23825" marR="23825" marL="238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23825" marB="23825" marR="23825" marL="23825"/>
                </a:tc>
              </a:tr>
              <a:tr h="36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23825" marB="23825" marR="23825" marL="238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23825" marB="23825" marR="23825" marL="238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rahul</a:t>
                      </a:r>
                      <a:endParaRPr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23825" marB="23825" marR="23825" marL="238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23825" marB="23825" marR="23825" marL="23825"/>
                </a:tc>
              </a:tr>
              <a:tr h="36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23825" marB="23825" marR="23825" marL="238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23825" marB="23825" marR="23825" marL="238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abhi</a:t>
                      </a:r>
                      <a:endParaRPr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23825" marB="23825" marR="23825" marL="238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sz="1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23825" marB="23825" marR="23825" marL="23825"/>
                </a:tc>
              </a:tr>
            </a:tbl>
          </a:graphicData>
        </a:graphic>
      </p:graphicFrame>
      <p:cxnSp>
        <p:nvCxnSpPr>
          <p:cNvPr id="67" name="Google Shape;67;ga6a7b36ab5_0_17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/>
          <p:nvPr/>
        </p:nvSpPr>
        <p:spPr>
          <a:xfrm>
            <a:off x="474350" y="307029"/>
            <a:ext cx="51993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</a:t>
            </a:r>
            <a:r>
              <a:rPr b="1" lang="en" sz="1900"/>
              <a:t>Constraint</a:t>
            </a:r>
            <a:endParaRPr b="1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6"/>
          <p:cNvSpPr txBox="1"/>
          <p:nvPr/>
        </p:nvSpPr>
        <p:spPr>
          <a:xfrm>
            <a:off x="385350" y="853900"/>
            <a:ext cx="83733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1841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It </a:t>
            </a:r>
            <a:r>
              <a:rPr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enables a condition to check the value being entered into a record. </a:t>
            </a:r>
            <a:endParaRPr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841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</a:pPr>
            <a:r>
              <a:rPr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If the condition evaluates to be false, isn't entered into the table.</a:t>
            </a:r>
            <a:endParaRPr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74" name="Google Shape;74;p6"/>
          <p:cNvGraphicFramePr/>
          <p:nvPr/>
        </p:nvGraphicFramePr>
        <p:xfrm>
          <a:off x="604306" y="18393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{BB349880-A9E8-42FA-B223-2B664FEA06CF}</a:tableStyleId>
              </a:tblPr>
              <a:tblGrid>
                <a:gridCol w="1159075"/>
                <a:gridCol w="790925"/>
                <a:gridCol w="790900"/>
              </a:tblGrid>
              <a:tr h="37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Customer Id</a:t>
                      </a:r>
                      <a:endParaRPr b="1" sz="1400" u="none" cap="none" strike="noStrike"/>
                    </a:p>
                  </a:txBody>
                  <a:tcPr marT="23825" marB="23825" marR="23825" marL="238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23825" marB="23825" marR="23825" marL="238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Age </a:t>
                      </a:r>
                      <a:endParaRPr b="1" sz="1400" u="none" cap="none" strike="noStrike"/>
                    </a:p>
                  </a:txBody>
                  <a:tcPr marT="23825" marB="23825" marR="23825" marL="23825"/>
                </a:tc>
              </a:tr>
              <a:tr h="37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23825" marB="23825" marR="23825" marL="238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abhi</a:t>
                      </a:r>
                      <a:endParaRPr sz="1400" u="none" cap="none" strike="noStrike"/>
                    </a:p>
                  </a:txBody>
                  <a:tcPr marT="23825" marB="23825" marR="23825" marL="238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23825" marB="23825" marR="23825" marL="23825"/>
                </a:tc>
              </a:tr>
              <a:tr h="37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23825" marB="23825" marR="23825" marL="238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rohit</a:t>
                      </a:r>
                      <a:endParaRPr sz="1400" u="none" cap="none" strike="noStrike"/>
                    </a:p>
                  </a:txBody>
                  <a:tcPr marT="23825" marB="23825" marR="23825" marL="238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24</a:t>
                      </a:r>
                      <a:endParaRPr sz="1400" u="none" cap="none" strike="noStrike"/>
                    </a:p>
                  </a:txBody>
                  <a:tcPr marT="23825" marB="23825" marR="23825" marL="23825"/>
                </a:tc>
              </a:tr>
              <a:tr h="37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23825" marB="23825" marR="23825" marL="238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rahul</a:t>
                      </a:r>
                      <a:endParaRPr sz="1400" u="none" cap="none" strike="noStrike"/>
                    </a:p>
                  </a:txBody>
                  <a:tcPr marT="23825" marB="23825" marR="23825" marL="238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23</a:t>
                      </a:r>
                      <a:endParaRPr sz="1400" u="none" cap="none" strike="noStrike"/>
                    </a:p>
                  </a:txBody>
                  <a:tcPr marT="23825" marB="23825" marR="23825" marL="23825"/>
                </a:tc>
              </a:tr>
              <a:tr h="37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23825" marB="23825" marR="23825" marL="238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keshav</a:t>
                      </a:r>
                      <a:endParaRPr sz="1400" u="none" cap="none" strike="noStrike"/>
                    </a:p>
                  </a:txBody>
                  <a:tcPr marT="23825" marB="23825" marR="23825" marL="238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17</a:t>
                      </a:r>
                      <a:endParaRPr sz="1400" u="none" cap="none" strike="noStrike"/>
                    </a:p>
                  </a:txBody>
                  <a:tcPr marT="23825" marB="23825" marR="23825" marL="23825"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sp>
        <p:nvSpPr>
          <p:cNvPr id="75" name="Google Shape;75;p6"/>
          <p:cNvSpPr txBox="1"/>
          <p:nvPr/>
        </p:nvSpPr>
        <p:spPr>
          <a:xfrm>
            <a:off x="3502228" y="3400031"/>
            <a:ext cx="2949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</a:t>
            </a:r>
            <a:endParaRPr b="0" i="0" sz="2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" name="Google Shape;76;p6"/>
          <p:cNvSpPr txBox="1"/>
          <p:nvPr/>
        </p:nvSpPr>
        <p:spPr>
          <a:xfrm>
            <a:off x="4069750" y="3272375"/>
            <a:ext cx="16038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Prevent record from entering by using CHECK</a:t>
            </a:r>
            <a:endParaRPr i="0" sz="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" name="Google Shape;77;p6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/>
          <p:nvPr/>
        </p:nvSpPr>
        <p:spPr>
          <a:xfrm>
            <a:off x="522725" y="295328"/>
            <a:ext cx="51993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DEFAULT Constraint</a:t>
            </a:r>
            <a:endParaRPr b="1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" name="Google Shape;83;p7"/>
          <p:cNvSpPr txBox="1"/>
          <p:nvPr/>
        </p:nvSpPr>
        <p:spPr>
          <a:xfrm>
            <a:off x="176898" y="936450"/>
            <a:ext cx="8496600" cy="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</a:pPr>
            <a:r>
              <a:rPr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When you forget to insert a value into the column it inserts the value as a 'NULL' , but while creating the table if we specify the DEFAULT constraint then it takes the DEFAULT value. </a:t>
            </a:r>
            <a:endParaRPr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84" name="Google Shape;84;p7"/>
          <p:cNvGraphicFramePr/>
          <p:nvPr/>
        </p:nvGraphicFramePr>
        <p:xfrm>
          <a:off x="522731" y="20848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{BB349880-A9E8-42FA-B223-2B664FEA06CF}</a:tableStyleId>
              </a:tblPr>
              <a:tblGrid>
                <a:gridCol w="1236650"/>
                <a:gridCol w="1041750"/>
                <a:gridCol w="1139200"/>
              </a:tblGrid>
              <a:tr h="43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Registration Id</a:t>
                      </a:r>
                      <a:endParaRPr b="1" sz="1400" u="none" cap="none" strike="noStrike"/>
                    </a:p>
                  </a:txBody>
                  <a:tcPr marT="23825" marB="23825" marR="23825" marL="238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23825" marB="23825" marR="23825" marL="238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Is Student</a:t>
                      </a:r>
                      <a:endParaRPr b="1" sz="1400" u="none" cap="none" strike="noStrike"/>
                    </a:p>
                  </a:txBody>
                  <a:tcPr marT="23825" marB="23825" marR="23825" marL="23825"/>
                </a:tc>
              </a:tr>
              <a:tr h="354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23825" marB="23825" marR="23825" marL="238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abhi</a:t>
                      </a:r>
                      <a:endParaRPr sz="1400" u="none" cap="none" strike="noStrike"/>
                    </a:p>
                  </a:txBody>
                  <a:tcPr marT="23825" marB="23825" marR="23825" marL="238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Yes</a:t>
                      </a:r>
                      <a:endParaRPr sz="1400" u="none" cap="none" strike="noStrike"/>
                    </a:p>
                  </a:txBody>
                  <a:tcPr marT="23825" marB="23825" marR="23825" marL="23825"/>
                </a:tc>
              </a:tr>
              <a:tr h="354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23825" marB="23825" marR="23825" marL="238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rohit</a:t>
                      </a:r>
                      <a:endParaRPr sz="1400" u="none" cap="none" strike="noStrike"/>
                    </a:p>
                  </a:txBody>
                  <a:tcPr marT="23825" marB="23825" marR="23825" marL="238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Yes</a:t>
                      </a:r>
                      <a:endParaRPr sz="1400" u="none" cap="none" strike="noStrike"/>
                    </a:p>
                  </a:txBody>
                  <a:tcPr marT="23825" marB="23825" marR="23825" marL="23825"/>
                </a:tc>
              </a:tr>
              <a:tr h="354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23825" marB="23825" marR="23825" marL="238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rahul</a:t>
                      </a:r>
                      <a:endParaRPr sz="1400" u="none" cap="none" strike="noStrike"/>
                    </a:p>
                  </a:txBody>
                  <a:tcPr marT="23825" marB="23825" marR="23825" marL="238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Yes</a:t>
                      </a:r>
                      <a:endParaRPr sz="1400" u="none" cap="none" strike="noStrike"/>
                    </a:p>
                  </a:txBody>
                  <a:tcPr marT="23825" marB="23825" marR="23825" marL="23825"/>
                </a:tc>
              </a:tr>
              <a:tr h="354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23825" marB="23825" marR="23825" marL="238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sagar sharma</a:t>
                      </a:r>
                      <a:endParaRPr sz="1400" u="none" cap="none" strike="noStrike"/>
                    </a:p>
                  </a:txBody>
                  <a:tcPr marT="23825" marB="23825" marR="23825" marL="238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No</a:t>
                      </a:r>
                      <a:endParaRPr sz="1400" u="none" cap="none" strike="noStrike"/>
                    </a:p>
                  </a:txBody>
                  <a:tcPr marT="23825" marB="23825" marR="23825" marL="23825"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sp>
        <p:nvSpPr>
          <p:cNvPr id="85" name="Google Shape;85;p7"/>
          <p:cNvSpPr txBox="1"/>
          <p:nvPr/>
        </p:nvSpPr>
        <p:spPr>
          <a:xfrm>
            <a:off x="4086950" y="3717398"/>
            <a:ext cx="2832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</a:t>
            </a:r>
            <a:endParaRPr b="0" i="0" sz="2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7"/>
          <p:cNvSpPr txBox="1"/>
          <p:nvPr/>
        </p:nvSpPr>
        <p:spPr>
          <a:xfrm>
            <a:off x="4473450" y="3508400"/>
            <a:ext cx="10815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Only Insert this field manually</a:t>
            </a:r>
            <a:endParaRPr i="0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7" name="Google Shape;87;p7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/>
          <p:nvPr/>
        </p:nvSpPr>
        <p:spPr>
          <a:xfrm>
            <a:off x="522750" y="235478"/>
            <a:ext cx="51993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AUTO INCREMENT Constraint</a:t>
            </a:r>
            <a:endParaRPr b="1" i="0" sz="2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8"/>
          <p:cNvSpPr txBox="1"/>
          <p:nvPr/>
        </p:nvSpPr>
        <p:spPr>
          <a:xfrm>
            <a:off x="371825" y="941575"/>
            <a:ext cx="83235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1841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</a:pPr>
            <a:r>
              <a:rPr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Auto-increment allows a unique number to be generated automatically when a new record is inserted into a table.</a:t>
            </a:r>
            <a:endParaRPr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841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</a:pPr>
            <a:r>
              <a:rPr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By default the initial value of AUTO_INCREMENT would be 1 and will increase 1 after every insertion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94" name="Google Shape;94;p8"/>
          <p:cNvGraphicFramePr/>
          <p:nvPr/>
        </p:nvGraphicFramePr>
        <p:xfrm>
          <a:off x="2351238" y="2170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{BB349880-A9E8-42FA-B223-2B664FEA06CF}</a:tableStyleId>
              </a:tblPr>
              <a:tblGrid>
                <a:gridCol w="1151575"/>
                <a:gridCol w="1131025"/>
              </a:tblGrid>
              <a:tr h="373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CustomerId</a:t>
                      </a:r>
                      <a:endParaRPr sz="1400" u="none" cap="none" strike="noStrike"/>
                    </a:p>
                  </a:txBody>
                  <a:tcPr marT="23825" marB="23825" marR="23825" marL="238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23825" marB="23825" marR="23825" marL="23825"/>
                </a:tc>
              </a:tr>
              <a:tr h="373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23825" marB="23825" marR="23825" marL="238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abhi</a:t>
                      </a:r>
                      <a:endParaRPr sz="1400" u="none" cap="none" strike="noStrike"/>
                    </a:p>
                  </a:txBody>
                  <a:tcPr marT="23825" marB="23825" marR="23825" marL="23825"/>
                </a:tc>
              </a:tr>
              <a:tr h="373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23825" marB="23825" marR="23825" marL="238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rohit</a:t>
                      </a:r>
                      <a:endParaRPr sz="1400" u="none" cap="none" strike="noStrike"/>
                    </a:p>
                  </a:txBody>
                  <a:tcPr marT="23825" marB="23825" marR="23825" marL="23825"/>
                </a:tc>
              </a:tr>
              <a:tr h="373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23825" marB="23825" marR="23825" marL="238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rahul</a:t>
                      </a:r>
                      <a:endParaRPr sz="1400" u="none" cap="none" strike="noStrike"/>
                    </a:p>
                  </a:txBody>
                  <a:tcPr marT="23825" marB="23825" marR="23825" marL="23825"/>
                </a:tc>
              </a:tr>
              <a:tr h="373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23825" marB="23825" marR="23825" marL="238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sagar sharma</a:t>
                      </a:r>
                      <a:endParaRPr sz="1400" u="none" cap="none" strike="noStrike"/>
                    </a:p>
                  </a:txBody>
                  <a:tcPr marT="23825" marB="23825" marR="23825" marL="238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95" name="Google Shape;95;p8"/>
          <p:cNvSpPr txBox="1"/>
          <p:nvPr/>
        </p:nvSpPr>
        <p:spPr>
          <a:xfrm>
            <a:off x="1600274" y="3292375"/>
            <a:ext cx="4137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← </a:t>
            </a:r>
            <a:endParaRPr b="0" i="0" sz="2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" name="Google Shape;96;p8"/>
          <p:cNvSpPr txBox="1"/>
          <p:nvPr/>
        </p:nvSpPr>
        <p:spPr>
          <a:xfrm>
            <a:off x="262875" y="3128000"/>
            <a:ext cx="14241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will be handled by AUTO INCREMENT</a:t>
            </a:r>
            <a:endParaRPr i="0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7" name="Google Shape;97;p8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