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gC3vRSqv2Yl/wLa7IiZLGwwQ7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636AFA-D5BF-46D0-82F4-B2BEB71B9B9B}">
  <a:tblStyle styleId="{2D636AFA-D5BF-46D0-82F4-B2BEB71B9B9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ExtraBold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fcc67af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9fcc67af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1d73d098_0_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9f1d73d098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9f1d73d098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9f1d73d098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g9f1d73d098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g9f1d73d098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9f1d73d098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f1d73d098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9f1d73d098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9f1d73d098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9f1d73d098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9f1d73d098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9f1d73d098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9f1d73d098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1d73d098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1d73d098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1d73d098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1d73d098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1d73d098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1d73d098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f1d73d098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1"/>
          <p:cNvGraphicFramePr/>
          <p:nvPr/>
        </p:nvGraphicFramePr>
        <p:xfrm>
          <a:off x="744275" y="102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{2D636AFA-D5BF-46D0-82F4-B2BEB71B9B9B}</a:tableStyleId>
              </a:tblPr>
              <a:tblGrid>
                <a:gridCol w="1090775"/>
                <a:gridCol w="1350175"/>
                <a:gridCol w="1708750"/>
                <a:gridCol w="1164225"/>
                <a:gridCol w="2341525"/>
              </a:tblGrid>
              <a:tr h="45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rder</a:t>
                      </a: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ustomer</a:t>
                      </a: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ustomer</a:t>
                      </a: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phno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order_details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rahul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4578346587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Pizza , coke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rahul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4578346587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 , french fries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rohit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3455345455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French fries , pepsi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kohli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5664564566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Idly , Sambar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sachin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3465466534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Paneer tikka , diet coke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rahul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4578346587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 , coke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" name="Google Shape;38;p1"/>
          <p:cNvSpPr txBox="1"/>
          <p:nvPr>
            <p:ph type="title"/>
          </p:nvPr>
        </p:nvSpPr>
        <p:spPr>
          <a:xfrm>
            <a:off x="458575" y="235475"/>
            <a:ext cx="4683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300"/>
              <a:t>Foreign Key</a:t>
            </a:r>
            <a:endParaRPr b="1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600"/>
          </a:p>
        </p:txBody>
      </p:sp>
      <p:cxnSp>
        <p:nvCxnSpPr>
          <p:cNvPr id="39" name="Google Shape;39;p1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1" type="body"/>
          </p:nvPr>
        </p:nvSpPr>
        <p:spPr>
          <a:xfrm>
            <a:off x="1002288" y="388900"/>
            <a:ext cx="2398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Customers table 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 txBox="1"/>
          <p:nvPr>
            <p:ph idx="2" type="body"/>
          </p:nvPr>
        </p:nvSpPr>
        <p:spPr>
          <a:xfrm>
            <a:off x="5269850" y="388900"/>
            <a:ext cx="2117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Orders table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46" name="Google Shape;46;p2"/>
          <p:cNvGraphicFramePr/>
          <p:nvPr/>
        </p:nvGraphicFramePr>
        <p:xfrm>
          <a:off x="559513" y="90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{2D636AFA-D5BF-46D0-82F4-B2BEB71B9B9B}</a:tableStyleId>
              </a:tblPr>
              <a:tblGrid>
                <a:gridCol w="885600"/>
                <a:gridCol w="1167450"/>
                <a:gridCol w="1230675"/>
              </a:tblGrid>
              <a:tr h="61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customer</a:t>
                      </a:r>
                      <a:r>
                        <a:rPr lang="en"/>
                        <a:t>i</a:t>
                      </a: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</a:t>
                      </a:r>
                      <a:r>
                        <a:rPr lang="en" sz="1400" u="none" cap="none" strike="noStrike"/>
                        <a:t>ustomer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phno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rahul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4578346587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5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sachin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3465466534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rohit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3455345455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kohli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5664564566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Google Shape;47;p2"/>
          <p:cNvGraphicFramePr/>
          <p:nvPr/>
        </p:nvGraphicFramePr>
        <p:xfrm>
          <a:off x="4501400" y="903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{2D636AFA-D5BF-46D0-82F4-B2BEB71B9B9B}</a:tableStyleId>
              </a:tblPr>
              <a:tblGrid>
                <a:gridCol w="878250"/>
                <a:gridCol w="1173575"/>
                <a:gridCol w="1939600"/>
              </a:tblGrid>
              <a:tr h="38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O</a:t>
                      </a:r>
                      <a:r>
                        <a:rPr lang="en" sz="1400" u="none" cap="none" strike="noStrike"/>
                        <a:t>rder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</a:t>
                      </a:r>
                      <a:r>
                        <a:rPr lang="en" sz="1400" u="none" cap="none" strike="noStrike"/>
                        <a:t>ustomer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order_details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Pizza , coke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 , french fries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French fries , pepsi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Idly , Sambar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Paneer tikka , diet coke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 , coke</a:t>
                      </a:r>
                      <a:endParaRPr sz="1400" u="none" cap="none" strike="noStrike"/>
                    </a:p>
                  </a:txBody>
                  <a:tcPr marT="0" marB="0" marR="144000" marL="144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fcc67aff7_0_1"/>
          <p:cNvSpPr txBox="1"/>
          <p:nvPr/>
        </p:nvSpPr>
        <p:spPr>
          <a:xfrm>
            <a:off x="94200" y="975100"/>
            <a:ext cx="8643600" cy="2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This property of referring a field in a table to another table’s primary key which can extract more information is a foreign key property</a:t>
            </a:r>
            <a:endParaRPr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here the customer_id field inside the orders table is the foreign key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g9fcc67aff7_0_1"/>
          <p:cNvSpPr txBox="1"/>
          <p:nvPr>
            <p:ph type="title"/>
          </p:nvPr>
        </p:nvSpPr>
        <p:spPr>
          <a:xfrm>
            <a:off x="458575" y="235475"/>
            <a:ext cx="4683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300"/>
              <a:t>Foreign Key Example</a:t>
            </a:r>
            <a:endParaRPr b="1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600"/>
          </a:p>
        </p:txBody>
      </p:sp>
      <p:cxnSp>
        <p:nvCxnSpPr>
          <p:cNvPr id="54" name="Google Shape;54;g9fcc67aff7_0_1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