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embeddedFontLst>
    <p:embeddedFont>
      <p:font typeface="Lato"/>
      <p:regular r:id="rId9"/>
      <p:bold r:id="rId10"/>
      <p:italic r:id="rId11"/>
      <p:boldItalic r:id="rId12"/>
    </p:embeddedFont>
    <p:embeddedFont>
      <p:font typeface="Montserrat"/>
      <p:regular r:id="rId13"/>
      <p:bold r:id="rId14"/>
      <p:italic r:id="rId15"/>
      <p:boldItalic r:id="rId16"/>
    </p:embeddedFont>
    <p:embeddedFont>
      <p:font typeface="Montserrat ExtraBold"/>
      <p:bold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9" roundtripDataSignature="AMtx7miY60xcWFRdP5V9x+CM9AFPGtam8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D9EA6D1-44DD-4BDA-A32E-67BC148BB161}">
  <a:tblStyle styleId="{FD9EA6D1-44DD-4BDA-A32E-67BC148BB16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italic.fntdata"/><Relationship Id="rId10" Type="http://schemas.openxmlformats.org/officeDocument/2006/relationships/font" Target="fonts/Lato-bold.fntdata"/><Relationship Id="rId13" Type="http://schemas.openxmlformats.org/officeDocument/2006/relationships/font" Target="fonts/Montserrat-regular.fntdata"/><Relationship Id="rId12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font" Target="fonts/Lato-regular.fntdata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MontserratExtraBold-bold.fntdata"/><Relationship Id="rId16" Type="http://schemas.openxmlformats.org/officeDocument/2006/relationships/font" Target="fonts/Montserrat-boldItalic.fntdata"/><Relationship Id="rId5" Type="http://schemas.openxmlformats.org/officeDocument/2006/relationships/slideMaster" Target="slideMasters/slideMaster1.xml"/><Relationship Id="rId19" Type="http://customschemas.google.com/relationships/presentationmetadata" Target="metadata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ExtraBold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" name="Google Shape;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a6bd73ba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ga6bd73ba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a667b4ca00_0_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ga667b4ca00_0_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" name="Google Shape;16;ga667b4ca00_0_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" name="Google Shape;17;ga667b4ca00_0_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a667b4ca00_0_8"/>
          <p:cNvSpPr txBox="1"/>
          <p:nvPr>
            <p:ph type="title"/>
          </p:nvPr>
        </p:nvSpPr>
        <p:spPr>
          <a:xfrm>
            <a:off x="438863" y="2167125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Font typeface="Montserrat ExtraBold"/>
              <a:buNone/>
              <a:defRPr sz="31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+ Right Side Image">
  <p:cSld name="1_Custom Layout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a667b4ca00_0_10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ga667b4ca00_0_10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">
  <p:cSld name="1_Custom Layou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a667b4ca00_0_13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ga667b4ca00_0_13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2 Column">
  <p:cSld name="1_Custom Layout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a667b4ca00_0_16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ga667b4ca00_0_16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9" name="Google Shape;29;ga667b4ca00_0_16"/>
          <p:cNvSpPr txBox="1"/>
          <p:nvPr>
            <p:ph idx="2" type="body"/>
          </p:nvPr>
        </p:nvSpPr>
        <p:spPr>
          <a:xfrm>
            <a:off x="4628850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a667b4ca00_0_0"/>
          <p:cNvSpPr/>
          <p:nvPr/>
        </p:nvSpPr>
        <p:spPr>
          <a:xfrm>
            <a:off x="-11825" y="4333832"/>
            <a:ext cx="9155824" cy="809059"/>
          </a:xfrm>
          <a:custGeom>
            <a:rect b="b" l="l" r="r" t="t"/>
            <a:pathLst>
              <a:path extrusionOk="0" h="516146" w="12207765">
                <a:moveTo>
                  <a:pt x="0" y="339063"/>
                </a:moveTo>
                <a:cubicBezTo>
                  <a:pt x="573578" y="232383"/>
                  <a:pt x="1157599" y="19530"/>
                  <a:pt x="2573029" y="1347"/>
                </a:cubicBezTo>
                <a:cubicBezTo>
                  <a:pt x="3988459" y="-16836"/>
                  <a:pt x="6519395" y="153759"/>
                  <a:pt x="8492578" y="229965"/>
                </a:cubicBezTo>
                <a:cubicBezTo>
                  <a:pt x="10098367" y="248207"/>
                  <a:pt x="11641576" y="56764"/>
                  <a:pt x="12207765" y="110797"/>
                </a:cubicBezTo>
                <a:lnTo>
                  <a:pt x="12207765" y="516146"/>
                </a:lnTo>
                <a:lnTo>
                  <a:pt x="15765" y="516146"/>
                </a:lnTo>
                <a:lnTo>
                  <a:pt x="0" y="339063"/>
                </a:lnTo>
                <a:close/>
              </a:path>
            </a:pathLst>
          </a:custGeom>
          <a:solidFill>
            <a:schemeClr val="accent1">
              <a:alpha val="25098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Google Shape;7;ga667b4ca00_0_0"/>
          <p:cNvSpPr/>
          <p:nvPr/>
        </p:nvSpPr>
        <p:spPr>
          <a:xfrm>
            <a:off x="0" y="4517177"/>
            <a:ext cx="9144000" cy="626891"/>
          </a:xfrm>
          <a:custGeom>
            <a:rect b="b" l="l" r="r" t="t"/>
            <a:pathLst>
              <a:path extrusionOk="0" h="562234" w="12192000">
                <a:moveTo>
                  <a:pt x="3881" y="404662"/>
                </a:moveTo>
                <a:cubicBezTo>
                  <a:pt x="577459" y="297982"/>
                  <a:pt x="1017322" y="99636"/>
                  <a:pt x="2492318" y="81214"/>
                </a:cubicBezTo>
                <a:cubicBezTo>
                  <a:pt x="3967314" y="62792"/>
                  <a:pt x="7239872" y="306669"/>
                  <a:pt x="8853858" y="294130"/>
                </a:cubicBezTo>
                <a:cubicBezTo>
                  <a:pt x="10467844" y="281591"/>
                  <a:pt x="11610046" y="-48054"/>
                  <a:pt x="12176235" y="5979"/>
                </a:cubicBezTo>
                <a:lnTo>
                  <a:pt x="12192000" y="562234"/>
                </a:lnTo>
                <a:lnTo>
                  <a:pt x="0" y="562234"/>
                </a:lnTo>
                <a:cubicBezTo>
                  <a:pt x="1294" y="509710"/>
                  <a:pt x="2587" y="457186"/>
                  <a:pt x="3881" y="404662"/>
                </a:cubicBezTo>
                <a:close/>
              </a:path>
            </a:pathLst>
          </a:custGeom>
          <a:solidFill>
            <a:schemeClr val="accent1">
              <a:alpha val="25098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Google Shape;8;ga667b4ca00_0_0"/>
          <p:cNvSpPr/>
          <p:nvPr/>
        </p:nvSpPr>
        <p:spPr>
          <a:xfrm>
            <a:off x="0" y="4743449"/>
            <a:ext cx="9144000" cy="400885"/>
          </a:xfrm>
          <a:custGeom>
            <a:rect b="b" l="l" r="r" t="t"/>
            <a:pathLst>
              <a:path extrusionOk="0" h="793832" w="12192000">
                <a:moveTo>
                  <a:pt x="0" y="438017"/>
                </a:moveTo>
                <a:cubicBezTo>
                  <a:pt x="573578" y="331337"/>
                  <a:pt x="1107753" y="101985"/>
                  <a:pt x="2573564" y="107255"/>
                </a:cubicBezTo>
                <a:cubicBezTo>
                  <a:pt x="4039375" y="112525"/>
                  <a:pt x="7191792" y="486833"/>
                  <a:pt x="8794865" y="469635"/>
                </a:cubicBezTo>
                <a:cubicBezTo>
                  <a:pt x="10397938" y="452437"/>
                  <a:pt x="11625811" y="-49969"/>
                  <a:pt x="12192000" y="4064"/>
                </a:cubicBezTo>
                <a:lnTo>
                  <a:pt x="12192000" y="793832"/>
                </a:lnTo>
                <a:lnTo>
                  <a:pt x="0" y="793832"/>
                </a:lnTo>
                <a:lnTo>
                  <a:pt x="0" y="4380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Google Shape;9;ga667b4ca00_0_0"/>
          <p:cNvSpPr/>
          <p:nvPr/>
        </p:nvSpPr>
        <p:spPr>
          <a:xfrm>
            <a:off x="260025" y="4096519"/>
            <a:ext cx="1161000" cy="778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" name="Google Shape;10;ga667b4ca00_0_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59750" y="4178815"/>
            <a:ext cx="1042988" cy="72151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ga667b4ca00_0_0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Montserrat ExtraBold"/>
              <a:buNone/>
              <a:defRPr b="0" i="0" sz="27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ga667b4ca00_0_0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"/>
          <p:cNvSpPr txBox="1"/>
          <p:nvPr>
            <p:ph type="title"/>
          </p:nvPr>
        </p:nvSpPr>
        <p:spPr>
          <a:xfrm>
            <a:off x="408000" y="191525"/>
            <a:ext cx="5061300" cy="5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/>
              <a:t>Compound Join Example</a:t>
            </a:r>
            <a:endParaRPr b="1"/>
          </a:p>
        </p:txBody>
      </p:sp>
      <p:sp>
        <p:nvSpPr>
          <p:cNvPr id="35" name="Google Shape;35;p1"/>
          <p:cNvSpPr txBox="1"/>
          <p:nvPr>
            <p:ph idx="1" type="body"/>
          </p:nvPr>
        </p:nvSpPr>
        <p:spPr>
          <a:xfrm>
            <a:off x="1118250" y="855175"/>
            <a:ext cx="27564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b="1" lang="en"/>
              <a:t>Student Details</a:t>
            </a:r>
            <a:endParaRPr b="1"/>
          </a:p>
        </p:txBody>
      </p:sp>
      <p:sp>
        <p:nvSpPr>
          <p:cNvPr id="36" name="Google Shape;36;p1"/>
          <p:cNvSpPr txBox="1"/>
          <p:nvPr>
            <p:ph idx="2" type="body"/>
          </p:nvPr>
        </p:nvSpPr>
        <p:spPr>
          <a:xfrm>
            <a:off x="5521363" y="660175"/>
            <a:ext cx="1934700" cy="5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Student marks 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/>
          </a:p>
        </p:txBody>
      </p:sp>
      <p:graphicFrame>
        <p:nvGraphicFramePr>
          <p:cNvPr id="37" name="Google Shape;37;p1"/>
          <p:cNvGraphicFramePr/>
          <p:nvPr/>
        </p:nvGraphicFramePr>
        <p:xfrm>
          <a:off x="526050" y="1268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{FD9EA6D1-44DD-4BDA-A32E-67BC148BB161}</a:tableStyleId>
              </a:tblPr>
              <a:tblGrid>
                <a:gridCol w="1337825"/>
                <a:gridCol w="1350825"/>
                <a:gridCol w="1357300"/>
              </a:tblGrid>
              <a:tr h="463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class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roll_no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name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3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abhinay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3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suraj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3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9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sindhu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3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arjun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8" name="Google Shape;38;p1"/>
          <p:cNvGraphicFramePr/>
          <p:nvPr/>
        </p:nvGraphicFramePr>
        <p:xfrm>
          <a:off x="4671275" y="1268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{FD9EA6D1-44DD-4BDA-A32E-67BC148BB161}</a:tableStyleId>
              </a:tblPr>
              <a:tblGrid>
                <a:gridCol w="1201900"/>
                <a:gridCol w="1219400"/>
                <a:gridCol w="1213575"/>
              </a:tblGrid>
              <a:tr h="463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class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roll_no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marks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3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88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3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46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3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9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95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3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74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9" name="Google Shape;39;p1"/>
          <p:cNvCxnSpPr/>
          <p:nvPr/>
        </p:nvCxnSpPr>
        <p:spPr>
          <a:xfrm>
            <a:off x="371825" y="235475"/>
            <a:ext cx="0" cy="4833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a6bd73ba52_0_0"/>
          <p:cNvSpPr txBox="1"/>
          <p:nvPr>
            <p:ph type="title"/>
          </p:nvPr>
        </p:nvSpPr>
        <p:spPr>
          <a:xfrm>
            <a:off x="472200" y="235475"/>
            <a:ext cx="8199600" cy="8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Find the name of the student who got the highest marks?</a:t>
            </a:r>
            <a:endParaRPr b="1" sz="2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/>
          </a:p>
        </p:txBody>
      </p:sp>
      <p:sp>
        <p:nvSpPr>
          <p:cNvPr id="45" name="Google Shape;45;ga6bd73ba52_0_0"/>
          <p:cNvSpPr txBox="1"/>
          <p:nvPr/>
        </p:nvSpPr>
        <p:spPr>
          <a:xfrm>
            <a:off x="112775" y="1236800"/>
            <a:ext cx="8377200" cy="18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Montserrat"/>
              <a:buChar char="●"/>
            </a:pPr>
            <a:r>
              <a:rPr i="0" lang="en" sz="1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 composite key is a combination of two or more columns in a table that can be used to uniquely identify each record.</a:t>
            </a:r>
            <a:endParaRPr i="0" sz="1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ontserrat"/>
              <a:buChar char="●"/>
            </a:pPr>
            <a:r>
              <a:rPr lang="en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Apply join using both class and roll_no . This type of join is called compound join . </a:t>
            </a:r>
            <a:endParaRPr sz="1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highlight>
                <a:srgbClr val="EFEFEF"/>
              </a:highlight>
            </a:endParaRPr>
          </a:p>
        </p:txBody>
      </p:sp>
      <p:cxnSp>
        <p:nvCxnSpPr>
          <p:cNvPr id="46" name="Google Shape;46;ga6bd73ba52_0_0"/>
          <p:cNvCxnSpPr/>
          <p:nvPr/>
        </p:nvCxnSpPr>
        <p:spPr>
          <a:xfrm>
            <a:off x="371825" y="235475"/>
            <a:ext cx="0" cy="4833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