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Lato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Montserrat ExtraBold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g7vE4TdreijZlrMH7T6e1Bzji5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54ED53-57F5-4BAD-955F-B62D093C9685}">
  <a:tblStyle styleId="{AD54ED53-57F5-4BAD-955F-B62D093C968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ExtraBold-boldItalic.fntdata"/><Relationship Id="rId11" Type="http://schemas.openxmlformats.org/officeDocument/2006/relationships/font" Target="fonts/Lato-regular.fntdata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regular.fntdata"/><Relationship Id="rId14" Type="http://schemas.openxmlformats.org/officeDocument/2006/relationships/font" Target="fonts/Lato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ExtraBold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9f24a675a9_0_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9f24a675a9_0_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9f24a675a9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9f24a675a9_0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g9f24a675a9_0_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g9f24a675a9_0_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9f24a675a9_0_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9f24a675a9_0_1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g9f24a675a9_0_1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9f24a675a9_0_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g9f24a675a9_0_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9f24a675a9_0_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g9f24a675a9_0_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" name="Google Shape;32;g9f24a675a9_0_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9f24a675a9_0_0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g9f24a675a9_0_0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g9f24a675a9_0_0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g9f24a675a9_0_0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g9f24a675a9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50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9f24a675a9_0_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9f24a675a9_0_0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>
            <p:ph type="ctrTitle"/>
          </p:nvPr>
        </p:nvSpPr>
        <p:spPr>
          <a:xfrm>
            <a:off x="458575" y="176575"/>
            <a:ext cx="71874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400"/>
              <a:t>Introduction to Star Schema</a:t>
            </a:r>
            <a:endParaRPr b="1" sz="2400"/>
          </a:p>
        </p:txBody>
      </p:sp>
      <p:sp>
        <p:nvSpPr>
          <p:cNvPr id="38" name="Google Shape;38;p1"/>
          <p:cNvSpPr txBox="1"/>
          <p:nvPr>
            <p:ph idx="1" type="subTitle"/>
          </p:nvPr>
        </p:nvSpPr>
        <p:spPr>
          <a:xfrm>
            <a:off x="198300" y="821350"/>
            <a:ext cx="84897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star schema is most widely used to develop data warehouses and dimensional data marts. </a:t>
            </a:r>
            <a:endParaRPr sz="1800"/>
          </a:p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star schema consists of one or more fact tables referencing any number of dimension tables.</a:t>
            </a:r>
            <a:endParaRPr sz="18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" sz="1700">
                <a:solidFill>
                  <a:schemeClr val="dk1"/>
                </a:solidFill>
              </a:rPr>
              <a:t>The Star Schema is also known as the Dimensional Model, as it can contain many Dimension tables corresponding to one or more Fact Tables.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800"/>
          </a:p>
        </p:txBody>
      </p:sp>
      <p:cxnSp>
        <p:nvCxnSpPr>
          <p:cNvPr id="39" name="Google Shape;39;p1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474700" y="202725"/>
            <a:ext cx="399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/>
              <a:t>Let’s take an Example</a:t>
            </a:r>
            <a:endParaRPr b="1" sz="2400"/>
          </a:p>
        </p:txBody>
      </p:sp>
      <p:graphicFrame>
        <p:nvGraphicFramePr>
          <p:cNvPr id="45" name="Google Shape;45;p3"/>
          <p:cNvGraphicFramePr/>
          <p:nvPr/>
        </p:nvGraphicFramePr>
        <p:xfrm>
          <a:off x="3747225" y="124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{AD54ED53-57F5-4BAD-955F-B62D093C9685}</a:tableStyleId>
              </a:tblPr>
              <a:tblGrid>
                <a:gridCol w="1366925"/>
              </a:tblGrid>
              <a:tr h="36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Sales</a:t>
                      </a:r>
                      <a:endParaRPr b="1" sz="1600" u="none" cap="none" strike="noStrike"/>
                    </a:p>
                  </a:txBody>
                  <a:tcPr marT="91425" marB="91425" marR="91425" marL="91425"/>
                </a:tc>
              </a:tr>
              <a:tr h="37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Product ID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7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Customer ID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7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City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7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Product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7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Order Quantity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7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Sales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7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Shipping ID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" name="Google Shape;46;p3"/>
          <p:cNvSpPr txBox="1"/>
          <p:nvPr/>
        </p:nvSpPr>
        <p:spPr>
          <a:xfrm>
            <a:off x="3716425" y="877700"/>
            <a:ext cx="13668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" name="Google Shape;47;p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{AD54ED53-57F5-4BAD-955F-B62D093C9685}</a:tableStyleId>
              </a:tblPr>
              <a:tblGrid>
                <a:gridCol w="1809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/>
                        <a:t>City</a:t>
                      </a:r>
                      <a:endParaRPr b="1" sz="15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State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Customer Segment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City Category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8" name="Google Shape;48;p3"/>
          <p:cNvSpPr txBox="1"/>
          <p:nvPr/>
        </p:nvSpPr>
        <p:spPr>
          <a:xfrm>
            <a:off x="1052412" y="1439025"/>
            <a:ext cx="16092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Dimension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" name="Google Shape;49;p3"/>
          <p:cNvGraphicFramePr/>
          <p:nvPr/>
        </p:nvGraphicFramePr>
        <p:xfrm>
          <a:off x="6364375" y="48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{AD54ED53-57F5-4BAD-955F-B62D093C9685}</a:tableStyleId>
              </a:tblPr>
              <a:tblGrid>
                <a:gridCol w="1609200"/>
              </a:tblGrid>
              <a:tr h="40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/>
                        <a:t>Order Quantity</a:t>
                      </a:r>
                      <a:endParaRPr b="1" sz="1500" u="none" cap="none" strike="noStrike"/>
                    </a:p>
                  </a:txBody>
                  <a:tcPr marT="91425" marB="91425" marR="91425" marL="91425"/>
                </a:tc>
              </a:tr>
              <a:tr h="39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Order No.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Order ID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Order Date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Order Priority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0" name="Google Shape;50;p3"/>
          <p:cNvGraphicFramePr/>
          <p:nvPr/>
        </p:nvGraphicFramePr>
        <p:xfrm>
          <a:off x="7281463" y="286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{AD54ED53-57F5-4BAD-955F-B62D093C9685}</a:tableStyleId>
              </a:tblPr>
              <a:tblGrid>
                <a:gridCol w="15321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/>
                        <a:t>Shipping ID</a:t>
                      </a:r>
                      <a:endParaRPr b="1" sz="15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Shipping Mode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Order ID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Shipping Date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1" name="Google Shape;51;p3"/>
          <p:cNvSpPr txBox="1"/>
          <p:nvPr/>
        </p:nvSpPr>
        <p:spPr>
          <a:xfrm>
            <a:off x="6402925" y="90950"/>
            <a:ext cx="15321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Dimension Table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 txBox="1"/>
          <p:nvPr/>
        </p:nvSpPr>
        <p:spPr>
          <a:xfrm>
            <a:off x="7219500" y="2500250"/>
            <a:ext cx="15321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Dimension Table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3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" name="Google Shape;54;p3"/>
          <p:cNvCxnSpPr/>
          <p:nvPr/>
        </p:nvCxnSpPr>
        <p:spPr>
          <a:xfrm flipH="1">
            <a:off x="2850525" y="1400525"/>
            <a:ext cx="818100" cy="70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" name="Google Shape;55;p3"/>
          <p:cNvCxnSpPr/>
          <p:nvPr/>
        </p:nvCxnSpPr>
        <p:spPr>
          <a:xfrm flipH="1" rot="10800000">
            <a:off x="5193075" y="669175"/>
            <a:ext cx="917100" cy="6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" name="Google Shape;56;p3"/>
          <p:cNvCxnSpPr/>
          <p:nvPr/>
        </p:nvCxnSpPr>
        <p:spPr>
          <a:xfrm>
            <a:off x="5230250" y="1623600"/>
            <a:ext cx="1958400" cy="14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 txBox="1"/>
          <p:nvPr>
            <p:ph type="title"/>
          </p:nvPr>
        </p:nvSpPr>
        <p:spPr>
          <a:xfrm>
            <a:off x="460425" y="235475"/>
            <a:ext cx="418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/>
              <a:t>Ninja Trap</a:t>
            </a:r>
            <a:endParaRPr b="1" sz="2400"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161050" y="808163"/>
            <a:ext cx="84528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We can only consider the fields to expand the Dimension table only and only if they can describe the data quantitatively.</a:t>
            </a:r>
            <a:endParaRPr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900"/>
          </a:p>
        </p:txBody>
      </p:sp>
      <p:pic>
        <p:nvPicPr>
          <p:cNvPr id="63" name="Google Shape;6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2750" y="1917125"/>
            <a:ext cx="2367250" cy="238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4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 txBox="1"/>
          <p:nvPr>
            <p:ph type="title"/>
          </p:nvPr>
        </p:nvSpPr>
        <p:spPr>
          <a:xfrm>
            <a:off x="448025" y="235475"/>
            <a:ext cx="484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/>
              <a:t>Advantages of Star Schema</a:t>
            </a:r>
            <a:endParaRPr b="1" sz="2400"/>
          </a:p>
        </p:txBody>
      </p:sp>
      <p:sp>
        <p:nvSpPr>
          <p:cNvPr id="70" name="Google Shape;70;p5"/>
          <p:cNvSpPr txBox="1"/>
          <p:nvPr>
            <p:ph idx="1" type="body"/>
          </p:nvPr>
        </p:nvSpPr>
        <p:spPr>
          <a:xfrm>
            <a:off x="123950" y="978950"/>
            <a:ext cx="8502300" cy="22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Query Performance can improve a lot as the number of joins required are reduced to a great extent.</a:t>
            </a:r>
            <a:endParaRPr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Load Performance and administration also gets improved.</a:t>
            </a:r>
            <a:endParaRPr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Built-in Referential Integrity.</a:t>
            </a:r>
            <a:endParaRPr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Easy to Understand and Implement.</a:t>
            </a:r>
            <a:endParaRPr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cxnSp>
        <p:nvCxnSpPr>
          <p:cNvPr id="71" name="Google Shape;71;p5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