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7" r:id="rId7"/>
    <p:sldId id="282" r:id="rId8"/>
    <p:sldId id="283" r:id="rId9"/>
    <p:sldId id="284" r:id="rId10"/>
    <p:sldId id="285" r:id="rId11"/>
    <p:sldId id="27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34DB5-9C38-4349-949C-A3ACAAF3A43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AE1A-CF2B-455A-B012-FB0E2A658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3670-B63E-49D3-A3C1-80EC97203A0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2072-408C-4B65-ADE2-F70944134DE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E1D5-6F21-44E5-8617-3284896D105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56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51BC-BAE1-4DA9-AB0C-FC9152DF708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0DE-2319-43B5-B989-071F3371DA2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57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A556-C77D-440C-9896-9DA0F57C857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C099-538E-4190-9949-7F0BA0730C5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7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014E-E790-46A7-9546-BAC9290BE4A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1263-78BC-473E-9519-21CA19D2F16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3318-D5A5-4DAE-BC14-213D336CCD3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458-73C1-4A18-BB1E-289A9B5B6F5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B77-16B3-46DD-B3C3-5767CDDE0C7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4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F03-F1AE-480A-BE5D-15F28A12589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23B7-F1A5-415C-AB61-E20E821A0EA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A743-2EA7-418C-8EA9-AF565C6E111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BC7-577F-4AEA-AFCE-90E98225114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15FE-F333-4776-8834-8B9E437C066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9955-824E-424E-ACD3-51C558372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83" y="238540"/>
            <a:ext cx="8423344" cy="231913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</a:rPr>
              <a:t>Machine Learning Based Android Malware Detection System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4CA42-5FA5-40DF-81FD-39220CC5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5113" y="3896139"/>
            <a:ext cx="4041914" cy="20805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                                                     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                 SHAHANA.S.B</a:t>
            </a:r>
          </a:p>
          <a:p>
            <a:pPr algn="ctr"/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TVE18MCA052</a:t>
            </a:r>
          </a:p>
          <a:p>
            <a:pPr algn="ctr"/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ROLL NO:50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2FE25-CA49-4EE8-9192-9108EA3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8714" y="6135808"/>
            <a:ext cx="8910498" cy="483652"/>
          </a:xfrm>
        </p:spPr>
        <p:txBody>
          <a:bodyPr/>
          <a:lstStyle/>
          <a:p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892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C3C65-A99D-4260-8CA5-9AA2CE2C4FFD}"/>
              </a:ext>
            </a:extLst>
          </p:cNvPr>
          <p:cNvSpPr txBox="1"/>
          <p:nvPr/>
        </p:nvSpPr>
        <p:spPr>
          <a:xfrm>
            <a:off x="1815548" y="914400"/>
            <a:ext cx="70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Random Forest algorithm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8C221-C029-46B7-B96E-85FBD2632C30}"/>
              </a:ext>
            </a:extLst>
          </p:cNvPr>
          <p:cNvSpPr txBox="1"/>
          <p:nvPr/>
        </p:nvSpPr>
        <p:spPr>
          <a:xfrm>
            <a:off x="1139687" y="1997839"/>
            <a:ext cx="10376452" cy="36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random forest will results in randomness that eliminates over fitting in turn providing greater superior predictive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tree gives classification in order for the purpose of classifying an unknown object based on attributes .It can be said as tree votes for corresponding class.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Classification with majority vote is chosen by the forest and takes average outputs of different trees in case of regression.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classifier is a logic based algorithm </a:t>
            </a:r>
            <a:r>
              <a:rPr lang="en-US" dirty="0" err="1"/>
              <a:t>inorder</a:t>
            </a:r>
            <a:r>
              <a:rPr lang="en-US" dirty="0"/>
              <a:t> to provide high accuracy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6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4840C6-73F5-4DF7-B5CA-0C459CBE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5704" y="6446449"/>
            <a:ext cx="8963507" cy="369332"/>
          </a:xfrm>
        </p:spPr>
        <p:txBody>
          <a:bodyPr/>
          <a:lstStyle/>
          <a:p>
            <a:r>
              <a:rPr lang="en-US" sz="1800" b="1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B2EB4-2057-479A-B571-818096EE8A3F}"/>
              </a:ext>
            </a:extLst>
          </p:cNvPr>
          <p:cNvSpPr txBox="1"/>
          <p:nvPr/>
        </p:nvSpPr>
        <p:spPr>
          <a:xfrm>
            <a:off x="1908313" y="940785"/>
            <a:ext cx="605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endParaRPr lang="en-IN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3B951-E75C-4108-8F9B-DE56A6E3E768}"/>
              </a:ext>
            </a:extLst>
          </p:cNvPr>
          <p:cNvSpPr txBox="1"/>
          <p:nvPr/>
        </p:nvSpPr>
        <p:spPr>
          <a:xfrm>
            <a:off x="1842052" y="663786"/>
            <a:ext cx="617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REFERENCES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FA329-17DE-4BB4-BF83-A8499E2F805B}"/>
              </a:ext>
            </a:extLst>
          </p:cNvPr>
          <p:cNvSpPr txBox="1"/>
          <p:nvPr/>
        </p:nvSpPr>
        <p:spPr>
          <a:xfrm>
            <a:off x="1543878" y="3196653"/>
            <a:ext cx="80043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[2</a:t>
            </a:r>
            <a:r>
              <a:rPr lang="en-US" sz="1600" dirty="0"/>
              <a:t>]</a:t>
            </a:r>
            <a:r>
              <a:rPr lang="en-US" sz="1600" b="1" dirty="0"/>
              <a:t>”Analysis of malware detection techniques in android”;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 err="1"/>
              <a:t>prajakta</a:t>
            </a:r>
            <a:r>
              <a:rPr lang="en-US" sz="1600" b="1" dirty="0"/>
              <a:t> </a:t>
            </a:r>
            <a:r>
              <a:rPr lang="en-US" sz="1600" b="1" dirty="0" err="1"/>
              <a:t>D.sawle,Prof</a:t>
            </a:r>
            <a:r>
              <a:rPr lang="en-US" sz="1600" b="1" dirty="0"/>
              <a:t> A.B Gadicha;IJCMC;vol3,issue 3,march 2017,page 176-182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77CDB-0F45-4A69-A970-34C55DA1ED3F}"/>
              </a:ext>
            </a:extLst>
          </p:cNvPr>
          <p:cNvSpPr txBox="1"/>
          <p:nvPr/>
        </p:nvSpPr>
        <p:spPr>
          <a:xfrm>
            <a:off x="1603513" y="1654019"/>
            <a:ext cx="7739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[1] </a:t>
            </a:r>
            <a:r>
              <a:rPr lang="en-IN" sz="1600" b="1" dirty="0" err="1"/>
              <a:t>Jin</a:t>
            </a:r>
            <a:r>
              <a:rPr lang="en-IN" sz="1600" b="1" dirty="0"/>
              <a:t> Li, </a:t>
            </a:r>
            <a:r>
              <a:rPr lang="en-IN" sz="1600" b="1" dirty="0" err="1"/>
              <a:t>Lichao</a:t>
            </a:r>
            <a:r>
              <a:rPr lang="en-IN" sz="1600" b="1" dirty="0"/>
              <a:t> Sun, </a:t>
            </a:r>
            <a:r>
              <a:rPr lang="en-IN" sz="1600" b="1" dirty="0" err="1"/>
              <a:t>Qiben</a:t>
            </a:r>
            <a:r>
              <a:rPr lang="en-IN" sz="1600" b="1" dirty="0"/>
              <a:t> Yan, </a:t>
            </a:r>
            <a:r>
              <a:rPr lang="en-IN" sz="1600" b="1" dirty="0" err="1"/>
              <a:t>Zhiqiang</a:t>
            </a:r>
            <a:r>
              <a:rPr lang="en-IN" sz="1600" b="1" dirty="0"/>
              <a:t> Li, </a:t>
            </a:r>
            <a:r>
              <a:rPr lang="en-IN" sz="1600" b="1" dirty="0" err="1"/>
              <a:t>Witawas</a:t>
            </a:r>
            <a:r>
              <a:rPr lang="en-IN" sz="1600" b="1" dirty="0"/>
              <a:t> </a:t>
            </a:r>
            <a:r>
              <a:rPr lang="en-IN" sz="1600" b="1" dirty="0" err="1"/>
              <a:t>Srisa</a:t>
            </a:r>
            <a:r>
              <a:rPr lang="en-IN" sz="1600" b="1" dirty="0"/>
              <a:t>-an, Heng Ye. ”Significant permission identification for machine learning based android malware detection.” :IEEE transaction on industrial </a:t>
            </a:r>
            <a:r>
              <a:rPr lang="en-IN" sz="1600" b="1" dirty="0" err="1"/>
              <a:t>informatics,Volume</a:t>
            </a:r>
            <a:r>
              <a:rPr lang="en-IN" sz="1600" b="1" dirty="0"/>
              <a:t> 14,issue 7, July 2018,page(s):3216-3225</a:t>
            </a:r>
            <a:r>
              <a:rPr lang="en-IN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07660-AF08-4328-9F02-65B48C653D70}"/>
              </a:ext>
            </a:extLst>
          </p:cNvPr>
          <p:cNvSpPr txBox="1"/>
          <p:nvPr/>
        </p:nvSpPr>
        <p:spPr>
          <a:xfrm>
            <a:off x="1457739" y="4347656"/>
            <a:ext cx="78850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[3] </a:t>
            </a:r>
            <a:r>
              <a:rPr lang="en-IN" sz="1600" b="1" dirty="0" err="1"/>
              <a:t>Ms.Prajakta</a:t>
            </a:r>
            <a:r>
              <a:rPr lang="en-IN" sz="1600" b="1" dirty="0"/>
              <a:t> D </a:t>
            </a:r>
            <a:r>
              <a:rPr lang="en-IN" sz="1600" b="1" dirty="0" err="1"/>
              <a:t>Sawle</a:t>
            </a:r>
            <a:r>
              <a:rPr lang="en-IN" sz="1600" b="1" dirty="0"/>
              <a:t> ,Prof A.B </a:t>
            </a:r>
            <a:r>
              <a:rPr lang="en-IN" sz="1600" b="1" dirty="0" err="1"/>
              <a:t>Gadha</a:t>
            </a:r>
            <a:r>
              <a:rPr lang="en-IN" sz="1600" b="1" dirty="0"/>
              <a:t>.“Analysis of malware detection technique in android.” :</a:t>
            </a:r>
            <a:r>
              <a:rPr lang="en-IN" sz="1600" b="1" dirty="0" err="1"/>
              <a:t>IJCMC,Volume</a:t>
            </a:r>
            <a:r>
              <a:rPr lang="en-IN" sz="1600" b="1" dirty="0"/>
              <a:t> 3,issue 3,March 2014,pg no:176-182</a:t>
            </a:r>
          </a:p>
        </p:txBody>
      </p:sp>
    </p:spTree>
    <p:extLst>
      <p:ext uri="{BB962C8B-B14F-4D97-AF65-F5344CB8AC3E}">
        <p14:creationId xmlns:p14="http://schemas.microsoft.com/office/powerpoint/2010/main" val="41705295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0F8AB-9EDD-40D3-9C02-BA71EC32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8F685-EC6C-4CBF-9BD7-E124A81D7412}"/>
              </a:ext>
            </a:extLst>
          </p:cNvPr>
          <p:cNvSpPr/>
          <p:nvPr/>
        </p:nvSpPr>
        <p:spPr>
          <a:xfrm>
            <a:off x="2239617" y="2198709"/>
            <a:ext cx="6387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002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9B3F1-BF43-48E6-B4D8-209F2E44F7C6}"/>
              </a:ext>
            </a:extLst>
          </p:cNvPr>
          <p:cNvSpPr txBox="1"/>
          <p:nvPr/>
        </p:nvSpPr>
        <p:spPr>
          <a:xfrm>
            <a:off x="1828801" y="547860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CC32F-1B7B-4679-9A40-6453552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974" y="6169627"/>
            <a:ext cx="8897246" cy="365125"/>
          </a:xfrm>
        </p:spPr>
        <p:txBody>
          <a:bodyPr/>
          <a:lstStyle/>
          <a:p>
            <a:r>
              <a:rPr lang="en-US" sz="1800" b="1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6BEA4-885D-4936-8357-E0587723B246}"/>
              </a:ext>
            </a:extLst>
          </p:cNvPr>
          <p:cNvSpPr txBox="1"/>
          <p:nvPr/>
        </p:nvSpPr>
        <p:spPr>
          <a:xfrm>
            <a:off x="1729411" y="1589257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C3241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C3241"/>
                </a:solidFill>
              </a:rPr>
              <a:t>Motivation</a:t>
            </a:r>
          </a:p>
          <a:p>
            <a:endParaRPr lang="en-IN" sz="1800" b="1" dirty="0">
              <a:solidFill>
                <a:srgbClr val="CC3241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0B702-846D-48D9-964B-E9552AFD1B77}"/>
              </a:ext>
            </a:extLst>
          </p:cNvPr>
          <p:cNvSpPr txBox="1"/>
          <p:nvPr/>
        </p:nvSpPr>
        <p:spPr>
          <a:xfrm>
            <a:off x="1729411" y="2250812"/>
            <a:ext cx="390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C3241"/>
                </a:solidFill>
              </a:rPr>
              <a:t>Existing System</a:t>
            </a:r>
            <a:endParaRPr lang="en-IN" b="1" dirty="0">
              <a:solidFill>
                <a:srgbClr val="CC324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0736E-83E6-4962-8902-212DF9D6E429}"/>
              </a:ext>
            </a:extLst>
          </p:cNvPr>
          <p:cNvSpPr txBox="1"/>
          <p:nvPr/>
        </p:nvSpPr>
        <p:spPr>
          <a:xfrm>
            <a:off x="1729411" y="2631089"/>
            <a:ext cx="5724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C3241"/>
                </a:solidFill>
              </a:rPr>
              <a:t>Proposed System</a:t>
            </a:r>
            <a:r>
              <a:rPr lang="en-US" sz="1800" b="1" dirty="0">
                <a:solidFill>
                  <a:srgbClr val="CC324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C3241"/>
                </a:solidFill>
              </a:rPr>
              <a:t>Flow diagram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C3241"/>
                </a:solidFill>
              </a:rPr>
              <a:t>Modules</a:t>
            </a:r>
          </a:p>
          <a:p>
            <a:endParaRPr lang="en-US" b="1" dirty="0">
              <a:solidFill>
                <a:srgbClr val="CC324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CC3241"/>
              </a:solidFill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1D81F-EB1C-4306-B52E-A87353E86BAE}"/>
              </a:ext>
            </a:extLst>
          </p:cNvPr>
          <p:cNvSpPr txBox="1"/>
          <p:nvPr/>
        </p:nvSpPr>
        <p:spPr>
          <a:xfrm>
            <a:off x="1828801" y="3209803"/>
            <a:ext cx="617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rgbClr val="CC3241"/>
              </a:solidFill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C0C78-EAB7-47C3-B9B0-F385AF44222C}"/>
              </a:ext>
            </a:extLst>
          </p:cNvPr>
          <p:cNvSpPr txBox="1"/>
          <p:nvPr/>
        </p:nvSpPr>
        <p:spPr>
          <a:xfrm>
            <a:off x="1729412" y="3979912"/>
            <a:ext cx="538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rgbClr val="CC3241"/>
              </a:solidFill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60D0A-0D3F-4C94-881A-EEBC778BC5CA}"/>
              </a:ext>
            </a:extLst>
          </p:cNvPr>
          <p:cNvSpPr txBox="1"/>
          <p:nvPr/>
        </p:nvSpPr>
        <p:spPr>
          <a:xfrm>
            <a:off x="2027584" y="3958691"/>
            <a:ext cx="4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rgbClr val="CC3241"/>
              </a:solidFill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0879A-FBF5-4A7C-BD3A-8762E55C71B2}"/>
              </a:ext>
            </a:extLst>
          </p:cNvPr>
          <p:cNvSpPr txBox="1"/>
          <p:nvPr/>
        </p:nvSpPr>
        <p:spPr>
          <a:xfrm rot="10800000" flipV="1">
            <a:off x="1729410" y="3511684"/>
            <a:ext cx="303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C3241"/>
                </a:solidFill>
              </a:rPr>
              <a:t>References</a:t>
            </a:r>
            <a:endParaRPr lang="en-IN" sz="1800" b="1" dirty="0">
              <a:solidFill>
                <a:srgbClr val="CC324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27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A3DC2-3126-45CA-AB55-F0117C98DA46}"/>
              </a:ext>
            </a:extLst>
          </p:cNvPr>
          <p:cNvSpPr txBox="1"/>
          <p:nvPr/>
        </p:nvSpPr>
        <p:spPr>
          <a:xfrm>
            <a:off x="2153480" y="685324"/>
            <a:ext cx="351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861D-E102-4AE2-898C-6B2E3C236316}"/>
              </a:ext>
            </a:extLst>
          </p:cNvPr>
          <p:cNvSpPr txBox="1"/>
          <p:nvPr/>
        </p:nvSpPr>
        <p:spPr>
          <a:xfrm>
            <a:off x="1417982" y="1270099"/>
            <a:ext cx="830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E871B-7322-439D-9A70-EA200EA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1804" y="6492875"/>
            <a:ext cx="7619999" cy="365125"/>
          </a:xfrm>
        </p:spPr>
        <p:txBody>
          <a:bodyPr/>
          <a:lstStyle/>
          <a:p>
            <a:r>
              <a:rPr lang="en-US" sz="1800" b="1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79C62-D8F1-4317-A5E6-C6620E8B3EF8}"/>
              </a:ext>
            </a:extLst>
          </p:cNvPr>
          <p:cNvSpPr txBox="1"/>
          <p:nvPr/>
        </p:nvSpPr>
        <p:spPr>
          <a:xfrm>
            <a:off x="1417983" y="2292580"/>
            <a:ext cx="8309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Recent studies shows that most percent of mobile malware target on android devices.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 recent report indicates that a new malicious app for android is introduced every 10 sec.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Unlike other competing smart-mobile device platforms, such as iOS, Android allows users to install applications from unverified sources such as third party app stores and file sharing websites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67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958FA-4685-49DB-B3F2-406A00417AE3}"/>
              </a:ext>
            </a:extLst>
          </p:cNvPr>
          <p:cNvSpPr txBox="1"/>
          <p:nvPr/>
        </p:nvSpPr>
        <p:spPr>
          <a:xfrm>
            <a:off x="2027581" y="768626"/>
            <a:ext cx="4850297" cy="59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EABC-ADED-4ED9-AFF0-BFA96D01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2050" y="6089374"/>
            <a:ext cx="8963507" cy="503531"/>
          </a:xfrm>
        </p:spPr>
        <p:txBody>
          <a:bodyPr/>
          <a:lstStyle/>
          <a:p>
            <a:r>
              <a:rPr lang="en-US" sz="1800" b="1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0819E-148D-4621-9602-1230AB24577B}"/>
              </a:ext>
            </a:extLst>
          </p:cNvPr>
          <p:cNvSpPr txBox="1"/>
          <p:nvPr/>
        </p:nvSpPr>
        <p:spPr>
          <a:xfrm>
            <a:off x="1219200" y="1815548"/>
            <a:ext cx="7964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/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 </a:t>
            </a:r>
            <a:r>
              <a:rPr lang="en-IN" b="1" dirty="0"/>
              <a:t>A</a:t>
            </a:r>
            <a:r>
              <a:rPr lang="en-IN" sz="1800" b="1" dirty="0"/>
              <a:t> scalable malware detection approach that can effectively and efficiently identify malware app is needed.</a:t>
            </a:r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Numerous malware detection tools have been developed ,but scaling that detection for large bundle of apps remain challenging task.</a:t>
            </a:r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770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A3252-023A-4BF9-BA81-EBED845DBD49}"/>
              </a:ext>
            </a:extLst>
          </p:cNvPr>
          <p:cNvSpPr txBox="1"/>
          <p:nvPr/>
        </p:nvSpPr>
        <p:spPr>
          <a:xfrm>
            <a:off x="1431235" y="757103"/>
            <a:ext cx="634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endParaRPr lang="en-IN" sz="28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FBDDC-BF07-4177-81FE-F26695D1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366" y="6440968"/>
            <a:ext cx="7863576" cy="365125"/>
          </a:xfrm>
        </p:spPr>
        <p:txBody>
          <a:bodyPr/>
          <a:lstStyle/>
          <a:p>
            <a:r>
              <a:rPr lang="en-US" sz="1800" b="1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6DD7D-FCB6-4A8E-B731-FD6F05BAA826}"/>
              </a:ext>
            </a:extLst>
          </p:cNvPr>
          <p:cNvSpPr txBox="1"/>
          <p:nvPr/>
        </p:nvSpPr>
        <p:spPr>
          <a:xfrm>
            <a:off x="1881808" y="493228"/>
            <a:ext cx="4399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Existing System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CBBA3-8650-4FA8-BEB3-EC7C2C339524}"/>
              </a:ext>
            </a:extLst>
          </p:cNvPr>
          <p:cNvSpPr txBox="1"/>
          <p:nvPr/>
        </p:nvSpPr>
        <p:spPr>
          <a:xfrm>
            <a:off x="1683027" y="1485935"/>
            <a:ext cx="817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Numerous malware detection tools have been developed, including system-level and network-level approaches.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6B979-6D95-443E-A4B2-2EC28B5B458E}"/>
              </a:ext>
            </a:extLst>
          </p:cNvPr>
          <p:cNvSpPr txBox="1"/>
          <p:nvPr/>
        </p:nvSpPr>
        <p:spPr>
          <a:xfrm>
            <a:off x="1683027" y="2477186"/>
            <a:ext cx="664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Some approaches use parsing of android manifest file to detect malicious android apps.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565B-64BF-4DFB-B9E4-0015AFC5DC3D}"/>
              </a:ext>
            </a:extLst>
          </p:cNvPr>
          <p:cNvSpPr txBox="1"/>
          <p:nvPr/>
        </p:nvSpPr>
        <p:spPr>
          <a:xfrm>
            <a:off x="1683027" y="3468437"/>
            <a:ext cx="7116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Recently more efforts have been spent on detecting malicious apps based on permission usage of android apps</a:t>
            </a:r>
            <a:r>
              <a:rPr lang="en-US" sz="1800" dirty="0"/>
              <a:t>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0757E-6D70-4627-87CA-2B20A9191EDD}"/>
              </a:ext>
            </a:extLst>
          </p:cNvPr>
          <p:cNvSpPr txBox="1"/>
          <p:nvPr/>
        </p:nvSpPr>
        <p:spPr>
          <a:xfrm>
            <a:off x="1683027" y="4677696"/>
            <a:ext cx="677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Usage of large number of permissions make the system more complex.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666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4840C6-73F5-4DF7-B5CA-0C459CBE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5704" y="6135808"/>
            <a:ext cx="8963507" cy="369332"/>
          </a:xfrm>
        </p:spPr>
        <p:txBody>
          <a:bodyPr/>
          <a:lstStyle/>
          <a:p>
            <a:r>
              <a:rPr lang="en-US" sz="18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B2EB4-2057-479A-B571-818096EE8A3F}"/>
              </a:ext>
            </a:extLst>
          </p:cNvPr>
          <p:cNvSpPr txBox="1"/>
          <p:nvPr/>
        </p:nvSpPr>
        <p:spPr>
          <a:xfrm>
            <a:off x="1815548" y="723298"/>
            <a:ext cx="60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Proposed System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FC475-7EFC-4387-8CC4-1289CBD1350D}"/>
              </a:ext>
            </a:extLst>
          </p:cNvPr>
          <p:cNvSpPr txBox="1"/>
          <p:nvPr/>
        </p:nvSpPr>
        <p:spPr>
          <a:xfrm>
            <a:off x="974034" y="1954555"/>
            <a:ext cx="76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6E2BE-E98D-49E7-BABC-8FFC87A2C7B9}"/>
              </a:ext>
            </a:extLst>
          </p:cNvPr>
          <p:cNvSpPr txBox="1"/>
          <p:nvPr/>
        </p:nvSpPr>
        <p:spPr>
          <a:xfrm>
            <a:off x="1815548" y="1474432"/>
            <a:ext cx="724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SIGPID is an approach that extract only significant permission instead of taking all permissions for </a:t>
            </a:r>
            <a:r>
              <a:rPr lang="en-US" b="1" dirty="0" err="1"/>
              <a:t>effectivily</a:t>
            </a:r>
            <a:r>
              <a:rPr lang="en-US" b="1" dirty="0"/>
              <a:t> distinguishing between benign and malicious apps.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EA803-D8F6-474F-8B9F-CD2EA556BF4A}"/>
              </a:ext>
            </a:extLst>
          </p:cNvPr>
          <p:cNvSpPr txBox="1"/>
          <p:nvPr/>
        </p:nvSpPr>
        <p:spPr>
          <a:xfrm>
            <a:off x="1815548" y="3024026"/>
            <a:ext cx="661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This method, avoids the requirement for investigate those permissions in applications which does not have any effect in the purpose of identification of malicious apps.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530F7-DD34-4715-9CEC-7F4EB2FF697A}"/>
              </a:ext>
            </a:extLst>
          </p:cNvPr>
          <p:cNvSpPr txBox="1"/>
          <p:nvPr/>
        </p:nvSpPr>
        <p:spPr>
          <a:xfrm>
            <a:off x="1736035" y="4647865"/>
            <a:ext cx="677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Instead classification methods like SVM, Random forest is used as classifier so that the proposed system will provide highest accuracy.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99362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A6C0FF-CD19-4AA6-9612-AF9872D4C7C3}"/>
              </a:ext>
            </a:extLst>
          </p:cNvPr>
          <p:cNvSpPr/>
          <p:nvPr/>
        </p:nvSpPr>
        <p:spPr>
          <a:xfrm>
            <a:off x="3869634" y="329650"/>
            <a:ext cx="3816626" cy="742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 collection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0EF64C-7F68-48AB-BDC0-25BFB001B678}"/>
              </a:ext>
            </a:extLst>
          </p:cNvPr>
          <p:cNvCxnSpPr>
            <a:stCxn id="3" idx="2"/>
          </p:cNvCxnSpPr>
          <p:nvPr/>
        </p:nvCxnSpPr>
        <p:spPr>
          <a:xfrm>
            <a:off x="5777947" y="1071772"/>
            <a:ext cx="13252" cy="6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0F0F18-2332-4B6E-9AFA-76491D8E2C1D}"/>
              </a:ext>
            </a:extLst>
          </p:cNvPr>
          <p:cNvSpPr/>
          <p:nvPr/>
        </p:nvSpPr>
        <p:spPr>
          <a:xfrm>
            <a:off x="3982279" y="1707876"/>
            <a:ext cx="3644346" cy="7189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Apk</a:t>
            </a:r>
            <a:r>
              <a:rPr lang="en-US" dirty="0"/>
              <a:t> permission list)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CC411-5A4B-470B-A910-EED1E2147930}"/>
              </a:ext>
            </a:extLst>
          </p:cNvPr>
          <p:cNvCxnSpPr>
            <a:cxnSpLocks/>
          </p:cNvCxnSpPr>
          <p:nvPr/>
        </p:nvCxnSpPr>
        <p:spPr>
          <a:xfrm>
            <a:off x="5824331" y="2426807"/>
            <a:ext cx="0" cy="65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C601B6B-D0F1-423C-8400-8674B7E93B85}"/>
              </a:ext>
            </a:extLst>
          </p:cNvPr>
          <p:cNvSpPr/>
          <p:nvPr/>
        </p:nvSpPr>
        <p:spPr>
          <a:xfrm>
            <a:off x="3975655" y="3111778"/>
            <a:ext cx="3578078" cy="6327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  <a:p>
            <a:pPr algn="ctr"/>
            <a:r>
              <a:rPr lang="en-US" dirty="0"/>
              <a:t>(SIGPID)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66592-814C-4350-B5E4-DC0E4E1A348C}"/>
              </a:ext>
            </a:extLst>
          </p:cNvPr>
          <p:cNvCxnSpPr>
            <a:cxnSpLocks/>
          </p:cNvCxnSpPr>
          <p:nvPr/>
        </p:nvCxnSpPr>
        <p:spPr>
          <a:xfrm>
            <a:off x="5791202" y="3744544"/>
            <a:ext cx="0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72AC0E-C14E-45B8-A6AC-AFFDC32CC172}"/>
              </a:ext>
            </a:extLst>
          </p:cNvPr>
          <p:cNvCxnSpPr/>
          <p:nvPr/>
        </p:nvCxnSpPr>
        <p:spPr>
          <a:xfrm flipH="1">
            <a:off x="2259498" y="4403840"/>
            <a:ext cx="357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8BAC4-38A7-4BC1-AE39-94231A3E5870}"/>
              </a:ext>
            </a:extLst>
          </p:cNvPr>
          <p:cNvCxnSpPr/>
          <p:nvPr/>
        </p:nvCxnSpPr>
        <p:spPr>
          <a:xfrm>
            <a:off x="5777947" y="4404670"/>
            <a:ext cx="3776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BB2A17-3C17-4E67-B8B1-898538BFFA0B}"/>
              </a:ext>
            </a:extLst>
          </p:cNvPr>
          <p:cNvCxnSpPr/>
          <p:nvPr/>
        </p:nvCxnSpPr>
        <p:spPr>
          <a:xfrm>
            <a:off x="2259498" y="4403840"/>
            <a:ext cx="0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4F836A-FAAD-4EC0-9445-958ED73F01F0}"/>
              </a:ext>
            </a:extLst>
          </p:cNvPr>
          <p:cNvCxnSpPr/>
          <p:nvPr/>
        </p:nvCxnSpPr>
        <p:spPr>
          <a:xfrm>
            <a:off x="9554818" y="4403840"/>
            <a:ext cx="0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F3C6196-8568-4C0C-BFB9-4391ED2DAA4F}"/>
              </a:ext>
            </a:extLst>
          </p:cNvPr>
          <p:cNvSpPr/>
          <p:nvPr/>
        </p:nvSpPr>
        <p:spPr>
          <a:xfrm>
            <a:off x="1219210" y="5065624"/>
            <a:ext cx="4134669" cy="71892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phase</a:t>
            </a:r>
          </a:p>
          <a:p>
            <a:pPr algn="ctr"/>
            <a:r>
              <a:rPr lang="en-US" dirty="0"/>
              <a:t>(Benign and malign permissions are identified)</a:t>
            </a:r>
            <a:endParaRPr lang="en-IN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DD86D36-33CF-4BBC-91D5-ADAFAB5DF155}"/>
              </a:ext>
            </a:extLst>
          </p:cNvPr>
          <p:cNvSpPr/>
          <p:nvPr/>
        </p:nvSpPr>
        <p:spPr>
          <a:xfrm>
            <a:off x="7997688" y="5085537"/>
            <a:ext cx="3114260" cy="659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 phase</a:t>
            </a:r>
          </a:p>
          <a:p>
            <a:pPr algn="ctr"/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303FB-EAE8-45D0-AD3B-BA97AE8F1F8A}"/>
              </a:ext>
            </a:extLst>
          </p:cNvPr>
          <p:cNvCxnSpPr>
            <a:cxnSpLocks/>
          </p:cNvCxnSpPr>
          <p:nvPr/>
        </p:nvCxnSpPr>
        <p:spPr>
          <a:xfrm>
            <a:off x="2875727" y="5799481"/>
            <a:ext cx="0" cy="20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E80083-80C5-4DE0-ACFF-BB58E928FA53}"/>
              </a:ext>
            </a:extLst>
          </p:cNvPr>
          <p:cNvCxnSpPr>
            <a:cxnSpLocks/>
          </p:cNvCxnSpPr>
          <p:nvPr/>
        </p:nvCxnSpPr>
        <p:spPr>
          <a:xfrm>
            <a:off x="2928736" y="5998271"/>
            <a:ext cx="6520064" cy="3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1D778-EA00-4688-ABBE-971B61CDB031}"/>
              </a:ext>
            </a:extLst>
          </p:cNvPr>
          <p:cNvCxnSpPr>
            <a:cxnSpLocks/>
          </p:cNvCxnSpPr>
          <p:nvPr/>
        </p:nvCxnSpPr>
        <p:spPr>
          <a:xfrm flipV="1">
            <a:off x="9448800" y="5763017"/>
            <a:ext cx="0" cy="23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DD71A-28B9-4DF1-A248-64FD4B6353C4}"/>
              </a:ext>
            </a:extLst>
          </p:cNvPr>
          <p:cNvCxnSpPr/>
          <p:nvPr/>
        </p:nvCxnSpPr>
        <p:spPr>
          <a:xfrm>
            <a:off x="6096000" y="6251758"/>
            <a:ext cx="0" cy="28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1B716CB-BBF8-469A-965F-460271468DDD}"/>
              </a:ext>
            </a:extLst>
          </p:cNvPr>
          <p:cNvSpPr/>
          <p:nvPr/>
        </p:nvSpPr>
        <p:spPr>
          <a:xfrm>
            <a:off x="3982279" y="6251758"/>
            <a:ext cx="4207563" cy="60624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(detect whether app is malign or not)</a:t>
            </a:r>
            <a:endParaRPr lang="en-IN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520584-9BA0-4528-A442-3D6E16E7A4DC}"/>
              </a:ext>
            </a:extLst>
          </p:cNvPr>
          <p:cNvCxnSpPr/>
          <p:nvPr/>
        </p:nvCxnSpPr>
        <p:spPr>
          <a:xfrm>
            <a:off x="5976730" y="6018154"/>
            <a:ext cx="0" cy="3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F316D1-0B32-4752-B85B-2A73F220A4A0}"/>
              </a:ext>
            </a:extLst>
          </p:cNvPr>
          <p:cNvSpPr txBox="1"/>
          <p:nvPr/>
        </p:nvSpPr>
        <p:spPr>
          <a:xfrm>
            <a:off x="596355" y="32965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FLOW DIAGRAM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7BD23-5D69-4A34-BCE7-6F916D005CD5}"/>
              </a:ext>
            </a:extLst>
          </p:cNvPr>
          <p:cNvSpPr txBox="1"/>
          <p:nvPr/>
        </p:nvSpPr>
        <p:spPr>
          <a:xfrm>
            <a:off x="1842052" y="848140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MODULE DESCRIPTION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136BE-A312-4448-9B0F-CED6A5BC53E3}"/>
              </a:ext>
            </a:extLst>
          </p:cNvPr>
          <p:cNvSpPr txBox="1"/>
          <p:nvPr/>
        </p:nvSpPr>
        <p:spPr>
          <a:xfrm>
            <a:off x="821634" y="1484244"/>
            <a:ext cx="10349948" cy="538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SIGPID:-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 extracts permission uses from application packages, but instead of focusing on all the requested permissions, SIGPID mainly focuses on permissions that can reliably improve the malware detection rate. 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 consists of three major components,: </a:t>
            </a:r>
          </a:p>
          <a:p>
            <a:pPr marL="457200" algn="just"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400050" algn="just">
              <a:lnSpc>
                <a:spcPct val="150000"/>
              </a:lnSpc>
              <a:buAutoNum type="romanLcParenBoth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permission ranking with negative rate</a:t>
            </a:r>
          </a:p>
          <a:p>
            <a:pPr marL="857250" indent="-400050" algn="just">
              <a:lnSpc>
                <a:spcPct val="150000"/>
              </a:lnSpc>
              <a:buAutoNum type="romanLcParenBoth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 based permission ranking; and </a:t>
            </a:r>
          </a:p>
          <a:p>
            <a:pPr marL="857250" indent="-400050" algn="just">
              <a:lnSpc>
                <a:spcPct val="150000"/>
              </a:lnSpc>
              <a:buAutoNum type="romanLcParenBoth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permission mining with association rules. </a:t>
            </a:r>
          </a:p>
          <a:p>
            <a:pPr marL="457200" algn="just"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pruning, SIGPID employs supervised machine learning classification methods to identify potential Android malware.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4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45614C-303F-498E-AD5D-084E2156FFE7}"/>
              </a:ext>
            </a:extLst>
          </p:cNvPr>
          <p:cNvSpPr txBox="1"/>
          <p:nvPr/>
        </p:nvSpPr>
        <p:spPr>
          <a:xfrm>
            <a:off x="1789044" y="526607"/>
            <a:ext cx="9342782" cy="596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2.Multi-level Data Pruning:-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are three levels of data pruning methods to filter out permissions that contribute little to the malware detection effectiveness. </a:t>
            </a:r>
          </a:p>
          <a:p>
            <a:pPr lvl="0"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Permission Ranking with Negative Rate (PRNR): Each permission describes a particular operation that an app is allowed to perform.  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types of benign apps and malicious apps may request a variety of permissions corresponding to their operational needs. 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malicious apps, we hypothesize that their needs may have common subsets and we do not need to analyze all the permissions to build an effective malware detection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484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1320</TotalTime>
  <Words>719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Machine Learning Based Android Malware Detection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Pal: A Combined Platform for Internet of Things and  Social Networks</dc:title>
  <dc:creator>shaha</dc:creator>
  <cp:lastModifiedBy>shaha</cp:lastModifiedBy>
  <cp:revision>100</cp:revision>
  <dcterms:created xsi:type="dcterms:W3CDTF">2020-10-16T13:11:06Z</dcterms:created>
  <dcterms:modified xsi:type="dcterms:W3CDTF">2021-04-12T12:15:21Z</dcterms:modified>
</cp:coreProperties>
</file>