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257" r:id="rId3"/>
    <p:sldId id="258" r:id="rId4"/>
    <p:sldId id="259" r:id="rId5"/>
    <p:sldId id="260" r:id="rId6"/>
    <p:sldId id="264" r:id="rId7"/>
    <p:sldId id="270" r:id="rId8"/>
    <p:sldId id="265" r:id="rId9"/>
    <p:sldId id="266" r:id="rId10"/>
    <p:sldId id="268" r:id="rId11"/>
    <p:sldId id="273" r:id="rId12"/>
    <p:sldId id="275" r:id="rId13"/>
    <p:sldId id="276" r:id="rId14"/>
    <p:sldId id="277" r:id="rId15"/>
    <p:sldId id="300" r:id="rId16"/>
    <p:sldId id="278" r:id="rId17"/>
    <p:sldId id="280" r:id="rId18"/>
    <p:sldId id="301" r:id="rId19"/>
    <p:sldId id="271" r:id="rId20"/>
    <p:sldId id="272" r:id="rId21"/>
    <p:sldId id="282" r:id="rId22"/>
    <p:sldId id="296" r:id="rId23"/>
    <p:sldId id="283" r:id="rId24"/>
    <p:sldId id="297" r:id="rId25"/>
    <p:sldId id="298" r:id="rId26"/>
    <p:sldId id="299" r:id="rId27"/>
    <p:sldId id="284" r:id="rId28"/>
    <p:sldId id="285"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94" autoAdjust="0"/>
  </p:normalViewPr>
  <p:slideViewPr>
    <p:cSldViewPr>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8207" name="Rectangle 15"/>
          <p:cNvSpPr>
            <a:spLocks noGrp="1" noChangeArrowheads="1"/>
          </p:cNvSpPr>
          <p:nvPr>
            <p:ph type="ftr" sz="quarter" idx="3"/>
          </p:nvPr>
        </p:nvSpPr>
        <p:spPr/>
        <p:txBody>
          <a:bodyPr/>
          <a:lstStyle>
            <a:lvl1pPr algn="r">
              <a:defRPr/>
            </a:lvl1pPr>
          </a:lstStyle>
          <a:p>
            <a:endParaRPr lang="en-US" altLang="en-US"/>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a:p>
        </p:txBody>
      </p:sp>
    </p:spTree>
    <p:extLst>
      <p:ext uri="{BB962C8B-B14F-4D97-AF65-F5344CB8AC3E}">
        <p14:creationId xmlns:p14="http://schemas.microsoft.com/office/powerpoint/2010/main"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a:p>
        </p:txBody>
      </p:sp>
    </p:spTree>
    <p:extLst>
      <p:ext uri="{BB962C8B-B14F-4D97-AF65-F5344CB8AC3E}">
        <p14:creationId xmlns:p14="http://schemas.microsoft.com/office/powerpoint/2010/main"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a:p>
        </p:txBody>
      </p:sp>
    </p:spTree>
    <p:extLst>
      <p:ext uri="{BB962C8B-B14F-4D97-AF65-F5344CB8AC3E}">
        <p14:creationId xmlns:p14="http://schemas.microsoft.com/office/powerpoint/2010/main"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a:p>
        </p:txBody>
      </p:sp>
    </p:spTree>
    <p:extLst>
      <p:ext uri="{BB962C8B-B14F-4D97-AF65-F5344CB8AC3E}">
        <p14:creationId xmlns:p14="http://schemas.microsoft.com/office/powerpoint/2010/main"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a:p>
        </p:txBody>
      </p:sp>
    </p:spTree>
    <p:extLst>
      <p:ext uri="{BB962C8B-B14F-4D97-AF65-F5344CB8AC3E}">
        <p14:creationId xmlns:p14="http://schemas.microsoft.com/office/powerpoint/2010/main"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a:p>
        </p:txBody>
      </p:sp>
    </p:spTree>
    <p:extLst>
      <p:ext uri="{BB962C8B-B14F-4D97-AF65-F5344CB8AC3E}">
        <p14:creationId xmlns:p14="http://schemas.microsoft.com/office/powerpoint/2010/main"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a:p>
        </p:txBody>
      </p:sp>
    </p:spTree>
    <p:extLst>
      <p:ext uri="{BB962C8B-B14F-4D97-AF65-F5344CB8AC3E}">
        <p14:creationId xmlns:p14="http://schemas.microsoft.com/office/powerpoint/2010/main"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a:p>
        </p:txBody>
      </p:sp>
    </p:spTree>
    <p:extLst>
      <p:ext uri="{BB962C8B-B14F-4D97-AF65-F5344CB8AC3E}">
        <p14:creationId xmlns:p14="http://schemas.microsoft.com/office/powerpoint/2010/main"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a:p>
        </p:txBody>
      </p:sp>
    </p:spTree>
    <p:extLst>
      <p:ext uri="{BB962C8B-B14F-4D97-AF65-F5344CB8AC3E}">
        <p14:creationId xmlns:p14="http://schemas.microsoft.com/office/powerpoint/2010/main"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a:p>
        </p:txBody>
      </p:sp>
    </p:spTree>
    <p:extLst>
      <p:ext uri="{BB962C8B-B14F-4D97-AF65-F5344CB8AC3E}">
        <p14:creationId xmlns:p14="http://schemas.microsoft.com/office/powerpoint/2010/main"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Software Engineering</a:t>
            </a:r>
          </a:p>
        </p:txBody>
      </p:sp>
    </p:spTree>
    <p:extLst>
      <p:ext uri="{BB962C8B-B14F-4D97-AF65-F5344CB8AC3E}">
        <p14:creationId xmlns:p14="http://schemas.microsoft.com/office/powerpoint/2010/main"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cs typeface="Times New Roman" pitchFamily="18" charset="0"/>
              </a:rPr>
              <a:t>What is the difference between software engineering and system engineering</a:t>
            </a:r>
            <a:r>
              <a:rPr lang="en-GB" dirty="0">
                <a:latin typeface="Times New Roman" pitchFamily="18" charset="0"/>
                <a:cs typeface="Times New Roman" pitchFamily="18" charset="0"/>
              </a:rPr>
              <a: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445744"/>
            <a:ext cx="7693025" cy="35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924800" cy="762000"/>
          </a:xfrm>
        </p:spPr>
        <p:txBody>
          <a:bodyPr/>
          <a:lstStyle/>
          <a:p>
            <a:r>
              <a:rPr lang="en-US" dirty="0"/>
              <a:t>          Software Characteristics</a:t>
            </a:r>
          </a:p>
        </p:txBody>
      </p:sp>
      <p:sp>
        <p:nvSpPr>
          <p:cNvPr id="3" name="Content Placeholder 2"/>
          <p:cNvSpPr>
            <a:spLocks noGrp="1"/>
          </p:cNvSpPr>
          <p:nvPr>
            <p:ph idx="1"/>
          </p:nvPr>
        </p:nvSpPr>
        <p:spPr>
          <a:xfrm>
            <a:off x="838200" y="2438400"/>
            <a:ext cx="7693025" cy="4114800"/>
          </a:xfrm>
        </p:spPr>
        <p:txBody>
          <a:bodyPr/>
          <a:lstStyle/>
          <a:p>
            <a:pPr lvl="1">
              <a:buFont typeface="Wingdings" panose="05000000000000000000" pitchFamily="2" charset="2"/>
              <a:buChar char="§"/>
            </a:pPr>
            <a:r>
              <a:rPr lang="en-US" altLang="ja-JP" sz="2800" b="1" dirty="0">
                <a:latin typeface="Times New Roman" panose="02020603050405020304" pitchFamily="18" charset="0"/>
                <a:cs typeface="Times New Roman" panose="02020603050405020304" pitchFamily="18" charset="0"/>
              </a:rPr>
              <a:t>Software is developed or engineered, it is not manufactured in the classical sense.</a:t>
            </a:r>
          </a:p>
          <a:p>
            <a:pPr lvl="1">
              <a:buFont typeface="Wingdings" panose="05000000000000000000" pitchFamily="2" charset="2"/>
              <a:buChar char="§"/>
            </a:pPr>
            <a:endParaRPr lang="en-US" altLang="ja-JP" sz="28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altLang="ja-JP" sz="2800" b="1" dirty="0">
                <a:latin typeface="Times New Roman" panose="02020603050405020304" pitchFamily="18" charset="0"/>
                <a:cs typeface="Times New Roman" panose="02020603050405020304" pitchFamily="18" charset="0"/>
              </a:rPr>
              <a:t>Software doesn't "wear out”.</a:t>
            </a:r>
          </a:p>
          <a:p>
            <a:pPr lvl="1">
              <a:buFont typeface="Wingdings" panose="05000000000000000000" pitchFamily="2" charset="2"/>
              <a:buChar char="§"/>
            </a:pPr>
            <a:endParaRPr lang="en-US" altLang="ja-JP" sz="28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altLang="ja-JP" sz="2800" b="1" dirty="0">
                <a:latin typeface="Times New Roman" panose="02020603050405020304" pitchFamily="18" charset="0"/>
                <a:cs typeface="Times New Roman" panose="02020603050405020304" pitchFamily="18" charset="0"/>
              </a:rPr>
              <a:t>The industry is moving toward component-based assembly, most software continues to be custom built.</a:t>
            </a: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ja-JP" dirty="0"/>
              <a:t>Software is developed or engineered, it is not manufactured</a:t>
            </a:r>
            <a:endParaRPr lang="en-US" dirty="0"/>
          </a:p>
        </p:txBody>
      </p:sp>
      <p:sp>
        <p:nvSpPr>
          <p:cNvPr id="3" name="Content Placeholder 2"/>
          <p:cNvSpPr>
            <a:spLocks noGrp="1"/>
          </p:cNvSpPr>
          <p:nvPr>
            <p:ph idx="1"/>
          </p:nvPr>
        </p:nvSpPr>
        <p:spPr>
          <a:xfrm>
            <a:off x="838200" y="2362200"/>
            <a:ext cx="8305800" cy="4495800"/>
          </a:xfrm>
        </p:spPr>
        <p:txBody>
          <a:bodyPr/>
          <a:lstStyle/>
          <a:p>
            <a:r>
              <a:rPr lang="en-US" altLang="ja-JP"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ome similarities exist between software development and hardware manufacture,</a:t>
            </a:r>
            <a:r>
              <a:rPr lang="en-US" altLang="ja-JP" sz="2400" dirty="0">
                <a:latin typeface="Times New Roman" panose="02020603050405020304" pitchFamily="18" charset="0"/>
                <a:cs typeface="Times New Roman" panose="02020603050405020304" pitchFamily="18" charset="0"/>
              </a:rPr>
              <a:t> </a:t>
            </a:r>
          </a:p>
          <a:p>
            <a:pPr lvl="2">
              <a:buNone/>
            </a:pPr>
            <a:r>
              <a:rPr lang="en-US" sz="2400" dirty="0">
                <a:latin typeface="Times New Roman" panose="02020603050405020304" pitchFamily="18" charset="0"/>
                <a:cs typeface="Times New Roman" panose="02020603050405020304" pitchFamily="18" charset="0"/>
              </a:rPr>
              <a:t>-the two activities are fundamentally different.</a:t>
            </a:r>
            <a:endParaRPr lang="en-US" altLang="ja-JP" sz="2400" dirty="0">
              <a:latin typeface="Times New Roman" panose="02020603050405020304" pitchFamily="18" charset="0"/>
              <a:cs typeface="Times New Roman" panose="02020603050405020304" pitchFamily="18" charset="0"/>
            </a:endParaRPr>
          </a:p>
          <a:p>
            <a:r>
              <a:rPr lang="en-US" altLang="ja-JP" sz="2400" dirty="0">
                <a:latin typeface="Times New Roman" panose="02020603050405020304" pitchFamily="18" charset="0"/>
                <a:cs typeface="Times New Roman" panose="02020603050405020304" pitchFamily="18" charset="0"/>
              </a:rPr>
              <a:t>High quality </a:t>
            </a:r>
            <a:r>
              <a:rPr lang="en-US" sz="2400" dirty="0">
                <a:latin typeface="Times New Roman" panose="02020603050405020304" pitchFamily="18" charset="0"/>
                <a:cs typeface="Times New Roman" panose="02020603050405020304" pitchFamily="18" charset="0"/>
              </a:rPr>
              <a:t>is achieved through good design,</a:t>
            </a:r>
            <a:r>
              <a:rPr lang="en-US" altLang="ja-JP"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sym typeface="Wingdings" pitchFamily="68" charset="2"/>
              </a:rPr>
              <a:t> in both case</a:t>
            </a:r>
          </a:p>
          <a:p>
            <a:r>
              <a:rPr lang="en-US" altLang="ja-JP" sz="2400" dirty="0">
                <a:latin typeface="Times New Roman" panose="02020603050405020304" pitchFamily="18" charset="0"/>
                <a:cs typeface="Times New Roman" panose="02020603050405020304" pitchFamily="18" charset="0"/>
                <a:sym typeface="Wingdings" pitchFamily="68" charset="2"/>
              </a:rPr>
              <a:t>In manufacturing phase for hardware can </a:t>
            </a:r>
          </a:p>
          <a:p>
            <a:pPr lvl="1"/>
            <a:r>
              <a:rPr lang="en-US" altLang="ja-JP" dirty="0">
                <a:latin typeface="Times New Roman" panose="02020603050405020304" pitchFamily="18" charset="0"/>
                <a:cs typeface="Times New Roman" panose="02020603050405020304" pitchFamily="18" charset="0"/>
                <a:sym typeface="Wingdings" pitchFamily="68" charset="2"/>
              </a:rPr>
              <a:t>introduce quality problems that are nonexistent (or easily corrected) for software.</a:t>
            </a:r>
          </a:p>
          <a:p>
            <a:r>
              <a:rPr lang="en-US" altLang="ja-JP" sz="2400" dirty="0">
                <a:latin typeface="Times New Roman" panose="02020603050405020304" pitchFamily="18" charset="0"/>
                <a:cs typeface="Times New Roman" panose="02020603050405020304" pitchFamily="18" charset="0"/>
                <a:sym typeface="Wingdings" pitchFamily="68" charset="2"/>
              </a:rPr>
              <a:t>Both activities are dependent on people</a:t>
            </a:r>
            <a:endParaRPr lang="en-US" sz="2400" dirty="0">
              <a:latin typeface="Times New Roman" pitchFamily="18" charset="0"/>
              <a:cs typeface="Times New Roman" pitchFamily="18" charset="0"/>
            </a:endParaRPr>
          </a:p>
          <a:p>
            <a:pPr marL="0" indent="0">
              <a:buNone/>
            </a:pPr>
            <a:endParaRPr lang="en-US" altLang="ja-JP" sz="2400" dirty="0">
              <a:latin typeface="Times New Roman" panose="02020603050405020304" pitchFamily="18" charset="0"/>
              <a:cs typeface="Times New Roman" panose="02020603050405020304" pitchFamily="18" charset="0"/>
              <a:sym typeface="Wingdings" pitchFamily="68" charset="2"/>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    Software doesn't "wear out”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62200"/>
            <a:ext cx="8153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44183ECF-F15A-46B1-A2DC-FA8802FC13FC}"/>
              </a:ext>
            </a:extLst>
          </p:cNvPr>
          <p:cNvSpPr txBox="1"/>
          <p:nvPr/>
        </p:nvSpPr>
        <p:spPr>
          <a:xfrm rot="16200000">
            <a:off x="-422859" y="4387333"/>
            <a:ext cx="1672253" cy="369332"/>
          </a:xfrm>
          <a:prstGeom prst="rect">
            <a:avLst/>
          </a:prstGeom>
          <a:noFill/>
        </p:spPr>
        <p:txBody>
          <a:bodyPr wrap="none" rtlCol="0">
            <a:spAutoFit/>
          </a:bodyPr>
          <a:lstStyle/>
          <a:p>
            <a:r>
              <a:rPr lang="en-US" b="1" dirty="0"/>
              <a:t>For Hardware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Software doesn't "wear out”</a:t>
            </a:r>
          </a:p>
        </p:txBody>
      </p:sp>
      <p:sp>
        <p:nvSpPr>
          <p:cNvPr id="3" name="Content Placeholder 2"/>
          <p:cNvSpPr>
            <a:spLocks noGrp="1"/>
          </p:cNvSpPr>
          <p:nvPr>
            <p:ph idx="1"/>
          </p:nvPr>
        </p:nvSpPr>
        <p:spPr>
          <a:xfrm>
            <a:off x="838200" y="2362200"/>
            <a:ext cx="8153400" cy="4495800"/>
          </a:xfrm>
        </p:spPr>
        <p:txBody>
          <a:bodyPr/>
          <a:lstStyle/>
          <a:p>
            <a:r>
              <a:rPr lang="en-US" sz="2400" dirty="0">
                <a:latin typeface="Times New Roman" panose="02020603050405020304" pitchFamily="18" charset="0"/>
                <a:cs typeface="Times New Roman" panose="02020603050405020304" pitchFamily="18" charset="0"/>
              </a:rPr>
              <a:t>As time progresses, the hardware components start deteriorating</a:t>
            </a:r>
          </a:p>
          <a:p>
            <a:pPr marL="0" indent="0">
              <a:buNone/>
            </a:pPr>
            <a:r>
              <a:rPr lang="en-US" sz="2400" dirty="0">
                <a:latin typeface="Times New Roman" panose="02020603050405020304" pitchFamily="18" charset="0"/>
                <a:cs typeface="Times New Roman" panose="02020603050405020304" pitchFamily="18" charset="0"/>
              </a:rPr>
              <a:t>       -they are subjected to environmental maladies such as dust, vibration, temperature etc. and at some point of time they tend to breakdown.</a:t>
            </a:r>
          </a:p>
          <a:p>
            <a:r>
              <a:rPr lang="en-US" sz="2400" dirty="0">
                <a:latin typeface="Times New Roman" panose="02020603050405020304" pitchFamily="18" charset="0"/>
                <a:cs typeface="Times New Roman" panose="02020603050405020304" pitchFamily="18" charset="0"/>
              </a:rPr>
              <a:t> The defected components can then be traced and replaced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doesn't "wear out”</a:t>
            </a:r>
          </a:p>
        </p:txBody>
      </p:sp>
      <p:sp>
        <p:nvSpPr>
          <p:cNvPr id="3" name="Rectangle 2"/>
          <p:cNvSpPr/>
          <p:nvPr/>
        </p:nvSpPr>
        <p:spPr>
          <a:xfrm>
            <a:off x="1143000" y="2514600"/>
            <a:ext cx="7848600" cy="3416320"/>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software is not susceptible to the environmental changes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 Do, it does not wear out.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software works exactly the same way even after years it was first developed unless any charges are introduced to it.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changes in the software may occur due to the changes in the requirements .And these changes may introduce some defects in it thus, deteriorating the quality of software .So, software need to maintained properly.</a:t>
            </a:r>
          </a:p>
        </p:txBody>
      </p:sp>
    </p:spTree>
    <p:extLst>
      <p:ext uri="{BB962C8B-B14F-4D97-AF65-F5344CB8AC3E}">
        <p14:creationId xmlns:p14="http://schemas.microsoft.com/office/powerpoint/2010/main" val="71532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Software doesn't "wear out”</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8305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50C940BB-91F9-4FE6-9C21-7480914C4C2C}"/>
              </a:ext>
            </a:extLst>
          </p:cNvPr>
          <p:cNvSpPr txBox="1"/>
          <p:nvPr/>
        </p:nvSpPr>
        <p:spPr>
          <a:xfrm rot="16200000">
            <a:off x="-384386" y="4387333"/>
            <a:ext cx="1595309" cy="369332"/>
          </a:xfrm>
          <a:prstGeom prst="rect">
            <a:avLst/>
          </a:prstGeom>
          <a:noFill/>
        </p:spPr>
        <p:txBody>
          <a:bodyPr wrap="none" rtlCol="0">
            <a:spAutoFit/>
          </a:bodyPr>
          <a:lstStyle/>
          <a:p>
            <a:r>
              <a:rPr lang="en-US" b="1" dirty="0"/>
              <a:t>For Software</a:t>
            </a:r>
          </a:p>
        </p:txBody>
      </p:sp>
    </p:spTree>
    <p:extLst>
      <p:ext uri="{BB962C8B-B14F-4D97-AF65-F5344CB8AC3E}">
        <p14:creationId xmlns:p14="http://schemas.microsoft.com/office/powerpoint/2010/main" val="4101205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82000" cy="1143000"/>
          </a:xfrm>
        </p:spPr>
        <p:txBody>
          <a:bodyPr/>
          <a:lstStyle/>
          <a:p>
            <a:pPr algn="ctr"/>
            <a:r>
              <a:rPr lang="en-US" dirty="0"/>
              <a:t>Software continues to be custom built</a:t>
            </a:r>
          </a:p>
        </p:txBody>
      </p:sp>
      <p:sp>
        <p:nvSpPr>
          <p:cNvPr id="3" name="Content Placeholder 2"/>
          <p:cNvSpPr>
            <a:spLocks noGrp="1"/>
          </p:cNvSpPr>
          <p:nvPr>
            <p:ph idx="1"/>
          </p:nvPr>
        </p:nvSpPr>
        <p:spPr>
          <a:xfrm>
            <a:off x="838200" y="2362200"/>
            <a:ext cx="8153400" cy="3724275"/>
          </a:xfrm>
        </p:spPr>
        <p:txBody>
          <a:bodyPr/>
          <a:lstStyle/>
          <a:p>
            <a:r>
              <a:rPr lang="en-US" sz="2400" dirty="0">
                <a:latin typeface="Times New Roman" panose="02020603050405020304" pitchFamily="18" charset="0"/>
                <a:cs typeface="Times New Roman" panose="02020603050405020304" pitchFamily="18" charset="0"/>
              </a:rPr>
              <a:t>Most of the engineered products are first designed before they are manufactured, Designing includes identifying various components for the product before they are actually assembled. </a:t>
            </a:r>
          </a:p>
          <a:p>
            <a:r>
              <a:rPr lang="en-US" sz="2400" dirty="0">
                <a:latin typeface="Times New Roman" panose="02020603050405020304" pitchFamily="18" charset="0"/>
                <a:cs typeface="Times New Roman" panose="02020603050405020304" pitchFamily="18" charset="0"/>
              </a:rPr>
              <a:t>Here several people can work independently on these components thus making the manufacturing system highly flexible. </a:t>
            </a:r>
          </a:p>
        </p:txBody>
      </p:sp>
    </p:spTree>
    <p:extLst>
      <p:ext uri="{BB962C8B-B14F-4D97-AF65-F5344CB8AC3E}">
        <p14:creationId xmlns:p14="http://schemas.microsoft.com/office/powerpoint/2010/main" val="4089802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continues to be custom built</a:t>
            </a:r>
          </a:p>
        </p:txBody>
      </p:sp>
      <p:sp>
        <p:nvSpPr>
          <p:cNvPr id="3" name="Rectangle 2"/>
          <p:cNvSpPr/>
          <p:nvPr/>
        </p:nvSpPr>
        <p:spPr>
          <a:xfrm>
            <a:off x="914400" y="2590800"/>
            <a:ext cx="8001000" cy="2677656"/>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software, breading a program into modules is difficult task , since each module is highly interlinked with other modules.</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Further, it requires lot of skill to integrate different modules into one .Now a days the term component is widely used in software industry where object oriented system is in use.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233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355" y="838200"/>
            <a:ext cx="8382000" cy="1143000"/>
          </a:xfrm>
        </p:spPr>
        <p:txBody>
          <a:bodyPr/>
          <a:lstStyle/>
          <a:p>
            <a:r>
              <a:rPr lang="en-GB" dirty="0"/>
              <a:t>What are the attributes of good software?</a:t>
            </a:r>
            <a:endParaRPr lang="en-US" dirty="0"/>
          </a:p>
        </p:txBody>
      </p:sp>
      <p:sp>
        <p:nvSpPr>
          <p:cNvPr id="3" name="Content Placeholder 2"/>
          <p:cNvSpPr>
            <a:spLocks noGrp="1"/>
          </p:cNvSpPr>
          <p:nvPr>
            <p:ph idx="1"/>
          </p:nvPr>
        </p:nvSpPr>
        <p:spPr/>
        <p:txBody>
          <a:bodyPr/>
          <a:lstStyle/>
          <a:p>
            <a:pPr>
              <a:lnSpc>
                <a:spcPct val="90000"/>
              </a:lnSpc>
              <a:buNone/>
            </a:pPr>
            <a:r>
              <a:rPr lang="en-GB" sz="2400" dirty="0">
                <a:latin typeface="Times New Roman" panose="02020603050405020304" pitchFamily="18" charset="0"/>
                <a:cs typeface="Times New Roman" panose="02020603050405020304" pitchFamily="18" charset="0"/>
              </a:rPr>
              <a:t>     The software should deliver the required functionality and performance to the user and should be maintainable, dependable and acceptable.</a:t>
            </a:r>
          </a:p>
          <a:p>
            <a:pPr>
              <a:lnSpc>
                <a:spcPct val="90000"/>
              </a:lnSpc>
              <a:buNone/>
            </a:pPr>
            <a:endParaRPr lang="en-GB" sz="2400" dirty="0">
              <a:latin typeface="Times New Roman" panose="02020603050405020304" pitchFamily="18" charset="0"/>
              <a:cs typeface="Times New Roman" panose="02020603050405020304" pitchFamily="18" charset="0"/>
            </a:endParaRPr>
          </a:p>
          <a:p>
            <a:pPr>
              <a:lnSpc>
                <a:spcPct val="90000"/>
              </a:lnSpc>
            </a:pPr>
            <a:r>
              <a:rPr lang="en-GB" sz="2400" b="1" dirty="0">
                <a:latin typeface="Times New Roman" panose="02020603050405020304" pitchFamily="18" charset="0"/>
                <a:cs typeface="Times New Roman" panose="02020603050405020304" pitchFamily="18" charset="0"/>
              </a:rPr>
              <a:t>Maintainability</a:t>
            </a:r>
          </a:p>
          <a:p>
            <a:pPr lvl="1">
              <a:lnSpc>
                <a:spcPct val="90000"/>
              </a:lnSpc>
            </a:pPr>
            <a:r>
              <a:rPr lang="en-GB" dirty="0">
                <a:latin typeface="Times New Roman" panose="02020603050405020304" pitchFamily="18" charset="0"/>
                <a:cs typeface="Times New Roman" panose="02020603050405020304" pitchFamily="18" charset="0"/>
              </a:rPr>
              <a:t>Software must evolve to meet changing needs;</a:t>
            </a:r>
          </a:p>
          <a:p>
            <a:pPr>
              <a:lnSpc>
                <a:spcPct val="90000"/>
              </a:lnSpc>
            </a:pPr>
            <a:r>
              <a:rPr lang="en-GB" sz="2400" b="1" dirty="0">
                <a:latin typeface="Times New Roman" panose="02020603050405020304" pitchFamily="18" charset="0"/>
                <a:cs typeface="Times New Roman" panose="02020603050405020304" pitchFamily="18" charset="0"/>
              </a:rPr>
              <a:t>Dependability</a:t>
            </a:r>
          </a:p>
          <a:p>
            <a:pPr lvl="1">
              <a:lnSpc>
                <a:spcPct val="90000"/>
              </a:lnSpc>
            </a:pPr>
            <a:r>
              <a:rPr lang="en-GB" dirty="0">
                <a:latin typeface="Times New Roman" panose="02020603050405020304" pitchFamily="18" charset="0"/>
                <a:cs typeface="Times New Roman" panose="02020603050405020304" pitchFamily="18" charset="0"/>
              </a:rPr>
              <a:t>Software must be trustworthy;</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CA" altLang="ja-JP" sz="4400" b="0" i="0" u="none" strike="noStrike" kern="1200" cap="none" spc="0" normalizeH="0" baseline="0" noProof="0" dirty="0" err="1">
                <a:ln>
                  <a:noFill/>
                </a:ln>
                <a:solidFill>
                  <a:schemeClr val="tx1"/>
                </a:solidFill>
                <a:effectLst/>
                <a:uLnTx/>
                <a:uFillTx/>
                <a:latin typeface="Calibri"/>
                <a:ea typeface="ＭＳ Ｐゴシック"/>
                <a:cs typeface="+mj-cs"/>
              </a:rPr>
              <a:t>Recommended</a:t>
            </a:r>
            <a:r>
              <a:rPr kumimoji="0" lang="fr-CA" altLang="ja-JP" sz="4400" b="0" i="0" u="none" strike="noStrike" kern="1200" cap="none" spc="0" normalizeH="0" baseline="0" noProof="0" dirty="0">
                <a:ln>
                  <a:noFill/>
                </a:ln>
                <a:solidFill>
                  <a:schemeClr val="tx1"/>
                </a:solidFill>
                <a:effectLst/>
                <a:uLnTx/>
                <a:uFillTx/>
                <a:latin typeface="Calibri"/>
                <a:ea typeface="ＭＳ Ｐゴシック"/>
                <a:cs typeface="+mj-cs"/>
              </a:rPr>
              <a:t> Books-</a:t>
            </a:r>
            <a:endParaRPr lang="en-US" dirty="0">
              <a:solidFill>
                <a:schemeClr val="tx1"/>
              </a:solidFill>
            </a:endParaRPr>
          </a:p>
        </p:txBody>
      </p:sp>
      <p:sp>
        <p:nvSpPr>
          <p:cNvPr id="3" name="Content Placeholder 2"/>
          <p:cNvSpPr>
            <a:spLocks noGrp="1"/>
          </p:cNvSpPr>
          <p:nvPr>
            <p:ph idx="1"/>
          </p:nvPr>
        </p:nvSpPr>
        <p:spPr/>
        <p:txBody>
          <a:bodyPr/>
          <a:lstStyle/>
          <a:p>
            <a:pPr lvl="1" fontAlgn="auto">
              <a:spcAft>
                <a:spcPts val="0"/>
              </a:spcAft>
              <a:buClrTx/>
              <a:buSzTx/>
              <a:buFont typeface="Arial" panose="020B0604020202020204" pitchFamily="34" charset="0"/>
              <a:buChar char="•"/>
            </a:pPr>
            <a:r>
              <a:rPr kumimoji="0" lang="en-US" altLang="ja-JP" sz="2800" b="1" i="0" u="none" strike="noStrike" kern="1200" cap="none" spc="0" normalizeH="0" baseline="0" noProof="0" dirty="0">
                <a:ln>
                  <a:noFill/>
                </a:ln>
                <a:effectLst/>
                <a:uLnTx/>
                <a:uFillTx/>
                <a:latin typeface="Calibri"/>
                <a:ea typeface="ＭＳ Ｐゴシック"/>
                <a:cs typeface="+mn-cs"/>
              </a:rPr>
              <a:t>Software Engineering, A Practitioner's</a:t>
            </a:r>
            <a:r>
              <a:rPr kumimoji="0" lang="ja-JP" altLang="en-US" sz="2800" b="1" i="0" u="none" strike="noStrike" kern="1200" cap="none" spc="0" normalizeH="0" baseline="0" noProof="0" dirty="0">
                <a:ln>
                  <a:noFill/>
                </a:ln>
                <a:effectLst/>
                <a:uLnTx/>
                <a:uFillTx/>
                <a:latin typeface="Calibri"/>
                <a:ea typeface="ＭＳ Ｐゴシック"/>
                <a:cs typeface="+mn-cs"/>
              </a:rPr>
              <a:t> </a:t>
            </a:r>
            <a:r>
              <a:rPr kumimoji="0" lang="en-US" altLang="ja-JP" sz="2800" b="1" i="0" u="none" strike="noStrike" kern="1200" cap="none" spc="0" normalizeH="0" baseline="0" noProof="0" dirty="0">
                <a:ln>
                  <a:noFill/>
                </a:ln>
                <a:effectLst/>
                <a:uLnTx/>
                <a:uFillTx/>
                <a:latin typeface="Calibri"/>
                <a:ea typeface="ＭＳ Ｐゴシック"/>
                <a:cs typeface="+mn-cs"/>
              </a:rPr>
              <a:t>Approach</a:t>
            </a:r>
            <a:r>
              <a:rPr kumimoji="0" lang="en-US" altLang="ja-JP" sz="2800" b="0" i="0" u="none" strike="noStrike" kern="1200" cap="none" spc="0" normalizeH="0" baseline="0" noProof="0" dirty="0">
                <a:ln>
                  <a:noFill/>
                </a:ln>
                <a:effectLst/>
                <a:uLnTx/>
                <a:uFillTx/>
                <a:latin typeface="Calibri"/>
                <a:ea typeface="ＭＳ Ｐゴシック"/>
                <a:cs typeface="+mn-cs"/>
              </a:rPr>
              <a:t> (6th / 7th  Edition) by </a:t>
            </a:r>
            <a:r>
              <a:rPr kumimoji="0" lang="en-US" altLang="ja-JP" sz="2800" b="1" i="0" u="none" strike="noStrike" kern="1200" cap="none" spc="0" normalizeH="0" baseline="0" noProof="0" dirty="0">
                <a:ln>
                  <a:noFill/>
                </a:ln>
                <a:effectLst/>
                <a:uLnTx/>
                <a:uFillTx/>
                <a:latin typeface="Calibri"/>
                <a:ea typeface="ＭＳ Ｐゴシック"/>
                <a:cs typeface="+mn-cs"/>
              </a:rPr>
              <a:t>ROGER S. PRESSMAN</a:t>
            </a:r>
          </a:p>
          <a:p>
            <a:pPr lvl="1" fontAlgn="auto">
              <a:spcAft>
                <a:spcPts val="0"/>
              </a:spcAft>
              <a:buClrTx/>
              <a:buSzTx/>
              <a:buFont typeface="Arial" panose="020B0604020202020204" pitchFamily="34" charset="0"/>
              <a:buChar char="•"/>
            </a:pPr>
            <a:r>
              <a:rPr kumimoji="0" lang="en-US" sz="2800" b="1" i="0" u="none" strike="noStrike" kern="1200" cap="none" spc="0" normalizeH="0" baseline="0" noProof="0" dirty="0">
                <a:ln>
                  <a:noFill/>
                </a:ln>
                <a:effectLst/>
                <a:uLnTx/>
                <a:uFillTx/>
                <a:latin typeface="Calibri"/>
                <a:ea typeface="+mn-ea"/>
                <a:cs typeface="+mn-cs"/>
              </a:rPr>
              <a:t>Software Engineering</a:t>
            </a:r>
            <a:r>
              <a:rPr kumimoji="0" lang="en-US" sz="2800" b="0" i="0" u="none" strike="noStrike" kern="1200" cap="none" spc="0" normalizeH="0" baseline="0" noProof="0" dirty="0">
                <a:ln>
                  <a:noFill/>
                </a:ln>
                <a:effectLst/>
                <a:uLnTx/>
                <a:uFillTx/>
                <a:latin typeface="Calibri"/>
                <a:ea typeface="+mn-ea"/>
                <a:cs typeface="+mn-cs"/>
              </a:rPr>
              <a:t> by </a:t>
            </a:r>
            <a:r>
              <a:rPr kumimoji="0" lang="en-US" sz="2800" b="1" i="0" u="none" strike="noStrike" kern="1200" cap="none" spc="0" normalizeH="0" baseline="0" noProof="0" dirty="0">
                <a:ln>
                  <a:noFill/>
                </a:ln>
                <a:effectLst/>
                <a:uLnTx/>
                <a:uFillTx/>
                <a:latin typeface="Calibri"/>
                <a:ea typeface="+mn-ea"/>
                <a:cs typeface="+mn-cs"/>
              </a:rPr>
              <a:t>Ian </a:t>
            </a:r>
            <a:r>
              <a:rPr kumimoji="0" lang="en-US" sz="2800" b="1" i="0" u="none" strike="noStrike" kern="1200" cap="none" spc="0" normalizeH="0" baseline="0" noProof="0" dirty="0" err="1">
                <a:ln>
                  <a:noFill/>
                </a:ln>
                <a:effectLst/>
                <a:uLnTx/>
                <a:uFillTx/>
                <a:latin typeface="Calibri"/>
                <a:ea typeface="+mn-ea"/>
                <a:cs typeface="+mn-cs"/>
              </a:rPr>
              <a:t>Sommerville</a:t>
            </a:r>
            <a:r>
              <a:rPr kumimoji="0" lang="en-US" sz="2800" b="1" i="0" u="none" strike="noStrike" kern="1200" cap="none" spc="0" normalizeH="0" baseline="0" noProof="0" dirty="0">
                <a:ln>
                  <a:noFill/>
                </a:ln>
                <a:effectLst/>
                <a:uLnTx/>
                <a:uFillTx/>
                <a:latin typeface="Calibri"/>
                <a:ea typeface="+mn-ea"/>
                <a:cs typeface="+mn-cs"/>
              </a:rPr>
              <a:t>, Addison-Wesley</a:t>
            </a:r>
          </a:p>
          <a:p>
            <a:pPr marL="0" indent="0">
              <a:buNone/>
            </a:pPr>
            <a:endParaRPr lang="en-US" dirty="0"/>
          </a:p>
        </p:txBody>
      </p:sp>
    </p:spTree>
    <p:extLst>
      <p:ext uri="{BB962C8B-B14F-4D97-AF65-F5344CB8AC3E}">
        <p14:creationId xmlns:p14="http://schemas.microsoft.com/office/powerpoint/2010/main" val="244894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924800" cy="762000"/>
          </a:xfrm>
        </p:spPr>
        <p:txBody>
          <a:bodyPr/>
          <a:lstStyle/>
          <a:p>
            <a:r>
              <a:rPr lang="en-GB" sz="2800" dirty="0"/>
              <a:t>What are the attributes of good software?</a:t>
            </a:r>
            <a:endParaRPr lang="en-US" sz="2800" dirty="0"/>
          </a:p>
        </p:txBody>
      </p:sp>
      <p:sp>
        <p:nvSpPr>
          <p:cNvPr id="3" name="Content Placeholder 2"/>
          <p:cNvSpPr>
            <a:spLocks noGrp="1"/>
          </p:cNvSpPr>
          <p:nvPr>
            <p:ph idx="1"/>
          </p:nvPr>
        </p:nvSpPr>
        <p:spPr>
          <a:xfrm>
            <a:off x="914400" y="2438400"/>
            <a:ext cx="7693025" cy="3724275"/>
          </a:xfrm>
        </p:spPr>
        <p:txBody>
          <a:bodyPr/>
          <a:lstStyle/>
          <a:p>
            <a:pPr>
              <a:lnSpc>
                <a:spcPct val="90000"/>
              </a:lnSpc>
            </a:pPr>
            <a:r>
              <a:rPr lang="en-GB" sz="2400" b="1" dirty="0">
                <a:latin typeface="Times New Roman" panose="02020603050405020304" pitchFamily="18" charset="0"/>
                <a:cs typeface="Times New Roman" panose="02020603050405020304" pitchFamily="18" charset="0"/>
              </a:rPr>
              <a:t>Efficiency</a:t>
            </a:r>
          </a:p>
          <a:p>
            <a:pPr lvl="1">
              <a:lnSpc>
                <a:spcPct val="90000"/>
              </a:lnSpc>
            </a:pPr>
            <a:r>
              <a:rPr lang="en-GB" dirty="0">
                <a:latin typeface="Times New Roman" panose="02020603050405020304" pitchFamily="18" charset="0"/>
                <a:cs typeface="Times New Roman" panose="02020603050405020304" pitchFamily="18" charset="0"/>
              </a:rPr>
              <a:t>Software should not make wasteful use of system resources;</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pPr>
              <a:lnSpc>
                <a:spcPct val="90000"/>
              </a:lnSpc>
            </a:pPr>
            <a:r>
              <a:rPr lang="en-GB" sz="2400" b="1" dirty="0">
                <a:latin typeface="Times New Roman" panose="02020603050405020304" pitchFamily="18" charset="0"/>
                <a:cs typeface="Times New Roman" panose="02020603050405020304" pitchFamily="18" charset="0"/>
              </a:rPr>
              <a:t>Acceptability</a:t>
            </a:r>
          </a:p>
          <a:p>
            <a:pPr lvl="1">
              <a:lnSpc>
                <a:spcPct val="90000"/>
              </a:lnSpc>
            </a:pPr>
            <a:r>
              <a:rPr lang="en-GB" dirty="0">
                <a:latin typeface="Times New Roman" panose="02020603050405020304" pitchFamily="18" charset="0"/>
                <a:cs typeface="Times New Roman" panose="02020603050405020304" pitchFamily="18" charset="0"/>
              </a:rPr>
              <a:t>Software must be accepted by the users for which it was designed. This means it must be understandable, usable and compatible with other systems.</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change</a:t>
            </a:r>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Software change is inevitable:</a:t>
            </a:r>
          </a:p>
          <a:p>
            <a:r>
              <a:rPr lang="en-US" sz="2400" dirty="0">
                <a:latin typeface="Times New Roman" panose="02020603050405020304" pitchFamily="18" charset="0"/>
                <a:cs typeface="Times New Roman" panose="02020603050405020304" pitchFamily="18" charset="0"/>
              </a:rPr>
              <a:t>New requirements emerge when the software is used;</a:t>
            </a:r>
          </a:p>
          <a:p>
            <a:r>
              <a:rPr lang="en-US" sz="2400" dirty="0">
                <a:latin typeface="Times New Roman" panose="02020603050405020304" pitchFamily="18" charset="0"/>
                <a:cs typeface="Times New Roman" panose="02020603050405020304" pitchFamily="18" charset="0"/>
              </a:rPr>
              <a:t>The business environment changes.</a:t>
            </a:r>
          </a:p>
          <a:p>
            <a:r>
              <a:rPr lang="en-US" sz="2400" dirty="0">
                <a:latin typeface="Times New Roman" panose="02020603050405020304" pitchFamily="18" charset="0"/>
                <a:cs typeface="Times New Roman" panose="02020603050405020304" pitchFamily="18" charset="0"/>
              </a:rPr>
              <a:t> Discovered errors must be repaired.</a:t>
            </a:r>
          </a:p>
          <a:p>
            <a:r>
              <a:rPr lang="en-US" sz="2400" dirty="0">
                <a:latin typeface="Times New Roman" panose="02020603050405020304" pitchFamily="18" charset="0"/>
                <a:cs typeface="Times New Roman" panose="02020603050405020304" pitchFamily="18" charset="0"/>
              </a:rPr>
              <a:t> New computers and equipment are added to the system.</a:t>
            </a:r>
          </a:p>
          <a:p>
            <a:r>
              <a:rPr lang="en-US" sz="2400" dirty="0">
                <a:latin typeface="Times New Roman" panose="02020603050405020304" pitchFamily="18" charset="0"/>
                <a:cs typeface="Times New Roman" panose="02020603050405020304" pitchFamily="18" charset="0"/>
              </a:rPr>
              <a:t> The performance or reliability of the system may need to be improved.</a:t>
            </a:r>
          </a:p>
        </p:txBody>
      </p:sp>
    </p:spTree>
    <p:extLst>
      <p:ext uri="{BB962C8B-B14F-4D97-AF65-F5344CB8AC3E}">
        <p14:creationId xmlns:p14="http://schemas.microsoft.com/office/powerpoint/2010/main" val="1323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Evolution</a:t>
            </a:r>
          </a:p>
        </p:txBody>
      </p:sp>
      <p:sp>
        <p:nvSpPr>
          <p:cNvPr id="3" name="Content Placeholder 2"/>
          <p:cNvSpPr>
            <a:spLocks noGrp="1"/>
          </p:cNvSpPr>
          <p:nvPr>
            <p:ph idx="1"/>
          </p:nvPr>
        </p:nvSpPr>
        <p:spPr/>
        <p:txBody>
          <a:bodyPr/>
          <a:lstStyle/>
          <a:p>
            <a:r>
              <a:rPr lang="en-US" sz="2400" dirty="0">
                <a:latin typeface="Calibri" pitchFamily="34" charset="0"/>
                <a:cs typeface="Calibri" pitchFamily="34" charset="0"/>
              </a:rPr>
              <a:t>Software evolution is the term to refer to the process of developing software initially, then repeatedly updating it for various reasons.</a:t>
            </a:r>
          </a:p>
        </p:txBody>
      </p:sp>
    </p:spTree>
    <p:extLst>
      <p:ext uri="{BB962C8B-B14F-4D97-AF65-F5344CB8AC3E}">
        <p14:creationId xmlns:p14="http://schemas.microsoft.com/office/powerpoint/2010/main" val="2429365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1066800"/>
          </a:xfrm>
        </p:spPr>
        <p:txBody>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Importance of evolution</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Organizations have huge investments in their software systems - they are critical business assets.</a:t>
            </a:r>
          </a:p>
          <a:p>
            <a:r>
              <a:rPr lang="en-US" sz="2400" dirty="0">
                <a:latin typeface="Times New Roman" panose="02020603050405020304" pitchFamily="18" charset="0"/>
                <a:cs typeface="Times New Roman" panose="02020603050405020304" pitchFamily="18" charset="0"/>
              </a:rPr>
              <a:t>To maintain the value of these assets to the business, they must be changed and updated.</a:t>
            </a:r>
          </a:p>
          <a:p>
            <a:r>
              <a:rPr lang="en-US" sz="2400" dirty="0">
                <a:latin typeface="Times New Roman" panose="02020603050405020304" pitchFamily="18" charset="0"/>
                <a:cs typeface="Times New Roman" panose="02020603050405020304" pitchFamily="18" charset="0"/>
              </a:rPr>
              <a:t>The majority of the software budget in large companies is devoted to evolving existing software rather than developing new software.</a:t>
            </a:r>
          </a:p>
        </p:txBody>
      </p:sp>
    </p:spTree>
    <p:extLst>
      <p:ext uri="{BB962C8B-B14F-4D97-AF65-F5344CB8AC3E}">
        <p14:creationId xmlns:p14="http://schemas.microsoft.com/office/powerpoint/2010/main" val="3177447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crisis-Problem</a:t>
            </a:r>
          </a:p>
        </p:txBody>
      </p:sp>
      <p:sp>
        <p:nvSpPr>
          <p:cNvPr id="3" name="Content Placeholder 2"/>
          <p:cNvSpPr txBox="1">
            <a:spLocks/>
          </p:cNvSpPr>
          <p:nvPr/>
        </p:nvSpPr>
        <p:spPr>
          <a:xfrm>
            <a:off x="762000" y="2286000"/>
            <a:ext cx="8382000" cy="4191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pPr>
            <a:r>
              <a:rPr lang="en-US" sz="2800" dirty="0">
                <a:latin typeface="Times New Roman" pitchFamily="18" charset="0"/>
                <a:cs typeface="Times New Roman" pitchFamily="18" charset="0"/>
              </a:rPr>
              <a:t>The problem list included software that was</a:t>
            </a:r>
          </a:p>
          <a:p>
            <a:pPr fontAlgn="auto">
              <a:spcAft>
                <a:spcPts val="0"/>
              </a:spcAft>
            </a:pPr>
            <a:r>
              <a:rPr lang="en-US" sz="2800" dirty="0">
                <a:latin typeface="Times New Roman" pitchFamily="18" charset="0"/>
                <a:cs typeface="Times New Roman" pitchFamily="18" charset="0"/>
              </a:rPr>
              <a:t>Unreliable</a:t>
            </a:r>
          </a:p>
          <a:p>
            <a:pPr fontAlgn="auto">
              <a:spcAft>
                <a:spcPts val="0"/>
              </a:spcAft>
            </a:pPr>
            <a:r>
              <a:rPr lang="en-US" sz="2800" dirty="0">
                <a:latin typeface="Times New Roman" pitchFamily="18" charset="0"/>
                <a:cs typeface="Times New Roman" pitchFamily="18" charset="0"/>
              </a:rPr>
              <a:t>Delivered late</a:t>
            </a:r>
          </a:p>
          <a:p>
            <a:pPr fontAlgn="auto">
              <a:spcAft>
                <a:spcPts val="0"/>
              </a:spcAft>
            </a:pPr>
            <a:r>
              <a:rPr lang="en-US" sz="2800" dirty="0">
                <a:latin typeface="Times New Roman" pitchFamily="18" charset="0"/>
                <a:cs typeface="Times New Roman" pitchFamily="18" charset="0"/>
              </a:rPr>
              <a:t>Prohibitive in terms of modification costs</a:t>
            </a:r>
          </a:p>
          <a:p>
            <a:pPr fontAlgn="auto">
              <a:spcAft>
                <a:spcPts val="0"/>
              </a:spcAft>
            </a:pPr>
            <a:r>
              <a:rPr lang="en-US" sz="2800" dirty="0">
                <a:latin typeface="Times New Roman" pitchFamily="18" charset="0"/>
                <a:cs typeface="Times New Roman" pitchFamily="18" charset="0"/>
              </a:rPr>
              <a:t>Impossible to maintain</a:t>
            </a:r>
          </a:p>
          <a:p>
            <a:pPr fontAlgn="auto">
              <a:spcAft>
                <a:spcPts val="0"/>
              </a:spcAft>
            </a:pPr>
            <a:r>
              <a:rPr lang="en-US" sz="2800" dirty="0">
                <a:latin typeface="Times New Roman" pitchFamily="18" charset="0"/>
                <a:cs typeface="Times New Roman" pitchFamily="18" charset="0"/>
              </a:rPr>
              <a:t>Performing at an inadequate level</a:t>
            </a:r>
          </a:p>
          <a:p>
            <a:pPr fontAlgn="auto">
              <a:spcAft>
                <a:spcPts val="0"/>
              </a:spcAft>
            </a:pPr>
            <a:r>
              <a:rPr lang="en-US" sz="2800" dirty="0">
                <a:latin typeface="Times New Roman" pitchFamily="18" charset="0"/>
                <a:cs typeface="Times New Roman" pitchFamily="18" charset="0"/>
              </a:rPr>
              <a:t>Exceeding budget costs</a:t>
            </a:r>
          </a:p>
        </p:txBody>
      </p:sp>
    </p:spTree>
    <p:extLst>
      <p:ext uri="{BB962C8B-B14F-4D97-AF65-F5344CB8AC3E}">
        <p14:creationId xmlns:p14="http://schemas.microsoft.com/office/powerpoint/2010/main" val="474891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crisis-Problem</a:t>
            </a:r>
          </a:p>
        </p:txBody>
      </p:sp>
      <p:sp>
        <p:nvSpPr>
          <p:cNvPr id="3" name="Rectangle 2"/>
          <p:cNvSpPr/>
          <p:nvPr/>
        </p:nvSpPr>
        <p:spPr>
          <a:xfrm>
            <a:off x="713014" y="2362200"/>
            <a:ext cx="8420100" cy="4401205"/>
          </a:xfrm>
          <a:prstGeom prst="rect">
            <a:avLst/>
          </a:prstGeom>
        </p:spPr>
        <p:txBody>
          <a:bodyPr wrap="square">
            <a:spAutoFit/>
          </a:bodyPr>
          <a:lstStyle/>
          <a:p>
            <a:pPr lvl="0" fontAlgn="auto">
              <a:spcAft>
                <a:spcPts val="0"/>
              </a:spcAft>
            </a:pPr>
            <a:r>
              <a:rPr lang="en-US" sz="2800" dirty="0">
                <a:solidFill>
                  <a:srgbClr val="003366"/>
                </a:solidFill>
                <a:latin typeface="Times New Roman" pitchFamily="18" charset="0"/>
                <a:cs typeface="Times New Roman" pitchFamily="18" charset="0"/>
              </a:rPr>
              <a:t>The crisis manifested itself in several ways:</a:t>
            </a:r>
          </a:p>
          <a:p>
            <a:pPr lvl="0" fontAlgn="auto">
              <a:spcAft>
                <a:spcPts val="0"/>
              </a:spcAft>
            </a:pPr>
            <a:endParaRPr lang="en-US" sz="2800" dirty="0">
              <a:solidFill>
                <a:srgbClr val="003366"/>
              </a:solidFill>
              <a:latin typeface="Times New Roman" pitchFamily="18" charset="0"/>
              <a:cs typeface="Times New Roman" pitchFamily="18" charset="0"/>
            </a:endParaRPr>
          </a:p>
          <a:p>
            <a:pPr marL="285750" lvl="0" indent="-285750" fontAlgn="auto">
              <a:spcAft>
                <a:spcPts val="0"/>
              </a:spcAft>
              <a:buFont typeface="Arial" panose="020B0604020202020204" pitchFamily="34" charset="0"/>
              <a:buChar char="•"/>
            </a:pPr>
            <a:r>
              <a:rPr lang="en-US" sz="2800" dirty="0">
                <a:solidFill>
                  <a:srgbClr val="003366"/>
                </a:solidFill>
                <a:latin typeface="Times New Roman" pitchFamily="18" charset="0"/>
                <a:cs typeface="Times New Roman" pitchFamily="18" charset="0"/>
              </a:rPr>
              <a:t>Projects running over-budget.</a:t>
            </a:r>
          </a:p>
          <a:p>
            <a:pPr marL="285750" lvl="0" indent="-285750" fontAlgn="auto">
              <a:spcAft>
                <a:spcPts val="0"/>
              </a:spcAft>
              <a:buFont typeface="Arial" panose="020B0604020202020204" pitchFamily="34" charset="0"/>
              <a:buChar char="•"/>
            </a:pPr>
            <a:r>
              <a:rPr lang="en-US" sz="2800" dirty="0">
                <a:solidFill>
                  <a:srgbClr val="003366"/>
                </a:solidFill>
                <a:latin typeface="Times New Roman" pitchFamily="18" charset="0"/>
                <a:cs typeface="Times New Roman" pitchFamily="18" charset="0"/>
              </a:rPr>
              <a:t>Projects running over-time.</a:t>
            </a:r>
          </a:p>
          <a:p>
            <a:pPr marL="285750" lvl="0" indent="-285750" fontAlgn="auto">
              <a:spcAft>
                <a:spcPts val="0"/>
              </a:spcAft>
              <a:buFont typeface="Arial" panose="020B0604020202020204" pitchFamily="34" charset="0"/>
              <a:buChar char="•"/>
            </a:pPr>
            <a:r>
              <a:rPr lang="en-US" sz="2800" dirty="0">
                <a:solidFill>
                  <a:srgbClr val="003366"/>
                </a:solidFill>
                <a:latin typeface="Times New Roman" pitchFamily="18" charset="0"/>
                <a:cs typeface="Times New Roman" pitchFamily="18" charset="0"/>
              </a:rPr>
              <a:t>Software was very inefficient.</a:t>
            </a:r>
          </a:p>
          <a:p>
            <a:pPr marL="285750" lvl="0" indent="-285750" fontAlgn="auto">
              <a:spcAft>
                <a:spcPts val="0"/>
              </a:spcAft>
              <a:buFont typeface="Arial" panose="020B0604020202020204" pitchFamily="34" charset="0"/>
              <a:buChar char="•"/>
            </a:pPr>
            <a:r>
              <a:rPr lang="en-US" sz="2800" dirty="0">
                <a:solidFill>
                  <a:srgbClr val="003366"/>
                </a:solidFill>
                <a:latin typeface="Times New Roman" pitchFamily="18" charset="0"/>
                <a:cs typeface="Times New Roman" pitchFamily="18" charset="0"/>
              </a:rPr>
              <a:t>Software was of  low quality.</a:t>
            </a:r>
          </a:p>
          <a:p>
            <a:pPr marL="285750" lvl="0" indent="-285750" fontAlgn="auto">
              <a:spcAft>
                <a:spcPts val="0"/>
              </a:spcAft>
              <a:buFont typeface="Arial" panose="020B0604020202020204" pitchFamily="34" charset="0"/>
              <a:buChar char="•"/>
            </a:pPr>
            <a:r>
              <a:rPr lang="en-US" sz="2800" dirty="0">
                <a:solidFill>
                  <a:srgbClr val="003366"/>
                </a:solidFill>
                <a:latin typeface="Times New Roman" pitchFamily="18" charset="0"/>
                <a:cs typeface="Times New Roman" pitchFamily="18" charset="0"/>
              </a:rPr>
              <a:t>Software often did not meet requirements.</a:t>
            </a:r>
          </a:p>
          <a:p>
            <a:pPr marL="285750" lvl="0" indent="-285750" fontAlgn="auto">
              <a:spcAft>
                <a:spcPts val="0"/>
              </a:spcAft>
              <a:buFont typeface="Arial" panose="020B0604020202020204" pitchFamily="34" charset="0"/>
              <a:buChar char="•"/>
            </a:pPr>
            <a:r>
              <a:rPr lang="en-US" sz="2800" dirty="0">
                <a:solidFill>
                  <a:srgbClr val="003366"/>
                </a:solidFill>
                <a:latin typeface="Times New Roman" pitchFamily="18" charset="0"/>
                <a:cs typeface="Times New Roman" pitchFamily="18" charset="0"/>
              </a:rPr>
              <a:t>Projects were unmanageable and code difficult to maintain.</a:t>
            </a:r>
          </a:p>
          <a:p>
            <a:pPr marL="285750" lvl="0" indent="-285750" fontAlgn="auto">
              <a:spcAft>
                <a:spcPts val="0"/>
              </a:spcAft>
              <a:buFont typeface="Arial" panose="020B0604020202020204" pitchFamily="34" charset="0"/>
              <a:buChar char="•"/>
            </a:pPr>
            <a:r>
              <a:rPr lang="en-US" sz="2800" dirty="0">
                <a:solidFill>
                  <a:srgbClr val="003366"/>
                </a:solidFill>
                <a:latin typeface="Times New Roman" pitchFamily="18" charset="0"/>
                <a:cs typeface="Times New Roman" pitchFamily="18" charset="0"/>
              </a:rPr>
              <a:t>Software was never delivered</a:t>
            </a:r>
            <a:endParaRPr lang="en-US" sz="2800" dirty="0"/>
          </a:p>
        </p:txBody>
      </p:sp>
    </p:spTree>
    <p:extLst>
      <p:ext uri="{BB962C8B-B14F-4D97-AF65-F5344CB8AC3E}">
        <p14:creationId xmlns:p14="http://schemas.microsoft.com/office/powerpoint/2010/main" val="1455653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crisis Cause</a:t>
            </a:r>
          </a:p>
        </p:txBody>
      </p:sp>
      <p:sp>
        <p:nvSpPr>
          <p:cNvPr id="3" name="Rectangle 2"/>
          <p:cNvSpPr/>
          <p:nvPr/>
        </p:nvSpPr>
        <p:spPr>
          <a:xfrm>
            <a:off x="1143000" y="2590800"/>
            <a:ext cx="7315200" cy="3416320"/>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Bad planning or run time decisions.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documentation.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Improper assessment.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Incorrect estimates of needed resources.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Impractical project goals.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Not a good communication among customers, developers and users.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of undeveloped technology.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Not a good project management.</a:t>
            </a:r>
          </a:p>
        </p:txBody>
      </p:sp>
    </p:spTree>
    <p:extLst>
      <p:ext uri="{BB962C8B-B14F-4D97-AF65-F5344CB8AC3E}">
        <p14:creationId xmlns:p14="http://schemas.microsoft.com/office/powerpoint/2010/main" val="534646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Applications</a:t>
            </a:r>
          </a:p>
        </p:txBody>
      </p:sp>
      <p:sp>
        <p:nvSpPr>
          <p:cNvPr id="3" name="Content Placeholder 2"/>
          <p:cNvSpPr>
            <a:spLocks noGrp="1"/>
          </p:cNvSpPr>
          <p:nvPr>
            <p:ph idx="1"/>
          </p:nvPr>
        </p:nvSpPr>
        <p:spPr>
          <a:xfrm>
            <a:off x="838200" y="2362200"/>
            <a:ext cx="7693025" cy="4419600"/>
          </a:xfrm>
        </p:spPr>
        <p:txBody>
          <a:bodyPr/>
          <a:lstStyle/>
          <a:p>
            <a:r>
              <a:rPr lang="en-US" sz="2000" b="1" dirty="0">
                <a:latin typeface="Calibri" pitchFamily="34" charset="0"/>
                <a:cs typeface="Calibri" pitchFamily="34" charset="0"/>
              </a:rPr>
              <a:t>System software</a:t>
            </a:r>
            <a:r>
              <a:rPr lang="en-US" sz="2000" dirty="0">
                <a:latin typeface="Calibri" pitchFamily="34" charset="0"/>
                <a:cs typeface="Calibri" pitchFamily="34" charset="0"/>
              </a:rPr>
              <a:t>: such as compilers, editors, file management utilities.</a:t>
            </a:r>
          </a:p>
          <a:p>
            <a:r>
              <a:rPr lang="en-US" sz="2000" b="1" dirty="0">
                <a:latin typeface="Calibri" pitchFamily="34" charset="0"/>
                <a:cs typeface="Calibri" pitchFamily="34" charset="0"/>
              </a:rPr>
              <a:t>Application software</a:t>
            </a:r>
            <a:r>
              <a:rPr lang="en-US" sz="2000" dirty="0">
                <a:latin typeface="Calibri" pitchFamily="34" charset="0"/>
                <a:cs typeface="Calibri" pitchFamily="34" charset="0"/>
              </a:rPr>
              <a:t>: stand-alone programs for specific needs.  </a:t>
            </a:r>
          </a:p>
          <a:p>
            <a:r>
              <a:rPr lang="en-US" sz="2000" b="1" dirty="0">
                <a:latin typeface="Calibri" pitchFamily="34" charset="0"/>
                <a:cs typeface="Calibri" pitchFamily="34" charset="0"/>
              </a:rPr>
              <a:t>Real-time software: </a:t>
            </a:r>
            <a:r>
              <a:rPr lang="en-US" sz="2000" dirty="0">
                <a:latin typeface="Calibri" pitchFamily="34" charset="0"/>
                <a:cs typeface="Calibri" pitchFamily="34" charset="0"/>
              </a:rPr>
              <a:t>Software that monitors/analyzes/controls real-world events as they occur is called  real time. </a:t>
            </a:r>
          </a:p>
          <a:p>
            <a:r>
              <a:rPr lang="en-US" sz="2000" b="1" dirty="0">
                <a:latin typeface="Calibri" pitchFamily="34" charset="0"/>
                <a:cs typeface="Calibri" pitchFamily="34" charset="0"/>
              </a:rPr>
              <a:t>Personal computer software</a:t>
            </a:r>
            <a:r>
              <a:rPr lang="en-US" sz="2000" dirty="0">
                <a:latin typeface="Calibri" pitchFamily="34" charset="0"/>
                <a:cs typeface="Calibri" pitchFamily="34" charset="0"/>
              </a:rPr>
              <a:t>: The personal computer software market has burgeoned over the past two decades. Word processing, spreadsheets, computer graphics, multimedia, entertainment, database management.</a:t>
            </a:r>
          </a:p>
          <a:p>
            <a:r>
              <a:rPr lang="en-US" sz="2000" b="1" dirty="0">
                <a:latin typeface="Calibri" pitchFamily="34" charset="0"/>
                <a:cs typeface="Calibri" pitchFamily="34" charset="0"/>
              </a:rPr>
              <a:t>Engineering/scientific software</a:t>
            </a:r>
            <a:r>
              <a:rPr lang="en-US" sz="2000" dirty="0">
                <a:latin typeface="Calibri" pitchFamily="34" charset="0"/>
                <a:cs typeface="Calibri" pitchFamily="34" charset="0"/>
              </a:rPr>
              <a:t>: Characterized by “number crunching “algorithms such as automotive stress analysis, molecular biology, orbital dynamics etc.</a:t>
            </a:r>
          </a:p>
        </p:txBody>
      </p:sp>
    </p:spTree>
    <p:extLst>
      <p:ext uri="{BB962C8B-B14F-4D97-AF65-F5344CB8AC3E}">
        <p14:creationId xmlns:p14="http://schemas.microsoft.com/office/powerpoint/2010/main" val="2455710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Applications</a:t>
            </a:r>
          </a:p>
        </p:txBody>
      </p:sp>
      <p:sp>
        <p:nvSpPr>
          <p:cNvPr id="3" name="Content Placeholder 2"/>
          <p:cNvSpPr>
            <a:spLocks noGrp="1"/>
          </p:cNvSpPr>
          <p:nvPr>
            <p:ph idx="1"/>
          </p:nvPr>
        </p:nvSpPr>
        <p:spPr>
          <a:xfrm>
            <a:off x="838200" y="2362200"/>
            <a:ext cx="7693025" cy="4267200"/>
          </a:xfrm>
        </p:spPr>
        <p:txBody>
          <a:bodyPr/>
          <a:lstStyle/>
          <a:p>
            <a:r>
              <a:rPr lang="en-US" sz="1800" b="1" dirty="0">
                <a:latin typeface="Calibri" pitchFamily="34" charset="0"/>
                <a:cs typeface="Calibri" pitchFamily="34" charset="0"/>
              </a:rPr>
              <a:t>Web-based software</a:t>
            </a:r>
            <a:r>
              <a:rPr lang="en-US" sz="1800" dirty="0">
                <a:latin typeface="Calibri" pitchFamily="34" charset="0"/>
                <a:cs typeface="Calibri" pitchFamily="34" charset="0"/>
              </a:rPr>
              <a:t>: The Web pages retrieved by a browser are software that incorporates executable instructions (e.g., CGI, HTML, Perl, or Java), and data.</a:t>
            </a:r>
          </a:p>
          <a:p>
            <a:r>
              <a:rPr lang="en-US" sz="1800" b="1" dirty="0">
                <a:latin typeface="Calibri" pitchFamily="34" charset="0"/>
                <a:cs typeface="Calibri" pitchFamily="34" charset="0"/>
              </a:rPr>
              <a:t>Embedded software </a:t>
            </a:r>
            <a:r>
              <a:rPr lang="en-US" sz="1800" dirty="0">
                <a:latin typeface="Calibri" pitchFamily="34" charset="0"/>
                <a:cs typeface="Calibri" pitchFamily="34" charset="0"/>
              </a:rPr>
              <a:t>resides within a product or system. (key pad control of a  microwave oven, digital function of dashboard display in a car).</a:t>
            </a:r>
          </a:p>
          <a:p>
            <a:r>
              <a:rPr lang="en-US" sz="1800" b="1" dirty="0">
                <a:latin typeface="Calibri" pitchFamily="34" charset="0"/>
                <a:cs typeface="Calibri" pitchFamily="34" charset="0"/>
              </a:rPr>
              <a:t>Product-line software </a:t>
            </a:r>
            <a:r>
              <a:rPr lang="en-US" sz="1800" dirty="0">
                <a:latin typeface="Calibri" pitchFamily="34" charset="0"/>
                <a:cs typeface="Calibri" pitchFamily="34" charset="0"/>
              </a:rPr>
              <a:t>focus on a limited marketplace to address mass consumer market. (word processing, graphics, database management)</a:t>
            </a:r>
          </a:p>
          <a:p>
            <a:r>
              <a:rPr lang="en-US" sz="1800" b="1" dirty="0" err="1">
                <a:latin typeface="Calibri" pitchFamily="34" charset="0"/>
                <a:cs typeface="Calibri" pitchFamily="34" charset="0"/>
              </a:rPr>
              <a:t>WebApps</a:t>
            </a:r>
            <a:r>
              <a:rPr lang="en-US" sz="1800" dirty="0">
                <a:latin typeface="Calibri" pitchFamily="34" charset="0"/>
                <a:cs typeface="Calibri" pitchFamily="34" charset="0"/>
              </a:rPr>
              <a:t> (Web applications) network centric software. As web 2.0 emerges,  more sophisticated computing environments is supported integrated with  remote database and business applications. </a:t>
            </a:r>
          </a:p>
          <a:p>
            <a:r>
              <a:rPr lang="en-US" sz="1800" b="1" dirty="0">
                <a:latin typeface="Calibri" pitchFamily="34" charset="0"/>
                <a:cs typeface="Calibri" pitchFamily="34" charset="0"/>
              </a:rPr>
              <a:t>Artificial intelligence </a:t>
            </a:r>
            <a:r>
              <a:rPr lang="en-US" sz="1800" dirty="0">
                <a:latin typeface="Calibri" pitchFamily="34" charset="0"/>
                <a:cs typeface="Calibri" pitchFamily="34" charset="0"/>
              </a:rPr>
              <a:t>software uses non-numerical algorithm to solve complex problem. Robotics, expert system, pattern recognition game playing.</a:t>
            </a:r>
          </a:p>
          <a:p>
            <a:endParaRPr lang="en-US" dirty="0"/>
          </a:p>
        </p:txBody>
      </p:sp>
    </p:spTree>
    <p:extLst>
      <p:ext uri="{BB962C8B-B14F-4D97-AF65-F5344CB8AC3E}">
        <p14:creationId xmlns:p14="http://schemas.microsoft.com/office/powerpoint/2010/main" val="3178255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a:xfrm>
            <a:off x="762000" y="1295400"/>
            <a:ext cx="8229600" cy="1905000"/>
          </a:xfrm>
        </p:spPr>
        <p:txBody>
          <a:bodyPr/>
          <a:lstStyle/>
          <a:p>
            <a:pPr marL="342900" lvl="0" indent="-342900" fontAlgn="auto">
              <a:lnSpc>
                <a:spcPct val="100000"/>
              </a:lnSpc>
              <a:spcBef>
                <a:spcPct val="20000"/>
              </a:spcBef>
              <a:spcAft>
                <a:spcPts val="0"/>
              </a:spcAft>
            </a:pPr>
            <a:r>
              <a:rPr lang="en-GB" sz="4000" kern="1200" dirty="0">
                <a:latin typeface="Calibri"/>
                <a:ea typeface="+mn-ea"/>
                <a:cs typeface="+mn-cs"/>
              </a:rPr>
              <a:t>An Introduction to Software Engineering</a:t>
            </a:r>
            <a:br>
              <a:rPr lang="en-GB" sz="5400" b="0" kern="1200" dirty="0">
                <a:solidFill>
                  <a:prstClr val="black"/>
                </a:solidFill>
                <a:latin typeface="Calibri"/>
                <a:ea typeface="+mn-ea"/>
                <a:cs typeface="+mn-cs"/>
              </a:rPr>
            </a:br>
            <a:endParaRPr lang="en-US" dirty="0"/>
          </a:p>
        </p:txBody>
      </p:sp>
    </p:spTree>
    <p:extLst>
      <p:ext uri="{BB962C8B-B14F-4D97-AF65-F5344CB8AC3E}">
        <p14:creationId xmlns:p14="http://schemas.microsoft.com/office/powerpoint/2010/main" val="149884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a:t>
            </a:r>
          </a:p>
        </p:txBody>
      </p:sp>
      <p:sp>
        <p:nvSpPr>
          <p:cNvPr id="3" name="Content Placeholder 2"/>
          <p:cNvSpPr>
            <a:spLocks noGrp="1"/>
          </p:cNvSpPr>
          <p:nvPr>
            <p:ph idx="1"/>
          </p:nvPr>
        </p:nvSpPr>
        <p:spPr/>
        <p:txBody>
          <a:bodyPr/>
          <a:lstStyle/>
          <a:p>
            <a:pPr lvl="0" fontAlgn="auto">
              <a:spcAft>
                <a:spcPts val="0"/>
              </a:spcAft>
              <a:buClrTx/>
              <a:buSzTx/>
              <a:buFont typeface="Arial" pitchFamily="34" charset="0"/>
              <a:buChar char="•"/>
            </a:pPr>
            <a:r>
              <a:rPr lang="en-US" sz="2400" kern="1200" dirty="0">
                <a:latin typeface="Times New Roman" panose="02020603050405020304" pitchFamily="18" charset="0"/>
                <a:cs typeface="Times New Roman" panose="02020603050405020304" pitchFamily="18" charset="0"/>
              </a:rPr>
              <a:t>Software is</a:t>
            </a:r>
            <a:endParaRPr lang="en-US" altLang="ja-JP" sz="2400" kern="1200" dirty="0">
              <a:latin typeface="Times New Roman" panose="02020603050405020304" pitchFamily="18" charset="0"/>
              <a:ea typeface="ＭＳ Ｐゴシック"/>
              <a:cs typeface="Times New Roman" panose="02020603050405020304" pitchFamily="18" charset="0"/>
            </a:endParaRPr>
          </a:p>
          <a:p>
            <a:pPr lvl="1" fontAlgn="auto">
              <a:spcAft>
                <a:spcPts val="0"/>
              </a:spcAft>
              <a:buClrTx/>
              <a:buSzTx/>
              <a:buFont typeface="Arial" pitchFamily="34" charset="0"/>
              <a:buChar char="–"/>
            </a:pPr>
            <a:r>
              <a:rPr lang="en-US" kern="1200" dirty="0">
                <a:latin typeface="Times New Roman" panose="02020603050405020304" pitchFamily="18" charset="0"/>
                <a:ea typeface="+mn-ea"/>
                <a:cs typeface="Times New Roman" panose="02020603050405020304" pitchFamily="18" charset="0"/>
              </a:rPr>
              <a:t> </a:t>
            </a:r>
            <a:r>
              <a:rPr lang="en-US" b="1" kern="1200" dirty="0">
                <a:latin typeface="Times New Roman" panose="02020603050405020304" pitchFamily="18" charset="0"/>
                <a:ea typeface="+mn-ea"/>
                <a:cs typeface="Times New Roman" panose="02020603050405020304" pitchFamily="18" charset="0"/>
              </a:rPr>
              <a:t>instructions</a:t>
            </a:r>
            <a:r>
              <a:rPr lang="en-US" kern="1200" dirty="0">
                <a:latin typeface="Times New Roman" panose="02020603050405020304" pitchFamily="18" charset="0"/>
                <a:ea typeface="+mn-ea"/>
                <a:cs typeface="Times New Roman" panose="02020603050405020304" pitchFamily="18" charset="0"/>
              </a:rPr>
              <a:t> (computer programs) </a:t>
            </a:r>
            <a:br>
              <a:rPr lang="en-US" altLang="ja-JP" kern="1200" dirty="0">
                <a:latin typeface="Times New Roman" panose="02020603050405020304" pitchFamily="18" charset="0"/>
                <a:ea typeface="ＭＳ Ｐゴシック"/>
                <a:cs typeface="Times New Roman" panose="02020603050405020304" pitchFamily="18" charset="0"/>
              </a:rPr>
            </a:br>
            <a:r>
              <a:rPr lang="en-US" kern="1200" dirty="0">
                <a:latin typeface="Times New Roman" panose="02020603050405020304" pitchFamily="18" charset="0"/>
                <a:ea typeface="+mn-ea"/>
                <a:cs typeface="Times New Roman" panose="02020603050405020304" pitchFamily="18" charset="0"/>
              </a:rPr>
              <a:t>that when executed provide desired function and per</a:t>
            </a:r>
            <a:r>
              <a:rPr lang="en-US" altLang="ja-JP" kern="1200" dirty="0">
                <a:latin typeface="Times New Roman" panose="02020603050405020304" pitchFamily="18" charset="0"/>
                <a:ea typeface="ＭＳ Ｐゴシック"/>
                <a:cs typeface="Times New Roman" panose="02020603050405020304" pitchFamily="18" charset="0"/>
              </a:rPr>
              <a:t>f</a:t>
            </a:r>
            <a:r>
              <a:rPr lang="en-US" kern="1200" dirty="0">
                <a:latin typeface="Times New Roman" panose="02020603050405020304" pitchFamily="18" charset="0"/>
                <a:ea typeface="+mn-ea"/>
                <a:cs typeface="Times New Roman" panose="02020603050405020304" pitchFamily="18" charset="0"/>
              </a:rPr>
              <a:t>ormance, </a:t>
            </a:r>
            <a:endParaRPr lang="en-US" altLang="ja-JP" kern="1200" dirty="0">
              <a:latin typeface="Times New Roman" panose="02020603050405020304" pitchFamily="18" charset="0"/>
              <a:ea typeface="ＭＳ Ｐゴシック"/>
              <a:cs typeface="Times New Roman" panose="02020603050405020304" pitchFamily="18" charset="0"/>
            </a:endParaRPr>
          </a:p>
          <a:p>
            <a:pPr lvl="1" fontAlgn="auto">
              <a:spcAft>
                <a:spcPts val="0"/>
              </a:spcAft>
              <a:buClrTx/>
              <a:buSzTx/>
              <a:buFont typeface="Arial" pitchFamily="34" charset="0"/>
              <a:buChar char="–"/>
            </a:pPr>
            <a:r>
              <a:rPr lang="en-US" b="1" kern="1200" dirty="0">
                <a:latin typeface="Times New Roman" panose="02020603050405020304" pitchFamily="18" charset="0"/>
                <a:ea typeface="+mn-ea"/>
                <a:cs typeface="Times New Roman" panose="02020603050405020304" pitchFamily="18" charset="0"/>
              </a:rPr>
              <a:t>data structures </a:t>
            </a:r>
            <a:br>
              <a:rPr lang="en-US" altLang="ja-JP" kern="1200" dirty="0">
                <a:latin typeface="Times New Roman" panose="02020603050405020304" pitchFamily="18" charset="0"/>
                <a:ea typeface="ＭＳ Ｐゴシック"/>
                <a:cs typeface="Times New Roman" panose="02020603050405020304" pitchFamily="18" charset="0"/>
              </a:rPr>
            </a:br>
            <a:r>
              <a:rPr lang="en-US" kern="1200" dirty="0">
                <a:latin typeface="Times New Roman" panose="02020603050405020304" pitchFamily="18" charset="0"/>
                <a:ea typeface="+mn-ea"/>
                <a:cs typeface="Times New Roman" panose="02020603050405020304" pitchFamily="18" charset="0"/>
              </a:rPr>
              <a:t>that enable the programs to adequately manipulate infor</a:t>
            </a:r>
            <a:r>
              <a:rPr lang="en-US" altLang="ja-JP" kern="1200" dirty="0">
                <a:latin typeface="Times New Roman" panose="02020603050405020304" pitchFamily="18" charset="0"/>
                <a:ea typeface="ＭＳ Ｐゴシック"/>
                <a:cs typeface="Times New Roman" panose="02020603050405020304" pitchFamily="18" charset="0"/>
              </a:rPr>
              <a:t>m</a:t>
            </a:r>
            <a:r>
              <a:rPr lang="en-US" kern="1200" dirty="0">
                <a:latin typeface="Times New Roman" panose="02020603050405020304" pitchFamily="18" charset="0"/>
                <a:ea typeface="+mn-ea"/>
                <a:cs typeface="Times New Roman" panose="02020603050405020304" pitchFamily="18" charset="0"/>
              </a:rPr>
              <a:t>ation, and </a:t>
            </a:r>
            <a:endParaRPr lang="en-US" altLang="ja-JP" kern="1200" dirty="0">
              <a:latin typeface="Times New Roman" panose="02020603050405020304" pitchFamily="18" charset="0"/>
              <a:ea typeface="ＭＳ Ｐゴシック"/>
              <a:cs typeface="Times New Roman" panose="02020603050405020304" pitchFamily="18" charset="0"/>
            </a:endParaRPr>
          </a:p>
          <a:p>
            <a:pPr lvl="1" fontAlgn="auto">
              <a:spcAft>
                <a:spcPts val="0"/>
              </a:spcAft>
              <a:buClrTx/>
              <a:buSzTx/>
              <a:buFont typeface="Arial" pitchFamily="34" charset="0"/>
              <a:buChar char="–"/>
            </a:pPr>
            <a:r>
              <a:rPr lang="en-US" b="1" kern="1200" dirty="0">
                <a:latin typeface="Times New Roman" panose="02020603050405020304" pitchFamily="18" charset="0"/>
                <a:ea typeface="+mn-ea"/>
                <a:cs typeface="Times New Roman" panose="02020603050405020304" pitchFamily="18" charset="0"/>
              </a:rPr>
              <a:t>documents </a:t>
            </a:r>
            <a:br>
              <a:rPr lang="en-US" altLang="ja-JP" kern="1200" dirty="0">
                <a:latin typeface="Times New Roman" panose="02020603050405020304" pitchFamily="18" charset="0"/>
                <a:ea typeface="ＭＳ Ｐゴシック"/>
                <a:cs typeface="Times New Roman" panose="02020603050405020304" pitchFamily="18" charset="0"/>
              </a:rPr>
            </a:br>
            <a:r>
              <a:rPr lang="en-US" kern="1200" dirty="0">
                <a:latin typeface="Times New Roman" panose="02020603050405020304" pitchFamily="18" charset="0"/>
                <a:ea typeface="+mn-ea"/>
                <a:cs typeface="Times New Roman" panose="02020603050405020304" pitchFamily="18" charset="0"/>
              </a:rPr>
              <a:t>that describe the operation and use of the programs.</a:t>
            </a:r>
          </a:p>
          <a:p>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533400"/>
            <a:ext cx="2057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1086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Role of Software</a:t>
            </a:r>
          </a:p>
        </p:txBody>
      </p:sp>
      <p:sp>
        <p:nvSpPr>
          <p:cNvPr id="3" name="Content Placeholder 2"/>
          <p:cNvSpPr>
            <a:spLocks noGrp="1"/>
          </p:cNvSpPr>
          <p:nvPr>
            <p:ph idx="1"/>
          </p:nvPr>
        </p:nvSpPr>
        <p:spPr>
          <a:xfrm>
            <a:off x="838200" y="2362200"/>
            <a:ext cx="8229600" cy="4191000"/>
          </a:xfrm>
        </p:spPr>
        <p:txBody>
          <a:bodyPr/>
          <a:lstStyle/>
          <a:p>
            <a:r>
              <a:rPr lang="en-US" sz="2400" dirty="0">
                <a:latin typeface="Times New Roman" panose="02020603050405020304" pitchFamily="18" charset="0"/>
                <a:cs typeface="Times New Roman" panose="02020603050405020304" pitchFamily="18" charset="0"/>
              </a:rPr>
              <a:t>Software is a </a:t>
            </a:r>
            <a:r>
              <a:rPr lang="en-US" sz="2400" b="1" dirty="0">
                <a:latin typeface="Times New Roman" panose="02020603050405020304" pitchFamily="18" charset="0"/>
                <a:cs typeface="Times New Roman" panose="02020603050405020304" pitchFamily="18" charset="0"/>
              </a:rPr>
              <a:t>product</a:t>
            </a:r>
          </a:p>
          <a:p>
            <a:pPr marL="0" indent="0">
              <a:buNone/>
            </a:pPr>
            <a:r>
              <a:rPr lang="en-US" sz="2400" dirty="0">
                <a:latin typeface="Times New Roman" panose="02020603050405020304" pitchFamily="18" charset="0"/>
                <a:cs typeface="Times New Roman" panose="02020603050405020304" pitchFamily="18" charset="0"/>
              </a:rPr>
              <a:t>                 -Delivers computing potential (capability)</a:t>
            </a:r>
          </a:p>
          <a:p>
            <a:pPr marL="0" indent="0">
              <a:buNone/>
            </a:pPr>
            <a:r>
              <a:rPr lang="en-US" sz="2400" dirty="0">
                <a:latin typeface="Times New Roman" panose="02020603050405020304" pitchFamily="18" charset="0"/>
                <a:cs typeface="Times New Roman" panose="02020603050405020304" pitchFamily="18" charset="0"/>
              </a:rPr>
              <a:t>                 -Produces, manages, acquires, modifies, displays, or                               transmits information</a:t>
            </a:r>
          </a:p>
          <a:p>
            <a:r>
              <a:rPr lang="en-US" sz="2400" dirty="0">
                <a:latin typeface="Times New Roman" panose="02020603050405020304" pitchFamily="18" charset="0"/>
                <a:cs typeface="Times New Roman" panose="02020603050405020304" pitchFamily="18" charset="0"/>
              </a:rPr>
              <a:t>Software is a </a:t>
            </a:r>
            <a:r>
              <a:rPr lang="en-US" sz="2400" b="1" dirty="0">
                <a:latin typeface="Times New Roman" panose="02020603050405020304" pitchFamily="18" charset="0"/>
                <a:cs typeface="Times New Roman" panose="02020603050405020304" pitchFamily="18" charset="0"/>
              </a:rPr>
              <a:t>vehicle</a:t>
            </a:r>
            <a:r>
              <a:rPr lang="en-US" sz="2400" dirty="0">
                <a:latin typeface="Times New Roman" panose="02020603050405020304" pitchFamily="18" charset="0"/>
                <a:cs typeface="Times New Roman" panose="02020603050405020304" pitchFamily="18" charset="0"/>
              </a:rPr>
              <a:t> (medium) for delivering a product</a:t>
            </a:r>
          </a:p>
          <a:p>
            <a:pPr marL="0" indent="0">
              <a:buNone/>
            </a:pPr>
            <a:r>
              <a:rPr lang="en-US" sz="2400" dirty="0">
                <a:latin typeface="Times New Roman" panose="02020603050405020304" pitchFamily="18" charset="0"/>
                <a:cs typeface="Times New Roman" panose="02020603050405020304" pitchFamily="18" charset="0"/>
              </a:rPr>
              <a:t>                 -Supports or directly provides system functionality</a:t>
            </a:r>
          </a:p>
          <a:p>
            <a:pPr marL="0" indent="0">
              <a:buNone/>
            </a:pPr>
            <a:r>
              <a:rPr lang="en-US" sz="2400" dirty="0">
                <a:latin typeface="Times New Roman" panose="02020603050405020304" pitchFamily="18" charset="0"/>
                <a:cs typeface="Times New Roman" panose="02020603050405020304" pitchFamily="18" charset="0"/>
              </a:rPr>
              <a:t>                 -Controls other programs (e.g., an operating system)</a:t>
            </a:r>
          </a:p>
          <a:p>
            <a:pPr marL="0" indent="0">
              <a:buNone/>
            </a:pPr>
            <a:r>
              <a:rPr lang="en-US" sz="2400" dirty="0">
                <a:latin typeface="Times New Roman" panose="02020603050405020304" pitchFamily="18" charset="0"/>
                <a:cs typeface="Times New Roman" panose="02020603050405020304" pitchFamily="18" charset="0"/>
              </a:rPr>
              <a:t>                 -Effects communications (e.g., networking software)</a:t>
            </a:r>
          </a:p>
          <a:p>
            <a:pPr marL="0" indent="0">
              <a:buNone/>
            </a:pPr>
            <a:r>
              <a:rPr lang="en-US" sz="2400" dirty="0">
                <a:latin typeface="Times New Roman" panose="02020603050405020304" pitchFamily="18" charset="0"/>
                <a:cs typeface="Times New Roman" panose="02020603050405020304" pitchFamily="18" charset="0"/>
              </a:rPr>
              <a:t>                 -Helps build other software (e.g., software tools)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72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Role of Software </a:t>
            </a:r>
            <a:r>
              <a:rPr lang="en-US" dirty="0" err="1"/>
              <a:t>Engg</a:t>
            </a:r>
            <a:r>
              <a:rPr lang="en-US" dirty="0"/>
              <a:t>.</a:t>
            </a:r>
          </a:p>
        </p:txBody>
      </p:sp>
      <p:sp>
        <p:nvSpPr>
          <p:cNvPr id="3" name="Content Placeholder 2"/>
          <p:cNvSpPr>
            <a:spLocks noGrp="1"/>
          </p:cNvSpPr>
          <p:nvPr>
            <p:ph idx="1"/>
          </p:nvPr>
        </p:nvSpPr>
        <p:spPr>
          <a:xfrm>
            <a:off x="876300" y="2209800"/>
            <a:ext cx="8001000" cy="4343400"/>
          </a:xfrm>
        </p:spPr>
        <p:txBody>
          <a:bodyPr/>
          <a:lstStyle/>
          <a:p>
            <a:pPr marL="0" indent="0">
              <a:buNone/>
            </a:pPr>
            <a:r>
              <a:rPr lang="en-US" sz="2400" dirty="0">
                <a:latin typeface="Times New Roman" panose="02020603050405020304" pitchFamily="18" charset="0"/>
                <a:cs typeface="Times New Roman" panose="02020603050405020304" pitchFamily="18" charset="0"/>
              </a:rPr>
              <a:t>The role of software engineering is to capture the customer’s </a:t>
            </a:r>
            <a:r>
              <a:rPr lang="en-US" sz="2400" b="1" dirty="0">
                <a:latin typeface="Times New Roman" panose="02020603050405020304" pitchFamily="18" charset="0"/>
                <a:cs typeface="Times New Roman" panose="02020603050405020304" pitchFamily="18" charset="0"/>
              </a:rPr>
              <a:t>business needs </a:t>
            </a:r>
            <a:r>
              <a:rPr lang="en-US" sz="2400" dirty="0">
                <a:latin typeface="Times New Roman" panose="02020603050405020304" pitchFamily="18" charset="0"/>
                <a:cs typeface="Times New Roman" panose="02020603050405020304" pitchFamily="18" charset="0"/>
              </a:rPr>
              <a:t>and specify the </a:t>
            </a:r>
            <a:r>
              <a:rPr lang="en-US" sz="2400" b="1" dirty="0">
                <a:latin typeface="Times New Roman" panose="02020603050405020304" pitchFamily="18" charset="0"/>
                <a:cs typeface="Times New Roman" panose="02020603050405020304" pitchFamily="18" charset="0"/>
              </a:rPr>
              <a:t>“blueprints” </a:t>
            </a:r>
            <a:r>
              <a:rPr lang="en-US" sz="2400" dirty="0">
                <a:latin typeface="Times New Roman" panose="02020603050405020304" pitchFamily="18" charset="0"/>
                <a:cs typeface="Times New Roman" panose="02020603050405020304" pitchFamily="18" charset="0"/>
              </a:rPr>
              <a:t>for the system so that programmers can implement it.</a:t>
            </a: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429000"/>
            <a:ext cx="7467600" cy="168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5116286"/>
            <a:ext cx="7467600" cy="155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959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24000"/>
            <a:ext cx="7848600" cy="369332"/>
          </a:xfrm>
          <a:prstGeom prst="rect">
            <a:avLst/>
          </a:prstGeom>
          <a:noFill/>
        </p:spPr>
        <p:txBody>
          <a:bodyPr wrap="square" rtlCol="0">
            <a:spAutoFit/>
          </a:bodyPr>
          <a:lstStyle/>
          <a:p>
            <a:endParaRPr lang="en-US" dirty="0"/>
          </a:p>
        </p:txBody>
      </p:sp>
      <p:pic>
        <p:nvPicPr>
          <p:cNvPr id="3" name="Picture 2"/>
          <p:cNvPicPr>
            <a:picLocks noChangeAspect="1" noChangeArrowheads="1"/>
          </p:cNvPicPr>
          <p:nvPr/>
        </p:nvPicPr>
        <p:blipFill>
          <a:blip r:embed="rId2"/>
          <a:srcRect/>
          <a:stretch>
            <a:fillRect/>
          </a:stretch>
        </p:blipFill>
        <p:spPr bwMode="auto">
          <a:xfrm>
            <a:off x="0" y="762000"/>
            <a:ext cx="8991600" cy="5943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8001000" cy="914400"/>
          </a:xfrm>
        </p:spPr>
        <p:txBody>
          <a:bodyPr/>
          <a:lstStyle/>
          <a:p>
            <a:r>
              <a:rPr lang="en-US" dirty="0">
                <a:cs typeface="Calibri" pitchFamily="34" charset="0"/>
              </a:rPr>
              <a:t>Objectives of Software Engineering</a:t>
            </a:r>
          </a:p>
        </p:txBody>
      </p:sp>
      <p:sp>
        <p:nvSpPr>
          <p:cNvPr id="3" name="Content Placeholder 2"/>
          <p:cNvSpPr>
            <a:spLocks noGrp="1"/>
          </p:cNvSpPr>
          <p:nvPr>
            <p:ph idx="1"/>
          </p:nvPr>
        </p:nvSpPr>
        <p:spPr>
          <a:xfrm>
            <a:off x="838200" y="2438400"/>
            <a:ext cx="7693025" cy="4038600"/>
          </a:xfrm>
        </p:spPr>
        <p:txBody>
          <a:bodyPr/>
          <a:lstStyle/>
          <a:p>
            <a:r>
              <a:rPr lang="en-US" sz="2400" dirty="0">
                <a:latin typeface="Calibri" panose="020F0502020204030204" pitchFamily="34" charset="0"/>
                <a:cs typeface="Calibri" panose="020F0502020204030204" pitchFamily="34" charset="0"/>
              </a:rPr>
              <a:t>Understanding user conceptual model &amp; development of  better specification.</a:t>
            </a:r>
          </a:p>
          <a:p>
            <a:r>
              <a:rPr lang="en-US" sz="2400" dirty="0">
                <a:latin typeface="Calibri" panose="020F0502020204030204" pitchFamily="34" charset="0"/>
                <a:cs typeface="Calibri" panose="020F0502020204030204" pitchFamily="34" charset="0"/>
              </a:rPr>
              <a:t>Improvement in design languages &amp; reusable code.</a:t>
            </a:r>
          </a:p>
          <a:p>
            <a:r>
              <a:rPr lang="en-US" sz="2400" dirty="0">
                <a:latin typeface="Calibri" panose="020F0502020204030204" pitchFamily="34" charset="0"/>
                <a:cs typeface="Calibri" panose="020F0502020204030204" pitchFamily="34" charset="0"/>
              </a:rPr>
              <a:t>Specification of interface &amp; mockup to confirm specification. </a:t>
            </a:r>
          </a:p>
          <a:p>
            <a:r>
              <a:rPr lang="en-US" sz="2400" dirty="0">
                <a:latin typeface="Calibri" panose="020F0502020204030204" pitchFamily="34" charset="0"/>
                <a:cs typeface="Calibri" panose="020F0502020204030204" pitchFamily="34" charset="0"/>
              </a:rPr>
              <a:t>Improving the quality of the software products.</a:t>
            </a:r>
          </a:p>
          <a:p>
            <a:r>
              <a:rPr lang="en-US" sz="2400" dirty="0">
                <a:latin typeface="Calibri" panose="020F0502020204030204" pitchFamily="34" charset="0"/>
                <a:cs typeface="Calibri" panose="020F0502020204030204" pitchFamily="34" charset="0"/>
              </a:rPr>
              <a:t>Increasing the productivity &amp; Giving job satisfaction to the software engineers.</a:t>
            </a:r>
          </a:p>
          <a:p>
            <a:endParaRPr lang="en-US" dirty="0"/>
          </a:p>
        </p:txBody>
      </p:sp>
    </p:spTree>
    <p:extLst>
      <p:ext uri="{BB962C8B-B14F-4D97-AF65-F5344CB8AC3E}">
        <p14:creationId xmlns:p14="http://schemas.microsoft.com/office/powerpoint/2010/main" val="318816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8077200" cy="1066800"/>
          </a:xfrm>
        </p:spPr>
        <p:txBody>
          <a:bodyPr/>
          <a:lstStyle/>
          <a:p>
            <a:pPr algn="ctr"/>
            <a:r>
              <a:rPr lang="en-US" dirty="0"/>
              <a:t>Importance of Software</a:t>
            </a:r>
            <a:br>
              <a:rPr lang="en-US" dirty="0"/>
            </a:br>
            <a:r>
              <a:rPr lang="en-US" dirty="0"/>
              <a:t>Engineering</a:t>
            </a:r>
          </a:p>
        </p:txBody>
      </p:sp>
      <p:sp>
        <p:nvSpPr>
          <p:cNvPr id="3" name="Content Placeholder 2"/>
          <p:cNvSpPr>
            <a:spLocks noGrp="1"/>
          </p:cNvSpPr>
          <p:nvPr>
            <p:ph idx="1"/>
          </p:nvPr>
        </p:nvSpPr>
        <p:spPr>
          <a:xfrm>
            <a:off x="838200" y="2362200"/>
            <a:ext cx="7693025" cy="4114800"/>
          </a:xfrm>
        </p:spPr>
        <p:txBody>
          <a:bodyPr/>
          <a:lstStyle/>
          <a:p>
            <a:r>
              <a:rPr lang="en-US" sz="2400" dirty="0">
                <a:latin typeface="Times New Roman" panose="02020603050405020304" pitchFamily="18" charset="0"/>
                <a:cs typeface="Times New Roman" panose="02020603050405020304" pitchFamily="18" charset="0"/>
              </a:rPr>
              <a:t>More and more, individuals and society rely on advanced software systems. We need to be able to produce reliable and trustworthy systems economically and quickly.</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p:txBody>
      </p:sp>
    </p:spTree>
  </p:cSld>
  <p:clrMapOvr>
    <a:masterClrMapping/>
  </p:clrMapOvr>
</p:sld>
</file>

<file path=ppt/theme/theme1.xml><?xml version="1.0" encoding="utf-8"?>
<a:theme xmlns:a="http://schemas.openxmlformats.org/drawingml/2006/main" name="Capsules design template">
  <a:themeElements>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 design template</Template>
  <TotalTime>1084</TotalTime>
  <Words>1340</Words>
  <Application>Microsoft Macintosh PowerPoint</Application>
  <PresentationFormat>On-screen Show (4:3)</PresentationFormat>
  <Paragraphs>128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Capsules design template</vt:lpstr>
      <vt:lpstr>Software Engineering</vt:lpstr>
      <vt:lpstr>Recommended Books-</vt:lpstr>
      <vt:lpstr>An Introduction to Software Engineering </vt:lpstr>
      <vt:lpstr>What is Software?</vt:lpstr>
      <vt:lpstr>Dual Role of Software</vt:lpstr>
      <vt:lpstr>     The Role of Software Engg.</vt:lpstr>
      <vt:lpstr>PowerPoint Presentation</vt:lpstr>
      <vt:lpstr>Objectives of Software Engineering</vt:lpstr>
      <vt:lpstr>Importance of Software Engineering</vt:lpstr>
      <vt:lpstr>What is the difference between software engineering and system engineering?</vt:lpstr>
      <vt:lpstr>          Software Characteristics</vt:lpstr>
      <vt:lpstr>Software is developed or engineered, it is not manufactured</vt:lpstr>
      <vt:lpstr>    Software doesn't "wear out”</vt:lpstr>
      <vt:lpstr>    Software doesn't "wear out”</vt:lpstr>
      <vt:lpstr>Software doesn't "wear out”</vt:lpstr>
      <vt:lpstr>    Software doesn't "wear out”</vt:lpstr>
      <vt:lpstr>Software continues to be custom built</vt:lpstr>
      <vt:lpstr>Software continues to be custom built</vt:lpstr>
      <vt:lpstr>What are the attributes of good software?</vt:lpstr>
      <vt:lpstr>What are the attributes of good software?</vt:lpstr>
      <vt:lpstr>Software change</vt:lpstr>
      <vt:lpstr>Software Evolution</vt:lpstr>
      <vt:lpstr>           Importance of evolution</vt:lpstr>
      <vt:lpstr>Software crisis-Problem</vt:lpstr>
      <vt:lpstr>Software crisis-Problem</vt:lpstr>
      <vt:lpstr>Software crisis Cause</vt:lpstr>
      <vt:lpstr>Software Applications</vt:lpstr>
      <vt:lpstr>Software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Tonmoy</cp:lastModifiedBy>
  <cp:revision>146</cp:revision>
  <cp:lastPrinted>1601-01-01T00:00:00Z</cp:lastPrinted>
  <dcterms:created xsi:type="dcterms:W3CDTF">2016-01-12T00:51:39Z</dcterms:created>
  <dcterms:modified xsi:type="dcterms:W3CDTF">2023-07-31T04:20:56Z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