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sldIdLst>
    <p:sldId id="256" r:id="rId2"/>
    <p:sldId id="257" r:id="rId3"/>
    <p:sldId id="260" r:id="rId4"/>
    <p:sldId id="263" r:id="rId5"/>
    <p:sldId id="268" r:id="rId6"/>
    <p:sldId id="305" r:id="rId7"/>
    <p:sldId id="275" r:id="rId8"/>
    <p:sldId id="278" r:id="rId9"/>
    <p:sldId id="279" r:id="rId10"/>
    <p:sldId id="335" r:id="rId11"/>
    <p:sldId id="329" r:id="rId12"/>
    <p:sldId id="330" r:id="rId13"/>
    <p:sldId id="290" r:id="rId14"/>
    <p:sldId id="302" r:id="rId15"/>
    <p:sldId id="297" r:id="rId16"/>
    <p:sldId id="298" r:id="rId17"/>
    <p:sldId id="333" r:id="rId18"/>
    <p:sldId id="291" r:id="rId19"/>
    <p:sldId id="292" r:id="rId20"/>
    <p:sldId id="300" r:id="rId21"/>
    <p:sldId id="293" r:id="rId22"/>
    <p:sldId id="301" r:id="rId23"/>
    <p:sldId id="295" r:id="rId24"/>
    <p:sldId id="282" r:id="rId25"/>
    <p:sldId id="296" r:id="rId26"/>
    <p:sldId id="283"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FF"/>
    <a:srgbClr val="FF6699"/>
    <a:srgbClr val="FF66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388" autoAdjust="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81216-B78A-4A9B-B70D-AF353964F61A}" type="datetimeFigureOut">
              <a:rPr lang="en-US" smtClean="0"/>
              <a:t>20-Jun-21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F5C90-2AD9-4D9C-AFC5-A3EC84AEBB1C}" type="slidenum">
              <a:rPr lang="en-US" smtClean="0"/>
              <a:t>‹#›</a:t>
            </a:fld>
            <a:endParaRPr lang="en-US"/>
          </a:p>
        </p:txBody>
      </p:sp>
    </p:spTree>
    <p:extLst>
      <p:ext uri="{BB962C8B-B14F-4D97-AF65-F5344CB8AC3E}">
        <p14:creationId xmlns:p14="http://schemas.microsoft.com/office/powerpoint/2010/main" val="421466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F5C90-2AD9-4D9C-AFC5-A3EC84AEBB1C}" type="slidenum">
              <a:rPr lang="en-US" smtClean="0"/>
              <a:t>10</a:t>
            </a:fld>
            <a:endParaRPr lang="en-US"/>
          </a:p>
        </p:txBody>
      </p:sp>
    </p:spTree>
    <p:extLst>
      <p:ext uri="{BB962C8B-B14F-4D97-AF65-F5344CB8AC3E}">
        <p14:creationId xmlns:p14="http://schemas.microsoft.com/office/powerpoint/2010/main" val="156347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Project Management</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391400" cy="1143000"/>
          </a:xfrm>
        </p:spPr>
        <p:txBody>
          <a:bodyPr/>
          <a:lstStyle/>
          <a:p>
            <a:pPr algn="ctr"/>
            <a:r>
              <a:rPr lang="en-US" dirty="0"/>
              <a:t>An activity network</a:t>
            </a:r>
          </a:p>
        </p:txBody>
      </p:sp>
      <p:pic>
        <p:nvPicPr>
          <p:cNvPr id="41986" name="Picture 2" descr="C:\Users\Foysal\Desktop\acn.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8229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network</a:t>
            </a:r>
            <a:endParaRPr lang="en-US" dirty="0"/>
          </a:p>
        </p:txBody>
      </p:sp>
      <p:sp>
        <p:nvSpPr>
          <p:cNvPr id="3" name="Content Placeholder 2"/>
          <p:cNvSpPr>
            <a:spLocks noGrp="1"/>
          </p:cNvSpPr>
          <p:nvPr>
            <p:ph idx="1"/>
          </p:nvPr>
        </p:nvSpPr>
        <p:spPr>
          <a:xfrm>
            <a:off x="838200" y="2362200"/>
            <a:ext cx="8077200" cy="4267200"/>
          </a:xfrm>
        </p:spPr>
        <p:txBody>
          <a:bodyPr/>
          <a:lstStyle/>
          <a:p>
            <a:r>
              <a:rPr lang="en-US" sz="2000" dirty="0">
                <a:solidFill>
                  <a:srgbClr val="000000"/>
                </a:solidFill>
                <a:latin typeface="+mj-lt"/>
                <a:cs typeface="Calibri" pitchFamily="34" charset="0"/>
              </a:rPr>
              <a:t>Given the dependencies and estimated duration of activities, an activity chart that shows activity sequences may be generated.</a:t>
            </a:r>
          </a:p>
          <a:p>
            <a:r>
              <a:rPr lang="en-US" sz="2000" dirty="0">
                <a:solidFill>
                  <a:srgbClr val="000000"/>
                </a:solidFill>
                <a:latin typeface="+mj-lt"/>
                <a:cs typeface="Calibri" pitchFamily="34" charset="0"/>
              </a:rPr>
              <a:t>This shows which activities can be carried out in parallel and which must be executed in sequence because of a dependency on an earlier activity.</a:t>
            </a:r>
          </a:p>
          <a:p>
            <a:r>
              <a:rPr lang="en-US" sz="2000" dirty="0">
                <a:solidFill>
                  <a:srgbClr val="000000"/>
                </a:solidFill>
                <a:latin typeface="+mj-lt"/>
                <a:cs typeface="Calibri" pitchFamily="34" charset="0"/>
              </a:rPr>
              <a:t>Activities are represented as rectangles; milestones and project deliverables are shown with rounded corners. Dates in this diagram show the start date of the activity.</a:t>
            </a:r>
          </a:p>
          <a:p>
            <a:r>
              <a:rPr lang="en-US" sz="2000" dirty="0">
                <a:solidFill>
                  <a:srgbClr val="000000"/>
                </a:solidFill>
                <a:latin typeface="+mj-lt"/>
                <a:cs typeface="Calibri" pitchFamily="34" charset="0"/>
              </a:rPr>
              <a:t>All activities must end in milestones. An activity may start when its preceding milestone has been reached.</a:t>
            </a:r>
          </a:p>
          <a:p>
            <a:r>
              <a:rPr lang="en-US" sz="2000" dirty="0">
                <a:solidFill>
                  <a:srgbClr val="000000"/>
                </a:solidFill>
                <a:latin typeface="+mj-lt"/>
                <a:cs typeface="Calibri" pitchFamily="34" charset="0"/>
              </a:rPr>
              <a:t>Before progress can be made from one milestone to another, all paths leading to it must be complete. For example, when activities T3 and T6 are finished, then activity T9 can start.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network</a:t>
            </a:r>
            <a:endParaRPr lang="en-US" dirty="0"/>
          </a:p>
        </p:txBody>
      </p:sp>
      <p:sp>
        <p:nvSpPr>
          <p:cNvPr id="3" name="Content Placeholder 2"/>
          <p:cNvSpPr>
            <a:spLocks noGrp="1"/>
          </p:cNvSpPr>
          <p:nvPr>
            <p:ph idx="1"/>
          </p:nvPr>
        </p:nvSpPr>
        <p:spPr>
          <a:xfrm>
            <a:off x="685800" y="2209800"/>
            <a:ext cx="8305800" cy="4267200"/>
          </a:xfrm>
        </p:spPr>
        <p:txBody>
          <a:bodyPr/>
          <a:lstStyle/>
          <a:p>
            <a:r>
              <a:rPr lang="en-US" sz="2000" b="1" dirty="0">
                <a:solidFill>
                  <a:srgbClr val="000000"/>
                </a:solidFill>
                <a:cs typeface="Calibri" pitchFamily="34" charset="0"/>
              </a:rPr>
              <a:t>The minimum time required to finish the project can be estimated by considering the longest path in the activity graph (the critical path). </a:t>
            </a:r>
            <a:r>
              <a:rPr lang="en-US" sz="2000" dirty="0">
                <a:solidFill>
                  <a:srgbClr val="000000"/>
                </a:solidFill>
                <a:cs typeface="Calibri" pitchFamily="34" charset="0"/>
              </a:rPr>
              <a:t>In figure, it is 11 weeks of elapsed time or 55 working days.</a:t>
            </a:r>
          </a:p>
          <a:p>
            <a:r>
              <a:rPr lang="en-US" sz="2000" dirty="0">
                <a:solidFill>
                  <a:srgbClr val="000000"/>
                </a:solidFill>
                <a:cs typeface="Calibri" pitchFamily="34" charset="0"/>
              </a:rPr>
              <a:t>The critical path is the </a:t>
            </a:r>
            <a:r>
              <a:rPr lang="en-US" sz="2000" b="1" dirty="0">
                <a:solidFill>
                  <a:srgbClr val="000000"/>
                </a:solidFill>
                <a:cs typeface="Calibri" pitchFamily="34" charset="0"/>
              </a:rPr>
              <a:t>sequence of dependent activities </a:t>
            </a:r>
            <a:r>
              <a:rPr lang="en-US" sz="2000" dirty="0">
                <a:solidFill>
                  <a:srgbClr val="000000"/>
                </a:solidFill>
                <a:cs typeface="Calibri" pitchFamily="34" charset="0"/>
              </a:rPr>
              <a:t>that </a:t>
            </a:r>
            <a:r>
              <a:rPr lang="en-US" sz="2000" b="1" dirty="0">
                <a:solidFill>
                  <a:srgbClr val="000000"/>
                </a:solidFill>
                <a:cs typeface="Calibri" pitchFamily="34" charset="0"/>
              </a:rPr>
              <a:t>defines the time </a:t>
            </a:r>
            <a:r>
              <a:rPr lang="en-US" sz="2000" dirty="0">
                <a:solidFill>
                  <a:srgbClr val="000000"/>
                </a:solidFill>
                <a:cs typeface="Calibri" pitchFamily="34" charset="0"/>
              </a:rPr>
              <a:t>required to </a:t>
            </a:r>
            <a:r>
              <a:rPr lang="en-US" sz="2000" b="1" dirty="0">
                <a:solidFill>
                  <a:srgbClr val="000000"/>
                </a:solidFill>
                <a:cs typeface="Calibri" pitchFamily="34" charset="0"/>
              </a:rPr>
              <a:t>complete the project</a:t>
            </a:r>
            <a:r>
              <a:rPr lang="en-US" sz="2000" dirty="0">
                <a:solidFill>
                  <a:srgbClr val="000000"/>
                </a:solidFill>
                <a:cs typeface="Calibri" pitchFamily="34" charset="0"/>
              </a:rPr>
              <a:t>.</a:t>
            </a:r>
          </a:p>
          <a:p>
            <a:r>
              <a:rPr lang="en-US" sz="2000" dirty="0">
                <a:solidFill>
                  <a:srgbClr val="000000"/>
                </a:solidFill>
                <a:cs typeface="Calibri" pitchFamily="34" charset="0"/>
              </a:rPr>
              <a:t> The overall schedule of the project depends on the critical path. </a:t>
            </a:r>
          </a:p>
          <a:p>
            <a:r>
              <a:rPr lang="en-US" sz="2000" dirty="0">
                <a:solidFill>
                  <a:srgbClr val="000000"/>
                </a:solidFill>
                <a:cs typeface="Calibri" pitchFamily="34" charset="0"/>
              </a:rPr>
              <a:t>Any slippage in the completion in any critical activity causes project delays because the following activities cannot start until the delayed activity has been completed.</a:t>
            </a:r>
          </a:p>
          <a:p>
            <a:r>
              <a:rPr lang="en-US" sz="2000" dirty="0">
                <a:solidFill>
                  <a:srgbClr val="000000"/>
                </a:solidFill>
                <a:cs typeface="Calibri" pitchFamily="34" charset="0"/>
              </a:rPr>
              <a:t>Delays in activities that do not lie on the critical path do not necessarily cause an overall schedule slippage. For example, if T8 is delayed by two weeks, it will not affect the final completion date of the project because it does not lie on the critical path</a:t>
            </a:r>
            <a:r>
              <a:rPr lang="en-US" sz="2000" dirty="0">
                <a:solidFill>
                  <a:srgbClr val="000000"/>
                </a:solidFill>
              </a:rPr>
              <a:t>.</a:t>
            </a:r>
            <a:endParaRPr lang="en-US" sz="2000" dirty="0">
              <a:solidFill>
                <a:srgbClr val="000000"/>
              </a:solidFill>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GB" dirty="0"/>
              <a:t>Risk management</a:t>
            </a:r>
            <a:endParaRPr lang="en-US" dirty="0"/>
          </a:p>
        </p:txBody>
      </p:sp>
      <p:sp>
        <p:nvSpPr>
          <p:cNvPr id="3" name="Content Placeholder 2"/>
          <p:cNvSpPr>
            <a:spLocks noGrp="1"/>
          </p:cNvSpPr>
          <p:nvPr>
            <p:ph idx="1"/>
          </p:nvPr>
        </p:nvSpPr>
        <p:spPr>
          <a:xfrm>
            <a:off x="533400" y="1959429"/>
            <a:ext cx="8610600" cy="4876800"/>
          </a:xfrm>
        </p:spPr>
        <p:txBody>
          <a:bodyPr/>
          <a:lstStyle/>
          <a:p>
            <a:pPr>
              <a:buNone/>
            </a:pPr>
            <a:endParaRPr lang="en-US" sz="2000" b="1" dirty="0">
              <a:latin typeface="Calibri" pitchFamily="34" charset="0"/>
              <a:cs typeface="Calibri" pitchFamily="34" charset="0"/>
            </a:endParaRPr>
          </a:p>
          <a:p>
            <a:pPr>
              <a:lnSpc>
                <a:spcPct val="90000"/>
              </a:lnSpc>
            </a:pPr>
            <a:r>
              <a:rPr lang="en-GB" sz="2400" dirty="0">
                <a:solidFill>
                  <a:srgbClr val="000000"/>
                </a:solidFill>
                <a:cs typeface="Calibri" pitchFamily="34" charset="0"/>
              </a:rPr>
              <a:t>Risk management is concerned with identifying risks and drawing up plans to minimise their effect on a project.</a:t>
            </a:r>
          </a:p>
          <a:p>
            <a:pPr>
              <a:lnSpc>
                <a:spcPct val="90000"/>
              </a:lnSpc>
            </a:pPr>
            <a:r>
              <a:rPr lang="en-US" sz="2400" dirty="0">
                <a:solidFill>
                  <a:srgbClr val="000000"/>
                </a:solidFill>
                <a:cs typeface="Calibri" pitchFamily="34" charset="0"/>
              </a:rPr>
              <a:t>There are three related categories of risk:</a:t>
            </a:r>
          </a:p>
          <a:p>
            <a:pPr>
              <a:lnSpc>
                <a:spcPct val="90000"/>
              </a:lnSpc>
            </a:pPr>
            <a:r>
              <a:rPr lang="en-GB" sz="2400" b="1" dirty="0">
                <a:solidFill>
                  <a:srgbClr val="000000"/>
                </a:solidFill>
                <a:cs typeface="Calibri" pitchFamily="34" charset="0"/>
              </a:rPr>
              <a:t>   </a:t>
            </a:r>
            <a:r>
              <a:rPr lang="en-GB" sz="2400" dirty="0">
                <a:solidFill>
                  <a:srgbClr val="000000"/>
                </a:solidFill>
                <a:cs typeface="Calibri" pitchFamily="34" charset="0"/>
              </a:rPr>
              <a:t>-</a:t>
            </a:r>
            <a:r>
              <a:rPr lang="en-GB" sz="2400" b="1" dirty="0">
                <a:solidFill>
                  <a:srgbClr val="000000"/>
                </a:solidFill>
                <a:cs typeface="Calibri" pitchFamily="34" charset="0"/>
              </a:rPr>
              <a:t>  Project risks </a:t>
            </a:r>
            <a:r>
              <a:rPr lang="en-GB" sz="2400" dirty="0">
                <a:solidFill>
                  <a:srgbClr val="000000"/>
                </a:solidFill>
                <a:cs typeface="Calibri" pitchFamily="34" charset="0"/>
              </a:rPr>
              <a:t>affect schedule or resources; </a:t>
            </a:r>
            <a:r>
              <a:rPr lang="en-US" sz="2400" dirty="0">
                <a:solidFill>
                  <a:srgbClr val="000000"/>
                </a:solidFill>
                <a:cs typeface="Calibri" pitchFamily="34" charset="0"/>
              </a:rPr>
              <a:t>An example might be the loss of an experienced designer.</a:t>
            </a:r>
            <a:endParaRPr lang="en-GB" sz="2400" dirty="0">
              <a:solidFill>
                <a:srgbClr val="000000"/>
              </a:solidFill>
              <a:cs typeface="Calibri" pitchFamily="34" charset="0"/>
            </a:endParaRPr>
          </a:p>
          <a:p>
            <a:pPr>
              <a:buNone/>
            </a:pPr>
            <a:r>
              <a:rPr lang="en-GB" sz="2400" b="1" dirty="0">
                <a:solidFill>
                  <a:srgbClr val="000000"/>
                </a:solidFill>
                <a:cs typeface="Calibri" pitchFamily="34" charset="0"/>
              </a:rPr>
              <a:t>       - Product risks (</a:t>
            </a:r>
            <a:r>
              <a:rPr lang="en-GB" sz="2400" b="1">
                <a:solidFill>
                  <a:srgbClr val="000000"/>
                </a:solidFill>
                <a:cs typeface="Calibri" pitchFamily="34" charset="0"/>
              </a:rPr>
              <a:t>quality risks) </a:t>
            </a:r>
            <a:r>
              <a:rPr lang="en-GB" sz="2400" dirty="0">
                <a:solidFill>
                  <a:srgbClr val="000000"/>
                </a:solidFill>
                <a:cs typeface="Calibri" pitchFamily="34" charset="0"/>
              </a:rPr>
              <a:t>affect the quality or performance of the software being developed; </a:t>
            </a:r>
            <a:r>
              <a:rPr lang="en-US" sz="2400" dirty="0">
                <a:solidFill>
                  <a:srgbClr val="000000"/>
                </a:solidFill>
                <a:cs typeface="Calibri" pitchFamily="34" charset="0"/>
              </a:rPr>
              <a:t>failure of a purchased component to perform as expected.</a:t>
            </a:r>
            <a:endParaRPr lang="en-GB" sz="2400" dirty="0">
              <a:solidFill>
                <a:srgbClr val="000000"/>
              </a:solidFill>
              <a:cs typeface="Calibri" pitchFamily="34" charset="0"/>
            </a:endParaRPr>
          </a:p>
          <a:p>
            <a:pPr lvl="1">
              <a:lnSpc>
                <a:spcPct val="90000"/>
              </a:lnSpc>
            </a:pPr>
            <a:r>
              <a:rPr lang="en-GB" b="1" dirty="0">
                <a:solidFill>
                  <a:srgbClr val="000000"/>
                </a:solidFill>
                <a:cs typeface="Calibri" pitchFamily="34" charset="0"/>
              </a:rPr>
              <a:t>Business risks </a:t>
            </a:r>
            <a:r>
              <a:rPr lang="en-GB" dirty="0">
                <a:solidFill>
                  <a:srgbClr val="000000"/>
                </a:solidFill>
                <a:cs typeface="Calibri" pitchFamily="34" charset="0"/>
              </a:rPr>
              <a:t>affect the organisation developing or procuring the software. </a:t>
            </a:r>
            <a:r>
              <a:rPr lang="en-US" dirty="0">
                <a:solidFill>
                  <a:srgbClr val="000000"/>
                </a:solidFill>
                <a:cs typeface="Calibri" pitchFamily="34" charset="0"/>
              </a:rPr>
              <a:t>a competitor introducing a new product is a business risk.</a:t>
            </a:r>
            <a:endParaRPr lang="en-GB" dirty="0">
              <a:solidFill>
                <a:srgbClr val="000000"/>
              </a:solidFill>
              <a:cs typeface="Calibri" pitchFamily="34" charset="0"/>
            </a:endParaRPr>
          </a:p>
          <a:p>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52390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31812" name="Picture 68" descr="C:\Users\Foysal\Desktop\s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80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Risk Management process Stages</a:t>
            </a:r>
            <a:endParaRPr lang="en-US" dirty="0"/>
          </a:p>
        </p:txBody>
      </p:sp>
      <p:sp>
        <p:nvSpPr>
          <p:cNvPr id="3" name="Content Placeholder 2"/>
          <p:cNvSpPr>
            <a:spLocks noGrp="1"/>
          </p:cNvSpPr>
          <p:nvPr>
            <p:ph idx="1"/>
          </p:nvPr>
        </p:nvSpPr>
        <p:spPr>
          <a:xfrm>
            <a:off x="838200" y="2362200"/>
            <a:ext cx="8153400" cy="4343400"/>
          </a:xfrm>
        </p:spPr>
        <p:txBody>
          <a:bodyPr/>
          <a:lstStyle/>
          <a:p>
            <a:pPr>
              <a:lnSpc>
                <a:spcPct val="90000"/>
              </a:lnSpc>
            </a:pPr>
            <a:r>
              <a:rPr lang="en-GB" sz="2200" dirty="0">
                <a:solidFill>
                  <a:srgbClr val="000000"/>
                </a:solidFill>
              </a:rPr>
              <a:t>Risk identification</a:t>
            </a:r>
          </a:p>
          <a:p>
            <a:pPr lvl="1">
              <a:lnSpc>
                <a:spcPct val="90000"/>
              </a:lnSpc>
            </a:pPr>
            <a:r>
              <a:rPr lang="en-GB" sz="2200" dirty="0">
                <a:solidFill>
                  <a:srgbClr val="000000"/>
                </a:solidFill>
              </a:rPr>
              <a:t>Identify project, product and business risks;</a:t>
            </a:r>
          </a:p>
          <a:p>
            <a:pPr>
              <a:lnSpc>
                <a:spcPct val="90000"/>
              </a:lnSpc>
            </a:pPr>
            <a:r>
              <a:rPr lang="en-GB" sz="2200" dirty="0">
                <a:solidFill>
                  <a:srgbClr val="000000"/>
                </a:solidFill>
              </a:rPr>
              <a:t>Risk analysis</a:t>
            </a:r>
          </a:p>
          <a:p>
            <a:pPr lvl="1">
              <a:lnSpc>
                <a:spcPct val="90000"/>
              </a:lnSpc>
            </a:pPr>
            <a:r>
              <a:rPr lang="en-GB" sz="2200" dirty="0">
                <a:solidFill>
                  <a:srgbClr val="000000"/>
                </a:solidFill>
              </a:rPr>
              <a:t>Assess the likelihood and consequences of these risks;</a:t>
            </a:r>
          </a:p>
          <a:p>
            <a:pPr>
              <a:lnSpc>
                <a:spcPct val="90000"/>
              </a:lnSpc>
            </a:pPr>
            <a:r>
              <a:rPr lang="en-GB" sz="2200" dirty="0">
                <a:solidFill>
                  <a:srgbClr val="000000"/>
                </a:solidFill>
              </a:rPr>
              <a:t>Risk planning</a:t>
            </a:r>
          </a:p>
          <a:p>
            <a:pPr lvl="1">
              <a:lnSpc>
                <a:spcPct val="90000"/>
              </a:lnSpc>
            </a:pPr>
            <a:r>
              <a:rPr lang="en-GB" sz="2200" dirty="0">
                <a:solidFill>
                  <a:srgbClr val="000000"/>
                </a:solidFill>
              </a:rPr>
              <a:t>Draw up plans to avoid or minimise the effects of the risk;</a:t>
            </a:r>
          </a:p>
          <a:p>
            <a:pPr>
              <a:lnSpc>
                <a:spcPct val="90000"/>
              </a:lnSpc>
            </a:pPr>
            <a:r>
              <a:rPr lang="en-GB" sz="2200" dirty="0">
                <a:solidFill>
                  <a:srgbClr val="000000"/>
                </a:solidFill>
              </a:rPr>
              <a:t>Risk monitoring</a:t>
            </a:r>
          </a:p>
          <a:p>
            <a:pPr lvl="1">
              <a:lnSpc>
                <a:spcPct val="90000"/>
              </a:lnSpc>
            </a:pPr>
            <a:r>
              <a:rPr lang="en-US" sz="2200" dirty="0">
                <a:solidFill>
                  <a:srgbClr val="000000"/>
                </a:solidFill>
              </a:rPr>
              <a:t>The risk is constantly assessed and plans for risk mitigation</a:t>
            </a:r>
          </a:p>
          <a:p>
            <a:pPr lvl="1">
              <a:lnSpc>
                <a:spcPct val="90000"/>
              </a:lnSpc>
            </a:pPr>
            <a:r>
              <a:rPr lang="en-US" sz="2200" dirty="0">
                <a:solidFill>
                  <a:srgbClr val="000000"/>
                </a:solidFill>
              </a:rPr>
              <a:t>are revised as more information about the risk becomes available.</a:t>
            </a:r>
            <a:endParaRPr lang="en-US" sz="2200" dirty="0">
              <a:solidFill>
                <a:srgbClr val="000000"/>
              </a:solidFill>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The Risk Management </a:t>
            </a:r>
            <a:r>
              <a:rPr lang="en-GB" dirty="0"/>
              <a:t>P</a:t>
            </a:r>
            <a:r>
              <a:rPr lang="en-GB"/>
              <a:t>rocess</a:t>
            </a:r>
            <a:endParaRPr lang="en-US" dirty="0"/>
          </a:p>
        </p:txBody>
      </p:sp>
      <p:pic>
        <p:nvPicPr>
          <p:cNvPr id="4" name="Picture 5" descr="5.10 Risk-man-process.eps                                      000FF90EMacintosh HD                   B8AA5F2E:"/>
          <p:cNvPicPr>
            <a:picLocks noGrp="1" noChangeAspect="1" noChangeArrowheads="1"/>
          </p:cNvPicPr>
          <p:nvPr>
            <p:ph idx="1"/>
          </p:nvPr>
        </p:nvPicPr>
        <p:blipFill>
          <a:blip r:embed="rId2" cstate="print"/>
          <a:srcRect/>
          <a:stretch>
            <a:fillRect/>
          </a:stretch>
        </p:blipFill>
        <p:spPr bwMode="auto">
          <a:xfrm>
            <a:off x="762000" y="2438400"/>
            <a:ext cx="8153400" cy="2819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identification</a:t>
            </a:r>
            <a:endParaRPr lang="en-US" dirty="0"/>
          </a:p>
        </p:txBody>
      </p:sp>
      <p:sp>
        <p:nvSpPr>
          <p:cNvPr id="3" name="Content Placeholder 2"/>
          <p:cNvSpPr>
            <a:spLocks noGrp="1"/>
          </p:cNvSpPr>
          <p:nvPr>
            <p:ph idx="1"/>
          </p:nvPr>
        </p:nvSpPr>
        <p:spPr>
          <a:xfrm>
            <a:off x="914400" y="2667000"/>
            <a:ext cx="7693025" cy="3724275"/>
          </a:xfrm>
        </p:spPr>
        <p:txBody>
          <a:bodyPr/>
          <a:lstStyle/>
          <a:p>
            <a:r>
              <a:rPr lang="en-US" sz="2400" dirty="0">
                <a:solidFill>
                  <a:srgbClr val="000000"/>
                </a:solidFill>
                <a:cs typeface="Calibri" pitchFamily="34" charset="0"/>
              </a:rPr>
              <a:t>Risk identification is the first stage of risk management which is concerned with discovering possible risks to the project.</a:t>
            </a:r>
          </a:p>
          <a:p>
            <a:r>
              <a:rPr lang="en-US" sz="2400" dirty="0">
                <a:solidFill>
                  <a:srgbClr val="000000"/>
                </a:solidFill>
                <a:cs typeface="Calibri" pitchFamily="34" charset="0"/>
              </a:rPr>
              <a:t>Risk identification may be carried out as a team process using a brainstorming approach or may simply be based on experience.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identification</a:t>
            </a:r>
            <a:endParaRPr lang="en-US" dirty="0"/>
          </a:p>
        </p:txBody>
      </p:sp>
      <p:sp>
        <p:nvSpPr>
          <p:cNvPr id="3" name="Content Placeholder 2"/>
          <p:cNvSpPr>
            <a:spLocks noGrp="1"/>
          </p:cNvSpPr>
          <p:nvPr>
            <p:ph idx="1"/>
          </p:nvPr>
        </p:nvSpPr>
        <p:spPr>
          <a:xfrm>
            <a:off x="838200" y="2514600"/>
            <a:ext cx="7693025" cy="3962400"/>
          </a:xfrm>
        </p:spPr>
        <p:txBody>
          <a:bodyPr/>
          <a:lstStyle/>
          <a:p>
            <a:r>
              <a:rPr lang="en-GB" dirty="0">
                <a:solidFill>
                  <a:srgbClr val="000000"/>
                </a:solidFill>
              </a:rPr>
              <a:t>Technology risks.</a:t>
            </a:r>
          </a:p>
          <a:p>
            <a:r>
              <a:rPr lang="en-GB" dirty="0">
                <a:solidFill>
                  <a:srgbClr val="000000"/>
                </a:solidFill>
              </a:rPr>
              <a:t>People risks.</a:t>
            </a:r>
          </a:p>
          <a:p>
            <a:r>
              <a:rPr lang="en-GB" dirty="0">
                <a:solidFill>
                  <a:srgbClr val="000000"/>
                </a:solidFill>
              </a:rPr>
              <a:t>Organisational risks.</a:t>
            </a:r>
          </a:p>
          <a:p>
            <a:r>
              <a:rPr lang="en-GB" dirty="0">
                <a:solidFill>
                  <a:srgbClr val="000000"/>
                </a:solidFill>
              </a:rPr>
              <a:t>Requirements risks.</a:t>
            </a:r>
          </a:p>
          <a:p>
            <a:r>
              <a:rPr lang="en-GB" dirty="0">
                <a:solidFill>
                  <a:srgbClr val="000000"/>
                </a:solidFill>
              </a:rPr>
              <a:t>Estimation risks.</a:t>
            </a:r>
          </a:p>
          <a:p>
            <a:endParaRPr lang="en-US" dirty="0">
              <a:solidFill>
                <a:srgbClr val="000000"/>
              </a:solidFill>
            </a:endParaRPr>
          </a:p>
        </p:txBody>
      </p:sp>
    </p:spTree>
    <p:extLst>
      <p:ext uri="{BB962C8B-B14F-4D97-AF65-F5344CB8AC3E}">
        <p14:creationId xmlns:p14="http://schemas.microsoft.com/office/powerpoint/2010/main" val="277376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Risks and risk types</a:t>
            </a:r>
            <a:endParaRPr lang="en-US" dirty="0"/>
          </a:p>
        </p:txBody>
      </p:sp>
      <p:sp>
        <p:nvSpPr>
          <p:cNvPr id="3" name="Content Placeholder 2"/>
          <p:cNvSpPr>
            <a:spLocks noGrp="1"/>
          </p:cNvSpPr>
          <p:nvPr>
            <p:ph idx="1"/>
          </p:nvPr>
        </p:nvSpPr>
        <p:spPr>
          <a:xfrm>
            <a:off x="838200" y="2362200"/>
            <a:ext cx="7693025" cy="3429000"/>
          </a:xfrm>
        </p:spPr>
        <p:txBody>
          <a:bodyPr/>
          <a:lstStyle/>
          <a:p>
            <a:pPr>
              <a:buNone/>
            </a:pPr>
            <a:r>
              <a:rPr lang="en-US" sz="2400" dirty="0"/>
              <a:t>    </a:t>
            </a:r>
          </a:p>
        </p:txBody>
      </p:sp>
      <p:pic>
        <p:nvPicPr>
          <p:cNvPr id="32837"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76200"/>
            <a:ext cx="9111343"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524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project management</a:t>
            </a:r>
            <a:endParaRPr lang="en-US" dirty="0">
              <a:solidFill>
                <a:schemeClr val="tx1"/>
              </a:solidFill>
            </a:endParaRPr>
          </a:p>
        </p:txBody>
      </p:sp>
      <p:sp>
        <p:nvSpPr>
          <p:cNvPr id="3" name="Content Placeholder 2"/>
          <p:cNvSpPr>
            <a:spLocks noGrp="1"/>
          </p:cNvSpPr>
          <p:nvPr>
            <p:ph idx="1"/>
          </p:nvPr>
        </p:nvSpPr>
        <p:spPr/>
        <p:txBody>
          <a:bodyPr/>
          <a:lstStyle/>
          <a:p>
            <a:pPr algn="just"/>
            <a:r>
              <a:rPr lang="en-GB" sz="2400" dirty="0">
                <a:solidFill>
                  <a:srgbClr val="000000"/>
                </a:solidFill>
                <a:latin typeface="+mj-lt"/>
                <a:cs typeface="Calibri" pitchFamily="34" charset="0"/>
              </a:rPr>
              <a:t>Concerned with activities involved in ensuring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that software is delivered on time and on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schedule and in accordance with the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requirements of the organisations developing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and procuring the software.</a:t>
            </a:r>
          </a:p>
          <a:p>
            <a:pPr algn="just"/>
            <a:r>
              <a:rPr lang="en-GB" sz="2400" dirty="0">
                <a:solidFill>
                  <a:srgbClr val="000000"/>
                </a:solidFill>
                <a:latin typeface="+mj-lt"/>
                <a:cs typeface="Calibri" pitchFamily="34" charset="0"/>
              </a:rPr>
              <a:t>Project management is needed because software development is always subject to budget and schedule constraints that are set by the organisation developing the software.</a:t>
            </a:r>
          </a:p>
          <a:p>
            <a:pPr marL="0" indent="0">
              <a:buNone/>
            </a:pPr>
            <a:endParaRPr lang="en-US" dirty="0">
              <a:solidFill>
                <a:srgbClr val="000000"/>
              </a:solidFill>
              <a:latin typeface="+mj-lt"/>
            </a:endParaRPr>
          </a:p>
        </p:txBody>
      </p:sp>
    </p:spTree>
    <p:extLst>
      <p:ext uri="{BB962C8B-B14F-4D97-AF65-F5344CB8AC3E}">
        <p14:creationId xmlns:p14="http://schemas.microsoft.com/office/powerpoint/2010/main" val="2448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analysis</a:t>
            </a:r>
            <a:endParaRPr lang="en-US" dirty="0"/>
          </a:p>
        </p:txBody>
      </p:sp>
      <p:sp>
        <p:nvSpPr>
          <p:cNvPr id="3" name="Content Placeholder 2"/>
          <p:cNvSpPr>
            <a:spLocks noGrp="1"/>
          </p:cNvSpPr>
          <p:nvPr>
            <p:ph idx="1"/>
          </p:nvPr>
        </p:nvSpPr>
        <p:spPr/>
        <p:txBody>
          <a:bodyPr/>
          <a:lstStyle/>
          <a:p>
            <a:r>
              <a:rPr lang="en-GB" dirty="0">
                <a:solidFill>
                  <a:srgbClr val="000000"/>
                </a:solidFill>
                <a:cs typeface="Calibri" pitchFamily="34" charset="0"/>
              </a:rPr>
              <a:t>Assess probability and seriousness of each risk.</a:t>
            </a:r>
          </a:p>
          <a:p>
            <a:r>
              <a:rPr lang="en-GB" dirty="0">
                <a:solidFill>
                  <a:srgbClr val="000000"/>
                </a:solidFill>
                <a:cs typeface="Calibri" pitchFamily="34" charset="0"/>
              </a:rPr>
              <a:t>Probability may be very low, low, moderate, high or very high.</a:t>
            </a:r>
          </a:p>
          <a:p>
            <a:r>
              <a:rPr lang="en-GB" dirty="0">
                <a:solidFill>
                  <a:srgbClr val="000000"/>
                </a:solidFill>
                <a:cs typeface="Calibri" pitchFamily="34" charset="0"/>
              </a:rPr>
              <a:t>Risk effects might be catastrophic, serious, tolerable or insignificant.</a:t>
            </a:r>
          </a:p>
          <a:p>
            <a:endParaRPr lang="en-US" dirty="0">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analysis (</a:t>
            </a:r>
            <a:r>
              <a:rPr lang="en-GB" dirty="0" err="1"/>
              <a:t>i</a:t>
            </a:r>
            <a:r>
              <a:rPr lang="en-GB" dirty="0"/>
              <a:t>)</a:t>
            </a:r>
            <a:endParaRPr lang="en-US" dirty="0"/>
          </a:p>
        </p:txBody>
      </p:sp>
      <p:pic>
        <p:nvPicPr>
          <p:cNvPr id="33861" name="Picture 69" descr="C:\Users\Foysal\Desktop\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 y="0"/>
            <a:ext cx="91222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87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planning</a:t>
            </a:r>
            <a:endParaRPr lang="en-US" dirty="0"/>
          </a:p>
        </p:txBody>
      </p:sp>
      <p:sp>
        <p:nvSpPr>
          <p:cNvPr id="3" name="Content Placeholder 2"/>
          <p:cNvSpPr>
            <a:spLocks noGrp="1"/>
          </p:cNvSpPr>
          <p:nvPr>
            <p:ph idx="1"/>
          </p:nvPr>
        </p:nvSpPr>
        <p:spPr>
          <a:xfrm>
            <a:off x="609600" y="2514600"/>
            <a:ext cx="8284029" cy="4191000"/>
          </a:xfrm>
        </p:spPr>
        <p:txBody>
          <a:bodyPr/>
          <a:lstStyle/>
          <a:p>
            <a:pPr>
              <a:lnSpc>
                <a:spcPct val="90000"/>
              </a:lnSpc>
            </a:pPr>
            <a:r>
              <a:rPr lang="en-GB" sz="2000" dirty="0">
                <a:solidFill>
                  <a:srgbClr val="000000"/>
                </a:solidFill>
              </a:rPr>
              <a:t>Consider each risk and develop a strategy to manage that risk.</a:t>
            </a:r>
          </a:p>
          <a:p>
            <a:pPr>
              <a:lnSpc>
                <a:spcPct val="90000"/>
              </a:lnSpc>
            </a:pPr>
            <a:r>
              <a:rPr lang="en-US" sz="2000" dirty="0">
                <a:solidFill>
                  <a:srgbClr val="000000"/>
                </a:solidFill>
              </a:rPr>
              <a:t>These strategies fall into three categories:</a:t>
            </a:r>
            <a:endParaRPr lang="en-GB" sz="2000" dirty="0">
              <a:solidFill>
                <a:srgbClr val="000000"/>
              </a:solidFill>
            </a:endParaRPr>
          </a:p>
          <a:p>
            <a:pPr>
              <a:lnSpc>
                <a:spcPct val="90000"/>
              </a:lnSpc>
            </a:pPr>
            <a:r>
              <a:rPr lang="en-GB" sz="2000" b="1" dirty="0">
                <a:solidFill>
                  <a:srgbClr val="000000"/>
                </a:solidFill>
              </a:rPr>
              <a:t>Avoidance strategies</a:t>
            </a:r>
          </a:p>
          <a:p>
            <a:pPr lvl="1">
              <a:lnSpc>
                <a:spcPct val="90000"/>
              </a:lnSpc>
            </a:pPr>
            <a:r>
              <a:rPr lang="en-GB" sz="2000" dirty="0">
                <a:solidFill>
                  <a:srgbClr val="000000"/>
                </a:solidFill>
              </a:rPr>
              <a:t>The probability that the risk will arise is reduced;</a:t>
            </a:r>
          </a:p>
          <a:p>
            <a:pPr lvl="1">
              <a:lnSpc>
                <a:spcPct val="90000"/>
              </a:lnSpc>
            </a:pPr>
            <a:r>
              <a:rPr lang="en-US" sz="2000" dirty="0">
                <a:solidFill>
                  <a:srgbClr val="000000"/>
                </a:solidFill>
              </a:rPr>
              <a:t>An example is the strategy for dealing with defective components</a:t>
            </a:r>
            <a:endParaRPr lang="en-GB" sz="2000" dirty="0">
              <a:solidFill>
                <a:srgbClr val="000000"/>
              </a:solidFill>
            </a:endParaRPr>
          </a:p>
          <a:p>
            <a:pPr>
              <a:lnSpc>
                <a:spcPct val="90000"/>
              </a:lnSpc>
            </a:pPr>
            <a:r>
              <a:rPr lang="en-GB" sz="2000" b="1" dirty="0">
                <a:solidFill>
                  <a:srgbClr val="000000"/>
                </a:solidFill>
              </a:rPr>
              <a:t>Minimisation strategies</a:t>
            </a:r>
          </a:p>
          <a:p>
            <a:pPr lvl="1">
              <a:lnSpc>
                <a:spcPct val="90000"/>
              </a:lnSpc>
            </a:pPr>
            <a:r>
              <a:rPr lang="en-GB" sz="2000" dirty="0">
                <a:solidFill>
                  <a:srgbClr val="000000"/>
                </a:solidFill>
              </a:rPr>
              <a:t>The impact of the risk on the project or product will be reduced;</a:t>
            </a:r>
            <a:r>
              <a:rPr lang="en-US" sz="2000" dirty="0">
                <a:solidFill>
                  <a:srgbClr val="000000"/>
                </a:solidFill>
              </a:rPr>
              <a:t> </a:t>
            </a:r>
          </a:p>
          <a:p>
            <a:pPr lvl="1">
              <a:lnSpc>
                <a:spcPct val="90000"/>
              </a:lnSpc>
            </a:pPr>
            <a:r>
              <a:rPr lang="en-US" sz="2000" dirty="0">
                <a:solidFill>
                  <a:srgbClr val="000000"/>
                </a:solidFill>
              </a:rPr>
              <a:t>An example of a risk minimization strategy is that for staff illness.</a:t>
            </a:r>
            <a:endParaRPr lang="en-GB" sz="2000" dirty="0">
              <a:solidFill>
                <a:srgbClr val="000000"/>
              </a:solidFill>
            </a:endParaRPr>
          </a:p>
          <a:p>
            <a:pPr>
              <a:lnSpc>
                <a:spcPct val="90000"/>
              </a:lnSpc>
            </a:pPr>
            <a:r>
              <a:rPr lang="en-GB" sz="2000" b="1" dirty="0">
                <a:solidFill>
                  <a:srgbClr val="000000"/>
                </a:solidFill>
              </a:rPr>
              <a:t>Contingency plans</a:t>
            </a:r>
          </a:p>
          <a:p>
            <a:pPr lvl="1">
              <a:lnSpc>
                <a:spcPct val="90000"/>
              </a:lnSpc>
            </a:pPr>
            <a:r>
              <a:rPr lang="en-GB" sz="2000" dirty="0">
                <a:solidFill>
                  <a:srgbClr val="000000"/>
                </a:solidFill>
              </a:rPr>
              <a:t>If the risk arises, contingency plans are plans to deal with that risk;</a:t>
            </a:r>
          </a:p>
          <a:p>
            <a:pPr lvl="1">
              <a:lnSpc>
                <a:spcPct val="90000"/>
              </a:lnSpc>
            </a:pPr>
            <a:r>
              <a:rPr lang="en-US" sz="2000" dirty="0">
                <a:solidFill>
                  <a:srgbClr val="000000"/>
                </a:solidFill>
              </a:rPr>
              <a:t> for example the strategy for organizational financial problems</a:t>
            </a:r>
            <a:endParaRPr lang="en-GB" sz="2000" dirty="0">
              <a:solidFill>
                <a:srgbClr val="000000"/>
              </a:solidFill>
            </a:endParaRPr>
          </a:p>
          <a:p>
            <a:endParaRPr lang="en-US" sz="2000" dirty="0">
              <a:solidFill>
                <a:srgbClr val="000000"/>
              </a:solidFill>
              <a:cs typeface="Calibri" pitchFamily="34" charset="0"/>
            </a:endParaRPr>
          </a:p>
          <a:p>
            <a:pPr>
              <a:buNone/>
            </a:pPr>
            <a:endParaRPr lang="en-US" sz="2000" dirty="0">
              <a:solidFill>
                <a:srgbClr val="000000"/>
              </a:solidFill>
              <a:cs typeface="Calibri" pitchFamily="34" charset="0"/>
            </a:endParaRPr>
          </a:p>
          <a:p>
            <a:pPr>
              <a:buNone/>
            </a:pPr>
            <a:endParaRPr lang="en-US" sz="20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management strategies (</a:t>
            </a:r>
            <a:r>
              <a:rPr lang="en-GB" dirty="0" err="1"/>
              <a:t>i</a:t>
            </a:r>
            <a:r>
              <a:rPr lang="en-GB" dirty="0"/>
              <a:t>)</a:t>
            </a:r>
            <a:endParaRPr lang="en-US" dirty="0"/>
          </a:p>
        </p:txBody>
      </p:sp>
      <p:pic>
        <p:nvPicPr>
          <p:cNvPr id="35911"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9067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178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management strategies (ii)</a:t>
            </a:r>
            <a:endParaRPr lang="en-US" dirty="0"/>
          </a:p>
        </p:txBody>
      </p:sp>
      <p:pic>
        <p:nvPicPr>
          <p:cNvPr id="36937" name="Picture 73" descr="C:\Users\Foysal\Desktop\sr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2319338"/>
            <a:ext cx="7748587" cy="408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monitoring</a:t>
            </a:r>
            <a:endParaRPr lang="en-US" dirty="0"/>
          </a:p>
        </p:txBody>
      </p:sp>
      <p:sp>
        <p:nvSpPr>
          <p:cNvPr id="3" name="Content Placeholder 2"/>
          <p:cNvSpPr>
            <a:spLocks noGrp="1"/>
          </p:cNvSpPr>
          <p:nvPr>
            <p:ph idx="1"/>
          </p:nvPr>
        </p:nvSpPr>
        <p:spPr>
          <a:xfrm>
            <a:off x="838200" y="2362200"/>
            <a:ext cx="7693025" cy="4114800"/>
          </a:xfrm>
        </p:spPr>
        <p:txBody>
          <a:bodyPr/>
          <a:lstStyle/>
          <a:p>
            <a:r>
              <a:rPr lang="en-GB" sz="2400" dirty="0">
                <a:solidFill>
                  <a:srgbClr val="000000"/>
                </a:solidFill>
              </a:rPr>
              <a:t>Assess each identified risks regularly to decide whether or not it is becoming less or more probable.</a:t>
            </a:r>
          </a:p>
          <a:p>
            <a:r>
              <a:rPr lang="en-US" sz="2400" dirty="0">
                <a:solidFill>
                  <a:srgbClr val="000000"/>
                </a:solidFill>
              </a:rPr>
              <a:t>Some factors that give us clues about the risk probability and its effects must be observed. These factors are obviously dependent on the types of risk.</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429365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GB" dirty="0"/>
              <a:t>Risk indicators</a:t>
            </a:r>
            <a:endParaRPr lang="en-US" dirty="0"/>
          </a:p>
        </p:txBody>
      </p:sp>
      <p:pic>
        <p:nvPicPr>
          <p:cNvPr id="37963"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2286000"/>
            <a:ext cx="9144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44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762000"/>
          </a:xfrm>
        </p:spPr>
        <p:txBody>
          <a:bodyPr/>
          <a:lstStyle/>
          <a:p>
            <a:pPr algn="ctr"/>
            <a:r>
              <a:rPr lang="en-GB" dirty="0"/>
              <a:t>Management activities</a:t>
            </a:r>
            <a:endParaRPr lang="en-US" dirty="0"/>
          </a:p>
        </p:txBody>
      </p:sp>
      <p:sp>
        <p:nvSpPr>
          <p:cNvPr id="3" name="Content Placeholder 2"/>
          <p:cNvSpPr>
            <a:spLocks noGrp="1"/>
          </p:cNvSpPr>
          <p:nvPr>
            <p:ph idx="1"/>
          </p:nvPr>
        </p:nvSpPr>
        <p:spPr>
          <a:xfrm>
            <a:off x="838200" y="2362200"/>
            <a:ext cx="8229600" cy="4191000"/>
          </a:xfrm>
        </p:spPr>
        <p:txBody>
          <a:bodyPr/>
          <a:lstStyle/>
          <a:p>
            <a:r>
              <a:rPr lang="en-GB" dirty="0">
                <a:solidFill>
                  <a:srgbClr val="000000"/>
                </a:solidFill>
              </a:rPr>
              <a:t>Proposal writing.</a:t>
            </a:r>
          </a:p>
          <a:p>
            <a:r>
              <a:rPr lang="en-GB" dirty="0">
                <a:solidFill>
                  <a:srgbClr val="000000"/>
                </a:solidFill>
              </a:rPr>
              <a:t>Project planning and scheduling.</a:t>
            </a:r>
          </a:p>
          <a:p>
            <a:r>
              <a:rPr lang="en-GB" dirty="0">
                <a:solidFill>
                  <a:srgbClr val="000000"/>
                </a:solidFill>
              </a:rPr>
              <a:t>Project costing.</a:t>
            </a:r>
          </a:p>
          <a:p>
            <a:r>
              <a:rPr lang="en-GB" dirty="0">
                <a:solidFill>
                  <a:srgbClr val="000000"/>
                </a:solidFill>
              </a:rPr>
              <a:t>Project monitoring and reviews.</a:t>
            </a:r>
          </a:p>
          <a:p>
            <a:r>
              <a:rPr lang="en-GB" dirty="0">
                <a:solidFill>
                  <a:srgbClr val="000000"/>
                </a:solidFill>
              </a:rPr>
              <a:t>Personnel selection and evaluation.</a:t>
            </a:r>
          </a:p>
          <a:p>
            <a:r>
              <a:rPr lang="en-GB" dirty="0">
                <a:solidFill>
                  <a:srgbClr val="000000"/>
                </a:solidFill>
              </a:rPr>
              <a:t>Report writing and presentations.</a:t>
            </a:r>
          </a:p>
          <a:p>
            <a:endParaRPr lang="en-US" dirty="0">
              <a:solidFill>
                <a:srgbClr val="000000"/>
              </a:solidFill>
            </a:endParaRPr>
          </a:p>
        </p:txBody>
      </p:sp>
    </p:spTree>
    <p:extLst>
      <p:ext uri="{BB962C8B-B14F-4D97-AF65-F5344CB8AC3E}">
        <p14:creationId xmlns:p14="http://schemas.microsoft.com/office/powerpoint/2010/main" val="367472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sz="2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438400"/>
            <a:ext cx="7693025" cy="3724275"/>
          </a:xfrm>
        </p:spPr>
        <p:txBody>
          <a:bodyPr/>
          <a:lstStyle/>
          <a:p>
            <a:r>
              <a:rPr lang="en-GB" sz="2400" dirty="0">
                <a:solidFill>
                  <a:srgbClr val="000000"/>
                </a:solidFill>
                <a:latin typeface="+mj-lt"/>
                <a:cs typeface="Calibri" pitchFamily="34" charset="0"/>
              </a:rPr>
              <a:t>Probably the most time-consuming  project management activity.</a:t>
            </a:r>
          </a:p>
          <a:p>
            <a:r>
              <a:rPr lang="en-GB" sz="2400" dirty="0">
                <a:solidFill>
                  <a:srgbClr val="000000"/>
                </a:solidFill>
                <a:latin typeface="+mj-lt"/>
                <a:cs typeface="Calibri" pitchFamily="34" charset="0"/>
              </a:rPr>
              <a:t>Continuous activity from initial concept through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to system delivery. Plans must be regularly revised as new information becomes available.</a:t>
            </a:r>
          </a:p>
          <a:p>
            <a:r>
              <a:rPr lang="en-GB" sz="2400" dirty="0">
                <a:solidFill>
                  <a:srgbClr val="000000"/>
                </a:solidFill>
                <a:latin typeface="+mj-lt"/>
                <a:cs typeface="Calibri" pitchFamily="34" charset="0"/>
              </a:rPr>
              <a:t>Various different types of plan may be developed to support the main software project plan that is concerned with schedule and budget. </a:t>
            </a:r>
          </a:p>
          <a:p>
            <a:pPr marL="0" indent="0">
              <a:buNone/>
            </a:pPr>
            <a:endParaRPr lang="en-US" sz="2400" dirty="0">
              <a:solidFill>
                <a:srgbClr val="000000"/>
              </a:solidFill>
              <a:latin typeface="+mj-lt"/>
              <a:cs typeface="Calibri" panose="020F0502020204030204" pitchFamily="34" charset="0"/>
            </a:endParaRPr>
          </a:p>
        </p:txBody>
      </p:sp>
      <p:sp>
        <p:nvSpPr>
          <p:cNvPr id="4" name="Rectangle 3"/>
          <p:cNvSpPr/>
          <p:nvPr/>
        </p:nvSpPr>
        <p:spPr>
          <a:xfrm>
            <a:off x="3200400" y="1143000"/>
            <a:ext cx="3801041" cy="646331"/>
          </a:xfrm>
          <a:prstGeom prst="rect">
            <a:avLst/>
          </a:prstGeom>
        </p:spPr>
        <p:txBody>
          <a:bodyPr wrap="none">
            <a:spAutoFit/>
          </a:bodyPr>
          <a:lstStyle/>
          <a:p>
            <a:r>
              <a:rPr lang="en-GB" sz="3600" b="1" dirty="0">
                <a:solidFill>
                  <a:schemeClr val="tx2"/>
                </a:solidFill>
                <a:latin typeface="+mj-lt"/>
              </a:rPr>
              <a:t>Project planning</a:t>
            </a:r>
            <a:endParaRPr lang="en-US" sz="3600" b="1" dirty="0">
              <a:solidFill>
                <a:schemeClr val="tx2"/>
              </a:solidFill>
              <a:latin typeface="+mj-lt"/>
            </a:endParaRPr>
          </a:p>
        </p:txBody>
      </p:sp>
    </p:spTree>
    <p:extLst>
      <p:ext uri="{BB962C8B-B14F-4D97-AF65-F5344CB8AC3E}">
        <p14:creationId xmlns:p14="http://schemas.microsoft.com/office/powerpoint/2010/main" val="181751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838200"/>
          </a:xfrm>
        </p:spPr>
        <p:txBody>
          <a:bodyPr/>
          <a:lstStyle/>
          <a:p>
            <a:pPr algn="ctr"/>
            <a:r>
              <a:rPr lang="en-GB" dirty="0"/>
              <a:t>Activity organization</a:t>
            </a:r>
            <a:endParaRPr lang="en-US" dirty="0"/>
          </a:p>
        </p:txBody>
      </p:sp>
      <p:sp>
        <p:nvSpPr>
          <p:cNvPr id="4" name="Content Placeholder 3"/>
          <p:cNvSpPr>
            <a:spLocks noGrp="1"/>
          </p:cNvSpPr>
          <p:nvPr>
            <p:ph idx="1"/>
          </p:nvPr>
        </p:nvSpPr>
        <p:spPr>
          <a:xfrm>
            <a:off x="838200" y="2590800"/>
            <a:ext cx="7693025" cy="3724275"/>
          </a:xfrm>
        </p:spPr>
        <p:txBody>
          <a:bodyPr/>
          <a:lstStyle/>
          <a:p>
            <a:pPr>
              <a:lnSpc>
                <a:spcPct val="90000"/>
              </a:lnSpc>
            </a:pPr>
            <a:r>
              <a:rPr lang="en-GB" sz="2400" dirty="0">
                <a:solidFill>
                  <a:srgbClr val="000000"/>
                </a:solidFill>
                <a:latin typeface="+mj-lt"/>
                <a:cs typeface="Calibri" pitchFamily="34" charset="0"/>
              </a:rPr>
              <a:t>Activities in a project should be organised to produce tangible outputs for management to judge progress.</a:t>
            </a:r>
          </a:p>
          <a:p>
            <a:pPr>
              <a:lnSpc>
                <a:spcPct val="90000"/>
              </a:lnSpc>
            </a:pPr>
            <a:r>
              <a:rPr lang="en-GB" sz="2400" i="1" dirty="0">
                <a:solidFill>
                  <a:srgbClr val="000000"/>
                </a:solidFill>
                <a:latin typeface="+mj-lt"/>
                <a:cs typeface="Calibri" pitchFamily="34" charset="0"/>
              </a:rPr>
              <a:t>Milestones</a:t>
            </a:r>
            <a:r>
              <a:rPr lang="en-GB" sz="2400" dirty="0">
                <a:solidFill>
                  <a:srgbClr val="000000"/>
                </a:solidFill>
                <a:latin typeface="+mj-lt"/>
                <a:cs typeface="Calibri" pitchFamily="34" charset="0"/>
              </a:rPr>
              <a:t> are the end-point of a process activity.</a:t>
            </a:r>
          </a:p>
          <a:p>
            <a:pPr>
              <a:lnSpc>
                <a:spcPct val="90000"/>
              </a:lnSpc>
            </a:pPr>
            <a:r>
              <a:rPr lang="en-GB" sz="2400" i="1" dirty="0">
                <a:solidFill>
                  <a:srgbClr val="000000"/>
                </a:solidFill>
                <a:latin typeface="+mj-lt"/>
                <a:cs typeface="Calibri" pitchFamily="34" charset="0"/>
              </a:rPr>
              <a:t>Deliverables</a:t>
            </a:r>
            <a:r>
              <a:rPr lang="en-GB" sz="2400" dirty="0">
                <a:solidFill>
                  <a:srgbClr val="000000"/>
                </a:solidFill>
                <a:latin typeface="+mj-lt"/>
                <a:cs typeface="Calibri" pitchFamily="34" charset="0"/>
              </a:rPr>
              <a:t> are project results delivered to customers.</a:t>
            </a:r>
          </a:p>
          <a:p>
            <a:pPr>
              <a:lnSpc>
                <a:spcPct val="90000"/>
              </a:lnSpc>
            </a:pPr>
            <a:r>
              <a:rPr lang="en-GB" sz="2400" dirty="0">
                <a:solidFill>
                  <a:srgbClr val="000000"/>
                </a:solidFill>
                <a:latin typeface="+mj-lt"/>
                <a:cs typeface="Calibri" pitchFamily="34" charset="0"/>
              </a:rPr>
              <a:t>The waterfall process allows for the straightforward definition of progress milestones.</a:t>
            </a:r>
          </a:p>
          <a:p>
            <a:endParaRPr lang="en-US" dirty="0">
              <a:solidFill>
                <a:srgbClr val="000000"/>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Foysal\Desktop\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7543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3900" y="685800"/>
            <a:ext cx="8229600" cy="1077218"/>
          </a:xfrm>
          <a:prstGeom prst="rect">
            <a:avLst/>
          </a:prstGeom>
          <a:noFill/>
        </p:spPr>
        <p:txBody>
          <a:bodyPr wrap="square" rtlCol="0">
            <a:spAutoFit/>
          </a:bodyPr>
          <a:lstStyle/>
          <a:p>
            <a:pPr algn="ctr"/>
            <a:r>
              <a:rPr lang="en-US" sz="3200" b="1" dirty="0">
                <a:solidFill>
                  <a:schemeClr val="tx2"/>
                </a:solidFill>
                <a:latin typeface="+mj-lt"/>
              </a:rPr>
              <a:t>Milestones</a:t>
            </a:r>
          </a:p>
          <a:p>
            <a:pPr algn="ctr"/>
            <a:r>
              <a:rPr lang="en-US" sz="3200" b="1" dirty="0">
                <a:solidFill>
                  <a:schemeClr val="tx2"/>
                </a:solidFill>
                <a:latin typeface="+mj-lt"/>
              </a:rPr>
              <a:t>in the requirement process</a:t>
            </a:r>
          </a:p>
        </p:txBody>
      </p:sp>
    </p:spTree>
    <p:extLst>
      <p:ext uri="{BB962C8B-B14F-4D97-AF65-F5344CB8AC3E}">
        <p14:creationId xmlns:p14="http://schemas.microsoft.com/office/powerpoint/2010/main" val="169785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Project scheduling</a:t>
            </a:r>
            <a:endParaRPr lang="en-US" dirty="0"/>
          </a:p>
        </p:txBody>
      </p:sp>
      <p:sp>
        <p:nvSpPr>
          <p:cNvPr id="3" name="Content Placeholder 2"/>
          <p:cNvSpPr>
            <a:spLocks noGrp="1"/>
          </p:cNvSpPr>
          <p:nvPr>
            <p:ph idx="1"/>
          </p:nvPr>
        </p:nvSpPr>
        <p:spPr>
          <a:xfrm>
            <a:off x="838200" y="2362200"/>
            <a:ext cx="7693025" cy="4191000"/>
          </a:xfrm>
        </p:spPr>
        <p:txBody>
          <a:bodyPr/>
          <a:lstStyle/>
          <a:p>
            <a:r>
              <a:rPr lang="en-GB" sz="2400" dirty="0">
                <a:solidFill>
                  <a:srgbClr val="000000"/>
                </a:solidFill>
                <a:latin typeface="+mj-lt"/>
                <a:cs typeface="Calibri" pitchFamily="34" charset="0"/>
              </a:rPr>
              <a:t>Split project into tasks and estimate time and resources required to complete each task.</a:t>
            </a:r>
          </a:p>
          <a:p>
            <a:r>
              <a:rPr lang="en-GB" sz="2400" dirty="0">
                <a:solidFill>
                  <a:srgbClr val="000000"/>
                </a:solidFill>
                <a:latin typeface="+mj-lt"/>
                <a:cs typeface="Calibri" pitchFamily="34" charset="0"/>
              </a:rPr>
              <a:t>Organize tasks concurrently to make optimal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use of workforce.</a:t>
            </a:r>
          </a:p>
          <a:p>
            <a:r>
              <a:rPr lang="en-GB" sz="2400" dirty="0">
                <a:solidFill>
                  <a:srgbClr val="000000"/>
                </a:solidFill>
                <a:latin typeface="+mj-lt"/>
                <a:cs typeface="Calibri" pitchFamily="34" charset="0"/>
              </a:rPr>
              <a:t>Minimize task dependencies to avoid delays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caused by one task waiting for another to complete.</a:t>
            </a:r>
          </a:p>
          <a:p>
            <a:r>
              <a:rPr lang="en-GB" sz="2400" dirty="0">
                <a:solidFill>
                  <a:srgbClr val="000000"/>
                </a:solidFill>
                <a:latin typeface="+mj-lt"/>
                <a:cs typeface="Calibri" pitchFamily="34" charset="0"/>
              </a:rPr>
              <a:t>Dependent on project managers intuition and experience.</a:t>
            </a:r>
          </a:p>
          <a:p>
            <a:endParaRPr lang="en-US" dirty="0">
              <a:solidFill>
                <a:srgbClr val="00000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networks</a:t>
            </a:r>
            <a:endParaRPr lang="en-US" dirty="0"/>
          </a:p>
        </p:txBody>
      </p:sp>
      <p:sp>
        <p:nvSpPr>
          <p:cNvPr id="4" name="Content Placeholder 3"/>
          <p:cNvSpPr>
            <a:spLocks noGrp="1"/>
          </p:cNvSpPr>
          <p:nvPr>
            <p:ph idx="1"/>
          </p:nvPr>
        </p:nvSpPr>
        <p:spPr>
          <a:xfrm>
            <a:off x="838200" y="2362200"/>
            <a:ext cx="7693025" cy="4038600"/>
          </a:xfrm>
        </p:spPr>
        <p:txBody>
          <a:bodyPr/>
          <a:lstStyle/>
          <a:p>
            <a:r>
              <a:rPr lang="en-GB" dirty="0">
                <a:solidFill>
                  <a:srgbClr val="000000"/>
                </a:solidFill>
                <a:latin typeface="+mj-lt"/>
                <a:cs typeface="Calibri" pitchFamily="34" charset="0"/>
              </a:rPr>
              <a:t>Graphical notations used to illustrate the project schedule.</a:t>
            </a:r>
          </a:p>
          <a:p>
            <a:r>
              <a:rPr lang="en-GB" dirty="0">
                <a:solidFill>
                  <a:srgbClr val="000000"/>
                </a:solidFill>
                <a:latin typeface="+mj-lt"/>
                <a:cs typeface="Calibri" pitchFamily="34" charset="0"/>
              </a:rPr>
              <a:t>Show project breakdown into tasks. Tasks should not be too small. They should take about a week or two.</a:t>
            </a:r>
          </a:p>
          <a:p>
            <a:r>
              <a:rPr lang="en-GB" dirty="0">
                <a:solidFill>
                  <a:srgbClr val="000000"/>
                </a:solidFill>
                <a:latin typeface="+mj-lt"/>
                <a:cs typeface="Calibri" pitchFamily="34" charset="0"/>
              </a:rPr>
              <a:t>Activity charts show task dependencies and the critical path.</a:t>
            </a:r>
          </a:p>
          <a:p>
            <a:endParaRPr lang="en-US" dirty="0">
              <a:solidFill>
                <a:srgbClr val="000000"/>
              </a:solidFill>
              <a:latin typeface="+mj-lt"/>
            </a:endParaRPr>
          </a:p>
        </p:txBody>
      </p:sp>
    </p:spTree>
    <p:extLst>
      <p:ext uri="{BB962C8B-B14F-4D97-AF65-F5344CB8AC3E}">
        <p14:creationId xmlns:p14="http://schemas.microsoft.com/office/powerpoint/2010/main" val="410120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durations and dependencies</a:t>
            </a:r>
            <a:endParaRPr lang="en-US" dirty="0"/>
          </a:p>
        </p:txBody>
      </p:sp>
      <p:graphicFrame>
        <p:nvGraphicFramePr>
          <p:cNvPr id="2050" name="Object 2"/>
          <p:cNvGraphicFramePr>
            <a:graphicFrameLocks noGrp="1" noChangeAspect="1"/>
          </p:cNvGraphicFramePr>
          <p:nvPr>
            <p:ph idx="1"/>
          </p:nvPr>
        </p:nvGraphicFramePr>
        <p:xfrm>
          <a:off x="914400" y="2362200"/>
          <a:ext cx="8229600" cy="4114800"/>
        </p:xfrm>
        <a:graphic>
          <a:graphicData uri="http://schemas.openxmlformats.org/presentationml/2006/ole">
            <mc:AlternateContent xmlns:mc="http://schemas.openxmlformats.org/markup-compatibility/2006">
              <mc:Choice xmlns:v="urn:schemas-microsoft-com:vml" Requires="v">
                <p:oleObj spid="_x0000_s2134" name="Document" r:id="rId3" imgW="5486400" imgH="2545080" progId="Word.Document.8">
                  <p:embed/>
                </p:oleObj>
              </mc:Choice>
              <mc:Fallback>
                <p:oleObj name="Document" r:id="rId3" imgW="5486400" imgH="2545080" progId="Word.Document.8">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82296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8913950"/>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 design template</Template>
  <TotalTime>1374</TotalTime>
  <Words>1055</Words>
  <Application>Microsoft Office PowerPoint</Application>
  <PresentationFormat>On-screen Show (4:3)</PresentationFormat>
  <Paragraphs>100</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Times New Roman</vt:lpstr>
      <vt:lpstr>Wingdings</vt:lpstr>
      <vt:lpstr>Capsules design template</vt:lpstr>
      <vt:lpstr>Document</vt:lpstr>
      <vt:lpstr>Software Project Management</vt:lpstr>
      <vt:lpstr>Software project management</vt:lpstr>
      <vt:lpstr>Management activities</vt:lpstr>
      <vt:lpstr>                   </vt:lpstr>
      <vt:lpstr>Activity organization</vt:lpstr>
      <vt:lpstr>PowerPoint Presentation</vt:lpstr>
      <vt:lpstr>Project scheduling</vt:lpstr>
      <vt:lpstr>Activity networks</vt:lpstr>
      <vt:lpstr>Task durations and dependencies</vt:lpstr>
      <vt:lpstr>An activity network</vt:lpstr>
      <vt:lpstr>Activity network</vt:lpstr>
      <vt:lpstr>Activity network</vt:lpstr>
      <vt:lpstr>Risk management</vt:lpstr>
      <vt:lpstr>PowerPoint Presentation</vt:lpstr>
      <vt:lpstr>The Risk Management process Stages</vt:lpstr>
      <vt:lpstr>The Risk Management Process</vt:lpstr>
      <vt:lpstr>Risk identification</vt:lpstr>
      <vt:lpstr>Risk identification</vt:lpstr>
      <vt:lpstr>Risks and risk types</vt:lpstr>
      <vt:lpstr>Risk analysis</vt:lpstr>
      <vt:lpstr>Risk analysis (i)</vt:lpstr>
      <vt:lpstr>Risk planning</vt:lpstr>
      <vt:lpstr>Risk management strategies (i)</vt:lpstr>
      <vt:lpstr>Risk management strategies (ii)</vt:lpstr>
      <vt:lpstr>Risk monitoring</vt:lpstr>
      <vt:lpstr>           Risk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Rafi Ibn Sultan</cp:lastModifiedBy>
  <cp:revision>253</cp:revision>
  <cp:lastPrinted>1601-01-01T00:00:00Z</cp:lastPrinted>
  <dcterms:created xsi:type="dcterms:W3CDTF">2016-01-12T00:51:39Z</dcterms:created>
  <dcterms:modified xsi:type="dcterms:W3CDTF">2021-06-20T14:44:46Z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