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355" r:id="rId2"/>
    <p:sldId id="356" r:id="rId3"/>
    <p:sldId id="373" r:id="rId4"/>
    <p:sldId id="374" r:id="rId5"/>
    <p:sldId id="367" r:id="rId6"/>
    <p:sldId id="359" r:id="rId7"/>
    <p:sldId id="361" r:id="rId8"/>
    <p:sldId id="360" r:id="rId9"/>
    <p:sldId id="368" r:id="rId10"/>
    <p:sldId id="372" r:id="rId11"/>
    <p:sldId id="375" r:id="rId12"/>
    <p:sldId id="376" r:id="rId13"/>
    <p:sldId id="377" r:id="rId14"/>
    <p:sldId id="378" r:id="rId15"/>
    <p:sldId id="379" r:id="rId16"/>
    <p:sldId id="380" r:id="rId17"/>
    <p:sldId id="371" r:id="rId18"/>
    <p:sldId id="365" r:id="rId19"/>
    <p:sldId id="366" r:id="rId20"/>
    <p:sldId id="358" r:id="rId21"/>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5196" autoAdjust="0"/>
  </p:normalViewPr>
  <p:slideViewPr>
    <p:cSldViewPr snapToGrid="0" snapToObjects="1">
      <p:cViewPr varScale="1">
        <p:scale>
          <a:sx n="81" d="100"/>
          <a:sy n="81" d="100"/>
        </p:scale>
        <p:origin x="581" y="62"/>
      </p:cViewPr>
      <p:guideLst>
        <p:guide orient="horz" pos="2160"/>
        <p:guide pos="3840"/>
      </p:guideLst>
    </p:cSldViewPr>
  </p:slideViewPr>
  <p:outlineViewPr>
    <p:cViewPr>
      <p:scale>
        <a:sx n="33" d="100"/>
        <a:sy n="33" d="100"/>
      </p:scale>
      <p:origin x="0" y="-11093"/>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10/24/2023</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10/24/2023</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10/24/2023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10/24/2023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10/24/2023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pubchem.ncbi.nlm.nih.gov/periodic-table/" TargetMode="External"/><Relationship Id="rId2" Type="http://schemas.openxmlformats.org/officeDocument/2006/relationships/hyperlink" Target="https://www.geeksforgeeks.org/tag/opengl/" TargetMode="External"/><Relationship Id="rId1" Type="http://schemas.openxmlformats.org/officeDocument/2006/relationships/slideLayout" Target="../slideLayouts/slideLayout4.xml"/><Relationship Id="rId6" Type="http://schemas.openxmlformats.org/officeDocument/2006/relationships/hyperlink" Target="https://learnopengl.com/Getting-started/OpenGL" TargetMode="External"/><Relationship Id="rId5" Type="http://schemas.openxmlformats.org/officeDocument/2006/relationships/hyperlink" Target="https://github.com/topics/opengl-project" TargetMode="External"/><Relationship Id="rId4" Type="http://schemas.openxmlformats.org/officeDocument/2006/relationships/hyperlink" Target="https://stackoverflow.com/questions/595131/robust-and-flexible-3d-data-struc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55521-4A1B-07F1-5EB7-3EC70C7AB414}"/>
              </a:ext>
            </a:extLst>
          </p:cNvPr>
          <p:cNvPicPr>
            <a:picLocks noChangeAspect="1"/>
          </p:cNvPicPr>
          <p:nvPr/>
        </p:nvPicPr>
        <p:blipFill>
          <a:blip r:embed="rId2"/>
          <a:stretch>
            <a:fillRect/>
          </a:stretch>
        </p:blipFill>
        <p:spPr>
          <a:xfrm>
            <a:off x="3886200" y="1981561"/>
            <a:ext cx="4419600" cy="1801368"/>
          </a:xfrm>
          <a:prstGeom prst="rect">
            <a:avLst/>
          </a:prstGeom>
        </p:spPr>
      </p:pic>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4464938"/>
          </a:xfrm>
        </p:spPr>
        <p:txBody>
          <a:bodyPr>
            <a:noAutofit/>
          </a:bodyPr>
          <a:lstStyle/>
          <a:p>
            <a:pPr marL="342900" marR="506730" lvl="0" indent="-342900" algn="l" fontAlgn="base">
              <a:lnSpc>
                <a:spcPct val="106000"/>
              </a:lnSpc>
              <a:spcAft>
                <a:spcPts val="885"/>
              </a:spcAft>
              <a:buClr>
                <a:srgbClr val="000000"/>
              </a:buClr>
              <a:buSzPts val="1000"/>
              <a:buFont typeface="Arial" panose="020B0604020202020204" pitchFamily="34" charset="0"/>
              <a:buChar char="•"/>
            </a:pPr>
            <a:r>
              <a:rPr lang="en-IN" b="1" dirty="0"/>
              <a:t>Experimental Setup</a:t>
            </a:r>
            <a:br>
              <a:rPr lang="en-IN" b="1" dirty="0"/>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Hardware Interface:</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64 bits processor architecture supported by windows.</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Minimum RAM requirement for proper functioning is 4 GB.</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Required input as well as output devices.</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Required sufficient Graphic card for image processing.</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Software Interface:</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This system is developed in OpenGL.</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000" u="none" strike="noStrike" dirty="0">
                <a:solidFill>
                  <a:srgbClr val="000000"/>
                </a:solidFill>
                <a:effectLst/>
                <a:uFill>
                  <a:solidFill>
                    <a:srgbClr val="000000"/>
                  </a:solidFill>
                </a:uFill>
                <a:latin typeface="Times New Roman" panose="02020603050405020304" pitchFamily="18" charset="0"/>
                <a:ea typeface="Cambria" panose="02040503050406030204" pitchFamily="18" charset="0"/>
                <a:cs typeface="Cambria" panose="02040503050406030204" pitchFamily="18" charset="0"/>
              </a:rPr>
              <a:t> C++ compiler.</a:t>
            </a:r>
            <a:br>
              <a:rPr lang="en-IN" sz="2000" u="none" strike="noStrike"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IN" sz="2000" b="1" dirty="0">
              <a:solidFill>
                <a:srgbClr val="FF0000"/>
              </a:solidFill>
            </a:endParaRPr>
          </a:p>
        </p:txBody>
      </p:sp>
    </p:spTree>
    <p:extLst>
      <p:ext uri="{BB962C8B-B14F-4D97-AF65-F5344CB8AC3E}">
        <p14:creationId xmlns:p14="http://schemas.microsoft.com/office/powerpoint/2010/main" val="362851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A42B-9499-7536-20EB-1C18FBDB1383}"/>
              </a:ext>
            </a:extLst>
          </p:cNvPr>
          <p:cNvSpPr>
            <a:spLocks noGrp="1"/>
          </p:cNvSpPr>
          <p:nvPr>
            <p:ph type="title"/>
          </p:nvPr>
        </p:nvSpPr>
        <p:spPr>
          <a:xfrm>
            <a:off x="0" y="1889327"/>
            <a:ext cx="12192000" cy="564910"/>
          </a:xfrm>
        </p:spPr>
        <p:txBody>
          <a:bodyPr>
            <a:normAutofit fontScale="90000"/>
          </a:bodyPr>
          <a:lstStyle/>
          <a:p>
            <a:r>
              <a:rPr lang="en-IN" b="1" dirty="0"/>
              <a:t>Class Diagram/UML/Use Case/DFD etc.,</a:t>
            </a:r>
            <a:endParaRPr lang="en-IN" dirty="0"/>
          </a:p>
        </p:txBody>
      </p:sp>
      <p:sp>
        <p:nvSpPr>
          <p:cNvPr id="6" name="TextBox 5">
            <a:extLst>
              <a:ext uri="{FF2B5EF4-FFF2-40B4-BE49-F238E27FC236}">
                <a16:creationId xmlns:a16="http://schemas.microsoft.com/office/drawing/2014/main" id="{3EE5CEB1-5D4B-302A-EFAE-B0D083E52A68}"/>
              </a:ext>
            </a:extLst>
          </p:cNvPr>
          <p:cNvSpPr txBox="1"/>
          <p:nvPr/>
        </p:nvSpPr>
        <p:spPr>
          <a:xfrm>
            <a:off x="2142243" y="3209618"/>
            <a:ext cx="6094428" cy="1554272"/>
          </a:xfrm>
          <a:prstGeom prst="rect">
            <a:avLst/>
          </a:prstGeom>
          <a:noFill/>
        </p:spPr>
        <p:txBody>
          <a:bodyPr wrap="square">
            <a:spAutoFit/>
          </a:bodyPr>
          <a:lstStyle/>
          <a:p>
            <a:r>
              <a:rPr lang="en-US" dirty="0"/>
              <a:t>•	USE-Case Diagram</a:t>
            </a:r>
          </a:p>
          <a:p>
            <a:r>
              <a:rPr lang="en-US" dirty="0"/>
              <a:t>•	Class Diagram</a:t>
            </a:r>
          </a:p>
          <a:p>
            <a:r>
              <a:rPr lang="en-US" dirty="0"/>
              <a:t>•	Activity Diagram</a:t>
            </a:r>
          </a:p>
          <a:p>
            <a:r>
              <a:rPr lang="en-US" dirty="0"/>
              <a:t>•	Sequence Diagram</a:t>
            </a:r>
          </a:p>
          <a:p>
            <a:r>
              <a:rPr lang="en-US" dirty="0"/>
              <a:t>•	Data Flow Diagram</a:t>
            </a:r>
          </a:p>
        </p:txBody>
      </p:sp>
    </p:spTree>
    <p:extLst>
      <p:ext uri="{BB962C8B-B14F-4D97-AF65-F5344CB8AC3E}">
        <p14:creationId xmlns:p14="http://schemas.microsoft.com/office/powerpoint/2010/main" val="249042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AF83-5E15-AE17-246F-A9D379AAC27B}"/>
              </a:ext>
            </a:extLst>
          </p:cNvPr>
          <p:cNvSpPr>
            <a:spLocks noGrp="1"/>
          </p:cNvSpPr>
          <p:nvPr>
            <p:ph type="title"/>
          </p:nvPr>
        </p:nvSpPr>
        <p:spPr>
          <a:xfrm>
            <a:off x="-131975" y="569574"/>
            <a:ext cx="12192000" cy="564910"/>
          </a:xfrm>
        </p:spPr>
        <p:txBody>
          <a:bodyPr>
            <a:normAutofit fontScale="90000"/>
          </a:bodyPr>
          <a:lstStyle/>
          <a:p>
            <a:r>
              <a:rPr lang="en-US" dirty="0"/>
              <a:t>Use case</a:t>
            </a:r>
            <a:endParaRPr lang="en-IN" dirty="0"/>
          </a:p>
        </p:txBody>
      </p:sp>
      <p:pic>
        <p:nvPicPr>
          <p:cNvPr id="3" name="Picture 2">
            <a:extLst>
              <a:ext uri="{FF2B5EF4-FFF2-40B4-BE49-F238E27FC236}">
                <a16:creationId xmlns:a16="http://schemas.microsoft.com/office/drawing/2014/main" id="{EF25666A-99E2-C284-236E-AE8400C7C71F}"/>
              </a:ext>
            </a:extLst>
          </p:cNvPr>
          <p:cNvPicPr>
            <a:picLocks noChangeAspect="1"/>
          </p:cNvPicPr>
          <p:nvPr/>
        </p:nvPicPr>
        <p:blipFill>
          <a:blip r:embed="rId2"/>
          <a:stretch>
            <a:fillRect/>
          </a:stretch>
        </p:blipFill>
        <p:spPr>
          <a:xfrm>
            <a:off x="3755795" y="1477022"/>
            <a:ext cx="4114800" cy="5242560"/>
          </a:xfrm>
          <a:prstGeom prst="rect">
            <a:avLst/>
          </a:prstGeom>
        </p:spPr>
      </p:pic>
    </p:spTree>
    <p:extLst>
      <p:ext uri="{BB962C8B-B14F-4D97-AF65-F5344CB8AC3E}">
        <p14:creationId xmlns:p14="http://schemas.microsoft.com/office/powerpoint/2010/main" val="238448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D901-240F-E799-D611-66D2BE1AFEAC}"/>
              </a:ext>
            </a:extLst>
          </p:cNvPr>
          <p:cNvSpPr>
            <a:spLocks noGrp="1"/>
          </p:cNvSpPr>
          <p:nvPr>
            <p:ph type="title"/>
          </p:nvPr>
        </p:nvSpPr>
        <p:spPr>
          <a:xfrm>
            <a:off x="0" y="729831"/>
            <a:ext cx="12192000" cy="564910"/>
          </a:xfrm>
        </p:spPr>
        <p:txBody>
          <a:bodyPr>
            <a:normAutofit fontScale="90000"/>
          </a:bodyPr>
          <a:lstStyle/>
          <a:p>
            <a:r>
              <a:rPr lang="en-US" dirty="0"/>
              <a:t>Class Diagram</a:t>
            </a:r>
            <a:endParaRPr lang="en-IN" dirty="0"/>
          </a:p>
        </p:txBody>
      </p:sp>
      <p:pic>
        <p:nvPicPr>
          <p:cNvPr id="3" name="Picture 2">
            <a:extLst>
              <a:ext uri="{FF2B5EF4-FFF2-40B4-BE49-F238E27FC236}">
                <a16:creationId xmlns:a16="http://schemas.microsoft.com/office/drawing/2014/main" id="{572C5A4E-30EB-F8F9-94B8-6950E5BB9FA9}"/>
              </a:ext>
            </a:extLst>
          </p:cNvPr>
          <p:cNvPicPr>
            <a:picLocks noChangeAspect="1"/>
          </p:cNvPicPr>
          <p:nvPr/>
        </p:nvPicPr>
        <p:blipFill rotWithShape="1">
          <a:blip r:embed="rId2"/>
          <a:srcRect r="20142"/>
          <a:stretch/>
        </p:blipFill>
        <p:spPr bwMode="auto">
          <a:xfrm>
            <a:off x="4411469" y="1492704"/>
            <a:ext cx="3525900" cy="50984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878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2CDE-B9D7-7BB7-44C5-AF3C20A0D0D5}"/>
              </a:ext>
            </a:extLst>
          </p:cNvPr>
          <p:cNvSpPr>
            <a:spLocks noGrp="1"/>
          </p:cNvSpPr>
          <p:nvPr>
            <p:ph type="title"/>
          </p:nvPr>
        </p:nvSpPr>
        <p:spPr>
          <a:xfrm>
            <a:off x="0" y="824098"/>
            <a:ext cx="12192000" cy="564910"/>
          </a:xfrm>
        </p:spPr>
        <p:txBody>
          <a:bodyPr>
            <a:normAutofit fontScale="90000"/>
          </a:bodyPr>
          <a:lstStyle/>
          <a:p>
            <a:r>
              <a:rPr lang="en-US" dirty="0"/>
              <a:t>Activity Diagram</a:t>
            </a:r>
            <a:endParaRPr lang="en-IN" dirty="0"/>
          </a:p>
        </p:txBody>
      </p:sp>
      <p:pic>
        <p:nvPicPr>
          <p:cNvPr id="3" name="Picture 2">
            <a:extLst>
              <a:ext uri="{FF2B5EF4-FFF2-40B4-BE49-F238E27FC236}">
                <a16:creationId xmlns:a16="http://schemas.microsoft.com/office/drawing/2014/main" id="{83F65500-63C9-7F8D-8BA9-E2DB0E10344D}"/>
              </a:ext>
            </a:extLst>
          </p:cNvPr>
          <p:cNvPicPr>
            <a:picLocks noChangeAspect="1"/>
          </p:cNvPicPr>
          <p:nvPr/>
        </p:nvPicPr>
        <p:blipFill>
          <a:blip r:embed="rId2"/>
          <a:stretch>
            <a:fillRect/>
          </a:stretch>
        </p:blipFill>
        <p:spPr>
          <a:xfrm>
            <a:off x="4382639" y="1389008"/>
            <a:ext cx="3426722" cy="5319531"/>
          </a:xfrm>
          <a:prstGeom prst="rect">
            <a:avLst/>
          </a:prstGeom>
        </p:spPr>
      </p:pic>
    </p:spTree>
    <p:extLst>
      <p:ext uri="{BB962C8B-B14F-4D97-AF65-F5344CB8AC3E}">
        <p14:creationId xmlns:p14="http://schemas.microsoft.com/office/powerpoint/2010/main" val="175166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BE08-7F7F-EB7B-FB70-89F4BB83AD0F}"/>
              </a:ext>
            </a:extLst>
          </p:cNvPr>
          <p:cNvSpPr>
            <a:spLocks noGrp="1"/>
          </p:cNvSpPr>
          <p:nvPr>
            <p:ph type="title"/>
          </p:nvPr>
        </p:nvSpPr>
        <p:spPr>
          <a:xfrm>
            <a:off x="0" y="616708"/>
            <a:ext cx="12192000" cy="564910"/>
          </a:xfrm>
        </p:spPr>
        <p:txBody>
          <a:bodyPr>
            <a:normAutofit fontScale="90000"/>
          </a:bodyPr>
          <a:lstStyle/>
          <a:p>
            <a:r>
              <a:rPr lang="en-US" dirty="0"/>
              <a:t>Sequence Diagram</a:t>
            </a:r>
            <a:endParaRPr lang="en-IN" dirty="0"/>
          </a:p>
        </p:txBody>
      </p:sp>
      <p:pic>
        <p:nvPicPr>
          <p:cNvPr id="3" name="Picture 2">
            <a:extLst>
              <a:ext uri="{FF2B5EF4-FFF2-40B4-BE49-F238E27FC236}">
                <a16:creationId xmlns:a16="http://schemas.microsoft.com/office/drawing/2014/main" id="{8AD423ED-6431-91D2-6DC3-A41C4F4A6574}"/>
              </a:ext>
            </a:extLst>
          </p:cNvPr>
          <p:cNvPicPr>
            <a:picLocks noChangeAspect="1"/>
          </p:cNvPicPr>
          <p:nvPr/>
        </p:nvPicPr>
        <p:blipFill>
          <a:blip r:embed="rId2"/>
          <a:stretch>
            <a:fillRect/>
          </a:stretch>
        </p:blipFill>
        <p:spPr>
          <a:xfrm>
            <a:off x="4112325" y="1311649"/>
            <a:ext cx="3825044" cy="5442773"/>
          </a:xfrm>
          <a:prstGeom prst="rect">
            <a:avLst/>
          </a:prstGeom>
        </p:spPr>
      </p:pic>
    </p:spTree>
    <p:extLst>
      <p:ext uri="{BB962C8B-B14F-4D97-AF65-F5344CB8AC3E}">
        <p14:creationId xmlns:p14="http://schemas.microsoft.com/office/powerpoint/2010/main" val="277815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9EDB-F370-205D-6F5E-318F1DD80A41}"/>
              </a:ext>
            </a:extLst>
          </p:cNvPr>
          <p:cNvSpPr>
            <a:spLocks noGrp="1"/>
          </p:cNvSpPr>
          <p:nvPr>
            <p:ph type="title"/>
          </p:nvPr>
        </p:nvSpPr>
        <p:spPr>
          <a:xfrm>
            <a:off x="0" y="767538"/>
            <a:ext cx="12192000" cy="564910"/>
          </a:xfrm>
        </p:spPr>
        <p:txBody>
          <a:bodyPr>
            <a:normAutofit fontScale="90000"/>
          </a:bodyPr>
          <a:lstStyle/>
          <a:p>
            <a:r>
              <a:rPr lang="en-US" dirty="0"/>
              <a:t>Data Flow diagram</a:t>
            </a:r>
            <a:endParaRPr lang="en-IN" dirty="0"/>
          </a:p>
        </p:txBody>
      </p:sp>
      <p:pic>
        <p:nvPicPr>
          <p:cNvPr id="3" name="Picture 2">
            <a:extLst>
              <a:ext uri="{FF2B5EF4-FFF2-40B4-BE49-F238E27FC236}">
                <a16:creationId xmlns:a16="http://schemas.microsoft.com/office/drawing/2014/main" id="{4A2246FA-9AF0-831F-EFD4-1E658B8B1FD2}"/>
              </a:ext>
            </a:extLst>
          </p:cNvPr>
          <p:cNvPicPr>
            <a:picLocks noChangeAspect="1"/>
          </p:cNvPicPr>
          <p:nvPr/>
        </p:nvPicPr>
        <p:blipFill rotWithShape="1">
          <a:blip r:embed="rId2"/>
          <a:srcRect l="3535"/>
          <a:stretch/>
        </p:blipFill>
        <p:spPr bwMode="auto">
          <a:xfrm>
            <a:off x="4464049" y="1572430"/>
            <a:ext cx="3501599" cy="49948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378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Autofit/>
          </a:bodyPr>
          <a:lstStyle/>
          <a:p>
            <a:r>
              <a:rPr lang="en-US" b="1" dirty="0"/>
              <a:t>Algorithmic approach / Learnings</a:t>
            </a:r>
            <a:endParaRPr lang="en-IN" b="1" dirty="0">
              <a:solidFill>
                <a:srgbClr val="FF0000"/>
              </a:solidFill>
            </a:endParaRPr>
          </a:p>
        </p:txBody>
      </p:sp>
      <p:sp>
        <p:nvSpPr>
          <p:cNvPr id="4" name="TextBox 3">
            <a:extLst>
              <a:ext uri="{FF2B5EF4-FFF2-40B4-BE49-F238E27FC236}">
                <a16:creationId xmlns:a16="http://schemas.microsoft.com/office/drawing/2014/main" id="{5F249183-C609-E7BC-4F12-42D8ECB65258}"/>
              </a:ext>
            </a:extLst>
          </p:cNvPr>
          <p:cNvSpPr txBox="1"/>
          <p:nvPr/>
        </p:nvSpPr>
        <p:spPr>
          <a:xfrm>
            <a:off x="769142" y="1062766"/>
            <a:ext cx="11001080" cy="5324535"/>
          </a:xfrm>
          <a:prstGeom prst="rect">
            <a:avLst/>
          </a:prstGeom>
          <a:noFill/>
        </p:spPr>
        <p:txBody>
          <a:bodyPr wrap="square" rtlCol="0">
            <a:spAutoFit/>
          </a:bodyPr>
          <a:lstStyle/>
          <a:p>
            <a:r>
              <a:rPr lang="en-US" sz="2000" dirty="0"/>
              <a:t>Load the periodic table data, including element symbols, names, and atomic numbers.</a:t>
            </a:r>
          </a:p>
          <a:p>
            <a:r>
              <a:rPr lang="en-US" sz="2000" dirty="0"/>
              <a:t>Create the game environment using OpenGL, including graphics and user interface components.</a:t>
            </a:r>
          </a:p>
          <a:p>
            <a:r>
              <a:rPr lang="en-US" sz="2000" dirty="0"/>
              <a:t>Game Logic:</a:t>
            </a:r>
          </a:p>
          <a:p>
            <a:r>
              <a:rPr lang="en-US" sz="2000" dirty="0"/>
              <a:t>1- Generate a random sequence of elements from the periodic table.</a:t>
            </a:r>
          </a:p>
          <a:p>
            <a:r>
              <a:rPr lang="en-US" sz="2000" dirty="0"/>
              <a:t>2- Display the elements to the user in a shuffled order.</a:t>
            </a:r>
          </a:p>
          <a:p>
            <a:r>
              <a:rPr lang="en-US" sz="2000" dirty="0"/>
              <a:t>Scoring System:</a:t>
            </a:r>
          </a:p>
          <a:p>
            <a:r>
              <a:rPr lang="en-US" sz="2000" dirty="0"/>
              <a:t>1- Implement a scoring system that rewards users based on the correctness and efficiency of their element selection.</a:t>
            </a:r>
          </a:p>
          <a:p>
            <a:r>
              <a:rPr lang="en-US" sz="2000" dirty="0"/>
              <a:t>2- Calculate scores for each game session and provide feedback to the user.</a:t>
            </a:r>
          </a:p>
          <a:p>
            <a:r>
              <a:rPr lang="en-US" sz="2000" dirty="0"/>
              <a:t>User Interface:</a:t>
            </a:r>
          </a:p>
          <a:p>
            <a:r>
              <a:rPr lang="en-US" sz="2000" dirty="0"/>
              <a:t>1- Design an intuitive and visually appealing user interface that includes the periodic table grid, selectable elements, and score display.</a:t>
            </a:r>
          </a:p>
          <a:p>
            <a:r>
              <a:rPr lang="en-US" sz="2000" dirty="0"/>
              <a:t>2- Implement user-friendly features like tooltips for element information.</a:t>
            </a:r>
          </a:p>
          <a:p>
            <a:r>
              <a:rPr lang="en-US" sz="2000" dirty="0"/>
              <a:t>Data Structures:</a:t>
            </a:r>
          </a:p>
          <a:p>
            <a:r>
              <a:rPr lang="en-US" sz="2000" dirty="0"/>
              <a:t>1-Utilize data structures such as arrays or linked lists to efficiently manage and organize the periodic table data. For periodic table we are going for linked list which is way better.</a:t>
            </a:r>
          </a:p>
          <a:p>
            <a:r>
              <a:rPr lang="en-US" sz="2000" dirty="0"/>
              <a:t>2-Ensuring that data structures are optimized for fast element lookup and positioning.</a:t>
            </a:r>
            <a:endParaRPr lang="en-IN" sz="2000" dirty="0"/>
          </a:p>
        </p:txBody>
      </p:sp>
    </p:spTree>
    <p:extLst>
      <p:ext uri="{BB962C8B-B14F-4D97-AF65-F5344CB8AC3E}">
        <p14:creationId xmlns:p14="http://schemas.microsoft.com/office/powerpoint/2010/main" val="308184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320513"/>
            <a:ext cx="12342829" cy="1168924"/>
          </a:xfrm>
        </p:spPr>
        <p:txBody>
          <a:bodyPr>
            <a:noAutofit/>
          </a:bodyPr>
          <a:lstStyle/>
          <a:p>
            <a:pPr marL="643255" indent="-6350" algn="l">
              <a:lnSpc>
                <a:spcPct val="106000"/>
              </a:lnSpc>
              <a:spcAft>
                <a:spcPts val="885"/>
              </a:spcAft>
            </a:pPr>
            <a:r>
              <a:rPr lang="en-IN" b="1" dirty="0"/>
              <a:t>PERT/GANT/TIMELINE Chart</a:t>
            </a:r>
            <a:br>
              <a:rPr lang="en-IN" b="1" dirty="0"/>
            </a:br>
            <a:endParaRPr lang="en-IN" b="1" dirty="0"/>
          </a:p>
        </p:txBody>
      </p:sp>
      <p:pic>
        <p:nvPicPr>
          <p:cNvPr id="4" name="Picture 3">
            <a:extLst>
              <a:ext uri="{FF2B5EF4-FFF2-40B4-BE49-F238E27FC236}">
                <a16:creationId xmlns:a16="http://schemas.microsoft.com/office/drawing/2014/main" id="{FD5CFFD0-CAC4-B888-A8F7-E402E6C197E5}"/>
              </a:ext>
            </a:extLst>
          </p:cNvPr>
          <p:cNvPicPr>
            <a:picLocks noChangeAspect="1"/>
          </p:cNvPicPr>
          <p:nvPr/>
        </p:nvPicPr>
        <p:blipFill rotWithShape="1">
          <a:blip r:embed="rId2"/>
          <a:srcRect b="3968"/>
          <a:stretch/>
        </p:blipFill>
        <p:spPr bwMode="auto">
          <a:xfrm>
            <a:off x="3156014" y="1031645"/>
            <a:ext cx="5469511" cy="55058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81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3879388"/>
          </a:xfrm>
        </p:spPr>
        <p:txBody>
          <a:bodyPr>
            <a:noAutofit/>
          </a:bodyPr>
          <a:lstStyle/>
          <a:p>
            <a:pPr marL="643255" indent="-6350" algn="l">
              <a:lnSpc>
                <a:spcPct val="107000"/>
              </a:lnSpc>
              <a:spcAft>
                <a:spcPts val="915"/>
              </a:spcAft>
            </a:pPr>
            <a:r>
              <a:rPr lang="en-IN" b="1" dirty="0"/>
              <a:t>References &amp; GIT link</a:t>
            </a:r>
            <a:br>
              <a:rPr lang="en-IN" b="1" dirty="0"/>
            </a:br>
            <a:r>
              <a:rPr lang="en-US" sz="1800"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2"/>
              </a:rPr>
              <a:t>https://www.geeksforgeeks.org/tag/</a:t>
            </a:r>
            <a:r>
              <a:rPr lang="en-US" sz="1800" u="sng">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2"/>
              </a:rPr>
              <a:t>opengl/</a:t>
            </a:r>
            <a:b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3"/>
              </a:rPr>
              <a:t>https://pubchem.ncbi.nlm.nih.gov/periodic-table/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4"/>
              </a:rPr>
              <a:t>https://stackoverflow.com/questions/595131/robust-and-flexible-3d-data-structure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5"/>
              </a:rPr>
              <a:t>https://github.com/topics/opengl-project</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6"/>
              </a:rPr>
              <a:t>https://learnopengl.com/Getting-started/OpenGL</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Tree>
    <p:extLst>
      <p:ext uri="{BB962C8B-B14F-4D97-AF65-F5344CB8AC3E}">
        <p14:creationId xmlns:p14="http://schemas.microsoft.com/office/powerpoint/2010/main" val="335886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910937"/>
            <a:ext cx="12192000" cy="890154"/>
          </a:xfrm>
        </p:spPr>
        <p:txBody>
          <a:bodyPr/>
          <a:lstStyle/>
          <a:p>
            <a:r>
              <a:rPr lang="en-US" b="1" dirty="0"/>
              <a:t>Project Title</a:t>
            </a: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8756073" y="4360719"/>
            <a:ext cx="3002540" cy="890154"/>
          </a:xfrm>
          <a:prstGeom prst="rect">
            <a:avLst/>
          </a:prstGeom>
        </p:spPr>
        <p:txBody>
          <a:bodyPr vert="horz" lIns="91438" tIns="45719" rIns="91438" bIns="45719" rtlCol="0" anchor="ctr">
            <a:normAutofit lnSpcReduction="10000"/>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000" dirty="0"/>
              <a:t>Project Guide</a:t>
            </a:r>
          </a:p>
          <a:p>
            <a:endParaRPr lang="en-US" sz="2000" dirty="0"/>
          </a:p>
          <a:p>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8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Alind</a:t>
            </a:r>
            <a:r>
              <a:rPr lang="en-US"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Sir</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US" sz="2000" dirty="0"/>
          </a:p>
        </p:txBody>
      </p:sp>
      <p:sp>
        <p:nvSpPr>
          <p:cNvPr id="4" name="TextBox 3">
            <a:extLst>
              <a:ext uri="{FF2B5EF4-FFF2-40B4-BE49-F238E27FC236}">
                <a16:creationId xmlns:a16="http://schemas.microsoft.com/office/drawing/2014/main" id="{7EBAEF28-F4DF-D3D7-4266-B41CFD2980EF}"/>
              </a:ext>
            </a:extLst>
          </p:cNvPr>
          <p:cNvSpPr txBox="1"/>
          <p:nvPr/>
        </p:nvSpPr>
        <p:spPr>
          <a:xfrm>
            <a:off x="1295044" y="2488947"/>
            <a:ext cx="9842739" cy="591957"/>
          </a:xfrm>
          <a:prstGeom prst="rect">
            <a:avLst/>
          </a:prstGeom>
          <a:noFill/>
        </p:spPr>
        <p:txBody>
          <a:bodyPr wrap="square" rtlCol="0">
            <a:spAutoFit/>
          </a:bodyPr>
          <a:lstStyle/>
          <a:p>
            <a:pPr marL="6350" marR="396240" indent="-6350" algn="ctr">
              <a:lnSpc>
                <a:spcPct val="110000"/>
              </a:lnSpc>
              <a:spcAft>
                <a:spcPts val="2210"/>
              </a:spcAft>
            </a:pPr>
            <a:r>
              <a:rPr lang="en-US" sz="3200" b="1" dirty="0">
                <a:solidFill>
                  <a:srgbClr val="000000"/>
                </a:solidFill>
                <a:latin typeface="Cambria" panose="02040503050406030204" pitchFamily="18" charset="0"/>
                <a:ea typeface="Cambria" panose="02040503050406030204" pitchFamily="18" charset="0"/>
                <a:cs typeface="Cambria" panose="02040503050406030204" pitchFamily="18" charset="0"/>
              </a:rPr>
              <a:t>MENDELEEV’S MARVEL</a:t>
            </a:r>
            <a:endParaRPr lang="en-IN" sz="3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386067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910937"/>
            <a:ext cx="12192000" cy="890154"/>
          </a:xfrm>
        </p:spPr>
        <p:txBody>
          <a:bodyPr/>
          <a:lstStyle/>
          <a:p>
            <a:r>
              <a:rPr lang="en-US" b="1" dirty="0"/>
              <a:t>Team Members &amp; Role</a:t>
            </a: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8756073" y="5056909"/>
            <a:ext cx="3002540" cy="826306"/>
          </a:xfrm>
          <a:prstGeom prst="rect">
            <a:avLst/>
          </a:prstGeom>
        </p:spPr>
        <p:txBody>
          <a:bodyPr vert="horz" lIns="91438" tIns="45719" rIns="91438" bIns="45719" rtlCol="0" anchor="ctr">
            <a:normAutofit/>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000" dirty="0"/>
              <a:t>Project Guide</a:t>
            </a:r>
          </a:p>
          <a:p>
            <a:r>
              <a:rPr lang="en-US" sz="2000" dirty="0" err="1"/>
              <a:t>Alind</a:t>
            </a:r>
            <a:r>
              <a:rPr lang="en-US" sz="2000" dirty="0"/>
              <a:t> Sir</a:t>
            </a:r>
          </a:p>
        </p:txBody>
      </p:sp>
      <p:graphicFrame>
        <p:nvGraphicFramePr>
          <p:cNvPr id="4" name="Table 4">
            <a:extLst>
              <a:ext uri="{FF2B5EF4-FFF2-40B4-BE49-F238E27FC236}">
                <a16:creationId xmlns:a16="http://schemas.microsoft.com/office/drawing/2014/main" id="{D56E971D-1A12-D776-BF9B-253874AD302E}"/>
              </a:ext>
            </a:extLst>
          </p:cNvPr>
          <p:cNvGraphicFramePr>
            <a:graphicFrameLocks noGrp="1"/>
          </p:cNvGraphicFramePr>
          <p:nvPr>
            <p:extLst>
              <p:ext uri="{D42A27DB-BD31-4B8C-83A1-F6EECF244321}">
                <p14:modId xmlns:p14="http://schemas.microsoft.com/office/powerpoint/2010/main" val="4077285720"/>
              </p:ext>
            </p:extLst>
          </p:nvPr>
        </p:nvGraphicFramePr>
        <p:xfrm>
          <a:off x="2032000" y="2184290"/>
          <a:ext cx="8127999" cy="28575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1346151"/>
                    </a:ext>
                  </a:extLst>
                </a:gridCol>
                <a:gridCol w="2709333">
                  <a:extLst>
                    <a:ext uri="{9D8B030D-6E8A-4147-A177-3AD203B41FA5}">
                      <a16:colId xmlns:a16="http://schemas.microsoft.com/office/drawing/2014/main" val="2460443727"/>
                    </a:ext>
                  </a:extLst>
                </a:gridCol>
                <a:gridCol w="2709333">
                  <a:extLst>
                    <a:ext uri="{9D8B030D-6E8A-4147-A177-3AD203B41FA5}">
                      <a16:colId xmlns:a16="http://schemas.microsoft.com/office/drawing/2014/main" val="3095621107"/>
                    </a:ext>
                  </a:extLst>
                </a:gridCol>
              </a:tblGrid>
              <a:tr h="571500">
                <a:tc>
                  <a:txBody>
                    <a:bodyPr/>
                    <a:lstStyle/>
                    <a:p>
                      <a:pPr marL="643255" indent="-6350" algn="l">
                        <a:lnSpc>
                          <a:spcPct val="107000"/>
                        </a:lnSpc>
                        <a:spcAft>
                          <a:spcPts val="885"/>
                        </a:spcAft>
                      </a:pP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Name</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Roll Number</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Branch</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1971337298"/>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Shahan Ali</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R2142211305</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8052171"/>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Mridul Pratap Singh</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R2142211483</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3055747786"/>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Priyanshu Raj</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R2142211450</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180818127"/>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Ahzam Khan</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R2141211273</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4137158375"/>
                  </a:ext>
                </a:extLst>
              </a:tr>
            </a:tbl>
          </a:graphicData>
        </a:graphic>
      </p:graphicFrame>
    </p:spTree>
    <p:extLst>
      <p:ext uri="{BB962C8B-B14F-4D97-AF65-F5344CB8AC3E}">
        <p14:creationId xmlns:p14="http://schemas.microsoft.com/office/powerpoint/2010/main" val="362578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1090046"/>
            <a:ext cx="12192000" cy="5136180"/>
          </a:xfrm>
        </p:spPr>
        <p:txBody>
          <a:bodyPr>
            <a:normAutofit fontScale="90000"/>
          </a:bodyPr>
          <a:lstStyle/>
          <a:p>
            <a:pPr marL="643255" marR="506730" indent="189865">
              <a:lnSpc>
                <a:spcPct val="106000"/>
              </a:lnSpc>
              <a:spcAft>
                <a:spcPts val="885"/>
              </a:spcAft>
            </a:pPr>
            <a:r>
              <a:rPr lang="en-US" b="1" dirty="0"/>
              <a:t>Introduction</a:t>
            </a:r>
            <a:br>
              <a:rPr lang="en-US" b="1" dirty="0"/>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Chemistry, with its intricacies and elements, has long been a subject of both fascination and challenge for students. The periodic table, a cornerstone of chemical science, provides the fundamental framework upon which the properties and behaviors of these elements are understood. However, the task of memorizing the order of elements on this table has often proven to be a formidable hurdle in the educational journey of aspiring students.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In recognition of this challenge, the “Mendeleev’s Marvel" project emerges as a solution that marries education and entertainment. Our project sets out to create an interactive game that leverages the power of gamification to make learning the periodic table an engaging and enjoyable experience. By combining the structured beauty of scientific knowledge with the dynamic interactivity of gaming, Mendeleev’s Marvel aims to revolutionize the way students approach and conquer the periodic table.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In this endeavor, we draw inspiration from existing research in the field of science education, which highlights the potential of gamified learning experiences to enhance comprehension and retention of complex concepts. However, Mendeleev’s Marvel stands apart by directly addressing the specific challenge of element ordering within the periodic table, a challenge that has persisted in science education.</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As we embark on this elemental journey, we aim to create an educational tool that not only meets the academic needs of students but also ignites their passion for the periodic table and the captivating realm of science.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technology we are going to use for this particular project are OpenGL, object-oriented programming, data structure and algorithms.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b="1" dirty="0"/>
          </a:p>
        </p:txBody>
      </p:sp>
    </p:spTree>
    <p:extLst>
      <p:ext uri="{BB962C8B-B14F-4D97-AF65-F5344CB8AC3E}">
        <p14:creationId xmlns:p14="http://schemas.microsoft.com/office/powerpoint/2010/main" val="225136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1279021"/>
            <a:ext cx="11867594" cy="3812876"/>
          </a:xfrm>
        </p:spPr>
        <p:txBody>
          <a:bodyPr>
            <a:noAutofit/>
          </a:bodyPr>
          <a:lstStyle/>
          <a:p>
            <a:r>
              <a:rPr lang="en-IN" b="1" dirty="0"/>
              <a:t>Literature Review</a:t>
            </a:r>
            <a:br>
              <a:rPr lang="en-IN" b="1" dirty="0"/>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In the field of science education, several studies have explored the effectiveness of gamification in enhancing learning outcomes. Research by Smith et al. (2018) demonstrated that educational games can significantly improve students' retention of complex scientific concepts. Moreover, Johnson's work (2017) highlights the positive impact of interactive periodic table applications in aiding students' comprehension of element ordering. While these studies offer valuable insights, none directly address our project's goal of creating an interactive game that combines both learning and entertainment aspects.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solidFill>
                <a:srgbClr val="FF0000"/>
              </a:solidFill>
            </a:endParaRPr>
          </a:p>
        </p:txBody>
      </p:sp>
    </p:spTree>
    <p:extLst>
      <p:ext uri="{BB962C8B-B14F-4D97-AF65-F5344CB8AC3E}">
        <p14:creationId xmlns:p14="http://schemas.microsoft.com/office/powerpoint/2010/main" val="15446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a:xfrm>
            <a:off x="138546" y="571716"/>
            <a:ext cx="11843545" cy="4535122"/>
          </a:xfrm>
        </p:spPr>
        <p:txBody>
          <a:bodyPr>
            <a:noAutofit/>
          </a:bodyPr>
          <a:lstStyle/>
          <a:p>
            <a:r>
              <a:rPr lang="en-US" b="1" dirty="0"/>
              <a:t>Problem Statement</a:t>
            </a:r>
            <a:br>
              <a:rPr lang="en-US" b="1" dirty="0"/>
            </a:br>
            <a:br>
              <a:rPr lang="en-US" b="1" dirty="0"/>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Memorizing the order of elements on the periodic table is a common challenge for students of chemistry. Traditional methods often involve rote memorization, which can be tedious and less effective in promoting long-term retention. To address this issue, the "Mendeleev’s Marvel" project will create an interactive game that leverages the power of gamification to make learning the periodic table more engaging and effective.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b="1" dirty="0"/>
          </a:p>
        </p:txBody>
      </p:sp>
    </p:spTree>
    <p:extLst>
      <p:ext uri="{BB962C8B-B14F-4D97-AF65-F5344CB8AC3E}">
        <p14:creationId xmlns:p14="http://schemas.microsoft.com/office/powerpoint/2010/main" val="329144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2098"/>
            <a:ext cx="12192000" cy="4613804"/>
          </a:xfrm>
        </p:spPr>
        <p:txBody>
          <a:bodyPr>
            <a:noAutofit/>
          </a:bodyPr>
          <a:lstStyle/>
          <a:p>
            <a:r>
              <a:rPr lang="en-IN" b="1" dirty="0"/>
              <a:t>Motivation</a:t>
            </a:r>
            <a:br>
              <a:rPr lang="en-IN" b="1" dirty="0"/>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Mendeleev’s Marvels take us on a journey through the fundamental forces and elements that shape our world. These captivating adventures delve into the awe-inspiring realms of earth, air, fire, and water, revealing their intrinsic beauty and power. Whether it's exploring the serene depths of the ocean, witnessing the mesmerizing dance of flames, feeling the gentle caress of a breeze, or standing in the presence of towering mountains, Mendeleev’s Marvels connect us with the natural world in profound ways. These experiences remind us of our interconnectedness with the environment and the importance of preserving these elemental wonders for future generations to cherish and protect. In this project we are demonstrating a foundation structure and exploring the periodic table with a very interesting and interactive way and making it fun for an amateur to learn of the different aspects of the elements.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Tree>
    <p:extLst>
      <p:ext uri="{BB962C8B-B14F-4D97-AF65-F5344CB8AC3E}">
        <p14:creationId xmlns:p14="http://schemas.microsoft.com/office/powerpoint/2010/main" val="108899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5" y="497080"/>
            <a:ext cx="11923013" cy="6145260"/>
          </a:xfrm>
        </p:spPr>
        <p:txBody>
          <a:bodyPr>
            <a:noAutofit/>
          </a:bodyPr>
          <a:lstStyle/>
          <a:p>
            <a:pPr marL="306705" marR="506730" indent="-6350" algn="l">
              <a:lnSpc>
                <a:spcPct val="106000"/>
              </a:lnSpc>
              <a:spcAft>
                <a:spcPts val="2265"/>
              </a:spcAft>
            </a:pPr>
            <a:r>
              <a:rPr lang="en-IN" b="1" dirty="0"/>
              <a:t>Objectives</a:t>
            </a:r>
            <a:br>
              <a:rPr lang="en-IN" b="1" dirty="0"/>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Mendeleev’s Marvel Project has several key objectives: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1- </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Develop an Interactive Learning Tool: Create an interactive and engaging educational game that assists users in learning the order of elements on the periodic table.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2- </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Promote Gamified Learning: Leverage gamification techniques to make the process of learning element ordering enjoyable, motivating users to actively participate in the learning process.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3- </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Enhance Retention and Comprehension: Improve users' retention and comprehension of the periodic table by providing a visual and interactive learning experience that goes beyond traditional rote memorization.</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4- </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Utilize OpenGL for Graphics: Implement graphics and visuals using OpenGL to create an immersive and visually appealing environment that captures the attention of users.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5- </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Efficient Data Structure Usage: Employ efficient data structures to manage and organize the elements of the periodic table, ensuring smooth and optimized gameplay.</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Tree>
    <p:extLst>
      <p:ext uri="{BB962C8B-B14F-4D97-AF65-F5344CB8AC3E}">
        <p14:creationId xmlns:p14="http://schemas.microsoft.com/office/powerpoint/2010/main" val="222294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09" y="1118893"/>
            <a:ext cx="10699423" cy="4620214"/>
          </a:xfrm>
        </p:spPr>
        <p:txBody>
          <a:bodyPr>
            <a:noAutofit/>
          </a:bodyPr>
          <a:lstStyle/>
          <a:p>
            <a:r>
              <a:rPr lang="en-IN" b="1" dirty="0"/>
              <a:t>Methodology</a:t>
            </a:r>
            <a:br>
              <a:rPr lang="en-IN" b="1" dirty="0"/>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The project will utilize OpenGL for graphics rendering and data structures for efficient element management. Game development will follow a phased approach, including asset creation, game logic implementation, user interface design, and periodic table data integration. Data structures like arrays or linked lists will be employed to organize and represent elements based on their properties. OpenGL will enable the creation of visually appealing game elements, providing an immersive user experience.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solidFill>
                <a:srgbClr val="FF0000"/>
              </a:solidFill>
            </a:endParaRPr>
          </a:p>
        </p:txBody>
      </p:sp>
    </p:spTree>
    <p:extLst>
      <p:ext uri="{BB962C8B-B14F-4D97-AF65-F5344CB8AC3E}">
        <p14:creationId xmlns:p14="http://schemas.microsoft.com/office/powerpoint/2010/main" val="249012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8378</TotalTime>
  <Words>1264</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Times New Roman</vt:lpstr>
      <vt:lpstr>Office Theme</vt:lpstr>
      <vt:lpstr>PowerPoint Presentation</vt:lpstr>
      <vt:lpstr>Project Title</vt:lpstr>
      <vt:lpstr>Team Members &amp; Role</vt:lpstr>
      <vt:lpstr>Introduction Chemistry, with its intricacies and elements, has long been a subject of both fascination and challenge for students. The periodic table, a cornerstone of chemical science, provides the fundamental framework upon which the properties and behaviors of these elements are understood. However, the task of memorizing the order of elements on this table has often proven to be a formidable hurdle in the educational journey of aspiring students. In recognition of this challenge, the “Mendeleev’s Marvel" project emerges as a solution that marries education and entertainment. Our project sets out to create an interactive game that leverages the power of gamification to make learning the periodic table an engaging and enjoyable experience. By combining the structured beauty of scientific knowledge with the dynamic interactivity of gaming, Mendeleev’s Marvel aims to revolutionize the way students approach and conquer the periodic table. In this endeavor, we draw inspiration from existing research in the field of science education, which highlights the potential of gamified learning experiences to enhance comprehension and retention of complex concepts. However, Mendeleev’s Marvel stands apart by directly addressing the specific challenge of element ordering within the periodic table, a challenge that has persisted in science education.  As we embark on this elemental journey, we aim to create an educational tool that not only meets the academic needs of students but also ignites their passion for the periodic table and the captivating realm of science. The technology we are going to use for this particular project are OpenGL, object-oriented programming, data structure and algorithms. </vt:lpstr>
      <vt:lpstr>Literature Review In the field of science education, several studies have explored the effectiveness of gamification in enhancing learning outcomes. Research by Smith et al. (2018) demonstrated that educational games can significantly improve students' retention of complex scientific concepts. Moreover, Johnson's work (2017) highlights the positive impact of interactive periodic table applications in aiding students' comprehension of element ordering. While these studies offer valuable insights, none directly address our project's goal of creating an interactive game that combines both learning and entertainment aspects. </vt:lpstr>
      <vt:lpstr>Problem Statement  Memorizing the order of elements on the periodic table is a common challenge for students of chemistry. Traditional methods often involve rote memorization, which can be tedious and less effective in promoting long-term retention. To address this issue, the "Mendeleev’s Marvel" project will create an interactive game that leverages the power of gamification to make learning the periodic table more engaging and effective. </vt:lpstr>
      <vt:lpstr>Motivation Mendeleev’s Marvels take us on a journey through the fundamental forces and elements that shape our world. These captivating adventures delve into the awe-inspiring realms of earth, air, fire, and water, revealing their intrinsic beauty and power. Whether it's exploring the serene depths of the ocean, witnessing the mesmerizing dance of flames, feeling the gentle caress of a breeze, or standing in the presence of towering mountains, Mendeleev’s Marvels connect us with the natural world in profound ways. These experiences remind us of our interconnectedness with the environment and the importance of preserving these elemental wonders for future generations to cherish and protect. In this project we are demonstrating a foundation structure and exploring the periodic table with a very interesting and interactive way and making it fun for an amateur to learn of the different aspects of the elements. </vt:lpstr>
      <vt:lpstr>Objectives The Mendeleev’s Marvel Project has several key objectives: 1- Develop an Interactive Learning Tool: Create an interactive and engaging educational game that assists users in learning the order of elements on the periodic table. 2- Promote Gamified Learning: Leverage gamification techniques to make the process of learning element ordering enjoyable, motivating users to actively participate in the learning process. 3- Enhance Retention and Comprehension: Improve users' retention and comprehension of the periodic table by providing a visual and interactive learning experience that goes beyond traditional rote memorization. 4- Utilize OpenGL for Graphics: Implement graphics and visuals using OpenGL to create an immersive and visually appealing environment that captures the attention of users. 5- Efficient Data Structure Usage: Employ efficient data structures to manage and organize the elements of the periodic table, ensuring smooth and optimized gameplay. </vt:lpstr>
      <vt:lpstr>Methodology The project will utilize OpenGL for graphics rendering and data structures for efficient element management. Game development will follow a phased approach, including asset creation, game logic implementation, user interface design, and periodic table data integration. Data structures like arrays or linked lists will be employed to organize and represent elements based on their properties. OpenGL will enable the creation of visually appealing game elements, providing an immersive user experience. </vt:lpstr>
      <vt:lpstr>Experimental Setup Hardware Interface: 64 bits processor architecture supported by windows. Minimum RAM requirement for proper functioning is 4 GB. Required input as well as output devices. Required sufficient Graphic card for image processing. Software Interface: This system is developed in OpenGL.  C++ compiler. </vt:lpstr>
      <vt:lpstr>Class Diagram/UML/Use Case/DFD etc.,</vt:lpstr>
      <vt:lpstr>Use case</vt:lpstr>
      <vt:lpstr>Class Diagram</vt:lpstr>
      <vt:lpstr>Activity Diagram</vt:lpstr>
      <vt:lpstr>Sequence Diagram</vt:lpstr>
      <vt:lpstr>Data Flow diagram</vt:lpstr>
      <vt:lpstr>Algorithmic approach / Learnings</vt:lpstr>
      <vt:lpstr>PERT/GANT/TIMELINE Chart </vt:lpstr>
      <vt:lpstr>References &amp; GIT link   https://www.geeksforgeeks.org/tag/opengl/ https://pubchem.ncbi.nlm.nih.gov/periodic-table/ https://stackoverflow.com/questions/595131/robust-and-flexible-3d-data-structure https://github.com/topics/opengl-project https://learnopengl.com/Getting-started/OpenGL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Shahan Ali</cp:lastModifiedBy>
  <cp:revision>668</cp:revision>
  <cp:lastPrinted>2017-08-16T11:40:20Z</cp:lastPrinted>
  <dcterms:created xsi:type="dcterms:W3CDTF">2017-08-14T08:34:40Z</dcterms:created>
  <dcterms:modified xsi:type="dcterms:W3CDTF">2023-10-24T09:26:04Z</dcterms:modified>
</cp:coreProperties>
</file>