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355" r:id="rId2"/>
    <p:sldId id="356" r:id="rId3"/>
    <p:sldId id="374" r:id="rId4"/>
    <p:sldId id="367" r:id="rId5"/>
    <p:sldId id="361" r:id="rId6"/>
    <p:sldId id="359" r:id="rId7"/>
    <p:sldId id="360" r:id="rId8"/>
    <p:sldId id="368" r:id="rId9"/>
    <p:sldId id="372" r:id="rId10"/>
    <p:sldId id="376" r:id="rId11"/>
    <p:sldId id="378" r:id="rId12"/>
    <p:sldId id="380" r:id="rId13"/>
    <p:sldId id="371" r:id="rId14"/>
    <p:sldId id="365" r:id="rId15"/>
    <p:sldId id="366" r:id="rId16"/>
    <p:sldId id="358" r:id="rId17"/>
  </p:sldIdLst>
  <p:sldSz cx="12192000" cy="6858000"/>
  <p:notesSz cx="6858000" cy="9144000"/>
  <p:defaultTextStyle>
    <a:defPPr>
      <a:defRPr lang="en-US"/>
    </a:defPPr>
    <a:lvl1pPr marL="0" algn="l" defTabSz="457189" rtl="0" eaLnBrk="1" latinLnBrk="0" hangingPunct="1">
      <a:defRPr sz="1900" kern="1200">
        <a:solidFill>
          <a:schemeClr val="tx1"/>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pple 2"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89"/>
    <a:srgbClr val="003683"/>
    <a:srgbClr val="EF3E40"/>
    <a:srgbClr val="003F88"/>
    <a:srgbClr val="F03534"/>
    <a:srgbClr val="4478AB"/>
    <a:srgbClr val="ED3D3D"/>
    <a:srgbClr val="EE3F3E"/>
    <a:srgbClr val="FDCA02"/>
    <a:srgbClr val="003B8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57" autoAdjust="0"/>
    <p:restoredTop sz="95196" autoAdjust="0"/>
  </p:normalViewPr>
  <p:slideViewPr>
    <p:cSldViewPr snapToGrid="0" snapToObjects="1">
      <p:cViewPr varScale="1">
        <p:scale>
          <a:sx n="81" d="100"/>
          <a:sy n="81" d="100"/>
        </p:scale>
        <p:origin x="581" y="62"/>
      </p:cViewPr>
      <p:guideLst>
        <p:guide orient="horz" pos="2160"/>
        <p:guide pos="3840"/>
      </p:guideLst>
    </p:cSldViewPr>
  </p:slideViewPr>
  <p:outlineViewPr>
    <p:cViewPr>
      <p:scale>
        <a:sx n="33" d="100"/>
        <a:sy n="33" d="100"/>
      </p:scale>
      <p:origin x="0" y="-11093"/>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9" d="100"/>
          <a:sy n="59" d="100"/>
        </p:scale>
        <p:origin x="174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28833F3-6894-4446-9DD7-7BF5273401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EF6AF53-87C6-44D6-8DF0-82D50DF3A3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0AC3275-9D44-403D-A9EB-A3A69884D368}" type="datetimeFigureOut">
              <a:rPr lang="en-US" smtClean="0"/>
              <a:t>12/6/2023</a:t>
            </a:fld>
            <a:endParaRPr lang="en-US"/>
          </a:p>
        </p:txBody>
      </p:sp>
      <p:sp>
        <p:nvSpPr>
          <p:cNvPr id="4" name="Footer Placeholder 3">
            <a:extLst>
              <a:ext uri="{FF2B5EF4-FFF2-40B4-BE49-F238E27FC236}">
                <a16:creationId xmlns:a16="http://schemas.microsoft.com/office/drawing/2014/main" id="{4A2EFB75-7C7E-4071-8E1E-D75D344B1E5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1A295B7-2BD5-4BB8-9CAC-58DBCA39BE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83D9E9-DEB7-4D51-A02F-CCFF7D723D36}" type="slidenum">
              <a:rPr lang="en-US" smtClean="0"/>
              <a:t>‹#›</a:t>
            </a:fld>
            <a:endParaRPr lang="en-US"/>
          </a:p>
        </p:txBody>
      </p:sp>
    </p:spTree>
    <p:extLst>
      <p:ext uri="{BB962C8B-B14F-4D97-AF65-F5344CB8AC3E}">
        <p14:creationId xmlns:p14="http://schemas.microsoft.com/office/powerpoint/2010/main" val="23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0C79F9-0E80-4B59-BFBF-922194FB6FE7}" type="datetimeFigureOut">
              <a:rPr lang="en-US" smtClean="0"/>
              <a:pPr/>
              <a:t>12/6/2023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85012C-24FD-4033-9E4F-17EFABF705B6}" type="slidenum">
              <a:rPr lang="en-US" smtClean="0"/>
              <a:pPr/>
              <a:t>‹#›</a:t>
            </a:fld>
            <a:endParaRPr lang="en-US"/>
          </a:p>
        </p:txBody>
      </p:sp>
    </p:spTree>
    <p:extLst>
      <p:ext uri="{BB962C8B-B14F-4D97-AF65-F5344CB8AC3E}">
        <p14:creationId xmlns:p14="http://schemas.microsoft.com/office/powerpoint/2010/main" val="370994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65080AC-C60D-4695-B305-1501005DDE0E}"/>
              </a:ext>
            </a:extLst>
          </p:cNvPr>
          <p:cNvSpPr>
            <a:spLocks noGrp="1"/>
          </p:cNvSpPr>
          <p:nvPr>
            <p:ph type="dt" sz="half" idx="10"/>
          </p:nvPr>
        </p:nvSpPr>
        <p:spPr/>
        <p:txBody>
          <a:bodyPr/>
          <a:lstStyle/>
          <a:p>
            <a:fld id="{AD5D2152-08A9-004F-BE32-52A9C6BDFCAD}" type="datetimeFigureOut">
              <a:rPr lang="en-US" smtClean="0"/>
              <a:pPr/>
              <a:t>12/6/2023</a:t>
            </a:fld>
            <a:endParaRPr lang="en-US"/>
          </a:p>
        </p:txBody>
      </p:sp>
      <p:sp>
        <p:nvSpPr>
          <p:cNvPr id="4" name="Footer Placeholder 3">
            <a:extLst>
              <a:ext uri="{FF2B5EF4-FFF2-40B4-BE49-F238E27FC236}">
                <a16:creationId xmlns:a16="http://schemas.microsoft.com/office/drawing/2014/main" id="{79CD6079-B8BA-462C-B4F8-F879949CFE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0D9AAD-96F2-4C0C-A3CC-8F868506BFFC}"/>
              </a:ext>
            </a:extLst>
          </p:cNvPr>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3163709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1E2440C-D902-48AF-BF36-C59A959297D9}"/>
              </a:ext>
            </a:extLst>
          </p:cNvPr>
          <p:cNvSpPr>
            <a:spLocks noGrp="1"/>
          </p:cNvSpPr>
          <p:nvPr>
            <p:ph type="dt" sz="half" idx="10"/>
          </p:nvPr>
        </p:nvSpPr>
        <p:spPr/>
        <p:txBody>
          <a:bodyPr/>
          <a:lstStyle/>
          <a:p>
            <a:fld id="{AD5D2152-08A9-004F-BE32-52A9C6BDFCAD}" type="datetimeFigureOut">
              <a:rPr lang="en-US" smtClean="0"/>
              <a:pPr/>
              <a:t>12/6/2023</a:t>
            </a:fld>
            <a:endParaRPr lang="en-US"/>
          </a:p>
        </p:txBody>
      </p:sp>
      <p:sp>
        <p:nvSpPr>
          <p:cNvPr id="4" name="Footer Placeholder 3">
            <a:extLst>
              <a:ext uri="{FF2B5EF4-FFF2-40B4-BE49-F238E27FC236}">
                <a16:creationId xmlns:a16="http://schemas.microsoft.com/office/drawing/2014/main" id="{FF12C376-8056-427F-AD3A-8606A9785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D1B15A-F8B0-4ACE-A799-48756E74DD82}"/>
              </a:ext>
            </a:extLst>
          </p:cNvPr>
          <p:cNvSpPr>
            <a:spLocks noGrp="1"/>
          </p:cNvSpPr>
          <p:nvPr>
            <p:ph type="sldNum" sz="quarter" idx="12"/>
          </p:nvPr>
        </p:nvSpPr>
        <p:spPr/>
        <p:txBody>
          <a:bodyPr/>
          <a:lstStyle/>
          <a:p>
            <a:fld id="{EB1023CF-B329-E444-9BAC-9F50F1C2498A}" type="slidenum">
              <a:rPr lang="en-US" smtClean="0"/>
              <a:pPr/>
              <a:t>‹#›</a:t>
            </a:fld>
            <a:endParaRPr lang="en-US"/>
          </a:p>
        </p:txBody>
      </p:sp>
      <p:sp>
        <p:nvSpPr>
          <p:cNvPr id="6" name="Title 1">
            <a:extLst>
              <a:ext uri="{FF2B5EF4-FFF2-40B4-BE49-F238E27FC236}">
                <a16:creationId xmlns:a16="http://schemas.microsoft.com/office/drawing/2014/main" id="{BF342DD3-94F2-431A-BF2E-A4BEC5CD7878}"/>
              </a:ext>
            </a:extLst>
          </p:cNvPr>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TITLE</a:t>
            </a:r>
          </a:p>
        </p:txBody>
      </p:sp>
    </p:spTree>
    <p:extLst>
      <p:ext uri="{BB962C8B-B14F-4D97-AF65-F5344CB8AC3E}">
        <p14:creationId xmlns:p14="http://schemas.microsoft.com/office/powerpoint/2010/main" val="2387852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5D2152-08A9-004F-BE32-52A9C6BDFCAD}" type="datetimeFigureOut">
              <a:rPr lang="en-US" smtClean="0"/>
              <a:pPr/>
              <a:t>12/6/2023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1023CF-B329-E444-9BAC-9F50F1C2498A}" type="slidenum">
              <a:rPr lang="en-US" smtClean="0"/>
              <a:pPr/>
              <a:t>‹#›</a:t>
            </a:fld>
            <a:endParaRPr lang="en-US"/>
          </a:p>
        </p:txBody>
      </p:sp>
      <p:sp>
        <p:nvSpPr>
          <p:cNvPr id="5" name="Title Placeholder 1">
            <a:extLst>
              <a:ext uri="{FF2B5EF4-FFF2-40B4-BE49-F238E27FC236}">
                <a16:creationId xmlns:a16="http://schemas.microsoft.com/office/drawing/2014/main" id="{7E9BCB5A-9765-46B3-8024-522FDFBD4395}"/>
              </a:ext>
            </a:extLst>
          </p:cNvPr>
          <p:cNvSpPr>
            <a:spLocks noGrp="1"/>
          </p:cNvSpPr>
          <p:nvPr>
            <p:ph type="title"/>
          </p:nvPr>
        </p:nvSpPr>
        <p:spPr>
          <a:xfrm>
            <a:off x="762000" y="4270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6" name="Text Placeholder 2">
            <a:extLst>
              <a:ext uri="{FF2B5EF4-FFF2-40B4-BE49-F238E27FC236}">
                <a16:creationId xmlns:a16="http://schemas.microsoft.com/office/drawing/2014/main" id="{ABC7395B-BA29-4C79-BEEB-EE53CCFC2685}"/>
              </a:ext>
            </a:extLst>
          </p:cNvPr>
          <p:cNvSpPr>
            <a:spLocks noGrp="1"/>
          </p:cNvSpPr>
          <p:nvPr>
            <p:ph idx="1" hasCustomPrompt="1"/>
          </p:nvPr>
        </p:nvSpPr>
        <p:spPr>
          <a:xfrm>
            <a:off x="762000" y="1752601"/>
            <a:ext cx="10972800" cy="4525963"/>
          </a:xfrm>
          <a:prstGeom prst="rect">
            <a:avLst/>
          </a:prstGeom>
        </p:spPr>
        <p:txBody>
          <a:bodyPr vert="horz" lIns="91438" tIns="45719" rIns="91438" bIns="45719" rtlCol="0">
            <a:normAutofit/>
          </a:bodyPr>
          <a:lstStyle>
            <a:lvl1pPr>
              <a:defRPr/>
            </a:lvl1pPr>
          </a:lstStyle>
          <a:p>
            <a:pPr lvl="0"/>
            <a:r>
              <a:rPr lang="en-US" dirty="0"/>
              <a:t>Text</a:t>
            </a:r>
          </a:p>
        </p:txBody>
      </p:sp>
      <p:sp>
        <p:nvSpPr>
          <p:cNvPr id="8" name="Slide Number Placeholder 5">
            <a:extLst>
              <a:ext uri="{FF2B5EF4-FFF2-40B4-BE49-F238E27FC236}">
                <a16:creationId xmlns:a16="http://schemas.microsoft.com/office/drawing/2014/main" id="{6A950C3E-4668-4901-9878-0DF46FD8E602}"/>
              </a:ext>
            </a:extLst>
          </p:cNvPr>
          <p:cNvSpPr txBox="1">
            <a:spLocks/>
          </p:cNvSpPr>
          <p:nvPr userDrawn="1"/>
        </p:nvSpPr>
        <p:spPr>
          <a:xfrm>
            <a:off x="8890000" y="6508752"/>
            <a:ext cx="2844800" cy="365125"/>
          </a:xfrm>
          <a:prstGeom prst="rect">
            <a:avLst/>
          </a:prstGeom>
        </p:spPr>
        <p:txBody>
          <a:bodyPr vert="horz" lIns="91438" tIns="45719" rIns="91438" bIns="45719" rtlCol="0" anchor="ctr"/>
          <a:lstStyle>
            <a:defPPr>
              <a:defRPr lang="en-US"/>
            </a:defPPr>
            <a:lvl1pPr marL="0" algn="r" defTabSz="457189" rtl="0" eaLnBrk="1" latinLnBrk="0" hangingPunct="1">
              <a:defRPr sz="1200" kern="1200">
                <a:solidFill>
                  <a:schemeClr val="tx1">
                    <a:tint val="75000"/>
                  </a:schemeClr>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a:lstStyle>
          <a:p>
            <a:fld id="{EB1023CF-B329-E444-9BAC-9F50F1C2498A}" type="slidenum">
              <a:rPr lang="en-US" smtClean="0"/>
              <a:pPr/>
              <a:t>‹#›</a:t>
            </a:fld>
            <a:endParaRPr lang="en-US"/>
          </a:p>
        </p:txBody>
      </p:sp>
    </p:spTree>
    <p:extLst>
      <p:ext uri="{BB962C8B-B14F-4D97-AF65-F5344CB8AC3E}">
        <p14:creationId xmlns:p14="http://schemas.microsoft.com/office/powerpoint/2010/main" val="3529919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28D82-6440-427D-B2A3-40E4C2EDFA73}"/>
              </a:ext>
            </a:extLst>
          </p:cNvPr>
          <p:cNvSpPr>
            <a:spLocks noGrp="1"/>
          </p:cNvSpPr>
          <p:nvPr>
            <p:ph type="title" hasCustomPrompt="1"/>
          </p:nvPr>
        </p:nvSpPr>
        <p:spPr>
          <a:xfrm>
            <a:off x="0" y="2275826"/>
            <a:ext cx="12192000" cy="564910"/>
          </a:xfrm>
        </p:spPr>
        <p:txBody>
          <a:bodyPr>
            <a:normAutofit/>
          </a:bodyPr>
          <a:lstStyle>
            <a:lvl1pPr algn="ctr">
              <a:defRPr sz="3600" b="0">
                <a:solidFill>
                  <a:schemeClr val="tx1">
                    <a:lumMod val="65000"/>
                    <a:lumOff val="35000"/>
                  </a:schemeClr>
                </a:solidFill>
                <a:latin typeface="+mn-lt"/>
              </a:defRPr>
            </a:lvl1pPr>
          </a:lstStyle>
          <a:p>
            <a:pPr algn="ctr"/>
            <a:r>
              <a:rPr lang="en-US" dirty="0">
                <a:solidFill>
                  <a:schemeClr val="tx2">
                    <a:lumMod val="75000"/>
                  </a:schemeClr>
                </a:solidFill>
              </a:rPr>
              <a:t>SEPARATOR</a:t>
            </a:r>
          </a:p>
        </p:txBody>
      </p:sp>
      <p:sp>
        <p:nvSpPr>
          <p:cNvPr id="3" name="Date Placeholder 2">
            <a:extLst>
              <a:ext uri="{FF2B5EF4-FFF2-40B4-BE49-F238E27FC236}">
                <a16:creationId xmlns:a16="http://schemas.microsoft.com/office/drawing/2014/main" id="{D1E2440C-D902-48AF-BF36-C59A959297D9}"/>
              </a:ext>
            </a:extLst>
          </p:cNvPr>
          <p:cNvSpPr>
            <a:spLocks noGrp="1"/>
          </p:cNvSpPr>
          <p:nvPr>
            <p:ph type="dt" sz="half" idx="10"/>
          </p:nvPr>
        </p:nvSpPr>
        <p:spPr/>
        <p:txBody>
          <a:bodyPr/>
          <a:lstStyle/>
          <a:p>
            <a:fld id="{AD5D2152-08A9-004F-BE32-52A9C6BDFCAD}" type="datetimeFigureOut">
              <a:rPr lang="en-US" smtClean="0"/>
              <a:pPr/>
              <a:t>12/6/2023</a:t>
            </a:fld>
            <a:endParaRPr lang="en-US"/>
          </a:p>
        </p:txBody>
      </p:sp>
      <p:sp>
        <p:nvSpPr>
          <p:cNvPr id="4" name="Footer Placeholder 3">
            <a:extLst>
              <a:ext uri="{FF2B5EF4-FFF2-40B4-BE49-F238E27FC236}">
                <a16:creationId xmlns:a16="http://schemas.microsoft.com/office/drawing/2014/main" id="{FF12C376-8056-427F-AD3A-8606A9785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D1B15A-F8B0-4ACE-A799-48756E74DD82}"/>
              </a:ext>
            </a:extLst>
          </p:cNvPr>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3073720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5D2152-08A9-004F-BE32-52A9C6BDFCAD}" type="datetimeFigureOut">
              <a:rPr lang="en-US" smtClean="0"/>
              <a:pPr/>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023CF-B329-E444-9BAC-9F50F1C2498A}" type="slidenum">
              <a:rPr lang="en-US" smtClean="0"/>
              <a:pPr/>
              <a:t>‹#›</a:t>
            </a:fld>
            <a:endParaRPr lang="en-US"/>
          </a:p>
        </p:txBody>
      </p:sp>
    </p:spTree>
    <p:extLst>
      <p:ext uri="{BB962C8B-B14F-4D97-AF65-F5344CB8AC3E}">
        <p14:creationId xmlns:p14="http://schemas.microsoft.com/office/powerpoint/2010/main" val="12811830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38" tIns="45719" rIns="91438" bIns="45719"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38" tIns="45719" rIns="91438" bIns="4571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38" tIns="45719" rIns="91438" bIns="45719" rtlCol="0" anchor="ctr"/>
          <a:lstStyle>
            <a:lvl1pPr algn="l">
              <a:defRPr sz="1200">
                <a:solidFill>
                  <a:schemeClr val="tx1">
                    <a:tint val="75000"/>
                  </a:schemeClr>
                </a:solidFill>
              </a:defRPr>
            </a:lvl1pPr>
          </a:lstStyle>
          <a:p>
            <a:fld id="{AD5D2152-08A9-004F-BE32-52A9C6BDFCAD}" type="datetimeFigureOut">
              <a:rPr lang="en-US" smtClean="0"/>
              <a:pPr/>
              <a:t>12/6/2023</a:t>
            </a:fld>
            <a:endParaRPr lang="en-US"/>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38" tIns="45719" rIns="91438" bIns="45719"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38" tIns="45719" rIns="91438" bIns="45719" rtlCol="0" anchor="ctr"/>
          <a:lstStyle>
            <a:lvl1pPr algn="r">
              <a:defRPr sz="1200">
                <a:solidFill>
                  <a:schemeClr val="tx1">
                    <a:tint val="75000"/>
                  </a:schemeClr>
                </a:solidFill>
              </a:defRPr>
            </a:lvl1pPr>
          </a:lstStyle>
          <a:p>
            <a:fld id="{EB1023CF-B329-E444-9BAC-9F50F1C2498A}" type="slidenum">
              <a:rPr lang="en-US" smtClean="0"/>
              <a:pPr/>
              <a:t>‹#›</a:t>
            </a:fld>
            <a:endParaRPr lang="en-US"/>
          </a:p>
        </p:txBody>
      </p:sp>
    </p:spTree>
    <p:extLst>
      <p:ext uri="{BB962C8B-B14F-4D97-AF65-F5344CB8AC3E}">
        <p14:creationId xmlns:p14="http://schemas.microsoft.com/office/powerpoint/2010/main" val="787714065"/>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55" r:id="rId3"/>
    <p:sldLayoutId id="2147483663" r:id="rId4"/>
    <p:sldLayoutId id="2147483650" r:id="rId5"/>
  </p:sldLayoutIdLst>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900" kern="1200">
          <a:solidFill>
            <a:schemeClr val="tx1"/>
          </a:solidFill>
          <a:latin typeface="+mn-lt"/>
          <a:ea typeface="+mn-ea"/>
          <a:cs typeface="+mn-cs"/>
        </a:defRPr>
      </a:lvl1pPr>
      <a:lvl2pPr marL="457189" algn="l" defTabSz="457189" rtl="0" eaLnBrk="1" latinLnBrk="0" hangingPunct="1">
        <a:defRPr sz="1900" kern="1200">
          <a:solidFill>
            <a:schemeClr val="tx1"/>
          </a:solidFill>
          <a:latin typeface="+mn-lt"/>
          <a:ea typeface="+mn-ea"/>
          <a:cs typeface="+mn-cs"/>
        </a:defRPr>
      </a:lvl2pPr>
      <a:lvl3pPr marL="914377" algn="l" defTabSz="457189" rtl="0" eaLnBrk="1" latinLnBrk="0" hangingPunct="1">
        <a:defRPr sz="1900" kern="1200">
          <a:solidFill>
            <a:schemeClr val="tx1"/>
          </a:solidFill>
          <a:latin typeface="+mn-lt"/>
          <a:ea typeface="+mn-ea"/>
          <a:cs typeface="+mn-cs"/>
        </a:defRPr>
      </a:lvl3pPr>
      <a:lvl4pPr marL="1371566" algn="l" defTabSz="457189" rtl="0" eaLnBrk="1" latinLnBrk="0" hangingPunct="1">
        <a:defRPr sz="1900" kern="1200">
          <a:solidFill>
            <a:schemeClr val="tx1"/>
          </a:solidFill>
          <a:latin typeface="+mn-lt"/>
          <a:ea typeface="+mn-ea"/>
          <a:cs typeface="+mn-cs"/>
        </a:defRPr>
      </a:lvl4pPr>
      <a:lvl5pPr marL="1828754" algn="l" defTabSz="457189" rtl="0" eaLnBrk="1" latinLnBrk="0" hangingPunct="1">
        <a:defRPr sz="1900" kern="1200">
          <a:solidFill>
            <a:schemeClr val="tx1"/>
          </a:solidFill>
          <a:latin typeface="+mn-lt"/>
          <a:ea typeface="+mn-ea"/>
          <a:cs typeface="+mn-cs"/>
        </a:defRPr>
      </a:lvl5pPr>
      <a:lvl6pPr marL="2285943" algn="l" defTabSz="457189" rtl="0" eaLnBrk="1" latinLnBrk="0" hangingPunct="1">
        <a:defRPr sz="1900" kern="1200">
          <a:solidFill>
            <a:schemeClr val="tx1"/>
          </a:solidFill>
          <a:latin typeface="+mn-lt"/>
          <a:ea typeface="+mn-ea"/>
          <a:cs typeface="+mn-cs"/>
        </a:defRPr>
      </a:lvl6pPr>
      <a:lvl7pPr marL="2743131" algn="l" defTabSz="457189" rtl="0" eaLnBrk="1" latinLnBrk="0" hangingPunct="1">
        <a:defRPr sz="1900" kern="1200">
          <a:solidFill>
            <a:schemeClr val="tx1"/>
          </a:solidFill>
          <a:latin typeface="+mn-lt"/>
          <a:ea typeface="+mn-ea"/>
          <a:cs typeface="+mn-cs"/>
        </a:defRPr>
      </a:lvl7pPr>
      <a:lvl8pPr marL="3200320" algn="l" defTabSz="457189" rtl="0" eaLnBrk="1" latinLnBrk="0" hangingPunct="1">
        <a:defRPr sz="1900" kern="1200">
          <a:solidFill>
            <a:schemeClr val="tx1"/>
          </a:solidFill>
          <a:latin typeface="+mn-lt"/>
          <a:ea typeface="+mn-ea"/>
          <a:cs typeface="+mn-cs"/>
        </a:defRPr>
      </a:lvl8pPr>
      <a:lvl9pPr marL="3657509" algn="l" defTabSz="457189"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pubchem.ncbi.nlm.nih.gov/periodic-table/" TargetMode="External"/><Relationship Id="rId2" Type="http://schemas.openxmlformats.org/officeDocument/2006/relationships/hyperlink" Target="https://www.geeksforgeeks.org/tag/opengl/" TargetMode="External"/><Relationship Id="rId1" Type="http://schemas.openxmlformats.org/officeDocument/2006/relationships/slideLayout" Target="../slideLayouts/slideLayout4.xml"/><Relationship Id="rId6" Type="http://schemas.openxmlformats.org/officeDocument/2006/relationships/hyperlink" Target="https://learnopengl.com/Getting-started/OpenGL" TargetMode="External"/><Relationship Id="rId5" Type="http://schemas.openxmlformats.org/officeDocument/2006/relationships/hyperlink" Target="https://github.com/topics/opengl-project" TargetMode="External"/><Relationship Id="rId4" Type="http://schemas.openxmlformats.org/officeDocument/2006/relationships/hyperlink" Target="https://stackoverflow.com/questions/595131/robust-and-flexible-3d-data-structur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155521-4A1B-07F1-5EB7-3EC70C7AB414}"/>
              </a:ext>
            </a:extLst>
          </p:cNvPr>
          <p:cNvPicPr>
            <a:picLocks noChangeAspect="1"/>
          </p:cNvPicPr>
          <p:nvPr/>
        </p:nvPicPr>
        <p:blipFill>
          <a:blip r:embed="rId2"/>
          <a:stretch>
            <a:fillRect/>
          </a:stretch>
        </p:blipFill>
        <p:spPr>
          <a:xfrm>
            <a:off x="3886200" y="1981561"/>
            <a:ext cx="4419600" cy="1801368"/>
          </a:xfrm>
          <a:prstGeom prst="rect">
            <a:avLst/>
          </a:prstGeom>
        </p:spPr>
      </p:pic>
    </p:spTree>
    <p:extLst>
      <p:ext uri="{BB962C8B-B14F-4D97-AF65-F5344CB8AC3E}">
        <p14:creationId xmlns:p14="http://schemas.microsoft.com/office/powerpoint/2010/main" val="1366953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0AF83-5E15-AE17-246F-A9D379AAC27B}"/>
              </a:ext>
            </a:extLst>
          </p:cNvPr>
          <p:cNvSpPr>
            <a:spLocks noGrp="1"/>
          </p:cNvSpPr>
          <p:nvPr>
            <p:ph type="title"/>
          </p:nvPr>
        </p:nvSpPr>
        <p:spPr>
          <a:xfrm>
            <a:off x="2384980" y="663842"/>
            <a:ext cx="2073897" cy="564910"/>
          </a:xfrm>
        </p:spPr>
        <p:txBody>
          <a:bodyPr>
            <a:normAutofit fontScale="90000"/>
          </a:bodyPr>
          <a:lstStyle/>
          <a:p>
            <a:r>
              <a:rPr lang="en-US" dirty="0"/>
              <a:t>Use case</a:t>
            </a:r>
            <a:endParaRPr lang="en-IN" dirty="0"/>
          </a:p>
        </p:txBody>
      </p:sp>
      <p:pic>
        <p:nvPicPr>
          <p:cNvPr id="3" name="Picture 2">
            <a:extLst>
              <a:ext uri="{FF2B5EF4-FFF2-40B4-BE49-F238E27FC236}">
                <a16:creationId xmlns:a16="http://schemas.microsoft.com/office/drawing/2014/main" id="{EF25666A-99E2-C284-236E-AE8400C7C71F}"/>
              </a:ext>
            </a:extLst>
          </p:cNvPr>
          <p:cNvPicPr>
            <a:picLocks noChangeAspect="1"/>
          </p:cNvPicPr>
          <p:nvPr/>
        </p:nvPicPr>
        <p:blipFill>
          <a:blip r:embed="rId2"/>
          <a:stretch>
            <a:fillRect/>
          </a:stretch>
        </p:blipFill>
        <p:spPr>
          <a:xfrm>
            <a:off x="1095015" y="1323020"/>
            <a:ext cx="4114800" cy="5242560"/>
          </a:xfrm>
          <a:prstGeom prst="rect">
            <a:avLst/>
          </a:prstGeom>
        </p:spPr>
      </p:pic>
      <p:pic>
        <p:nvPicPr>
          <p:cNvPr id="4" name="Picture 3">
            <a:extLst>
              <a:ext uri="{FF2B5EF4-FFF2-40B4-BE49-F238E27FC236}">
                <a16:creationId xmlns:a16="http://schemas.microsoft.com/office/drawing/2014/main" id="{9AD96CDA-8EE1-09D7-6D52-D4CE14D5ACE2}"/>
              </a:ext>
            </a:extLst>
          </p:cNvPr>
          <p:cNvPicPr>
            <a:picLocks noChangeAspect="1"/>
          </p:cNvPicPr>
          <p:nvPr/>
        </p:nvPicPr>
        <p:blipFill rotWithShape="1">
          <a:blip r:embed="rId3"/>
          <a:srcRect r="20142"/>
          <a:stretch/>
        </p:blipFill>
        <p:spPr bwMode="auto">
          <a:xfrm>
            <a:off x="7290850" y="1323020"/>
            <a:ext cx="3525900" cy="5098415"/>
          </a:xfrm>
          <a:prstGeom prst="rect">
            <a:avLst/>
          </a:prstGeom>
          <a:ln>
            <a:noFill/>
          </a:ln>
          <a:extLst>
            <a:ext uri="{53640926-AAD7-44D8-BBD7-CCE9431645EC}">
              <a14:shadowObscured xmlns:a14="http://schemas.microsoft.com/office/drawing/2010/main"/>
            </a:ext>
          </a:extLst>
        </p:spPr>
      </p:pic>
      <p:sp>
        <p:nvSpPr>
          <p:cNvPr id="7" name="Title 1">
            <a:extLst>
              <a:ext uri="{FF2B5EF4-FFF2-40B4-BE49-F238E27FC236}">
                <a16:creationId xmlns:a16="http://schemas.microsoft.com/office/drawing/2014/main" id="{6E5E34AE-E97B-32D3-FF29-1AE3939522E6}"/>
              </a:ext>
            </a:extLst>
          </p:cNvPr>
          <p:cNvSpPr txBox="1">
            <a:spLocks/>
          </p:cNvSpPr>
          <p:nvPr/>
        </p:nvSpPr>
        <p:spPr>
          <a:xfrm>
            <a:off x="7863343" y="758110"/>
            <a:ext cx="2380914" cy="564910"/>
          </a:xfrm>
          <a:prstGeom prst="rect">
            <a:avLst/>
          </a:prstGeom>
        </p:spPr>
        <p:txBody>
          <a:bodyPr vert="horz" lIns="91438" tIns="45719" rIns="91438" bIns="45719" rtlCol="0" anchor="ctr">
            <a:normAutofit fontScale="82500" lnSpcReduction="10000"/>
          </a:bodyPr>
          <a:lstStyle>
            <a:lvl1pPr algn="ctr" defTabSz="457189" rtl="0" eaLnBrk="1" latinLnBrk="0" hangingPunct="1">
              <a:spcBef>
                <a:spcPct val="0"/>
              </a:spcBef>
              <a:buNone/>
              <a:defRPr sz="3600" b="0" kern="1200">
                <a:solidFill>
                  <a:schemeClr val="tx1">
                    <a:lumMod val="65000"/>
                    <a:lumOff val="35000"/>
                  </a:schemeClr>
                </a:solidFill>
                <a:latin typeface="+mn-lt"/>
                <a:ea typeface="+mj-ea"/>
                <a:cs typeface="+mj-cs"/>
              </a:defRPr>
            </a:lvl1pPr>
          </a:lstStyle>
          <a:p>
            <a:r>
              <a:rPr lang="en-US" dirty="0"/>
              <a:t>Class Diagram</a:t>
            </a:r>
            <a:endParaRPr lang="en-IN" dirty="0"/>
          </a:p>
        </p:txBody>
      </p:sp>
    </p:spTree>
    <p:extLst>
      <p:ext uri="{BB962C8B-B14F-4D97-AF65-F5344CB8AC3E}">
        <p14:creationId xmlns:p14="http://schemas.microsoft.com/office/powerpoint/2010/main" val="2384489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92CDE-B9D7-7BB7-44C5-AF3C20A0D0D5}"/>
              </a:ext>
            </a:extLst>
          </p:cNvPr>
          <p:cNvSpPr>
            <a:spLocks noGrp="1"/>
          </p:cNvSpPr>
          <p:nvPr>
            <p:ph type="title"/>
          </p:nvPr>
        </p:nvSpPr>
        <p:spPr>
          <a:xfrm>
            <a:off x="1265643" y="746739"/>
            <a:ext cx="3291191" cy="564910"/>
          </a:xfrm>
        </p:spPr>
        <p:txBody>
          <a:bodyPr>
            <a:normAutofit fontScale="90000"/>
          </a:bodyPr>
          <a:lstStyle/>
          <a:p>
            <a:r>
              <a:rPr lang="en-US" dirty="0"/>
              <a:t>Activity Diagram</a:t>
            </a:r>
            <a:endParaRPr lang="en-IN" dirty="0"/>
          </a:p>
        </p:txBody>
      </p:sp>
      <p:pic>
        <p:nvPicPr>
          <p:cNvPr id="3" name="Picture 2">
            <a:extLst>
              <a:ext uri="{FF2B5EF4-FFF2-40B4-BE49-F238E27FC236}">
                <a16:creationId xmlns:a16="http://schemas.microsoft.com/office/drawing/2014/main" id="{83F65500-63C9-7F8D-8BA9-E2DB0E10344D}"/>
              </a:ext>
            </a:extLst>
          </p:cNvPr>
          <p:cNvPicPr>
            <a:picLocks noChangeAspect="1"/>
          </p:cNvPicPr>
          <p:nvPr/>
        </p:nvPicPr>
        <p:blipFill>
          <a:blip r:embed="rId2"/>
          <a:stretch>
            <a:fillRect/>
          </a:stretch>
        </p:blipFill>
        <p:spPr>
          <a:xfrm>
            <a:off x="1047957" y="1311649"/>
            <a:ext cx="3426722" cy="5319531"/>
          </a:xfrm>
          <a:prstGeom prst="rect">
            <a:avLst/>
          </a:prstGeom>
        </p:spPr>
      </p:pic>
      <p:sp>
        <p:nvSpPr>
          <p:cNvPr id="4" name="Title 1">
            <a:extLst>
              <a:ext uri="{FF2B5EF4-FFF2-40B4-BE49-F238E27FC236}">
                <a16:creationId xmlns:a16="http://schemas.microsoft.com/office/drawing/2014/main" id="{385344F3-18DF-957A-7248-F1ECED11592A}"/>
              </a:ext>
            </a:extLst>
          </p:cNvPr>
          <p:cNvSpPr txBox="1">
            <a:spLocks/>
          </p:cNvSpPr>
          <p:nvPr/>
        </p:nvSpPr>
        <p:spPr>
          <a:xfrm>
            <a:off x="8286161" y="746739"/>
            <a:ext cx="3604348" cy="564910"/>
          </a:xfrm>
          <a:prstGeom prst="rect">
            <a:avLst/>
          </a:prstGeom>
        </p:spPr>
        <p:txBody>
          <a:bodyPr vert="horz" lIns="91438" tIns="45719" rIns="91438" bIns="45719" rtlCol="0" anchor="ctr">
            <a:normAutofit fontScale="90000" lnSpcReduction="10000"/>
          </a:bodyPr>
          <a:lstStyle>
            <a:lvl1pPr algn="ctr" defTabSz="457189" rtl="0" eaLnBrk="1" latinLnBrk="0" hangingPunct="1">
              <a:spcBef>
                <a:spcPct val="0"/>
              </a:spcBef>
              <a:buNone/>
              <a:defRPr sz="3600" b="0" kern="1200">
                <a:solidFill>
                  <a:schemeClr val="tx1">
                    <a:lumMod val="65000"/>
                    <a:lumOff val="35000"/>
                  </a:schemeClr>
                </a:solidFill>
                <a:latin typeface="+mn-lt"/>
                <a:ea typeface="+mj-ea"/>
                <a:cs typeface="+mj-cs"/>
              </a:defRPr>
            </a:lvl1pPr>
          </a:lstStyle>
          <a:p>
            <a:r>
              <a:rPr lang="en-US" dirty="0"/>
              <a:t>Sequence Diagram</a:t>
            </a:r>
            <a:endParaRPr lang="en-IN" dirty="0"/>
          </a:p>
        </p:txBody>
      </p:sp>
      <p:pic>
        <p:nvPicPr>
          <p:cNvPr id="5" name="Picture 4">
            <a:extLst>
              <a:ext uri="{FF2B5EF4-FFF2-40B4-BE49-F238E27FC236}">
                <a16:creationId xmlns:a16="http://schemas.microsoft.com/office/drawing/2014/main" id="{2E114766-4E7E-F363-22F5-C213A96D06B3}"/>
              </a:ext>
            </a:extLst>
          </p:cNvPr>
          <p:cNvPicPr>
            <a:picLocks noChangeAspect="1"/>
          </p:cNvPicPr>
          <p:nvPr/>
        </p:nvPicPr>
        <p:blipFill>
          <a:blip r:embed="rId3"/>
          <a:stretch>
            <a:fillRect/>
          </a:stretch>
        </p:blipFill>
        <p:spPr>
          <a:xfrm>
            <a:off x="7930181" y="1441680"/>
            <a:ext cx="3825044" cy="5442773"/>
          </a:xfrm>
          <a:prstGeom prst="rect">
            <a:avLst/>
          </a:prstGeom>
        </p:spPr>
      </p:pic>
    </p:spTree>
    <p:extLst>
      <p:ext uri="{BB962C8B-B14F-4D97-AF65-F5344CB8AC3E}">
        <p14:creationId xmlns:p14="http://schemas.microsoft.com/office/powerpoint/2010/main" val="1751664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09EDB-F370-205D-6F5E-318F1DD80A41}"/>
              </a:ext>
            </a:extLst>
          </p:cNvPr>
          <p:cNvSpPr>
            <a:spLocks noGrp="1"/>
          </p:cNvSpPr>
          <p:nvPr>
            <p:ph type="title"/>
          </p:nvPr>
        </p:nvSpPr>
        <p:spPr>
          <a:xfrm>
            <a:off x="0" y="767538"/>
            <a:ext cx="12192000" cy="564910"/>
          </a:xfrm>
        </p:spPr>
        <p:txBody>
          <a:bodyPr>
            <a:normAutofit fontScale="90000"/>
          </a:bodyPr>
          <a:lstStyle/>
          <a:p>
            <a:r>
              <a:rPr lang="en-US" dirty="0"/>
              <a:t>Data Flow diagram</a:t>
            </a:r>
            <a:endParaRPr lang="en-IN" dirty="0"/>
          </a:p>
        </p:txBody>
      </p:sp>
      <p:pic>
        <p:nvPicPr>
          <p:cNvPr id="3" name="Picture 2">
            <a:extLst>
              <a:ext uri="{FF2B5EF4-FFF2-40B4-BE49-F238E27FC236}">
                <a16:creationId xmlns:a16="http://schemas.microsoft.com/office/drawing/2014/main" id="{4A2246FA-9AF0-831F-EFD4-1E658B8B1FD2}"/>
              </a:ext>
            </a:extLst>
          </p:cNvPr>
          <p:cNvPicPr>
            <a:picLocks noChangeAspect="1"/>
          </p:cNvPicPr>
          <p:nvPr/>
        </p:nvPicPr>
        <p:blipFill rotWithShape="1">
          <a:blip r:embed="rId2"/>
          <a:srcRect l="3535"/>
          <a:stretch/>
        </p:blipFill>
        <p:spPr bwMode="auto">
          <a:xfrm>
            <a:off x="4464049" y="1572430"/>
            <a:ext cx="3501599" cy="499488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13786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090" y="469371"/>
            <a:ext cx="11568546" cy="564910"/>
          </a:xfrm>
        </p:spPr>
        <p:txBody>
          <a:bodyPr>
            <a:noAutofit/>
          </a:bodyPr>
          <a:lstStyle/>
          <a:p>
            <a:r>
              <a:rPr lang="en-US" b="1" dirty="0">
                <a:solidFill>
                  <a:schemeClr val="tx1"/>
                </a:solidFill>
              </a:rPr>
              <a:t>Algorithmic approach / Learnings</a:t>
            </a:r>
            <a:endParaRPr lang="en-IN" b="1" dirty="0">
              <a:solidFill>
                <a:schemeClr val="tx1"/>
              </a:solidFill>
            </a:endParaRPr>
          </a:p>
        </p:txBody>
      </p:sp>
      <p:sp>
        <p:nvSpPr>
          <p:cNvPr id="4" name="TextBox 3">
            <a:extLst>
              <a:ext uri="{FF2B5EF4-FFF2-40B4-BE49-F238E27FC236}">
                <a16:creationId xmlns:a16="http://schemas.microsoft.com/office/drawing/2014/main" id="{5F249183-C609-E7BC-4F12-42D8ECB65258}"/>
              </a:ext>
            </a:extLst>
          </p:cNvPr>
          <p:cNvSpPr txBox="1"/>
          <p:nvPr/>
        </p:nvSpPr>
        <p:spPr>
          <a:xfrm>
            <a:off x="769142" y="1345569"/>
            <a:ext cx="11001080" cy="4278094"/>
          </a:xfrm>
          <a:prstGeom prst="rect">
            <a:avLst/>
          </a:prstGeom>
          <a:noFill/>
        </p:spPr>
        <p:txBody>
          <a:bodyPr wrap="square" rtlCol="0">
            <a:spAutoFit/>
          </a:bodyPr>
          <a:lstStyle/>
          <a:p>
            <a:pPr marL="285750" indent="-285750">
              <a:buFont typeface="Arial" panose="020B0604020202020204" pitchFamily="34" charset="0"/>
              <a:buChar char="•"/>
            </a:pPr>
            <a:r>
              <a:rPr lang="en-US" sz="1800" dirty="0"/>
              <a:t>Data Loading and Element Initialization:</a:t>
            </a:r>
          </a:p>
          <a:p>
            <a:pPr marL="742939" lvl="1" indent="-285750">
              <a:buFont typeface="Arial" panose="020B0604020202020204" pitchFamily="34" charset="0"/>
              <a:buChar char="•"/>
            </a:pPr>
            <a:r>
              <a:rPr lang="en-US" sz="1400" dirty="0"/>
              <a:t>Read element data from the "datasets.txt" file.</a:t>
            </a:r>
          </a:p>
          <a:p>
            <a:pPr marL="742939" lvl="1" indent="-285750">
              <a:buFont typeface="Arial" panose="020B0604020202020204" pitchFamily="34" charset="0"/>
              <a:buChar char="•"/>
            </a:pPr>
            <a:r>
              <a:rPr lang="en-US" sz="1400" dirty="0"/>
              <a:t>Create instances of the Element class for each element, storing properties such as atomic number, name, symbol, color, and range.</a:t>
            </a:r>
          </a:p>
          <a:p>
            <a:pPr marL="742939" lvl="1" indent="-285750">
              <a:buFont typeface="Arial" panose="020B0604020202020204" pitchFamily="34" charset="0"/>
              <a:buChar char="•"/>
            </a:pPr>
            <a:r>
              <a:rPr lang="en-US" sz="1400" dirty="0"/>
              <a:t>Build a map (</a:t>
            </a:r>
            <a:r>
              <a:rPr lang="en-US" sz="1400" dirty="0" err="1"/>
              <a:t>elementMap</a:t>
            </a:r>
            <a:r>
              <a:rPr lang="en-US" sz="1400" dirty="0"/>
              <a:t>) for quick retrieval of element symbols by their atomic numbers.</a:t>
            </a:r>
          </a:p>
          <a:p>
            <a:pPr marL="285750" indent="-285750">
              <a:buFont typeface="Arial" panose="020B0604020202020204" pitchFamily="34" charset="0"/>
              <a:buChar char="•"/>
            </a:pPr>
            <a:r>
              <a:rPr lang="en-US" sz="1800" dirty="0"/>
              <a:t>Random Number Generation:</a:t>
            </a:r>
          </a:p>
          <a:p>
            <a:pPr marL="742939" lvl="1" indent="-285750">
              <a:buFont typeface="Arial" panose="020B0604020202020204" pitchFamily="34" charset="0"/>
              <a:buChar char="•"/>
            </a:pPr>
            <a:r>
              <a:rPr lang="en-US" sz="1400" dirty="0"/>
              <a:t>Generate a set of unique random numbers for positioning grids and selecting elements.</a:t>
            </a:r>
          </a:p>
          <a:p>
            <a:pPr marL="742939" lvl="1" indent="-285750">
              <a:buFont typeface="Arial" panose="020B0604020202020204" pitchFamily="34" charset="0"/>
              <a:buChar char="•"/>
            </a:pPr>
            <a:r>
              <a:rPr lang="en-US" sz="1400" dirty="0"/>
              <a:t>Ensure that the generated numbers include at least 5 consecutive numbers for initial display.</a:t>
            </a:r>
          </a:p>
          <a:p>
            <a:pPr marL="285750" indent="-285750">
              <a:buFont typeface="Arial" panose="020B0604020202020204" pitchFamily="34" charset="0"/>
              <a:buChar char="•"/>
            </a:pPr>
            <a:r>
              <a:rPr lang="en-US" sz="1800" dirty="0"/>
              <a:t>Game Interface Rendering (</a:t>
            </a:r>
            <a:r>
              <a:rPr lang="en-US" sz="1800" dirty="0" err="1"/>
              <a:t>drawGrid</a:t>
            </a:r>
            <a:r>
              <a:rPr lang="en-US" sz="1800" dirty="0"/>
              <a:t>):</a:t>
            </a:r>
          </a:p>
          <a:p>
            <a:pPr marL="742939" lvl="1" indent="-285750">
              <a:buFont typeface="Arial" panose="020B0604020202020204" pitchFamily="34" charset="0"/>
              <a:buChar char="•"/>
            </a:pPr>
            <a:r>
              <a:rPr lang="en-US" sz="1400" dirty="0"/>
              <a:t>Use OpenGL to draw the game grid and cells.</a:t>
            </a:r>
          </a:p>
          <a:p>
            <a:pPr marL="742939" lvl="1" indent="-285750">
              <a:buFont typeface="Arial" panose="020B0604020202020204" pitchFamily="34" charset="0"/>
              <a:buChar char="•"/>
            </a:pPr>
            <a:r>
              <a:rPr lang="en-US" sz="1400" dirty="0"/>
              <a:t>Display elements in a shuffled order within the grid.</a:t>
            </a:r>
          </a:p>
          <a:p>
            <a:pPr marL="742939" lvl="1" indent="-285750">
              <a:buFont typeface="Arial" panose="020B0604020202020204" pitchFamily="34" charset="0"/>
              <a:buChar char="•"/>
            </a:pPr>
            <a:r>
              <a:rPr lang="en-US" sz="1400" dirty="0"/>
              <a:t>Highlight the selected cell with a different color for user interaction.</a:t>
            </a:r>
          </a:p>
          <a:p>
            <a:pPr marL="285750" indent="-285750">
              <a:buFont typeface="Arial" panose="020B0604020202020204" pitchFamily="34" charset="0"/>
              <a:buChar char="•"/>
            </a:pPr>
            <a:r>
              <a:rPr lang="en-US" sz="1800" dirty="0"/>
              <a:t>Mouse Input Handling (</a:t>
            </a:r>
            <a:r>
              <a:rPr lang="en-US" sz="1800" dirty="0" err="1"/>
              <a:t>onMouseClick</a:t>
            </a:r>
            <a:r>
              <a:rPr lang="en-US" sz="1800" dirty="0"/>
              <a:t>):</a:t>
            </a:r>
          </a:p>
          <a:p>
            <a:pPr marL="742939" lvl="1" indent="-285750">
              <a:buFont typeface="Arial" panose="020B0604020202020204" pitchFamily="34" charset="0"/>
              <a:buChar char="•"/>
            </a:pPr>
            <a:r>
              <a:rPr lang="en-US" sz="1400" dirty="0"/>
              <a:t>Capture mouse clicks to determine selected rows and columns within the grid.</a:t>
            </a:r>
          </a:p>
          <a:p>
            <a:pPr marL="742939" lvl="1" indent="-285750">
              <a:buFont typeface="Arial" panose="020B0604020202020204" pitchFamily="34" charset="0"/>
              <a:buChar char="•"/>
            </a:pPr>
            <a:r>
              <a:rPr lang="en-US" sz="1400" dirty="0"/>
              <a:t>Store selected cells in the </a:t>
            </a:r>
            <a:r>
              <a:rPr lang="en-US" sz="1400" dirty="0" err="1"/>
              <a:t>selectedCells</a:t>
            </a:r>
            <a:r>
              <a:rPr lang="en-US" sz="1400" dirty="0"/>
              <a:t> vector for further processing.</a:t>
            </a:r>
          </a:p>
          <a:p>
            <a:pPr marL="285750" indent="-285750">
              <a:buFont typeface="Arial" panose="020B0604020202020204" pitchFamily="34" charset="0"/>
              <a:buChar char="•"/>
            </a:pPr>
            <a:r>
              <a:rPr lang="en-US" sz="1800" dirty="0"/>
              <a:t>Scoring and Consecutiveness Check:</a:t>
            </a:r>
          </a:p>
          <a:p>
            <a:pPr marL="742939" lvl="1" indent="-285750">
              <a:buFont typeface="Arial" panose="020B0604020202020204" pitchFamily="34" charset="0"/>
              <a:buChar char="•"/>
            </a:pPr>
            <a:r>
              <a:rPr lang="en-US" sz="1400" dirty="0"/>
              <a:t>Track selected elements and their corresponding indexes.</a:t>
            </a:r>
          </a:p>
          <a:p>
            <a:pPr marL="742939" lvl="1" indent="-285750">
              <a:buFont typeface="Arial" panose="020B0604020202020204" pitchFamily="34" charset="0"/>
              <a:buChar char="•"/>
            </a:pPr>
            <a:r>
              <a:rPr lang="en-US" sz="1400" dirty="0"/>
              <a:t>Evaluate consecutiveness based on the indexes and update the counting variable accordingly.</a:t>
            </a:r>
          </a:p>
          <a:p>
            <a:pPr marL="742939" lvl="1" indent="-285750">
              <a:buFont typeface="Arial" panose="020B0604020202020204" pitchFamily="34" charset="0"/>
              <a:buChar char="•"/>
            </a:pPr>
            <a:r>
              <a:rPr lang="en-US" sz="1400" dirty="0"/>
              <a:t>Display the final score and a black screen at the end of the game using </a:t>
            </a:r>
            <a:r>
              <a:rPr lang="en-US" sz="1400" dirty="0" err="1"/>
              <a:t>drawBlackScreen</a:t>
            </a:r>
            <a:r>
              <a:rPr lang="en-US" sz="1400" dirty="0"/>
              <a:t>.</a:t>
            </a:r>
          </a:p>
        </p:txBody>
      </p:sp>
    </p:spTree>
    <p:extLst>
      <p:ext uri="{BB962C8B-B14F-4D97-AF65-F5344CB8AC3E}">
        <p14:creationId xmlns:p14="http://schemas.microsoft.com/office/powerpoint/2010/main" val="3081845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219" y="461915"/>
            <a:ext cx="12342829" cy="711132"/>
          </a:xfrm>
        </p:spPr>
        <p:txBody>
          <a:bodyPr>
            <a:noAutofit/>
          </a:bodyPr>
          <a:lstStyle/>
          <a:p>
            <a:pPr marL="643255" indent="-6350">
              <a:lnSpc>
                <a:spcPct val="106000"/>
              </a:lnSpc>
              <a:spcAft>
                <a:spcPts val="885"/>
              </a:spcAft>
            </a:pPr>
            <a:r>
              <a:rPr lang="en-IN" b="1" dirty="0">
                <a:solidFill>
                  <a:schemeClr val="tx1"/>
                </a:solidFill>
              </a:rPr>
              <a:t>PERT Chart</a:t>
            </a:r>
            <a:br>
              <a:rPr lang="en-IN" b="1" dirty="0">
                <a:solidFill>
                  <a:schemeClr val="tx1"/>
                </a:solidFill>
              </a:rPr>
            </a:br>
            <a:endParaRPr lang="en-IN" b="1" dirty="0">
              <a:solidFill>
                <a:schemeClr val="tx1"/>
              </a:solidFill>
            </a:endParaRPr>
          </a:p>
        </p:txBody>
      </p:sp>
      <p:pic>
        <p:nvPicPr>
          <p:cNvPr id="4" name="Picture 3">
            <a:extLst>
              <a:ext uri="{FF2B5EF4-FFF2-40B4-BE49-F238E27FC236}">
                <a16:creationId xmlns:a16="http://schemas.microsoft.com/office/drawing/2014/main" id="{FD5CFFD0-CAC4-B888-A8F7-E402E6C197E5}"/>
              </a:ext>
            </a:extLst>
          </p:cNvPr>
          <p:cNvPicPr>
            <a:picLocks noChangeAspect="1"/>
          </p:cNvPicPr>
          <p:nvPr/>
        </p:nvPicPr>
        <p:blipFill rotWithShape="1">
          <a:blip r:embed="rId2"/>
          <a:srcRect b="3968"/>
          <a:stretch/>
        </p:blipFill>
        <p:spPr bwMode="auto">
          <a:xfrm>
            <a:off x="3156014" y="1031645"/>
            <a:ext cx="5469511" cy="550584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7816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49480"/>
            <a:ext cx="12192000" cy="3879388"/>
          </a:xfrm>
        </p:spPr>
        <p:txBody>
          <a:bodyPr>
            <a:noAutofit/>
          </a:bodyPr>
          <a:lstStyle/>
          <a:p>
            <a:pPr marL="643255" indent="-6350" algn="l">
              <a:lnSpc>
                <a:spcPct val="107000"/>
              </a:lnSpc>
              <a:spcAft>
                <a:spcPts val="915"/>
              </a:spcAft>
            </a:pPr>
            <a:r>
              <a:rPr lang="en-IN" b="1" dirty="0">
                <a:solidFill>
                  <a:schemeClr val="tx1"/>
                </a:solidFill>
              </a:rPr>
              <a:t>References &amp; GIT link</a:t>
            </a:r>
            <a:br>
              <a:rPr lang="en-IN" b="1" dirty="0"/>
            </a:br>
            <a:r>
              <a:rPr lang="en-US" sz="1800" dirty="0">
                <a:solidFill>
                  <a:srgbClr val="000000"/>
                </a:solidFill>
                <a:effectLst/>
                <a:latin typeface="Times New Roman" panose="02020603050405020304" pitchFamily="18" charset="0"/>
                <a:ea typeface="Calibri" panose="020F0502020204030204" pitchFamily="34" charset="0"/>
                <a:cs typeface="Cambria" panose="02040503050406030204" pitchFamily="18" charset="0"/>
              </a:rPr>
              <a:t> </a:t>
            </a:r>
            <a:b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br>
            <a:r>
              <a:rPr lang="en-US" sz="1800" u="sng"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hlinkClick r:id="rId2"/>
              </a:rPr>
              <a:t>https://www.geeksforgeeks.org/tag/opengl/</a:t>
            </a:r>
            <a:br>
              <a:rPr lang="en-US" sz="18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br>
            <a:r>
              <a:rPr lang="en-US" sz="1800" u="sng"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hlinkClick r:id="rId3"/>
              </a:rPr>
              <a:t>https://pubchem.ncbi.nlm.nih.gov/periodic-table/</a:t>
            </a:r>
            <a:b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br>
            <a:r>
              <a:rPr lang="en-US" sz="1800" u="sng"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hlinkClick r:id="rId4"/>
              </a:rPr>
              <a:t>https://stackoverflow.com/questions/595131/robust-and-flexible-3d-data-structure</a:t>
            </a:r>
            <a:b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br>
            <a:r>
              <a:rPr lang="en-US" sz="1800" u="sng"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hlinkClick r:id="rId5"/>
              </a:rPr>
              <a:t>https://github.com/topics/opengl-project</a:t>
            </a:r>
            <a:b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br>
            <a:r>
              <a:rPr lang="en-US" sz="1800" u="sng"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hlinkClick r:id="rId6"/>
              </a:rPr>
              <a:t>https://learnopengl.com/Getting-started/OpenGL</a:t>
            </a:r>
            <a:b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br>
            <a:r>
              <a:rPr lang="en-US" sz="18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 </a:t>
            </a:r>
            <a:b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br>
            <a:endParaRPr lang="en-IN" b="1" dirty="0"/>
          </a:p>
        </p:txBody>
      </p:sp>
    </p:spTree>
    <p:extLst>
      <p:ext uri="{BB962C8B-B14F-4D97-AF65-F5344CB8AC3E}">
        <p14:creationId xmlns:p14="http://schemas.microsoft.com/office/powerpoint/2010/main" val="3358861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3120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F7A0E-301F-433F-A66A-D8416CCD3AAF}"/>
              </a:ext>
            </a:extLst>
          </p:cNvPr>
          <p:cNvSpPr>
            <a:spLocks noGrp="1"/>
          </p:cNvSpPr>
          <p:nvPr>
            <p:ph type="title"/>
          </p:nvPr>
        </p:nvSpPr>
        <p:spPr>
          <a:xfrm>
            <a:off x="0" y="465860"/>
            <a:ext cx="12192000" cy="890154"/>
          </a:xfrm>
        </p:spPr>
        <p:txBody>
          <a:bodyPr/>
          <a:lstStyle/>
          <a:p>
            <a:r>
              <a:rPr lang="en-US" b="1" dirty="0"/>
              <a:t>Project Title</a:t>
            </a:r>
          </a:p>
        </p:txBody>
      </p:sp>
      <p:sp>
        <p:nvSpPr>
          <p:cNvPr id="3" name="Title 1">
            <a:extLst>
              <a:ext uri="{FF2B5EF4-FFF2-40B4-BE49-F238E27FC236}">
                <a16:creationId xmlns:a16="http://schemas.microsoft.com/office/drawing/2014/main" id="{4D1F7A0E-301F-433F-A66A-D8416CCD3AAF}"/>
              </a:ext>
            </a:extLst>
          </p:cNvPr>
          <p:cNvSpPr txBox="1">
            <a:spLocks/>
          </p:cNvSpPr>
          <p:nvPr/>
        </p:nvSpPr>
        <p:spPr>
          <a:xfrm>
            <a:off x="7606004" y="5583641"/>
            <a:ext cx="3002540" cy="890154"/>
          </a:xfrm>
          <a:prstGeom prst="rect">
            <a:avLst/>
          </a:prstGeom>
        </p:spPr>
        <p:txBody>
          <a:bodyPr vert="horz" lIns="91438" tIns="45719" rIns="91438" bIns="45719" rtlCol="0" anchor="ctr">
            <a:normAutofit lnSpcReduction="10000"/>
          </a:bodyPr>
          <a:lstStyle>
            <a:lvl1pPr algn="ctr" defTabSz="457189" rtl="0" eaLnBrk="1" latinLnBrk="0" hangingPunct="1">
              <a:spcBef>
                <a:spcPct val="0"/>
              </a:spcBef>
              <a:buNone/>
              <a:defRPr sz="3600" b="0" kern="1200">
                <a:solidFill>
                  <a:schemeClr val="tx1">
                    <a:lumMod val="65000"/>
                    <a:lumOff val="35000"/>
                  </a:schemeClr>
                </a:solidFill>
                <a:latin typeface="+mn-lt"/>
                <a:ea typeface="+mj-ea"/>
                <a:cs typeface="+mj-cs"/>
              </a:defRPr>
            </a:lvl1pPr>
          </a:lstStyle>
          <a:p>
            <a:r>
              <a:rPr lang="en-US" sz="2000" dirty="0"/>
              <a:t>Project Guide</a:t>
            </a:r>
          </a:p>
          <a:p>
            <a:endParaRPr lang="en-US" sz="2000" dirty="0"/>
          </a:p>
          <a:p>
            <a:r>
              <a:rPr lang="en-IN" sz="18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 </a:t>
            </a:r>
            <a:r>
              <a:rPr lang="en-US" sz="1800" b="1" dirty="0" err="1">
                <a:solidFill>
                  <a:srgbClr val="000000"/>
                </a:solidFill>
                <a:effectLst/>
                <a:latin typeface="Cambria" panose="02040503050406030204" pitchFamily="18" charset="0"/>
                <a:ea typeface="Cambria" panose="02040503050406030204" pitchFamily="18" charset="0"/>
                <a:cs typeface="Cambria" panose="02040503050406030204" pitchFamily="18" charset="0"/>
              </a:rPr>
              <a:t>Alind</a:t>
            </a:r>
            <a:r>
              <a:rPr lang="en-US" sz="18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 Sir</a:t>
            </a:r>
            <a:endPar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p>
            <a:endParaRPr lang="en-US" sz="2000" dirty="0"/>
          </a:p>
        </p:txBody>
      </p:sp>
      <p:sp>
        <p:nvSpPr>
          <p:cNvPr id="4" name="TextBox 3">
            <a:extLst>
              <a:ext uri="{FF2B5EF4-FFF2-40B4-BE49-F238E27FC236}">
                <a16:creationId xmlns:a16="http://schemas.microsoft.com/office/drawing/2014/main" id="{7EBAEF28-F4DF-D3D7-4266-B41CFD2980EF}"/>
              </a:ext>
            </a:extLst>
          </p:cNvPr>
          <p:cNvSpPr txBox="1"/>
          <p:nvPr/>
        </p:nvSpPr>
        <p:spPr>
          <a:xfrm>
            <a:off x="1295044" y="1321971"/>
            <a:ext cx="9842739" cy="591957"/>
          </a:xfrm>
          <a:prstGeom prst="rect">
            <a:avLst/>
          </a:prstGeom>
          <a:noFill/>
        </p:spPr>
        <p:txBody>
          <a:bodyPr wrap="square" rtlCol="0">
            <a:spAutoFit/>
          </a:bodyPr>
          <a:lstStyle/>
          <a:p>
            <a:pPr marL="6350" marR="396240" indent="-6350" algn="ctr">
              <a:lnSpc>
                <a:spcPct val="110000"/>
              </a:lnSpc>
              <a:spcAft>
                <a:spcPts val="2210"/>
              </a:spcAft>
            </a:pPr>
            <a:r>
              <a:rPr lang="en-US" sz="3200" b="1" dirty="0">
                <a:solidFill>
                  <a:srgbClr val="000000"/>
                </a:solidFill>
                <a:latin typeface="Cambria" panose="02040503050406030204" pitchFamily="18" charset="0"/>
                <a:ea typeface="Cambria" panose="02040503050406030204" pitchFamily="18" charset="0"/>
                <a:cs typeface="Cambria" panose="02040503050406030204" pitchFamily="18" charset="0"/>
              </a:rPr>
              <a:t>MENDELEEV’S MARVEL</a:t>
            </a:r>
            <a:endParaRPr lang="en-IN" sz="32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p:txBody>
      </p:sp>
      <p:graphicFrame>
        <p:nvGraphicFramePr>
          <p:cNvPr id="7" name="Table 4">
            <a:extLst>
              <a:ext uri="{FF2B5EF4-FFF2-40B4-BE49-F238E27FC236}">
                <a16:creationId xmlns:a16="http://schemas.microsoft.com/office/drawing/2014/main" id="{78883B35-7BC9-3A23-A9FA-58104A8410D4}"/>
              </a:ext>
            </a:extLst>
          </p:cNvPr>
          <p:cNvGraphicFramePr>
            <a:graphicFrameLocks noGrp="1"/>
          </p:cNvGraphicFramePr>
          <p:nvPr>
            <p:extLst>
              <p:ext uri="{D42A27DB-BD31-4B8C-83A1-F6EECF244321}">
                <p14:modId xmlns:p14="http://schemas.microsoft.com/office/powerpoint/2010/main" val="4190574057"/>
              </p:ext>
            </p:extLst>
          </p:nvPr>
        </p:nvGraphicFramePr>
        <p:xfrm>
          <a:off x="1865394" y="2320034"/>
          <a:ext cx="8127999" cy="28575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961346151"/>
                    </a:ext>
                  </a:extLst>
                </a:gridCol>
                <a:gridCol w="2709333">
                  <a:extLst>
                    <a:ext uri="{9D8B030D-6E8A-4147-A177-3AD203B41FA5}">
                      <a16:colId xmlns:a16="http://schemas.microsoft.com/office/drawing/2014/main" val="2460443727"/>
                    </a:ext>
                  </a:extLst>
                </a:gridCol>
                <a:gridCol w="2709333">
                  <a:extLst>
                    <a:ext uri="{9D8B030D-6E8A-4147-A177-3AD203B41FA5}">
                      <a16:colId xmlns:a16="http://schemas.microsoft.com/office/drawing/2014/main" val="3095621107"/>
                    </a:ext>
                  </a:extLst>
                </a:gridCol>
              </a:tblGrid>
              <a:tr h="571500">
                <a:tc>
                  <a:txBody>
                    <a:bodyPr/>
                    <a:lstStyle/>
                    <a:p>
                      <a:pPr marL="643255" indent="-6350" algn="l">
                        <a:lnSpc>
                          <a:spcPct val="107000"/>
                        </a:lnSpc>
                        <a:spcAft>
                          <a:spcPts val="885"/>
                        </a:spcAft>
                      </a:pPr>
                      <a:r>
                        <a:rPr lang="en-US" sz="12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Name</a:t>
                      </a:r>
                      <a:endParaRPr lang="en-IN" sz="10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76200" marR="76200" marT="20955" marB="0"/>
                </a:tc>
                <a:tc>
                  <a:txBody>
                    <a:bodyPr/>
                    <a:lstStyle/>
                    <a:p>
                      <a:pPr marL="643255" indent="-6350" algn="l">
                        <a:lnSpc>
                          <a:spcPct val="107000"/>
                        </a:lnSpc>
                        <a:spcAft>
                          <a:spcPts val="885"/>
                        </a:spcAft>
                      </a:pPr>
                      <a:r>
                        <a:rPr lang="en-US" sz="1200" b="1">
                          <a:solidFill>
                            <a:srgbClr val="000000"/>
                          </a:solidFill>
                          <a:effectLst/>
                          <a:latin typeface="Cambria" panose="02040503050406030204" pitchFamily="18" charset="0"/>
                          <a:ea typeface="Cambria" panose="02040503050406030204" pitchFamily="18" charset="0"/>
                          <a:cs typeface="Cambria" panose="02040503050406030204" pitchFamily="18" charset="0"/>
                        </a:rPr>
                        <a:t>Roll Number</a:t>
                      </a:r>
                      <a:endParaRPr lang="en-IN" sz="1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76200" marR="76200" marT="20955" marB="0"/>
                </a:tc>
                <a:tc>
                  <a:txBody>
                    <a:bodyPr/>
                    <a:lstStyle/>
                    <a:p>
                      <a:pPr marL="643255" indent="-6350" algn="l">
                        <a:lnSpc>
                          <a:spcPct val="107000"/>
                        </a:lnSpc>
                        <a:spcAft>
                          <a:spcPts val="885"/>
                        </a:spcAft>
                      </a:pPr>
                      <a:r>
                        <a:rPr lang="en-US" sz="12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Branch</a:t>
                      </a:r>
                      <a:endParaRPr lang="en-IN" sz="10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76200" marR="76200" marT="20955" marB="0"/>
                </a:tc>
                <a:extLst>
                  <a:ext uri="{0D108BD9-81ED-4DB2-BD59-A6C34878D82A}">
                    <a16:rowId xmlns:a16="http://schemas.microsoft.com/office/drawing/2014/main" val="1971337298"/>
                  </a:ext>
                </a:extLst>
              </a:tr>
              <a:tr h="571500">
                <a:tc>
                  <a:txBody>
                    <a:bodyPr/>
                    <a:lstStyle/>
                    <a:p>
                      <a:pPr marL="643255" indent="-6350" algn="l">
                        <a:lnSpc>
                          <a:spcPct val="107000"/>
                        </a:lnSpc>
                        <a:spcAft>
                          <a:spcPts val="885"/>
                        </a:spcAft>
                      </a:pPr>
                      <a:r>
                        <a:rPr lang="en-US" sz="12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Shahan Ali</a:t>
                      </a:r>
                      <a:endParaRPr lang="en-IN" sz="10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76200" marR="76200" marT="20955" marB="0"/>
                </a:tc>
                <a:tc>
                  <a:txBody>
                    <a:bodyPr/>
                    <a:lstStyle/>
                    <a:p>
                      <a:pPr marL="643255" indent="-6350" algn="l">
                        <a:lnSpc>
                          <a:spcPct val="107000"/>
                        </a:lnSpc>
                        <a:spcAft>
                          <a:spcPts val="885"/>
                        </a:spcAft>
                      </a:pPr>
                      <a:r>
                        <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rPr>
                        <a:t>R2142211305</a:t>
                      </a:r>
                      <a:endParaRPr lang="en-IN" sz="1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76200" marR="76200" marT="20955" marB="0"/>
                </a:tc>
                <a:tc>
                  <a:txBody>
                    <a:bodyPr/>
                    <a:lstStyle/>
                    <a:p>
                      <a:pPr marL="643255" indent="-6350" algn="l">
                        <a:lnSpc>
                          <a:spcPct val="107000"/>
                        </a:lnSpc>
                        <a:spcAft>
                          <a:spcPts val="885"/>
                        </a:spcAft>
                      </a:pPr>
                      <a:r>
                        <a:rPr lang="en-US" sz="12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CSE GG</a:t>
                      </a:r>
                      <a:endParaRPr lang="en-IN" sz="10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76200" marR="76200" marT="20955" marB="0"/>
                </a:tc>
                <a:extLst>
                  <a:ext uri="{0D108BD9-81ED-4DB2-BD59-A6C34878D82A}">
                    <a16:rowId xmlns:a16="http://schemas.microsoft.com/office/drawing/2014/main" val="8052171"/>
                  </a:ext>
                </a:extLst>
              </a:tr>
              <a:tr h="571500">
                <a:tc>
                  <a:txBody>
                    <a:bodyPr/>
                    <a:lstStyle/>
                    <a:p>
                      <a:pPr marL="643255" indent="-6350" algn="l">
                        <a:lnSpc>
                          <a:spcPct val="107000"/>
                        </a:lnSpc>
                        <a:spcAft>
                          <a:spcPts val="885"/>
                        </a:spcAft>
                      </a:pPr>
                      <a:r>
                        <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rPr>
                        <a:t>Mridul Pratap Singh</a:t>
                      </a:r>
                      <a:endParaRPr lang="en-IN" sz="1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76200" marR="76200" marT="20955" marB="0"/>
                </a:tc>
                <a:tc>
                  <a:txBody>
                    <a:bodyPr/>
                    <a:lstStyle/>
                    <a:p>
                      <a:pPr marL="643255" indent="-6350" algn="l">
                        <a:lnSpc>
                          <a:spcPct val="107000"/>
                        </a:lnSpc>
                        <a:spcAft>
                          <a:spcPts val="885"/>
                        </a:spcAft>
                      </a:pPr>
                      <a:r>
                        <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rPr>
                        <a:t>R2142211483</a:t>
                      </a:r>
                      <a:endParaRPr lang="en-IN" sz="1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76200" marR="76200" marT="20955" marB="0"/>
                </a:tc>
                <a:tc>
                  <a:txBody>
                    <a:bodyPr/>
                    <a:lstStyle/>
                    <a:p>
                      <a:pPr marL="643255" indent="-6350" algn="l">
                        <a:lnSpc>
                          <a:spcPct val="107000"/>
                        </a:lnSpc>
                        <a:spcAft>
                          <a:spcPts val="885"/>
                        </a:spcAft>
                      </a:pPr>
                      <a:r>
                        <a:rPr lang="en-US" sz="12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CSE GG</a:t>
                      </a:r>
                      <a:endParaRPr lang="en-IN" sz="10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76200" marR="76200" marT="20955" marB="0"/>
                </a:tc>
                <a:extLst>
                  <a:ext uri="{0D108BD9-81ED-4DB2-BD59-A6C34878D82A}">
                    <a16:rowId xmlns:a16="http://schemas.microsoft.com/office/drawing/2014/main" val="3055747786"/>
                  </a:ext>
                </a:extLst>
              </a:tr>
              <a:tr h="571500">
                <a:tc>
                  <a:txBody>
                    <a:bodyPr/>
                    <a:lstStyle/>
                    <a:p>
                      <a:pPr marL="643255" indent="-6350" algn="l">
                        <a:lnSpc>
                          <a:spcPct val="107000"/>
                        </a:lnSpc>
                        <a:spcAft>
                          <a:spcPts val="885"/>
                        </a:spcAft>
                      </a:pPr>
                      <a:r>
                        <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rPr>
                        <a:t>Priyanshu Raj</a:t>
                      </a:r>
                      <a:endParaRPr lang="en-IN" sz="1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76200" marR="76200" marT="20955" marB="0"/>
                </a:tc>
                <a:tc>
                  <a:txBody>
                    <a:bodyPr/>
                    <a:lstStyle/>
                    <a:p>
                      <a:pPr marL="643255" indent="-6350" algn="l">
                        <a:lnSpc>
                          <a:spcPct val="107000"/>
                        </a:lnSpc>
                        <a:spcAft>
                          <a:spcPts val="885"/>
                        </a:spcAft>
                      </a:pPr>
                      <a:r>
                        <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rPr>
                        <a:t>R2142211450</a:t>
                      </a:r>
                      <a:endParaRPr lang="en-IN" sz="1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76200" marR="76200" marT="20955" marB="0"/>
                </a:tc>
                <a:tc>
                  <a:txBody>
                    <a:bodyPr/>
                    <a:lstStyle/>
                    <a:p>
                      <a:pPr marL="643255" indent="-6350" algn="l">
                        <a:lnSpc>
                          <a:spcPct val="107000"/>
                        </a:lnSpc>
                        <a:spcAft>
                          <a:spcPts val="885"/>
                        </a:spcAft>
                      </a:pPr>
                      <a:r>
                        <a:rPr lang="en-US" sz="12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CSE GG</a:t>
                      </a:r>
                      <a:endParaRPr lang="en-IN" sz="10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76200" marR="76200" marT="20955" marB="0"/>
                </a:tc>
                <a:extLst>
                  <a:ext uri="{0D108BD9-81ED-4DB2-BD59-A6C34878D82A}">
                    <a16:rowId xmlns:a16="http://schemas.microsoft.com/office/drawing/2014/main" val="180818127"/>
                  </a:ext>
                </a:extLst>
              </a:tr>
              <a:tr h="571500">
                <a:tc>
                  <a:txBody>
                    <a:bodyPr/>
                    <a:lstStyle/>
                    <a:p>
                      <a:pPr marL="643255" indent="-6350" algn="l">
                        <a:lnSpc>
                          <a:spcPct val="107000"/>
                        </a:lnSpc>
                        <a:spcAft>
                          <a:spcPts val="885"/>
                        </a:spcAft>
                      </a:pPr>
                      <a:r>
                        <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rPr>
                        <a:t>Ahzam Khan</a:t>
                      </a:r>
                      <a:endParaRPr lang="en-IN" sz="1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76200" marR="76200" marT="20955" marB="0"/>
                </a:tc>
                <a:tc>
                  <a:txBody>
                    <a:bodyPr/>
                    <a:lstStyle/>
                    <a:p>
                      <a:pPr marL="643255" indent="-6350" algn="l">
                        <a:lnSpc>
                          <a:spcPct val="107000"/>
                        </a:lnSpc>
                        <a:spcAft>
                          <a:spcPts val="885"/>
                        </a:spcAft>
                      </a:pPr>
                      <a:r>
                        <a:rPr lang="en-US" sz="1200">
                          <a:solidFill>
                            <a:srgbClr val="000000"/>
                          </a:solidFill>
                          <a:effectLst/>
                          <a:latin typeface="Cambria" panose="02040503050406030204" pitchFamily="18" charset="0"/>
                          <a:ea typeface="Cambria" panose="02040503050406030204" pitchFamily="18" charset="0"/>
                          <a:cs typeface="Cambria" panose="02040503050406030204" pitchFamily="18" charset="0"/>
                        </a:rPr>
                        <a:t>R2141211273</a:t>
                      </a:r>
                      <a:endParaRPr lang="en-IN" sz="10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76200" marR="76200" marT="20955" marB="0"/>
                </a:tc>
                <a:tc>
                  <a:txBody>
                    <a:bodyPr/>
                    <a:lstStyle/>
                    <a:p>
                      <a:pPr marL="643255" indent="-6350" algn="l">
                        <a:lnSpc>
                          <a:spcPct val="107000"/>
                        </a:lnSpc>
                        <a:spcAft>
                          <a:spcPts val="885"/>
                        </a:spcAft>
                      </a:pPr>
                      <a:r>
                        <a:rPr lang="en-US" sz="12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CSE GG</a:t>
                      </a:r>
                      <a:endParaRPr lang="en-IN" sz="10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76200" marR="76200" marT="20955" marB="0"/>
                </a:tc>
                <a:extLst>
                  <a:ext uri="{0D108BD9-81ED-4DB2-BD59-A6C34878D82A}">
                    <a16:rowId xmlns:a16="http://schemas.microsoft.com/office/drawing/2014/main" val="4137158375"/>
                  </a:ext>
                </a:extLst>
              </a:tr>
            </a:tbl>
          </a:graphicData>
        </a:graphic>
      </p:graphicFrame>
    </p:spTree>
    <p:extLst>
      <p:ext uri="{BB962C8B-B14F-4D97-AF65-F5344CB8AC3E}">
        <p14:creationId xmlns:p14="http://schemas.microsoft.com/office/powerpoint/2010/main" val="3860673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F7A0E-301F-433F-A66A-D8416CCD3AAF}"/>
              </a:ext>
            </a:extLst>
          </p:cNvPr>
          <p:cNvSpPr>
            <a:spLocks noGrp="1"/>
          </p:cNvSpPr>
          <p:nvPr>
            <p:ph type="title"/>
          </p:nvPr>
        </p:nvSpPr>
        <p:spPr>
          <a:xfrm>
            <a:off x="762000" y="1531856"/>
            <a:ext cx="10972800" cy="1143000"/>
          </a:xfrm>
        </p:spPr>
        <p:txBody>
          <a:bodyPr>
            <a:normAutofit/>
          </a:bodyPr>
          <a:lstStyle/>
          <a:p>
            <a:pPr marL="643255" marR="506730">
              <a:lnSpc>
                <a:spcPct val="106000"/>
              </a:lnSpc>
              <a:spcAft>
                <a:spcPts val="885"/>
              </a:spcAft>
            </a:pPr>
            <a:r>
              <a:rPr lang="en-US" b="1" dirty="0"/>
              <a:t>INTRODUCTION</a:t>
            </a:r>
            <a:br>
              <a:rPr lang="en-US" b="1" dirty="0"/>
            </a:br>
            <a:endParaRPr lang="en-US" sz="1800" b="1" dirty="0"/>
          </a:p>
        </p:txBody>
      </p:sp>
      <p:sp>
        <p:nvSpPr>
          <p:cNvPr id="3" name="Content Placeholder 2">
            <a:extLst>
              <a:ext uri="{FF2B5EF4-FFF2-40B4-BE49-F238E27FC236}">
                <a16:creationId xmlns:a16="http://schemas.microsoft.com/office/drawing/2014/main" id="{EB391F16-3897-3C25-37BD-3B68C3F2012F}"/>
              </a:ext>
            </a:extLst>
          </p:cNvPr>
          <p:cNvSpPr>
            <a:spLocks noGrp="1"/>
          </p:cNvSpPr>
          <p:nvPr>
            <p:ph idx="1"/>
          </p:nvPr>
        </p:nvSpPr>
        <p:spPr>
          <a:xfrm>
            <a:off x="762000" y="2855537"/>
            <a:ext cx="10972800" cy="2470607"/>
          </a:xfrm>
        </p:spPr>
        <p:txBody>
          <a:bodyPr>
            <a:normAutofit/>
          </a:bodyPr>
          <a:lstStyle/>
          <a:p>
            <a:r>
              <a:rPr lang="en-US" sz="1800" dirty="0">
                <a:effectLst/>
                <a:latin typeface="Times New Roman" panose="02020603050405020304" pitchFamily="18" charset="0"/>
                <a:ea typeface="Times New Roman" panose="02020603050405020304" pitchFamily="18" charset="0"/>
              </a:rPr>
              <a:t>The purpose of this project is to create "</a:t>
            </a:r>
            <a:r>
              <a:rPr lang="en-US" sz="1800" b="1" dirty="0">
                <a:effectLst/>
                <a:latin typeface="Times New Roman" panose="02020603050405020304" pitchFamily="18" charset="0"/>
                <a:ea typeface="Times New Roman" panose="02020603050405020304" pitchFamily="18" charset="0"/>
              </a:rPr>
              <a:t>Mendeleev's Marvel</a:t>
            </a:r>
            <a:r>
              <a:rPr lang="en-US" sz="1800" dirty="0">
                <a:effectLst/>
                <a:latin typeface="Times New Roman" panose="02020603050405020304" pitchFamily="18" charset="0"/>
                <a:ea typeface="Times New Roman" panose="02020603050405020304" pitchFamily="18" charset="0"/>
              </a:rPr>
              <a:t>," an educational game designed to help users learn and remember the periodic table's order.</a:t>
            </a:r>
          </a:p>
          <a:p>
            <a:r>
              <a:rPr lang="en-US" sz="1800" dirty="0">
                <a:effectLst/>
                <a:latin typeface="Times New Roman" panose="02020603050405020304" pitchFamily="18" charset="0"/>
                <a:ea typeface="Times New Roman" panose="02020603050405020304" pitchFamily="18" charset="0"/>
              </a:rPr>
              <a:t>The project aims to address the challenge of making periodic table education engaging and interactive, motivating learners to understand and retain the order of elements.</a:t>
            </a:r>
          </a:p>
          <a:p>
            <a:r>
              <a:rPr lang="en-IN" sz="1800" dirty="0"/>
              <a:t>It uses gamified learning for making the platform much more interactive and helpful in learning.</a:t>
            </a:r>
          </a:p>
        </p:txBody>
      </p:sp>
    </p:spTree>
    <p:extLst>
      <p:ext uri="{BB962C8B-B14F-4D97-AF65-F5344CB8AC3E}">
        <p14:creationId xmlns:p14="http://schemas.microsoft.com/office/powerpoint/2010/main" val="2251364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203" y="334651"/>
            <a:ext cx="12029797" cy="1583703"/>
          </a:xfrm>
        </p:spPr>
        <p:txBody>
          <a:bodyPr>
            <a:noAutofit/>
          </a:bodyPr>
          <a:lstStyle/>
          <a:p>
            <a:r>
              <a:rPr lang="en-IN" b="1" dirty="0">
                <a:solidFill>
                  <a:schemeClr val="tx1"/>
                </a:solidFill>
              </a:rPr>
              <a:t>Literature Review</a:t>
            </a:r>
          </a:p>
        </p:txBody>
      </p:sp>
      <p:graphicFrame>
        <p:nvGraphicFramePr>
          <p:cNvPr id="3" name="Table 2">
            <a:extLst>
              <a:ext uri="{FF2B5EF4-FFF2-40B4-BE49-F238E27FC236}">
                <a16:creationId xmlns:a16="http://schemas.microsoft.com/office/drawing/2014/main" id="{062FF511-D92C-0B10-8EE9-8D49CEDD6EEB}"/>
              </a:ext>
            </a:extLst>
          </p:cNvPr>
          <p:cNvGraphicFramePr>
            <a:graphicFrameLocks noGrp="1"/>
          </p:cNvGraphicFramePr>
          <p:nvPr>
            <p:extLst>
              <p:ext uri="{D42A27DB-BD31-4B8C-83A1-F6EECF244321}">
                <p14:modId xmlns:p14="http://schemas.microsoft.com/office/powerpoint/2010/main" val="3834871279"/>
              </p:ext>
            </p:extLst>
          </p:nvPr>
        </p:nvGraphicFramePr>
        <p:xfrm>
          <a:off x="1121789" y="1668544"/>
          <a:ext cx="9964133" cy="4892512"/>
        </p:xfrm>
        <a:graphic>
          <a:graphicData uri="http://schemas.openxmlformats.org/drawingml/2006/table">
            <a:tbl>
              <a:tblPr firstRow="1" bandRow="1">
                <a:tableStyleId>{5C22544A-7EE6-4342-B048-85BDC9FD1C3A}</a:tableStyleId>
              </a:tblPr>
              <a:tblGrid>
                <a:gridCol w="669304">
                  <a:extLst>
                    <a:ext uri="{9D8B030D-6E8A-4147-A177-3AD203B41FA5}">
                      <a16:colId xmlns:a16="http://schemas.microsoft.com/office/drawing/2014/main" val="1667585896"/>
                    </a:ext>
                  </a:extLst>
                </a:gridCol>
                <a:gridCol w="3194596">
                  <a:extLst>
                    <a:ext uri="{9D8B030D-6E8A-4147-A177-3AD203B41FA5}">
                      <a16:colId xmlns:a16="http://schemas.microsoft.com/office/drawing/2014/main" val="3338679645"/>
                    </a:ext>
                  </a:extLst>
                </a:gridCol>
                <a:gridCol w="2612315">
                  <a:extLst>
                    <a:ext uri="{9D8B030D-6E8A-4147-A177-3AD203B41FA5}">
                      <a16:colId xmlns:a16="http://schemas.microsoft.com/office/drawing/2014/main" val="882269404"/>
                    </a:ext>
                  </a:extLst>
                </a:gridCol>
                <a:gridCol w="3487918">
                  <a:extLst>
                    <a:ext uri="{9D8B030D-6E8A-4147-A177-3AD203B41FA5}">
                      <a16:colId xmlns:a16="http://schemas.microsoft.com/office/drawing/2014/main" val="1367743381"/>
                    </a:ext>
                  </a:extLst>
                </a:gridCol>
              </a:tblGrid>
              <a:tr h="527326">
                <a:tc>
                  <a:txBody>
                    <a:bodyPr/>
                    <a:lstStyle/>
                    <a:p>
                      <a:r>
                        <a:rPr lang="en-IN" dirty="0"/>
                        <a:t>No.</a:t>
                      </a:r>
                    </a:p>
                  </a:txBody>
                  <a:tcPr/>
                </a:tc>
                <a:tc>
                  <a:txBody>
                    <a:bodyPr/>
                    <a:lstStyle/>
                    <a:p>
                      <a:r>
                        <a:rPr lang="en-IN" dirty="0"/>
                        <a:t>Source</a:t>
                      </a:r>
                    </a:p>
                  </a:txBody>
                  <a:tcPr/>
                </a:tc>
                <a:tc>
                  <a:txBody>
                    <a:bodyPr/>
                    <a:lstStyle/>
                    <a:p>
                      <a:r>
                        <a:rPr lang="en-IN" dirty="0"/>
                        <a:t>Connection with Project</a:t>
                      </a:r>
                    </a:p>
                  </a:txBody>
                  <a:tcPr/>
                </a:tc>
                <a:tc>
                  <a:txBody>
                    <a:bodyPr/>
                    <a:lstStyle/>
                    <a:p>
                      <a:r>
                        <a:rPr lang="en-IN" dirty="0"/>
                        <a:t>Learnings</a:t>
                      </a:r>
                    </a:p>
                  </a:txBody>
                  <a:tcPr/>
                </a:tc>
                <a:extLst>
                  <a:ext uri="{0D108BD9-81ED-4DB2-BD59-A6C34878D82A}">
                    <a16:rowId xmlns:a16="http://schemas.microsoft.com/office/drawing/2014/main" val="1165613651"/>
                  </a:ext>
                </a:extLst>
              </a:tr>
              <a:tr h="1210454">
                <a:tc>
                  <a:txBody>
                    <a:bodyPr/>
                    <a:lstStyle/>
                    <a:p>
                      <a:r>
                        <a:rPr lang="en-IN" sz="1600" dirty="0"/>
                        <a:t>1</a:t>
                      </a:r>
                    </a:p>
                  </a:txBody>
                  <a:tcPr/>
                </a:tc>
                <a:tc>
                  <a:txBody>
                    <a:bodyPr/>
                    <a:lstStyle/>
                    <a:p>
                      <a:r>
                        <a:rPr lang="en-IN" sz="1600" dirty="0"/>
                        <a:t>Mendeleev’s periodic table</a:t>
                      </a:r>
                    </a:p>
                  </a:txBody>
                  <a:tcPr/>
                </a:tc>
                <a:tc>
                  <a:txBody>
                    <a:bodyPr/>
                    <a:lstStyle/>
                    <a:p>
                      <a:r>
                        <a:rPr lang="en-IN" sz="1600" dirty="0"/>
                        <a:t>It is a learning tool for understanding chemistry better.</a:t>
                      </a:r>
                    </a:p>
                  </a:txBody>
                  <a:tcPr/>
                </a:tc>
                <a:tc>
                  <a:txBody>
                    <a:bodyPr/>
                    <a:lstStyle/>
                    <a:p>
                      <a:r>
                        <a:rPr lang="en-IN" sz="1600" dirty="0"/>
                        <a:t>Got the fundamentals of the projects for the same.</a:t>
                      </a:r>
                    </a:p>
                  </a:txBody>
                  <a:tcPr/>
                </a:tc>
                <a:extLst>
                  <a:ext uri="{0D108BD9-81ED-4DB2-BD59-A6C34878D82A}">
                    <a16:rowId xmlns:a16="http://schemas.microsoft.com/office/drawing/2014/main" val="220020359"/>
                  </a:ext>
                </a:extLst>
              </a:tr>
              <a:tr h="755035">
                <a:tc>
                  <a:txBody>
                    <a:bodyPr/>
                    <a:lstStyle/>
                    <a:p>
                      <a:r>
                        <a:rPr lang="en-IN" sz="1600" dirty="0"/>
                        <a:t>2</a:t>
                      </a:r>
                    </a:p>
                  </a:txBody>
                  <a:tcPr/>
                </a:tc>
                <a:tc>
                  <a:txBody>
                    <a:bodyPr/>
                    <a:lstStyle/>
                    <a:p>
                      <a:r>
                        <a:rPr lang="en-IN" sz="1600" dirty="0"/>
                        <a:t>Crossword Puzzle</a:t>
                      </a:r>
                    </a:p>
                  </a:txBody>
                  <a:tcPr/>
                </a:tc>
                <a:tc>
                  <a:txBody>
                    <a:bodyPr/>
                    <a:lstStyle/>
                    <a:p>
                      <a:r>
                        <a:rPr lang="en-IN" sz="1600" dirty="0"/>
                        <a:t>Base model for the game experience</a:t>
                      </a:r>
                    </a:p>
                  </a:txBody>
                  <a:tcPr/>
                </a:tc>
                <a:tc>
                  <a:txBody>
                    <a:bodyPr/>
                    <a:lstStyle/>
                    <a:p>
                      <a:r>
                        <a:rPr lang="en-IN" sz="1600" dirty="0"/>
                        <a:t>Viable source for memorization of table</a:t>
                      </a:r>
                    </a:p>
                  </a:txBody>
                  <a:tcPr/>
                </a:tc>
                <a:extLst>
                  <a:ext uri="{0D108BD9-81ED-4DB2-BD59-A6C34878D82A}">
                    <a16:rowId xmlns:a16="http://schemas.microsoft.com/office/drawing/2014/main" val="3504657643"/>
                  </a:ext>
                </a:extLst>
              </a:tr>
              <a:tr h="1438163">
                <a:tc>
                  <a:txBody>
                    <a:bodyPr/>
                    <a:lstStyle/>
                    <a:p>
                      <a:r>
                        <a:rPr lang="en-IN" sz="1600" dirty="0"/>
                        <a:t>3</a:t>
                      </a:r>
                    </a:p>
                  </a:txBody>
                  <a:tcPr/>
                </a:tc>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mn-lt"/>
                          <a:ea typeface="+mn-ea"/>
                          <a:cs typeface="+mn-cs"/>
                        </a:rPr>
                        <a:t>The C++ Programming Language By: Bjarne </a:t>
                      </a:r>
                      <a:r>
                        <a:rPr lang="en-US" sz="1600" b="0" i="0" kern="1200" dirty="0" err="1">
                          <a:solidFill>
                            <a:schemeClr val="dk1"/>
                          </a:solidFill>
                          <a:effectLst/>
                          <a:latin typeface="+mn-lt"/>
                          <a:ea typeface="+mn-ea"/>
                          <a:cs typeface="+mn-cs"/>
                        </a:rPr>
                        <a:t>Stroustrup</a:t>
                      </a:r>
                      <a:endParaRPr lang="en-US" sz="1600" b="0" i="0" kern="1200" dirty="0">
                        <a:solidFill>
                          <a:schemeClr val="dk1"/>
                        </a:solidFill>
                        <a:effectLst/>
                        <a:latin typeface="+mn-lt"/>
                        <a:ea typeface="+mn-ea"/>
                        <a:cs typeface="+mn-cs"/>
                      </a:endParaRPr>
                    </a:p>
                    <a:p>
                      <a:endParaRPr lang="en-IN" sz="1600" dirty="0"/>
                    </a:p>
                  </a:txBody>
                  <a:tcPr/>
                </a:tc>
                <a:tc>
                  <a:txBody>
                    <a:bodyPr/>
                    <a:lstStyle/>
                    <a:p>
                      <a:r>
                        <a:rPr lang="en-IN" sz="1600" dirty="0"/>
                        <a:t>Algorithm and backend</a:t>
                      </a:r>
                    </a:p>
                  </a:txBody>
                  <a:tcPr/>
                </a:tc>
                <a:tc>
                  <a:txBody>
                    <a:bodyPr/>
                    <a:lstStyle/>
                    <a:p>
                      <a:r>
                        <a:rPr lang="en-IN" sz="1600" dirty="0"/>
                        <a:t>Structuring the backend</a:t>
                      </a:r>
                    </a:p>
                  </a:txBody>
                  <a:tcPr/>
                </a:tc>
                <a:extLst>
                  <a:ext uri="{0D108BD9-81ED-4DB2-BD59-A6C34878D82A}">
                    <a16:rowId xmlns:a16="http://schemas.microsoft.com/office/drawing/2014/main" val="3688764416"/>
                  </a:ext>
                </a:extLst>
              </a:tr>
              <a:tr h="961534">
                <a:tc>
                  <a:txBody>
                    <a:bodyPr/>
                    <a:lstStyle/>
                    <a:p>
                      <a:r>
                        <a:rPr lang="en-IN" sz="1600" dirty="0"/>
                        <a:t>4</a:t>
                      </a:r>
                    </a:p>
                  </a:txBody>
                  <a:tcPr/>
                </a:tc>
                <a:tc>
                  <a:txBody>
                    <a:bodyPr/>
                    <a:lstStyle/>
                    <a:p>
                      <a:r>
                        <a:rPr lang="en-IN" sz="1600" dirty="0"/>
                        <a:t>3D Graphics rendering cookbook </a:t>
                      </a:r>
                      <a:r>
                        <a:rPr lang="en-IN" sz="1600" dirty="0" err="1"/>
                        <a:t>by:</a:t>
                      </a:r>
                      <a:r>
                        <a:rPr lang="en-IN" sz="1800" b="0" i="0" u="none" strike="noStrike" kern="1200" dirty="0" err="1">
                          <a:solidFill>
                            <a:schemeClr val="dk1"/>
                          </a:solidFill>
                          <a:effectLst/>
                          <a:latin typeface="+mn-lt"/>
                          <a:ea typeface="+mn-ea"/>
                          <a:cs typeface="+mn-cs"/>
                        </a:rPr>
                        <a:t>Sergey</a:t>
                      </a:r>
                      <a:r>
                        <a:rPr lang="en-IN" sz="1800" b="0" i="0" u="none" strike="noStrike" kern="1200" dirty="0">
                          <a:solidFill>
                            <a:schemeClr val="dk1"/>
                          </a:solidFill>
                          <a:effectLst/>
                          <a:latin typeface="+mn-lt"/>
                          <a:ea typeface="+mn-ea"/>
                          <a:cs typeface="+mn-cs"/>
                        </a:rPr>
                        <a:t> </a:t>
                      </a:r>
                      <a:r>
                        <a:rPr lang="en-IN" sz="1800" b="0" i="0" u="none" strike="noStrike" kern="1200" dirty="0" err="1">
                          <a:solidFill>
                            <a:schemeClr val="dk1"/>
                          </a:solidFill>
                          <a:effectLst/>
                          <a:latin typeface="+mn-lt"/>
                          <a:ea typeface="+mn-ea"/>
                          <a:cs typeface="+mn-cs"/>
                        </a:rPr>
                        <a:t>Kosarevsky</a:t>
                      </a:r>
                      <a:r>
                        <a:rPr lang="en-IN" sz="1800" b="0" i="0" kern="1200" dirty="0">
                          <a:solidFill>
                            <a:schemeClr val="dk1"/>
                          </a:solidFill>
                          <a:effectLst/>
                          <a:latin typeface="+mn-lt"/>
                          <a:ea typeface="+mn-ea"/>
                          <a:cs typeface="+mn-cs"/>
                        </a:rPr>
                        <a:t>, </a:t>
                      </a:r>
                      <a:r>
                        <a:rPr lang="en-IN" sz="1800" b="0" i="0" u="none" strike="noStrike" kern="1200" dirty="0">
                          <a:solidFill>
                            <a:schemeClr val="dk1"/>
                          </a:solidFill>
                          <a:effectLst/>
                          <a:latin typeface="+mn-lt"/>
                          <a:ea typeface="+mn-ea"/>
                          <a:cs typeface="+mn-cs"/>
                        </a:rPr>
                        <a:t>Viktor </a:t>
                      </a:r>
                      <a:r>
                        <a:rPr lang="en-IN" sz="1800" b="0" i="0" u="none" strike="noStrike" kern="1200" dirty="0" err="1">
                          <a:solidFill>
                            <a:schemeClr val="dk1"/>
                          </a:solidFill>
                          <a:effectLst/>
                          <a:latin typeface="+mn-lt"/>
                          <a:ea typeface="+mn-ea"/>
                          <a:cs typeface="+mn-cs"/>
                        </a:rPr>
                        <a:t>Latypov</a:t>
                      </a:r>
                      <a:endParaRPr lang="en-IN" sz="1800" dirty="0"/>
                    </a:p>
                  </a:txBody>
                  <a:tcPr/>
                </a:tc>
                <a:tc>
                  <a:txBody>
                    <a:bodyPr/>
                    <a:lstStyle/>
                    <a:p>
                      <a:r>
                        <a:rPr lang="en-IN" sz="1600" dirty="0"/>
                        <a:t>User Interface and Frontend</a:t>
                      </a:r>
                    </a:p>
                  </a:txBody>
                  <a:tcPr/>
                </a:tc>
                <a:tc>
                  <a:txBody>
                    <a:bodyPr/>
                    <a:lstStyle/>
                    <a:p>
                      <a:r>
                        <a:rPr lang="en-IN" sz="1600" dirty="0"/>
                        <a:t>Visualization of the game</a:t>
                      </a:r>
                    </a:p>
                  </a:txBody>
                  <a:tcPr/>
                </a:tc>
                <a:extLst>
                  <a:ext uri="{0D108BD9-81ED-4DB2-BD59-A6C34878D82A}">
                    <a16:rowId xmlns:a16="http://schemas.microsoft.com/office/drawing/2014/main" val="1526114095"/>
                  </a:ext>
                </a:extLst>
              </a:tr>
            </a:tbl>
          </a:graphicData>
        </a:graphic>
      </p:graphicFrame>
    </p:spTree>
    <p:extLst>
      <p:ext uri="{BB962C8B-B14F-4D97-AF65-F5344CB8AC3E}">
        <p14:creationId xmlns:p14="http://schemas.microsoft.com/office/powerpoint/2010/main" val="1544619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159" y="1871697"/>
            <a:ext cx="10972800" cy="1143000"/>
          </a:xfrm>
        </p:spPr>
        <p:txBody>
          <a:bodyPr>
            <a:noAutofit/>
          </a:bodyPr>
          <a:lstStyle/>
          <a:p>
            <a:r>
              <a:rPr lang="en-IN" b="1" dirty="0"/>
              <a:t>Motivation</a:t>
            </a:r>
            <a:br>
              <a:rPr lang="en-IN" b="1" dirty="0"/>
            </a:br>
            <a:b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br>
            <a:endParaRPr lang="en-IN" b="1" dirty="0"/>
          </a:p>
        </p:txBody>
      </p:sp>
      <p:sp>
        <p:nvSpPr>
          <p:cNvPr id="3" name="Content Placeholder 2">
            <a:extLst>
              <a:ext uri="{FF2B5EF4-FFF2-40B4-BE49-F238E27FC236}">
                <a16:creationId xmlns:a16="http://schemas.microsoft.com/office/drawing/2014/main" id="{0CB640CA-901F-E3DE-665A-F7BF9BE9FFDD}"/>
              </a:ext>
            </a:extLst>
          </p:cNvPr>
          <p:cNvSpPr>
            <a:spLocks noGrp="1"/>
          </p:cNvSpPr>
          <p:nvPr>
            <p:ph idx="1"/>
          </p:nvPr>
        </p:nvSpPr>
        <p:spPr>
          <a:xfrm>
            <a:off x="762000" y="3129699"/>
            <a:ext cx="10972800" cy="2055044"/>
          </a:xfrm>
        </p:spPr>
        <p:txBody>
          <a:bodyPr>
            <a:normAutofit/>
          </a:bodyPr>
          <a:lstStyle/>
          <a:p>
            <a:r>
              <a:rPr lang="en-US" sz="18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Memorizing the order of elements on the periodic table is a common challenge for students of chemistry. </a:t>
            </a:r>
          </a:p>
          <a:p>
            <a:r>
              <a:rPr lang="en-US" sz="18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Traditional methods are often inconvenient and less effective.</a:t>
            </a:r>
          </a:p>
          <a:p>
            <a:r>
              <a:rPr lang="en-US" sz="18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This project aims to address this challenge for making education interactive and engaging.</a:t>
            </a:r>
          </a:p>
          <a:p>
            <a:endParaRPr lang="en-US" sz="18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endParaRPr>
          </a:p>
        </p:txBody>
      </p:sp>
    </p:spTree>
    <p:extLst>
      <p:ext uri="{BB962C8B-B14F-4D97-AF65-F5344CB8AC3E}">
        <p14:creationId xmlns:p14="http://schemas.microsoft.com/office/powerpoint/2010/main" val="1088994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7423F-66EE-4A69-ABEB-0D8E62C3DCF9}"/>
              </a:ext>
            </a:extLst>
          </p:cNvPr>
          <p:cNvSpPr>
            <a:spLocks noGrp="1"/>
          </p:cNvSpPr>
          <p:nvPr>
            <p:ph type="title"/>
          </p:nvPr>
        </p:nvSpPr>
        <p:spPr>
          <a:xfrm>
            <a:off x="827988" y="2531098"/>
            <a:ext cx="10972800" cy="1143000"/>
          </a:xfrm>
        </p:spPr>
        <p:txBody>
          <a:bodyPr>
            <a:noAutofit/>
          </a:bodyPr>
          <a:lstStyle/>
          <a:p>
            <a:r>
              <a:rPr lang="en-US" b="1" dirty="0"/>
              <a:t>Problem Statement</a:t>
            </a:r>
            <a:br>
              <a:rPr lang="en-US" b="1" dirty="0"/>
            </a:br>
            <a:br>
              <a:rPr lang="en-US" b="1" dirty="0"/>
            </a:br>
            <a:b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br>
            <a:endParaRPr lang="en-US" b="1" dirty="0"/>
          </a:p>
        </p:txBody>
      </p:sp>
      <p:sp>
        <p:nvSpPr>
          <p:cNvPr id="3" name="Content Placeholder 2">
            <a:extLst>
              <a:ext uri="{FF2B5EF4-FFF2-40B4-BE49-F238E27FC236}">
                <a16:creationId xmlns:a16="http://schemas.microsoft.com/office/drawing/2014/main" id="{E6B4D1D2-445A-B8CC-FC0A-DA73378FDEFA}"/>
              </a:ext>
            </a:extLst>
          </p:cNvPr>
          <p:cNvSpPr>
            <a:spLocks noGrp="1"/>
          </p:cNvSpPr>
          <p:nvPr>
            <p:ph idx="1"/>
          </p:nvPr>
        </p:nvSpPr>
        <p:spPr>
          <a:xfrm>
            <a:off x="703868" y="2893245"/>
            <a:ext cx="10972800" cy="1537353"/>
          </a:xfrm>
        </p:spPr>
        <p:txBody>
          <a:bodyPr>
            <a:normAutofit/>
          </a:bodyPr>
          <a:lstStyle/>
          <a:p>
            <a:pPr marL="0" indent="0" algn="ctr">
              <a:buNone/>
            </a:pPr>
            <a:r>
              <a:rPr lang="en-IN" sz="1800" dirty="0"/>
              <a:t>There are no viable sources for </a:t>
            </a:r>
            <a:r>
              <a:rPr lang="en-US" sz="18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Memorizing the order of elements on the periodic table and no fun and interactive way for learning the basics </a:t>
            </a:r>
            <a:r>
              <a:rPr lang="en-US" sz="1800" dirty="0">
                <a:solidFill>
                  <a:srgbClr val="000000"/>
                </a:solidFill>
                <a:latin typeface="Times New Roman" panose="02020603050405020304" pitchFamily="18" charset="0"/>
                <a:ea typeface="Cambria" panose="02040503050406030204" pitchFamily="18" charset="0"/>
                <a:cs typeface="Cambria" panose="02040503050406030204" pitchFamily="18" charset="0"/>
              </a:rPr>
              <a:t>of chemistry. These cause inconvenience and often times problems for students in early grades. Often times the amalgamation of the problems above cause degradation for chemistry basis and structural knowledge. Gamified learning are often frowned upon and not looked up as a futuristic learning platform.</a:t>
            </a:r>
            <a:endParaRPr lang="en-IN" sz="1800" dirty="0"/>
          </a:p>
        </p:txBody>
      </p:sp>
    </p:spTree>
    <p:extLst>
      <p:ext uri="{BB962C8B-B14F-4D97-AF65-F5344CB8AC3E}">
        <p14:creationId xmlns:p14="http://schemas.microsoft.com/office/powerpoint/2010/main" val="3291442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6404"/>
            <a:ext cx="10972800" cy="1143000"/>
          </a:xfrm>
        </p:spPr>
        <p:txBody>
          <a:bodyPr>
            <a:noAutofit/>
          </a:bodyPr>
          <a:lstStyle/>
          <a:p>
            <a:pPr marL="306705" marR="506730" indent="-6350">
              <a:lnSpc>
                <a:spcPct val="106000"/>
              </a:lnSpc>
              <a:spcAft>
                <a:spcPts val="2265"/>
              </a:spcAft>
            </a:pPr>
            <a:r>
              <a:rPr lang="en-IN" b="1" dirty="0"/>
              <a:t>Objectives</a:t>
            </a:r>
            <a:b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br>
            <a:b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br>
            <a:endParaRPr lang="en-IN" b="1" dirty="0"/>
          </a:p>
        </p:txBody>
      </p:sp>
      <p:sp>
        <p:nvSpPr>
          <p:cNvPr id="3" name="Content Placeholder 2">
            <a:extLst>
              <a:ext uri="{FF2B5EF4-FFF2-40B4-BE49-F238E27FC236}">
                <a16:creationId xmlns:a16="http://schemas.microsoft.com/office/drawing/2014/main" id="{30EAF3BC-B9D3-63CB-0A92-A8EEDF47C759}"/>
              </a:ext>
            </a:extLst>
          </p:cNvPr>
          <p:cNvSpPr>
            <a:spLocks noGrp="1"/>
          </p:cNvSpPr>
          <p:nvPr>
            <p:ph idx="1"/>
          </p:nvPr>
        </p:nvSpPr>
        <p:spPr/>
        <p:txBody>
          <a:bodyPr>
            <a:normAutofit/>
          </a:bodyPr>
          <a:lstStyle/>
          <a:p>
            <a:r>
              <a:rPr lang="en-US" sz="18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Develop an Interactive Learning Tool:   </a:t>
            </a:r>
          </a:p>
          <a:p>
            <a:pPr lvl="1"/>
            <a:r>
              <a:rPr lang="en-US" sz="14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Create an interactive and engaging educational game that assists users in learning the order of elements on the periodic table.</a:t>
            </a:r>
            <a:endParaRPr lang="en-IN" sz="1400" dirty="0">
              <a:solidFill>
                <a:srgbClr val="000000"/>
              </a:solidFill>
              <a:latin typeface="Cambria" panose="02040503050406030204" pitchFamily="18" charset="0"/>
              <a:ea typeface="Cambria" panose="02040503050406030204" pitchFamily="18" charset="0"/>
              <a:cs typeface="Cambria" panose="02040503050406030204" pitchFamily="18" charset="0"/>
            </a:endParaRPr>
          </a:p>
          <a:p>
            <a:r>
              <a:rPr lang="en-US" sz="18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Promote Gamified Learning:    </a:t>
            </a:r>
          </a:p>
          <a:p>
            <a:pPr lvl="1"/>
            <a:r>
              <a:rPr lang="en-US" sz="14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 Leverage gamification techniques to make the process of learning element ordering enjoyable, motivating users to actively participate in the learning process.</a:t>
            </a:r>
            <a:endParaRPr lang="en-IN" sz="1400" dirty="0">
              <a:solidFill>
                <a:srgbClr val="000000"/>
              </a:solidFill>
              <a:latin typeface="Cambria" panose="02040503050406030204" pitchFamily="18" charset="0"/>
              <a:ea typeface="Cambria" panose="02040503050406030204" pitchFamily="18" charset="0"/>
              <a:cs typeface="Cambria" panose="02040503050406030204" pitchFamily="18" charset="0"/>
            </a:endParaRPr>
          </a:p>
          <a:p>
            <a:r>
              <a:rPr lang="en-US" sz="18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Enhance Retention and Comprehension:    </a:t>
            </a:r>
          </a:p>
          <a:p>
            <a:pPr lvl="1"/>
            <a:r>
              <a:rPr lang="en-US" sz="14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Improve users' retention and comprehension of the periodic table by providing a visual and interactive learning experience that goes beyond traditional rote memorization.</a:t>
            </a:r>
            <a:endParaRPr lang="en-IN" sz="1400" dirty="0">
              <a:solidFill>
                <a:srgbClr val="000000"/>
              </a:solidFill>
              <a:latin typeface="Cambria" panose="02040503050406030204" pitchFamily="18" charset="0"/>
              <a:ea typeface="Cambria" panose="02040503050406030204" pitchFamily="18" charset="0"/>
              <a:cs typeface="Cambria" panose="02040503050406030204" pitchFamily="18" charset="0"/>
            </a:endParaRPr>
          </a:p>
          <a:p>
            <a:r>
              <a:rPr lang="en-US" sz="18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Utilize OpenGL for Graphics:     </a:t>
            </a:r>
          </a:p>
          <a:p>
            <a:pPr lvl="1"/>
            <a:r>
              <a:rPr lang="en-US" sz="14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 Implement graphics and visuals using OpenGL to create an immersive and visually appealing environment that captures the attention of users.</a:t>
            </a:r>
            <a:endParaRPr lang="en-IN" sz="1400" dirty="0">
              <a:solidFill>
                <a:srgbClr val="000000"/>
              </a:solidFill>
              <a:latin typeface="Cambria" panose="02040503050406030204" pitchFamily="18" charset="0"/>
              <a:ea typeface="Cambria" panose="02040503050406030204" pitchFamily="18" charset="0"/>
              <a:cs typeface="Cambria" panose="02040503050406030204" pitchFamily="18" charset="0"/>
            </a:endParaRPr>
          </a:p>
          <a:p>
            <a:r>
              <a:rPr lang="en-US" sz="18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Efficient Data Structure Usage:      </a:t>
            </a:r>
          </a:p>
          <a:p>
            <a:pPr lvl="1"/>
            <a:r>
              <a:rPr lang="en-US" sz="14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Employ efficient data structures to manage and organize the elements of the periodic table, ensuring smooth and optimized gameplay.</a:t>
            </a:r>
            <a:endParaRPr lang="en-IN" sz="1400" dirty="0"/>
          </a:p>
        </p:txBody>
      </p:sp>
    </p:spTree>
    <p:extLst>
      <p:ext uri="{BB962C8B-B14F-4D97-AF65-F5344CB8AC3E}">
        <p14:creationId xmlns:p14="http://schemas.microsoft.com/office/powerpoint/2010/main" val="2222943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009" y="449590"/>
            <a:ext cx="10699423" cy="813602"/>
          </a:xfrm>
        </p:spPr>
        <p:txBody>
          <a:bodyPr>
            <a:noAutofit/>
          </a:bodyPr>
          <a:lstStyle/>
          <a:p>
            <a:r>
              <a:rPr lang="en-IN" b="1" dirty="0">
                <a:solidFill>
                  <a:schemeClr val="tx1"/>
                </a:solidFill>
              </a:rPr>
              <a:t>Methodology</a:t>
            </a:r>
            <a:b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br>
            <a:endParaRPr lang="en-IN" b="1" dirty="0">
              <a:solidFill>
                <a:srgbClr val="FF0000"/>
              </a:solidFill>
            </a:endParaRPr>
          </a:p>
        </p:txBody>
      </p:sp>
      <p:pic>
        <p:nvPicPr>
          <p:cNvPr id="3" name="Picture 2">
            <a:extLst>
              <a:ext uri="{FF2B5EF4-FFF2-40B4-BE49-F238E27FC236}">
                <a16:creationId xmlns:a16="http://schemas.microsoft.com/office/drawing/2014/main" id="{7F2B0F83-B7BB-8D39-7E87-6A2896922CD1}"/>
              </a:ext>
            </a:extLst>
          </p:cNvPr>
          <p:cNvPicPr>
            <a:picLocks noChangeAspect="1"/>
          </p:cNvPicPr>
          <p:nvPr/>
        </p:nvPicPr>
        <p:blipFill>
          <a:blip r:embed="rId2"/>
          <a:stretch>
            <a:fillRect/>
          </a:stretch>
        </p:blipFill>
        <p:spPr>
          <a:xfrm>
            <a:off x="3847432" y="1110915"/>
            <a:ext cx="4497136" cy="4977599"/>
          </a:xfrm>
          <a:prstGeom prst="rect">
            <a:avLst/>
          </a:prstGeom>
        </p:spPr>
      </p:pic>
    </p:spTree>
    <p:extLst>
      <p:ext uri="{BB962C8B-B14F-4D97-AF65-F5344CB8AC3E}">
        <p14:creationId xmlns:p14="http://schemas.microsoft.com/office/powerpoint/2010/main" val="2490127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919" y="1404594"/>
            <a:ext cx="11568546" cy="671272"/>
          </a:xfrm>
        </p:spPr>
        <p:txBody>
          <a:bodyPr>
            <a:noAutofit/>
          </a:bodyPr>
          <a:lstStyle/>
          <a:p>
            <a:pPr marL="342900" marR="506730" lvl="0" indent="-342900" fontAlgn="base">
              <a:lnSpc>
                <a:spcPct val="106000"/>
              </a:lnSpc>
              <a:spcAft>
                <a:spcPts val="885"/>
              </a:spcAft>
              <a:buClr>
                <a:srgbClr val="000000"/>
              </a:buClr>
              <a:buSzPts val="1000"/>
              <a:buFont typeface="Arial" panose="020B0604020202020204" pitchFamily="34" charset="0"/>
              <a:buChar char="•"/>
            </a:pPr>
            <a:r>
              <a:rPr lang="en-IN" b="1" dirty="0">
                <a:solidFill>
                  <a:schemeClr val="tx1"/>
                </a:solidFill>
              </a:rPr>
              <a:t>Experimental Setup</a:t>
            </a:r>
            <a:br>
              <a:rPr lang="en-IN" b="1" dirty="0">
                <a:solidFill>
                  <a:schemeClr val="tx1"/>
                </a:solidFill>
              </a:rPr>
            </a:br>
            <a:endParaRPr lang="en-IN" sz="2000" b="1" dirty="0">
              <a:solidFill>
                <a:schemeClr val="tx1"/>
              </a:solidFill>
            </a:endParaRPr>
          </a:p>
        </p:txBody>
      </p:sp>
      <p:graphicFrame>
        <p:nvGraphicFramePr>
          <p:cNvPr id="3" name="Table 2">
            <a:extLst>
              <a:ext uri="{FF2B5EF4-FFF2-40B4-BE49-F238E27FC236}">
                <a16:creationId xmlns:a16="http://schemas.microsoft.com/office/drawing/2014/main" id="{9ED31C9B-BC39-E59D-F65D-820F15A37B0B}"/>
              </a:ext>
            </a:extLst>
          </p:cNvPr>
          <p:cNvGraphicFramePr>
            <a:graphicFrameLocks noGrp="1"/>
          </p:cNvGraphicFramePr>
          <p:nvPr>
            <p:extLst>
              <p:ext uri="{D42A27DB-BD31-4B8C-83A1-F6EECF244321}">
                <p14:modId xmlns:p14="http://schemas.microsoft.com/office/powerpoint/2010/main" val="2075433076"/>
              </p:ext>
            </p:extLst>
          </p:nvPr>
        </p:nvGraphicFramePr>
        <p:xfrm>
          <a:off x="1884241" y="2227955"/>
          <a:ext cx="8127999" cy="34137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379784723"/>
                    </a:ext>
                  </a:extLst>
                </a:gridCol>
                <a:gridCol w="2709333">
                  <a:extLst>
                    <a:ext uri="{9D8B030D-6E8A-4147-A177-3AD203B41FA5}">
                      <a16:colId xmlns:a16="http://schemas.microsoft.com/office/drawing/2014/main" val="2369711661"/>
                    </a:ext>
                  </a:extLst>
                </a:gridCol>
                <a:gridCol w="2709333">
                  <a:extLst>
                    <a:ext uri="{9D8B030D-6E8A-4147-A177-3AD203B41FA5}">
                      <a16:colId xmlns:a16="http://schemas.microsoft.com/office/drawing/2014/main" val="2130570345"/>
                    </a:ext>
                  </a:extLst>
                </a:gridCol>
              </a:tblGrid>
              <a:tr h="370840">
                <a:tc>
                  <a:txBody>
                    <a:bodyPr/>
                    <a:lstStyle/>
                    <a:p>
                      <a:r>
                        <a:rPr lang="en-IN" dirty="0"/>
                        <a:t>No.</a:t>
                      </a:r>
                    </a:p>
                  </a:txBody>
                  <a:tcPr/>
                </a:tc>
                <a:tc>
                  <a:txBody>
                    <a:bodyPr/>
                    <a:lstStyle/>
                    <a:p>
                      <a:r>
                        <a:rPr lang="en-IN" dirty="0"/>
                        <a:t>Specification</a:t>
                      </a:r>
                    </a:p>
                  </a:txBody>
                  <a:tcPr/>
                </a:tc>
                <a:tc>
                  <a:txBody>
                    <a:bodyPr/>
                    <a:lstStyle/>
                    <a:p>
                      <a:endParaRPr lang="en-IN" dirty="0"/>
                    </a:p>
                  </a:txBody>
                  <a:tcPr/>
                </a:tc>
                <a:extLst>
                  <a:ext uri="{0D108BD9-81ED-4DB2-BD59-A6C34878D82A}">
                    <a16:rowId xmlns:a16="http://schemas.microsoft.com/office/drawing/2014/main" val="505836363"/>
                  </a:ext>
                </a:extLst>
              </a:tr>
              <a:tr h="370840">
                <a:tc>
                  <a:txBody>
                    <a:bodyPr/>
                    <a:lstStyle/>
                    <a:p>
                      <a:r>
                        <a:rPr lang="en-IN" dirty="0"/>
                        <a:t>1</a:t>
                      </a:r>
                    </a:p>
                  </a:txBody>
                  <a:tcPr/>
                </a:tc>
                <a:tc>
                  <a:txBody>
                    <a:bodyPr/>
                    <a:lstStyle/>
                    <a:p>
                      <a:r>
                        <a:rPr lang="en-IN" dirty="0"/>
                        <a:t>Hardware</a:t>
                      </a:r>
                    </a:p>
                  </a:txBody>
                  <a:tcPr/>
                </a:tc>
                <a:tc>
                  <a:txBody>
                    <a:bodyPr/>
                    <a:lstStyle/>
                    <a:p>
                      <a:pPr marL="800089" lvl="1" indent="-342900" algn="l" fontAlgn="base">
                        <a:buFont typeface="Arial" panose="020B0604020202020204" pitchFamily="34" charset="0"/>
                        <a:buChar char="•"/>
                      </a:pPr>
                      <a:r>
                        <a:rPr lang="en-US" sz="1200" u="none" strike="noStrike" kern="1200" dirty="0">
                          <a:solidFill>
                            <a:schemeClr val="dk1"/>
                          </a:solidFill>
                          <a:effectLst/>
                          <a:latin typeface="+mn-lt"/>
                          <a:ea typeface="+mn-ea"/>
                          <a:cs typeface="+mn-cs"/>
                        </a:rPr>
                        <a:t>64 bits processor architecture supported by windows.</a:t>
                      </a:r>
                      <a:endParaRPr lang="en-IN" sz="1200" u="none" strike="noStrike" kern="1200" dirty="0">
                        <a:solidFill>
                          <a:schemeClr val="dk1"/>
                        </a:solidFill>
                        <a:effectLst/>
                        <a:latin typeface="+mn-lt"/>
                        <a:ea typeface="+mn-ea"/>
                        <a:cs typeface="+mn-cs"/>
                      </a:endParaRPr>
                    </a:p>
                    <a:p>
                      <a:pPr marL="800089" lvl="1" indent="-342900" algn="l" fontAlgn="base">
                        <a:buFont typeface="Arial" panose="020B0604020202020204" pitchFamily="34" charset="0"/>
                        <a:buChar char="•"/>
                      </a:pPr>
                      <a:r>
                        <a:rPr lang="en-US" sz="1200" u="none" strike="noStrike" kern="1200" dirty="0">
                          <a:solidFill>
                            <a:schemeClr val="dk1"/>
                          </a:solidFill>
                          <a:effectLst/>
                          <a:latin typeface="+mn-lt"/>
                          <a:ea typeface="+mn-ea"/>
                          <a:cs typeface="+mn-cs"/>
                        </a:rPr>
                        <a:t>Minimum RAM requirement for proper functioning is 4 GB.</a:t>
                      </a:r>
                      <a:endParaRPr lang="en-IN" sz="1200" u="none" strike="noStrike" kern="1200" dirty="0">
                        <a:solidFill>
                          <a:schemeClr val="dk1"/>
                        </a:solidFill>
                        <a:effectLst/>
                        <a:latin typeface="+mn-lt"/>
                        <a:ea typeface="+mn-ea"/>
                        <a:cs typeface="+mn-cs"/>
                      </a:endParaRPr>
                    </a:p>
                    <a:p>
                      <a:pPr marL="800089" lvl="1" indent="-342900" algn="l" fontAlgn="base">
                        <a:buFont typeface="Arial" panose="020B0604020202020204" pitchFamily="34" charset="0"/>
                        <a:buChar char="•"/>
                      </a:pPr>
                      <a:r>
                        <a:rPr lang="en-US" sz="1200" u="none" strike="noStrike" kern="1200" dirty="0">
                          <a:solidFill>
                            <a:schemeClr val="dk1"/>
                          </a:solidFill>
                          <a:effectLst/>
                          <a:latin typeface="+mn-lt"/>
                          <a:ea typeface="+mn-ea"/>
                          <a:cs typeface="+mn-cs"/>
                        </a:rPr>
                        <a:t>Required input as well as output devices.</a:t>
                      </a:r>
                      <a:endParaRPr lang="en-IN" sz="1200" u="none" strike="noStrike" kern="1200" dirty="0">
                        <a:solidFill>
                          <a:schemeClr val="dk1"/>
                        </a:solidFill>
                        <a:effectLst/>
                        <a:latin typeface="+mn-lt"/>
                        <a:ea typeface="+mn-ea"/>
                        <a:cs typeface="+mn-cs"/>
                      </a:endParaRPr>
                    </a:p>
                    <a:p>
                      <a:pPr marL="800089" lvl="1" indent="-342900" algn="l" fontAlgn="base">
                        <a:buFont typeface="Arial" panose="020B0604020202020204" pitchFamily="34" charset="0"/>
                        <a:buChar char="•"/>
                      </a:pPr>
                      <a:r>
                        <a:rPr lang="en-US" sz="1200" u="none" strike="noStrike" kern="1200" dirty="0">
                          <a:solidFill>
                            <a:schemeClr val="dk1"/>
                          </a:solidFill>
                          <a:effectLst/>
                          <a:latin typeface="+mn-lt"/>
                          <a:ea typeface="+mn-ea"/>
                          <a:cs typeface="+mn-cs"/>
                        </a:rPr>
                        <a:t>Required sufficient Graphic card for image processing.</a:t>
                      </a:r>
                      <a:endParaRPr lang="en-IN" sz="1200" u="none" strike="noStrike" kern="1200" dirty="0">
                        <a:solidFill>
                          <a:schemeClr val="dk1"/>
                        </a:solidFill>
                        <a:effectLst/>
                        <a:latin typeface="+mn-lt"/>
                        <a:ea typeface="+mn-ea"/>
                        <a:cs typeface="+mn-cs"/>
                      </a:endParaRPr>
                    </a:p>
                    <a:p>
                      <a:pPr marL="342900" indent="-342900">
                        <a:buFont typeface="Arial" panose="020B0604020202020204" pitchFamily="34" charset="0"/>
                        <a:buChar char="•"/>
                      </a:pPr>
                      <a:endParaRPr lang="en-IN" sz="1200" dirty="0"/>
                    </a:p>
                  </a:txBody>
                  <a:tcPr/>
                </a:tc>
                <a:extLst>
                  <a:ext uri="{0D108BD9-81ED-4DB2-BD59-A6C34878D82A}">
                    <a16:rowId xmlns:a16="http://schemas.microsoft.com/office/drawing/2014/main" val="3777974251"/>
                  </a:ext>
                </a:extLst>
              </a:tr>
              <a:tr h="370840">
                <a:tc>
                  <a:txBody>
                    <a:bodyPr/>
                    <a:lstStyle/>
                    <a:p>
                      <a:r>
                        <a:rPr lang="en-IN" dirty="0"/>
                        <a:t>2</a:t>
                      </a:r>
                    </a:p>
                  </a:txBody>
                  <a:tcPr/>
                </a:tc>
                <a:tc>
                  <a:txBody>
                    <a:bodyPr/>
                    <a:lstStyle/>
                    <a:p>
                      <a:r>
                        <a:rPr lang="en-IN" dirty="0"/>
                        <a:t>Software</a:t>
                      </a:r>
                    </a:p>
                  </a:txBody>
                  <a:tcPr/>
                </a:tc>
                <a:tc>
                  <a:txBody>
                    <a:bodyPr/>
                    <a:lstStyle/>
                    <a:p>
                      <a:pPr marL="800089" lvl="1" indent="-342900" fontAlgn="base">
                        <a:buFont typeface="Arial" panose="020B0604020202020204" pitchFamily="34" charset="0"/>
                        <a:buChar char="•"/>
                      </a:pPr>
                      <a:r>
                        <a:rPr lang="en-US" sz="1200" u="none" strike="noStrike" kern="1200" dirty="0">
                          <a:solidFill>
                            <a:schemeClr val="dk1"/>
                          </a:solidFill>
                          <a:effectLst/>
                          <a:latin typeface="+mn-lt"/>
                          <a:ea typeface="+mn-ea"/>
                          <a:cs typeface="+mn-cs"/>
                        </a:rPr>
                        <a:t>This system is developed in OpenGL.</a:t>
                      </a:r>
                      <a:endParaRPr lang="en-IN" sz="1200" u="none" strike="noStrike" kern="1200" dirty="0">
                        <a:solidFill>
                          <a:schemeClr val="dk1"/>
                        </a:solidFill>
                        <a:effectLst/>
                        <a:latin typeface="+mn-lt"/>
                        <a:ea typeface="+mn-ea"/>
                        <a:cs typeface="+mn-cs"/>
                      </a:endParaRPr>
                    </a:p>
                    <a:p>
                      <a:pPr marL="800089" lvl="1" indent="-342900" fontAlgn="base">
                        <a:buFont typeface="Arial" panose="020B0604020202020204" pitchFamily="34" charset="0"/>
                        <a:buChar char="•"/>
                      </a:pPr>
                      <a:r>
                        <a:rPr lang="en-US" sz="1200" u="none" strike="noStrike" kern="1200" dirty="0">
                          <a:solidFill>
                            <a:schemeClr val="dk1"/>
                          </a:solidFill>
                          <a:effectLst/>
                          <a:latin typeface="+mn-lt"/>
                          <a:ea typeface="+mn-ea"/>
                          <a:cs typeface="+mn-cs"/>
                        </a:rPr>
                        <a:t> C++ compiler.</a:t>
                      </a:r>
                      <a:endParaRPr lang="en-IN" sz="1200" u="none" strike="noStrike" kern="1200" dirty="0">
                        <a:solidFill>
                          <a:schemeClr val="dk1"/>
                        </a:solidFill>
                        <a:effectLst/>
                        <a:latin typeface="+mn-lt"/>
                        <a:ea typeface="+mn-ea"/>
                        <a:cs typeface="+mn-cs"/>
                      </a:endParaRPr>
                    </a:p>
                    <a:p>
                      <a:endParaRPr lang="en-IN" dirty="0"/>
                    </a:p>
                  </a:txBody>
                  <a:tcPr/>
                </a:tc>
                <a:extLst>
                  <a:ext uri="{0D108BD9-81ED-4DB2-BD59-A6C34878D82A}">
                    <a16:rowId xmlns:a16="http://schemas.microsoft.com/office/drawing/2014/main" val="1131737928"/>
                  </a:ext>
                </a:extLst>
              </a:tr>
            </a:tbl>
          </a:graphicData>
        </a:graphic>
      </p:graphicFrame>
    </p:spTree>
    <p:extLst>
      <p:ext uri="{BB962C8B-B14F-4D97-AF65-F5344CB8AC3E}">
        <p14:creationId xmlns:p14="http://schemas.microsoft.com/office/powerpoint/2010/main" val="3628517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8488</TotalTime>
  <Words>804</Words>
  <Application>Microsoft Office PowerPoint</Application>
  <PresentationFormat>Widescreen</PresentationFormat>
  <Paragraphs>102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Cambria</vt:lpstr>
      <vt:lpstr>Times New Roman</vt:lpstr>
      <vt:lpstr>Office Theme</vt:lpstr>
      <vt:lpstr>PowerPoint Presentation</vt:lpstr>
      <vt:lpstr>Project Title</vt:lpstr>
      <vt:lpstr>INTRODUCTION </vt:lpstr>
      <vt:lpstr>Literature Review</vt:lpstr>
      <vt:lpstr>Motivation  </vt:lpstr>
      <vt:lpstr>Problem Statement   </vt:lpstr>
      <vt:lpstr>Objectives  </vt:lpstr>
      <vt:lpstr>Methodology </vt:lpstr>
      <vt:lpstr>Experimental Setup </vt:lpstr>
      <vt:lpstr>Use case</vt:lpstr>
      <vt:lpstr>Activity Diagram</vt:lpstr>
      <vt:lpstr>Data Flow diagram</vt:lpstr>
      <vt:lpstr>Algorithmic approach / Learnings</vt:lpstr>
      <vt:lpstr>PERT Chart </vt:lpstr>
      <vt:lpstr>References &amp; GIT link   https://www.geeksforgeeks.org/tag/opengl/ https://pubchem.ncbi.nlm.nih.gov/periodic-table/ https://stackoverflow.com/questions/595131/robust-and-flexible-3d-data-structure https://github.com/topics/opengl-project https://learnopengl.com/Getting-started/OpenGL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Strengthen the embankments</dc:title>
  <dc:creator>Apple 2</dc:creator>
  <cp:lastModifiedBy>Shahan Ali</cp:lastModifiedBy>
  <cp:revision>672</cp:revision>
  <cp:lastPrinted>2017-08-16T11:40:20Z</cp:lastPrinted>
  <dcterms:created xsi:type="dcterms:W3CDTF">2017-08-14T08:34:40Z</dcterms:created>
  <dcterms:modified xsi:type="dcterms:W3CDTF">2023-12-06T08:19:10Z</dcterms:modified>
</cp:coreProperties>
</file>