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355" r:id="rId2"/>
    <p:sldId id="356" r:id="rId3"/>
    <p:sldId id="374" r:id="rId4"/>
    <p:sldId id="367" r:id="rId5"/>
    <p:sldId id="359" r:id="rId6"/>
    <p:sldId id="360" r:id="rId7"/>
    <p:sldId id="368" r:id="rId8"/>
    <p:sldId id="372" r:id="rId9"/>
    <p:sldId id="365" r:id="rId10"/>
    <p:sldId id="375" r:id="rId11"/>
    <p:sldId id="366" r:id="rId12"/>
    <p:sldId id="358" r:id="rId13"/>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5196" autoAdjust="0"/>
  </p:normalViewPr>
  <p:slideViewPr>
    <p:cSldViewPr snapToGrid="0" snapToObjects="1">
      <p:cViewPr varScale="1">
        <p:scale>
          <a:sx n="81" d="100"/>
          <a:sy n="81" d="100"/>
        </p:scale>
        <p:origin x="581" y="62"/>
      </p:cViewPr>
      <p:guideLst>
        <p:guide orient="horz" pos="2160"/>
        <p:guide pos="3840"/>
      </p:guideLst>
    </p:cSldViewPr>
  </p:slideViewPr>
  <p:outlineViewPr>
    <p:cViewPr>
      <p:scale>
        <a:sx n="33" d="100"/>
        <a:sy n="33" d="100"/>
      </p:scale>
      <p:origin x="0" y="-11093"/>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4/30/2024</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4/30/2024</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4/30/2024</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4/30/2024</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4/30/2024</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155521-4A1B-07F1-5EB7-3EC70C7AB414}"/>
              </a:ext>
            </a:extLst>
          </p:cNvPr>
          <p:cNvPicPr>
            <a:picLocks noChangeAspect="1"/>
          </p:cNvPicPr>
          <p:nvPr/>
        </p:nvPicPr>
        <p:blipFill>
          <a:blip r:embed="rId2"/>
          <a:stretch>
            <a:fillRect/>
          </a:stretch>
        </p:blipFill>
        <p:spPr>
          <a:xfrm>
            <a:off x="3886200" y="1981561"/>
            <a:ext cx="4419600" cy="1801368"/>
          </a:xfrm>
          <a:prstGeom prst="rect">
            <a:avLst/>
          </a:prstGeom>
        </p:spPr>
      </p:pic>
    </p:spTree>
    <p:extLst>
      <p:ext uri="{BB962C8B-B14F-4D97-AF65-F5344CB8AC3E}">
        <p14:creationId xmlns:p14="http://schemas.microsoft.com/office/powerpoint/2010/main"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3E3E-4004-4696-27A3-456E6CB98EA4}"/>
              </a:ext>
            </a:extLst>
          </p:cNvPr>
          <p:cNvSpPr>
            <a:spLocks noGrp="1"/>
          </p:cNvSpPr>
          <p:nvPr>
            <p:ph type="title"/>
          </p:nvPr>
        </p:nvSpPr>
        <p:spPr>
          <a:xfrm>
            <a:off x="0" y="1059769"/>
            <a:ext cx="12192000" cy="564910"/>
          </a:xfrm>
        </p:spPr>
        <p:txBody>
          <a:bodyPr>
            <a:normAutofit fontScale="90000"/>
          </a:bodyPr>
          <a:lstStyle/>
          <a:p>
            <a:r>
              <a:rPr lang="en-IN" dirty="0"/>
              <a:t>Algorithm</a:t>
            </a:r>
          </a:p>
        </p:txBody>
      </p:sp>
      <p:pic>
        <p:nvPicPr>
          <p:cNvPr id="3" name="Picture 2">
            <a:extLst>
              <a:ext uri="{FF2B5EF4-FFF2-40B4-BE49-F238E27FC236}">
                <a16:creationId xmlns:a16="http://schemas.microsoft.com/office/drawing/2014/main" id="{17D43BFB-88A3-2E9D-F588-FFE33E64FC9C}"/>
              </a:ext>
            </a:extLst>
          </p:cNvPr>
          <p:cNvPicPr>
            <a:picLocks noChangeAspect="1"/>
          </p:cNvPicPr>
          <p:nvPr/>
        </p:nvPicPr>
        <p:blipFill>
          <a:blip r:embed="rId2"/>
          <a:stretch>
            <a:fillRect/>
          </a:stretch>
        </p:blipFill>
        <p:spPr>
          <a:xfrm>
            <a:off x="3782779" y="1794711"/>
            <a:ext cx="4861600" cy="4730794"/>
          </a:xfrm>
          <a:prstGeom prst="rect">
            <a:avLst/>
          </a:prstGeom>
        </p:spPr>
      </p:pic>
    </p:spTree>
    <p:extLst>
      <p:ext uri="{BB962C8B-B14F-4D97-AF65-F5344CB8AC3E}">
        <p14:creationId xmlns:p14="http://schemas.microsoft.com/office/powerpoint/2010/main" val="312125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480"/>
            <a:ext cx="12192000" cy="3879388"/>
          </a:xfrm>
        </p:spPr>
        <p:txBody>
          <a:bodyPr>
            <a:noAutofit/>
          </a:bodyPr>
          <a:lstStyle/>
          <a:p>
            <a:pPr marL="643255" indent="-6350" algn="l">
              <a:lnSpc>
                <a:spcPct val="107000"/>
              </a:lnSpc>
              <a:spcAft>
                <a:spcPts val="915"/>
              </a:spcAft>
            </a:pPr>
            <a:r>
              <a:rPr lang="en-IN" b="1" dirty="0">
                <a:solidFill>
                  <a:schemeClr val="tx1"/>
                </a:solidFill>
              </a:rPr>
              <a:t>References &amp; GIT link</a:t>
            </a:r>
            <a:br>
              <a:rPr lang="en-IN" b="1" dirty="0"/>
            </a:br>
            <a:r>
              <a:rPr lang="en-US" sz="1800" dirty="0">
                <a:solidFill>
                  <a:schemeClr val="tx1"/>
                </a:solidFill>
                <a:effectLst/>
                <a:latin typeface="Times New Roman" panose="02020603050405020304" pitchFamily="18" charset="0"/>
                <a:ea typeface="Calibri" panose="020F0502020204030204" pitchFamily="34" charset="0"/>
                <a:cs typeface="Cambria" panose="02040503050406030204" pitchFamily="18" charset="0"/>
              </a:rPr>
              <a:t> </a:t>
            </a:r>
            <a:br>
              <a:rPr lang="en-IN"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br>
            <a:r>
              <a:rPr lang="en-US" sz="1800" u="sng" dirty="0">
                <a:solidFill>
                  <a:schemeClr val="tx1"/>
                </a:solidFill>
                <a:effectLst/>
                <a:latin typeface="Times New Roman" panose="02020603050405020304" pitchFamily="18" charset="0"/>
                <a:ea typeface="Cambria" panose="02040503050406030204" pitchFamily="18" charset="0"/>
                <a:cs typeface="Cambria" panose="02040503050406030204" pitchFamily="18" charset="0"/>
              </a:rPr>
              <a:t>https://unity.com/</a:t>
            </a:r>
            <a:br>
              <a:rPr lang="en-US" sz="1800" u="sng" dirty="0">
                <a:solidFill>
                  <a:schemeClr val="tx1"/>
                </a:solidFill>
                <a:effectLst/>
                <a:latin typeface="Times New Roman" panose="02020603050405020304" pitchFamily="18" charset="0"/>
                <a:ea typeface="Cambria" panose="02040503050406030204" pitchFamily="18" charset="0"/>
                <a:cs typeface="Cambria" panose="02040503050406030204" pitchFamily="18" charset="0"/>
              </a:rPr>
            </a:br>
            <a:r>
              <a:rPr lang="en-US" sz="1800" u="sng" dirty="0">
                <a:solidFill>
                  <a:schemeClr val="tx1"/>
                </a:solidFill>
                <a:effectLst/>
                <a:latin typeface="Times New Roman" panose="02020603050405020304" pitchFamily="18" charset="0"/>
                <a:ea typeface="Cambria" panose="02040503050406030204" pitchFamily="18" charset="0"/>
                <a:cs typeface="Cambria" panose="02040503050406030204" pitchFamily="18" charset="0"/>
              </a:rPr>
              <a:t>https://assetstore.unity.com/</a:t>
            </a:r>
            <a:br>
              <a:rPr lang="en-US" sz="1800" dirty="0">
                <a:solidFill>
                  <a:schemeClr val="tx1"/>
                </a:solidFill>
                <a:effectLst/>
                <a:latin typeface="Times New Roman" panose="02020603050405020304" pitchFamily="18" charset="0"/>
                <a:ea typeface="Cambria" panose="02040503050406030204" pitchFamily="18" charset="0"/>
                <a:cs typeface="Cambria" panose="02040503050406030204" pitchFamily="18" charset="0"/>
              </a:rPr>
            </a:br>
            <a:r>
              <a:rPr lang="en-US" sz="1800" u="sng" dirty="0">
                <a:solidFill>
                  <a:schemeClr val="tx1"/>
                </a:solidFill>
                <a:effectLst/>
                <a:latin typeface="Times New Roman" panose="02020603050405020304" pitchFamily="18" charset="0"/>
                <a:ea typeface="Cambria" panose="02040503050406030204" pitchFamily="18" charset="0"/>
                <a:cs typeface="Cambria" panose="02040503050406030204" pitchFamily="18" charset="0"/>
              </a:rPr>
              <a:t>https://www.geeksforgeeks.org/unity-books-for-game-development/</a:t>
            </a:r>
            <a:br>
              <a:rPr lang="en-US" sz="1800" u="sng" dirty="0">
                <a:solidFill>
                  <a:schemeClr val="tx1"/>
                </a:solidFill>
                <a:effectLst/>
                <a:latin typeface="Times New Roman" panose="02020603050405020304" pitchFamily="18" charset="0"/>
                <a:ea typeface="Cambria" panose="02040503050406030204" pitchFamily="18" charset="0"/>
                <a:cs typeface="Cambria" panose="02040503050406030204" pitchFamily="18" charset="0"/>
              </a:rPr>
            </a:br>
            <a:r>
              <a:rPr lang="en-US" sz="1800" u="sng" dirty="0">
                <a:solidFill>
                  <a:schemeClr val="tx1"/>
                </a:solidFill>
                <a:effectLst/>
                <a:latin typeface="Times New Roman" panose="02020603050405020304" pitchFamily="18" charset="0"/>
                <a:ea typeface="Cambria" panose="02040503050406030204" pitchFamily="18" charset="0"/>
                <a:cs typeface="Cambria" panose="02040503050406030204" pitchFamily="18" charset="0"/>
              </a:rPr>
              <a:t>https://unity.com/solutions/indie-innovation</a:t>
            </a:r>
            <a:br>
              <a:rPr lang="en-IN"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br>
            <a:r>
              <a:rPr lang="en-US" sz="1800" u="sng" dirty="0">
                <a:solidFill>
                  <a:schemeClr val="tx1"/>
                </a:solidFill>
                <a:effectLst/>
                <a:latin typeface="Times New Roman" panose="02020603050405020304" pitchFamily="18" charset="0"/>
                <a:ea typeface="Cambria" panose="02040503050406030204" pitchFamily="18" charset="0"/>
                <a:cs typeface="Cambria" panose="02040503050406030204" pitchFamily="18" charset="0"/>
              </a:rPr>
              <a:t>https://flylib.com/books/en/2.208.1.86/1/</a:t>
            </a:r>
            <a:br>
              <a:rPr lang="en-IN"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br>
            <a:r>
              <a:rPr lang="en-US" sz="1800" u="sng" dirty="0">
                <a:solidFill>
                  <a:schemeClr val="tx1"/>
                </a:solidFill>
                <a:effectLst/>
                <a:latin typeface="Times New Roman" panose="02020603050405020304" pitchFamily="18" charset="0"/>
                <a:ea typeface="Cambria" panose="02040503050406030204" pitchFamily="18" charset="0"/>
                <a:cs typeface="Cambria" panose="02040503050406030204" pitchFamily="18" charset="0"/>
              </a:rPr>
              <a:t>https://unity.com/open-projects</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u="sng"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https://en.wikipedia.org/wiki/Unity_(game_engine)</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IN" b="1" dirty="0"/>
          </a:p>
        </p:txBody>
      </p:sp>
    </p:spTree>
    <p:extLst>
      <p:ext uri="{BB962C8B-B14F-4D97-AF65-F5344CB8AC3E}">
        <p14:creationId xmlns:p14="http://schemas.microsoft.com/office/powerpoint/2010/main" val="335886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465860"/>
            <a:ext cx="12192000" cy="890154"/>
          </a:xfrm>
        </p:spPr>
        <p:txBody>
          <a:bodyPr/>
          <a:lstStyle/>
          <a:p>
            <a:r>
              <a:rPr lang="en-US" b="1" dirty="0"/>
              <a:t>Project Title</a:t>
            </a:r>
          </a:p>
        </p:txBody>
      </p:sp>
      <p:sp>
        <p:nvSpPr>
          <p:cNvPr id="3" name="Title 1">
            <a:extLst>
              <a:ext uri="{FF2B5EF4-FFF2-40B4-BE49-F238E27FC236}">
                <a16:creationId xmlns:a16="http://schemas.microsoft.com/office/drawing/2014/main" id="{4D1F7A0E-301F-433F-A66A-D8416CCD3AAF}"/>
              </a:ext>
            </a:extLst>
          </p:cNvPr>
          <p:cNvSpPr txBox="1">
            <a:spLocks/>
          </p:cNvSpPr>
          <p:nvPr/>
        </p:nvSpPr>
        <p:spPr>
          <a:xfrm>
            <a:off x="7606004" y="5583641"/>
            <a:ext cx="3002540" cy="890154"/>
          </a:xfrm>
          <a:prstGeom prst="rect">
            <a:avLst/>
          </a:prstGeom>
        </p:spPr>
        <p:txBody>
          <a:bodyPr vert="horz" lIns="91438" tIns="45719" rIns="91438" bIns="45719" rtlCol="0" anchor="ctr">
            <a:normAutofit lnSpcReduction="10000"/>
          </a:bodyPr>
          <a:lstStyle>
            <a:lvl1pPr algn="ctr" defTabSz="457189"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US" sz="2000" dirty="0"/>
              <a:t>Project Guide</a:t>
            </a:r>
          </a:p>
          <a:p>
            <a:endParaRPr lang="en-US" sz="2000" dirty="0"/>
          </a:p>
          <a:p>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US" sz="1800" b="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Alind</a:t>
            </a:r>
            <a:r>
              <a:rPr lang="en-US"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Sir</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US" sz="2000" dirty="0"/>
          </a:p>
        </p:txBody>
      </p:sp>
      <p:sp>
        <p:nvSpPr>
          <p:cNvPr id="4" name="TextBox 3">
            <a:extLst>
              <a:ext uri="{FF2B5EF4-FFF2-40B4-BE49-F238E27FC236}">
                <a16:creationId xmlns:a16="http://schemas.microsoft.com/office/drawing/2014/main" id="{7EBAEF28-F4DF-D3D7-4266-B41CFD2980EF}"/>
              </a:ext>
            </a:extLst>
          </p:cNvPr>
          <p:cNvSpPr txBox="1"/>
          <p:nvPr/>
        </p:nvSpPr>
        <p:spPr>
          <a:xfrm>
            <a:off x="1295044" y="1321971"/>
            <a:ext cx="9842739" cy="591957"/>
          </a:xfrm>
          <a:prstGeom prst="rect">
            <a:avLst/>
          </a:prstGeom>
          <a:noFill/>
        </p:spPr>
        <p:txBody>
          <a:bodyPr wrap="square" rtlCol="0">
            <a:spAutoFit/>
          </a:bodyPr>
          <a:lstStyle/>
          <a:p>
            <a:pPr marL="6350" marR="396240" indent="-6350" algn="ctr">
              <a:lnSpc>
                <a:spcPct val="110000"/>
              </a:lnSpc>
              <a:spcAft>
                <a:spcPts val="2210"/>
              </a:spcAft>
            </a:pPr>
            <a:r>
              <a:rPr lang="en-US" sz="3200" b="1" dirty="0">
                <a:solidFill>
                  <a:srgbClr val="000000"/>
                </a:solidFill>
                <a:latin typeface="Cambria" panose="02040503050406030204" pitchFamily="18" charset="0"/>
                <a:ea typeface="Cambria" panose="02040503050406030204" pitchFamily="18" charset="0"/>
                <a:cs typeface="Cambria" panose="02040503050406030204" pitchFamily="18" charset="0"/>
              </a:rPr>
              <a:t>SHOOT’N SHIELD</a:t>
            </a:r>
            <a:endParaRPr lang="en-IN" sz="3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graphicFrame>
        <p:nvGraphicFramePr>
          <p:cNvPr id="7" name="Table 4">
            <a:extLst>
              <a:ext uri="{FF2B5EF4-FFF2-40B4-BE49-F238E27FC236}">
                <a16:creationId xmlns:a16="http://schemas.microsoft.com/office/drawing/2014/main" id="{78883B35-7BC9-3A23-A9FA-58104A8410D4}"/>
              </a:ext>
            </a:extLst>
          </p:cNvPr>
          <p:cNvGraphicFramePr>
            <a:graphicFrameLocks noGrp="1"/>
          </p:cNvGraphicFramePr>
          <p:nvPr>
            <p:extLst>
              <p:ext uri="{D42A27DB-BD31-4B8C-83A1-F6EECF244321}">
                <p14:modId xmlns:p14="http://schemas.microsoft.com/office/powerpoint/2010/main" val="2459775103"/>
              </p:ext>
            </p:extLst>
          </p:nvPr>
        </p:nvGraphicFramePr>
        <p:xfrm>
          <a:off x="1865394" y="2320034"/>
          <a:ext cx="8127999" cy="11430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61346151"/>
                    </a:ext>
                  </a:extLst>
                </a:gridCol>
                <a:gridCol w="2709333">
                  <a:extLst>
                    <a:ext uri="{9D8B030D-6E8A-4147-A177-3AD203B41FA5}">
                      <a16:colId xmlns:a16="http://schemas.microsoft.com/office/drawing/2014/main" val="2460443727"/>
                    </a:ext>
                  </a:extLst>
                </a:gridCol>
                <a:gridCol w="2709333">
                  <a:extLst>
                    <a:ext uri="{9D8B030D-6E8A-4147-A177-3AD203B41FA5}">
                      <a16:colId xmlns:a16="http://schemas.microsoft.com/office/drawing/2014/main" val="3095621107"/>
                    </a:ext>
                  </a:extLst>
                </a:gridCol>
              </a:tblGrid>
              <a:tr h="571500">
                <a:tc>
                  <a:txBody>
                    <a:bodyPr/>
                    <a:lstStyle/>
                    <a:p>
                      <a:pPr marL="643255" indent="-6350" algn="l">
                        <a:lnSpc>
                          <a:spcPct val="107000"/>
                        </a:lnSpc>
                        <a:spcAft>
                          <a:spcPts val="885"/>
                        </a:spcAft>
                      </a:pPr>
                      <a:r>
                        <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Name</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Roll Number</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Branch</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extLst>
                  <a:ext uri="{0D108BD9-81ED-4DB2-BD59-A6C34878D82A}">
                    <a16:rowId xmlns:a16="http://schemas.microsoft.com/office/drawing/2014/main" val="1971337298"/>
                  </a:ext>
                </a:extLst>
              </a:tr>
              <a:tr h="571500">
                <a:tc>
                  <a:txBody>
                    <a:bodyPr/>
                    <a:lstStyle/>
                    <a:p>
                      <a:pPr marL="643255" indent="-6350" algn="l">
                        <a:lnSpc>
                          <a:spcPct val="107000"/>
                        </a:lnSpc>
                        <a:spcAft>
                          <a:spcPts val="885"/>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Shahan Ali</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R2142211305</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CSE GG</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extLst>
                  <a:ext uri="{0D108BD9-81ED-4DB2-BD59-A6C34878D82A}">
                    <a16:rowId xmlns:a16="http://schemas.microsoft.com/office/drawing/2014/main" val="8052171"/>
                  </a:ext>
                </a:extLst>
              </a:tr>
            </a:tbl>
          </a:graphicData>
        </a:graphic>
      </p:graphicFrame>
    </p:spTree>
    <p:extLst>
      <p:ext uri="{BB962C8B-B14F-4D97-AF65-F5344CB8AC3E}">
        <p14:creationId xmlns:p14="http://schemas.microsoft.com/office/powerpoint/2010/main" val="38606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762000" y="1531856"/>
            <a:ext cx="10972800" cy="1143000"/>
          </a:xfrm>
        </p:spPr>
        <p:txBody>
          <a:bodyPr>
            <a:normAutofit/>
          </a:bodyPr>
          <a:lstStyle/>
          <a:p>
            <a:pPr marL="643255" marR="506730">
              <a:lnSpc>
                <a:spcPct val="106000"/>
              </a:lnSpc>
              <a:spcAft>
                <a:spcPts val="885"/>
              </a:spcAft>
            </a:pPr>
            <a:r>
              <a:rPr lang="en-US" b="1" dirty="0"/>
              <a:t>INTRODUCTION</a:t>
            </a:r>
            <a:br>
              <a:rPr lang="en-US" b="1" dirty="0"/>
            </a:br>
            <a:endParaRPr lang="en-US" sz="1800" b="1" dirty="0"/>
          </a:p>
        </p:txBody>
      </p:sp>
      <p:sp>
        <p:nvSpPr>
          <p:cNvPr id="3" name="Content Placeholder 2">
            <a:extLst>
              <a:ext uri="{FF2B5EF4-FFF2-40B4-BE49-F238E27FC236}">
                <a16:creationId xmlns:a16="http://schemas.microsoft.com/office/drawing/2014/main" id="{EB391F16-3897-3C25-37BD-3B68C3F2012F}"/>
              </a:ext>
            </a:extLst>
          </p:cNvPr>
          <p:cNvSpPr>
            <a:spLocks noGrp="1"/>
          </p:cNvSpPr>
          <p:nvPr>
            <p:ph idx="1"/>
          </p:nvPr>
        </p:nvSpPr>
        <p:spPr>
          <a:xfrm>
            <a:off x="762000" y="2855537"/>
            <a:ext cx="10972800" cy="2470607"/>
          </a:xfrm>
        </p:spPr>
        <p:txBody>
          <a:bodyPr>
            <a:normAutofit fontScale="92500" lnSpcReduction="20000"/>
          </a:bodyPr>
          <a:lstStyle/>
          <a:p>
            <a:pPr marL="643255" marR="506730" indent="189865" algn="l">
              <a:lnSpc>
                <a:spcPct val="106000"/>
              </a:lnSpc>
              <a:spcAft>
                <a:spcPts val="885"/>
              </a:spcAft>
            </a:pP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In the realm of digital entertainment, 2D games continue to captivate players with their simplicity, charm, and timeless appeal. This project endeavors to create a dynamic and engaging 2D game experience centered around fast-paced shooting action and randomized enemy encounters. The game challenges players to test their reflexes and strategic prowess as they navigate through increasingly challenging levels, fending off hordes of enemies while striving to achieve the highest score possible.</a:t>
            </a:r>
          </a:p>
          <a:p>
            <a:pPr marL="643255" marR="506730" indent="189865" algn="l">
              <a:lnSpc>
                <a:spcPct val="106000"/>
              </a:lnSpc>
              <a:spcAft>
                <a:spcPts val="885"/>
              </a:spcAft>
            </a:pP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2D game project aims to address the aforementioned issues by providing an engaging and dynamic gaming experience through the implementation of randomized enemy generation and interactive shooting mechanics. The game offers players the opportunity to test their reflexes and strategic thinking in a fast-paced environment where each playthrough presents unique challenges.</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225136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03" y="334651"/>
            <a:ext cx="12029797" cy="1583703"/>
          </a:xfrm>
        </p:spPr>
        <p:txBody>
          <a:bodyPr>
            <a:noAutofit/>
          </a:bodyPr>
          <a:lstStyle/>
          <a:p>
            <a:r>
              <a:rPr lang="en-IN" b="1" dirty="0">
                <a:solidFill>
                  <a:schemeClr val="tx1"/>
                </a:solidFill>
              </a:rPr>
              <a:t>Literature Review</a:t>
            </a:r>
          </a:p>
        </p:txBody>
      </p:sp>
      <p:sp>
        <p:nvSpPr>
          <p:cNvPr id="6" name="TextBox 5">
            <a:extLst>
              <a:ext uri="{FF2B5EF4-FFF2-40B4-BE49-F238E27FC236}">
                <a16:creationId xmlns:a16="http://schemas.microsoft.com/office/drawing/2014/main" id="{566DE06D-1857-6167-44B3-4F2E772D9847}"/>
              </a:ext>
            </a:extLst>
          </p:cNvPr>
          <p:cNvSpPr txBox="1"/>
          <p:nvPr/>
        </p:nvSpPr>
        <p:spPr>
          <a:xfrm>
            <a:off x="424206" y="1473897"/>
            <a:ext cx="11142481" cy="4311693"/>
          </a:xfrm>
          <a:prstGeom prst="rect">
            <a:avLst/>
          </a:prstGeom>
          <a:noFill/>
        </p:spPr>
        <p:txBody>
          <a:bodyPr wrap="square">
            <a:spAutoFit/>
          </a:bodyPr>
          <a:lstStyle/>
          <a:p>
            <a:pPr marL="342900" lvl="0" indent="-342900" algn="just">
              <a:lnSpc>
                <a:spcPct val="106000"/>
              </a:lnSpc>
              <a:buFont typeface="Symbol" panose="05050102010706020507" pitchFamily="18" charset="2"/>
              <a:buChar char=""/>
            </a:pPr>
            <a:r>
              <a:rPr lang="en-US" sz="20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Endless Game Design: This is a popular genre in the field of game design while most of the indie games are created in the genre, but the first one was the Doodle Jump in April 2009 and thus we got so many popular games like subway surfers and even the dinosaur game on google chrome. So, our game’s main genre is endless shooter which is the sub part of endless game design where the player needs to shoot.</a:t>
            </a:r>
            <a:endParaRPr lang="en-IN" sz="14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buFont typeface="Symbol" panose="05050102010706020507" pitchFamily="18" charset="2"/>
              <a:buChar char=""/>
            </a:pPr>
            <a:r>
              <a:rPr lang="en-US" sz="20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Shooting Game: Shooting game got popular with games like call of duty, counter strike </a:t>
            </a:r>
            <a:r>
              <a:rPr lang="en-US" sz="2000" dirty="0" err="1">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etc</a:t>
            </a:r>
            <a:r>
              <a:rPr lang="en-US" sz="20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the popularity of the genre made it easier for gamers to know the choice of the audience and so we made different varieties of shooting based game, one of the variety which may be not that popular but is used in our game is 2-D sprite visual based shooting.</a:t>
            </a:r>
            <a:endParaRPr lang="en-IN" sz="14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85"/>
              </a:spcAft>
              <a:buFont typeface="Symbol" panose="05050102010706020507" pitchFamily="18" charset="2"/>
              <a:buChar char=""/>
            </a:pPr>
            <a:r>
              <a:rPr lang="en-US" sz="20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Unity Game Development: It may not be an open source but there were research papers on it like “Unity Game Development Engine: A Technical Survey” Where it is shown how unity works and how one must use it. There were books on unity such as Unity in Action by Joe Hocking and Learning </a:t>
            </a:r>
            <a:r>
              <a:rPr lang="en-US" sz="2000" dirty="0" err="1">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c#</a:t>
            </a:r>
            <a:r>
              <a:rPr lang="en-US" sz="20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by Developing Games With Unity by Harrison Ferrone. The paper and books are used as reference to create the game and took as reference and learning for game development in the project.</a:t>
            </a:r>
            <a:endParaRPr lang="en-IN" sz="14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544619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423F-66EE-4A69-ABEB-0D8E62C3DCF9}"/>
              </a:ext>
            </a:extLst>
          </p:cNvPr>
          <p:cNvSpPr>
            <a:spLocks noGrp="1"/>
          </p:cNvSpPr>
          <p:nvPr>
            <p:ph type="title"/>
          </p:nvPr>
        </p:nvSpPr>
        <p:spPr>
          <a:xfrm>
            <a:off x="827988" y="2531098"/>
            <a:ext cx="10972800" cy="1143000"/>
          </a:xfrm>
        </p:spPr>
        <p:txBody>
          <a:bodyPr>
            <a:noAutofit/>
          </a:bodyPr>
          <a:lstStyle/>
          <a:p>
            <a:r>
              <a:rPr lang="en-US" b="1" dirty="0"/>
              <a:t>Problem Statement</a:t>
            </a:r>
            <a:br>
              <a:rPr lang="en-US" b="1" dirty="0"/>
            </a:br>
            <a:br>
              <a:rPr lang="en-US" b="1" dirty="0"/>
            </a:b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US" b="1" dirty="0"/>
          </a:p>
        </p:txBody>
      </p:sp>
      <p:sp>
        <p:nvSpPr>
          <p:cNvPr id="3" name="Content Placeholder 2">
            <a:extLst>
              <a:ext uri="{FF2B5EF4-FFF2-40B4-BE49-F238E27FC236}">
                <a16:creationId xmlns:a16="http://schemas.microsoft.com/office/drawing/2014/main" id="{E6B4D1D2-445A-B8CC-FC0A-DA73378FDEFA}"/>
              </a:ext>
            </a:extLst>
          </p:cNvPr>
          <p:cNvSpPr>
            <a:spLocks noGrp="1"/>
          </p:cNvSpPr>
          <p:nvPr>
            <p:ph idx="1"/>
          </p:nvPr>
        </p:nvSpPr>
        <p:spPr>
          <a:xfrm>
            <a:off x="703868" y="2893245"/>
            <a:ext cx="10972800" cy="1537353"/>
          </a:xfrm>
        </p:spPr>
        <p:txBody>
          <a:bodyPr>
            <a:noAutofit/>
          </a:bodyPr>
          <a:lstStyle/>
          <a:p>
            <a:pPr marL="342900" marR="516255" lvl="0" indent="-342900">
              <a:lnSpc>
                <a:spcPct val="110000"/>
              </a:lnSpc>
              <a:spcAft>
                <a:spcPts val="385"/>
              </a:spcAft>
              <a:buFont typeface="Symbol" panose="05050102010706020507" pitchFamily="18" charset="2"/>
              <a:buChar char=""/>
            </a:pPr>
            <a:r>
              <a:rPr lang="en-US" sz="2000" b="0" kern="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Lack of Engaging 2D Games: Traditional 2D games often lack dynamic elements that keep players engaged over time.</a:t>
            </a:r>
            <a:endParaRPr lang="en-IN" sz="2000" b="1" kern="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marR="516255" lvl="0" indent="-342900">
              <a:lnSpc>
                <a:spcPct val="110000"/>
              </a:lnSpc>
              <a:spcAft>
                <a:spcPts val="385"/>
              </a:spcAft>
              <a:buFont typeface="Symbol" panose="05050102010706020507" pitchFamily="18" charset="2"/>
              <a:buChar char=""/>
            </a:pPr>
            <a:r>
              <a:rPr lang="en-US" sz="2000" b="0" kern="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Absence of Randomized Challenges: Many 2D games rely on pre-defined levels or patterns, leading to repetitive gameplay experiences.</a:t>
            </a:r>
            <a:endParaRPr lang="en-IN" sz="2000" b="1" kern="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marR="516255" lvl="0" indent="-342900">
              <a:lnSpc>
                <a:spcPct val="110000"/>
              </a:lnSpc>
              <a:spcAft>
                <a:spcPts val="385"/>
              </a:spcAft>
              <a:buFont typeface="Symbol" panose="05050102010706020507" pitchFamily="18" charset="2"/>
              <a:buChar char=""/>
            </a:pPr>
            <a:r>
              <a:rPr lang="en-US" sz="2000" b="0" kern="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Limited Player Interaction: Players may feel detached from the game due to a lack of meaningful interaction and variability in gameplay mechanics.</a:t>
            </a:r>
            <a:endParaRPr lang="en-IN" sz="2000" b="1" kern="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329144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6404"/>
            <a:ext cx="10972800" cy="1143000"/>
          </a:xfrm>
        </p:spPr>
        <p:txBody>
          <a:bodyPr>
            <a:noAutofit/>
          </a:bodyPr>
          <a:lstStyle/>
          <a:p>
            <a:pPr marL="306705" marR="506730" indent="-6350">
              <a:lnSpc>
                <a:spcPct val="106000"/>
              </a:lnSpc>
              <a:spcAft>
                <a:spcPts val="2265"/>
              </a:spcAft>
            </a:pPr>
            <a:r>
              <a:rPr lang="en-IN" b="1" dirty="0"/>
              <a:t>Objectives</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IN" b="1" dirty="0"/>
          </a:p>
        </p:txBody>
      </p:sp>
      <p:sp>
        <p:nvSpPr>
          <p:cNvPr id="3" name="Content Placeholder 2">
            <a:extLst>
              <a:ext uri="{FF2B5EF4-FFF2-40B4-BE49-F238E27FC236}">
                <a16:creationId xmlns:a16="http://schemas.microsoft.com/office/drawing/2014/main" id="{30EAF3BC-B9D3-63CB-0A92-A8EEDF47C759}"/>
              </a:ext>
            </a:extLst>
          </p:cNvPr>
          <p:cNvSpPr>
            <a:spLocks noGrp="1"/>
          </p:cNvSpPr>
          <p:nvPr>
            <p:ph idx="1"/>
          </p:nvPr>
        </p:nvSpPr>
        <p:spPr/>
        <p:txBody>
          <a:bodyPr>
            <a:normAutofit fontScale="92500" lnSpcReduction="10000"/>
          </a:bodyPr>
          <a:lstStyle/>
          <a:p>
            <a:pPr marL="636905" marR="506730" indent="0" algn="l">
              <a:lnSpc>
                <a:spcPct val="106000"/>
              </a:lnSpc>
              <a:spcAft>
                <a:spcPts val="2265"/>
              </a:spcAft>
              <a:buNone/>
            </a:pP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The </a:t>
            </a:r>
            <a:r>
              <a:rPr lang="en-US" sz="1800" dirty="0" err="1">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Shoot’n</a:t>
            </a: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Shield Project has several key objectives:</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643255" marR="506730" indent="-6350" algn="l">
              <a:lnSpc>
                <a:spcPct val="106000"/>
              </a:lnSpc>
              <a:spcAft>
                <a:spcPts val="2265"/>
              </a:spcAft>
            </a:pP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1- Develop Engaging Gameplay Mechanics: Design and implement intuitive and addictive gameplay mechanics that allow players to keep on playing the endless game.</a:t>
            </a:r>
          </a:p>
          <a:p>
            <a:pPr marL="1043296" marR="506730" lvl="1" indent="-6350">
              <a:lnSpc>
                <a:spcPct val="106000"/>
              </a:lnSpc>
              <a:spcAft>
                <a:spcPts val="2265"/>
              </a:spcAft>
            </a:pPr>
            <a:r>
              <a:rPr lang="en-IN" sz="1500" dirty="0">
                <a:solidFill>
                  <a:srgbClr val="000000"/>
                </a:solidFill>
                <a:latin typeface="Cambria" panose="02040503050406030204" pitchFamily="18" charset="0"/>
                <a:ea typeface="Cambria" panose="02040503050406030204" pitchFamily="18" charset="0"/>
                <a:cs typeface="Cambria" panose="02040503050406030204" pitchFamily="18" charset="0"/>
              </a:rPr>
              <a:t>Variety of enemies, obstacles throughout the game will help us achieve engagement in the game </a:t>
            </a:r>
          </a:p>
          <a:p>
            <a:pPr marL="1043296" marR="506730" lvl="1" indent="-6350">
              <a:lnSpc>
                <a:spcPct val="106000"/>
              </a:lnSpc>
              <a:spcAft>
                <a:spcPts val="2265"/>
              </a:spcAft>
            </a:pPr>
            <a:r>
              <a:rPr lang="en-IN" sz="1500" dirty="0">
                <a:solidFill>
                  <a:srgbClr val="000000"/>
                </a:solidFill>
                <a:latin typeface="Cambria" panose="02040503050406030204" pitchFamily="18" charset="0"/>
                <a:ea typeface="Cambria" panose="02040503050406030204" pitchFamily="18" charset="0"/>
                <a:cs typeface="Cambria" panose="02040503050406030204" pitchFamily="18" charset="0"/>
              </a:rPr>
              <a:t>The </a:t>
            </a:r>
            <a:r>
              <a:rPr lang="en-IN" sz="1500" dirty="0" err="1">
                <a:solidFill>
                  <a:srgbClr val="000000"/>
                </a:solidFill>
                <a:latin typeface="Cambria" panose="02040503050406030204" pitchFamily="18" charset="0"/>
                <a:ea typeface="Cambria" panose="02040503050406030204" pitchFamily="18" charset="0"/>
                <a:cs typeface="Cambria" panose="02040503050406030204" pitchFamily="18" charset="0"/>
              </a:rPr>
              <a:t>intuitivity</a:t>
            </a:r>
            <a:r>
              <a:rPr lang="en-IN" sz="1500" dirty="0">
                <a:solidFill>
                  <a:srgbClr val="000000"/>
                </a:solidFill>
                <a:latin typeface="Cambria" panose="02040503050406030204" pitchFamily="18" charset="0"/>
                <a:ea typeface="Cambria" panose="02040503050406030204" pitchFamily="18" charset="0"/>
                <a:cs typeface="Cambria" panose="02040503050406030204" pitchFamily="18" charset="0"/>
              </a:rPr>
              <a:t> of the gameplay will be achieved through endless gameplay.</a:t>
            </a:r>
            <a:endParaRPr lang="en-IN" sz="15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643255" marR="506730" indent="-6350" algn="l">
              <a:lnSpc>
                <a:spcPct val="106000"/>
              </a:lnSpc>
              <a:spcAft>
                <a:spcPts val="2265"/>
              </a:spcAft>
            </a:pP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2- Enhance Player Progression and score: The game  that incentivizes player to continue playing and improving their performance.</a:t>
            </a:r>
          </a:p>
          <a:p>
            <a:pPr marL="1043296" marR="506730" lvl="1" indent="-6350">
              <a:lnSpc>
                <a:spcPct val="106000"/>
              </a:lnSpc>
              <a:spcAft>
                <a:spcPts val="2265"/>
              </a:spcAft>
            </a:pPr>
            <a:r>
              <a:rPr lang="en-IN" sz="1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Player progression is achieved </a:t>
            </a:r>
            <a:r>
              <a:rPr lang="en-IN" sz="1400" dirty="0">
                <a:solidFill>
                  <a:srgbClr val="000000"/>
                </a:solidFill>
                <a:latin typeface="Cambria" panose="02040503050406030204" pitchFamily="18" charset="0"/>
                <a:ea typeface="Cambria" panose="02040503050406030204" pitchFamily="18" charset="0"/>
                <a:cs typeface="Cambria" panose="02040503050406030204" pitchFamily="18" charset="0"/>
              </a:rPr>
              <a:t>showing final result in the end of the game</a:t>
            </a:r>
            <a:r>
              <a:rPr lang="en-IN" sz="1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p>
          <a:p>
            <a:pPr marL="643255" marR="506730" indent="-6350" algn="l">
              <a:lnSpc>
                <a:spcPct val="106000"/>
              </a:lnSpc>
              <a:spcAft>
                <a:spcPts val="2265"/>
              </a:spcAft>
            </a:pPr>
            <a:r>
              <a:rPr lang="en-US" sz="1800" dirty="0">
                <a:solidFill>
                  <a:srgbClr val="000000"/>
                </a:solidFill>
                <a:latin typeface="Times New Roman" panose="02020603050405020304" pitchFamily="18" charset="0"/>
                <a:ea typeface="Cambria" panose="02040503050406030204" pitchFamily="18" charset="0"/>
                <a:cs typeface="Cambria" panose="02040503050406030204" pitchFamily="18" charset="0"/>
              </a:rPr>
              <a:t>3</a:t>
            </a: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Unity graphics and C# functionality: Use graphics based on sprites because of 2-D game and the functionality is by default fixed in unity as C# so used it for all the programmed based exercise.</a:t>
            </a:r>
            <a:endParaRPr lang="en-IN" sz="1400" dirty="0"/>
          </a:p>
        </p:txBody>
      </p:sp>
    </p:spTree>
    <p:extLst>
      <p:ext uri="{BB962C8B-B14F-4D97-AF65-F5344CB8AC3E}">
        <p14:creationId xmlns:p14="http://schemas.microsoft.com/office/powerpoint/2010/main" val="222294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009" y="900602"/>
            <a:ext cx="10699423" cy="813602"/>
          </a:xfrm>
        </p:spPr>
        <p:txBody>
          <a:bodyPr>
            <a:noAutofit/>
          </a:bodyPr>
          <a:lstStyle/>
          <a:p>
            <a:r>
              <a:rPr lang="en-IN" b="1" dirty="0">
                <a:solidFill>
                  <a:schemeClr val="tx1"/>
                </a:solidFill>
              </a:rPr>
              <a:t>Methodology</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IN" b="1" dirty="0">
              <a:solidFill>
                <a:srgbClr val="FF0000"/>
              </a:solidFill>
            </a:endParaRPr>
          </a:p>
        </p:txBody>
      </p:sp>
      <p:sp>
        <p:nvSpPr>
          <p:cNvPr id="5" name="TextBox 4">
            <a:extLst>
              <a:ext uri="{FF2B5EF4-FFF2-40B4-BE49-F238E27FC236}">
                <a16:creationId xmlns:a16="http://schemas.microsoft.com/office/drawing/2014/main" id="{B237B671-A53D-03DA-BFA4-0343D5D6D976}"/>
              </a:ext>
            </a:extLst>
          </p:cNvPr>
          <p:cNvSpPr txBox="1"/>
          <p:nvPr/>
        </p:nvSpPr>
        <p:spPr>
          <a:xfrm>
            <a:off x="707009" y="2277114"/>
            <a:ext cx="10931949" cy="3122137"/>
          </a:xfrm>
          <a:prstGeom prst="rect">
            <a:avLst/>
          </a:prstGeom>
          <a:noFill/>
        </p:spPr>
        <p:txBody>
          <a:bodyPr wrap="square">
            <a:spAutoFit/>
          </a:bodyPr>
          <a:lstStyle/>
          <a:p>
            <a:pPr marL="643255" indent="-6350" algn="just">
              <a:lnSpc>
                <a:spcPct val="106000"/>
              </a:lnSpc>
              <a:spcAft>
                <a:spcPts val="885"/>
              </a:spcAft>
            </a:pPr>
            <a:r>
              <a:rPr lang="en-US" sz="20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Developing Engaging Gameplay Mechanics by constantly generated enemies, enemies of different kind and giving them different health and the engagement will be achieved through endlessness of the game, as per the game goes on the obstacles will come to help the enemies to get interest. The level will increase constantly and so the difficulty. </a:t>
            </a:r>
            <a:r>
              <a:rPr lang="en-US" sz="2000" dirty="0">
                <a:solidFill>
                  <a:srgbClr val="000000"/>
                </a:solidFill>
                <a:latin typeface="Times New Roman" panose="02020603050405020304" pitchFamily="18" charset="0"/>
                <a:ea typeface="Cambria" panose="02040503050406030204" pitchFamily="18" charset="0"/>
                <a:cs typeface="Cambria" panose="02040503050406030204" pitchFamily="18" charset="0"/>
              </a:rPr>
              <a:t>The script in the unity will be written in such a way to achieve the objective of engagement and intuitive game.</a:t>
            </a:r>
            <a:endParaRPr lang="en-US" sz="20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a:p>
            <a:pPr marL="643255" indent="-6350" algn="just">
              <a:lnSpc>
                <a:spcPct val="106000"/>
              </a:lnSpc>
              <a:spcAft>
                <a:spcPts val="885"/>
              </a:spcAft>
            </a:pPr>
            <a:r>
              <a:rPr lang="en-US" sz="2000" dirty="0">
                <a:solidFill>
                  <a:srgbClr val="000000"/>
                </a:solidFill>
                <a:latin typeface="Times New Roman" panose="02020603050405020304" pitchFamily="18" charset="0"/>
                <a:ea typeface="Cambria" panose="02040503050406030204" pitchFamily="18" charset="0"/>
                <a:cs typeface="Cambria" panose="02040503050406030204" pitchFamily="18" charset="0"/>
              </a:rPr>
              <a:t>The main point of the game is to have an addictive play which can be achieved by different types of enemies generated and obstacles held, the sprites will be taken with different scripts to be generation time of a particular time period. And the obstacles will be pre defined to be given at a fixed time period as the game goes on.</a:t>
            </a:r>
            <a:endParaRPr lang="en-IN" sz="14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2490127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19" y="1404594"/>
            <a:ext cx="11568546" cy="671272"/>
          </a:xfrm>
        </p:spPr>
        <p:txBody>
          <a:bodyPr>
            <a:noAutofit/>
          </a:bodyPr>
          <a:lstStyle/>
          <a:p>
            <a:pPr marL="342900" marR="506730" lvl="0" indent="-342900" fontAlgn="base">
              <a:lnSpc>
                <a:spcPct val="106000"/>
              </a:lnSpc>
              <a:spcAft>
                <a:spcPts val="885"/>
              </a:spcAft>
              <a:buClr>
                <a:srgbClr val="000000"/>
              </a:buClr>
              <a:buSzPts val="1000"/>
              <a:buFont typeface="Arial" panose="020B0604020202020204" pitchFamily="34" charset="0"/>
              <a:buChar char="•"/>
            </a:pPr>
            <a:r>
              <a:rPr lang="en-IN" b="1" dirty="0">
                <a:solidFill>
                  <a:schemeClr val="tx1"/>
                </a:solidFill>
              </a:rPr>
              <a:t>Experimental Setup</a:t>
            </a:r>
            <a:br>
              <a:rPr lang="en-IN" b="1" dirty="0">
                <a:solidFill>
                  <a:schemeClr val="tx1"/>
                </a:solidFill>
              </a:rPr>
            </a:br>
            <a:endParaRPr lang="en-IN" sz="2000" b="1" dirty="0">
              <a:solidFill>
                <a:schemeClr val="tx1"/>
              </a:solidFill>
            </a:endParaRPr>
          </a:p>
        </p:txBody>
      </p:sp>
      <p:graphicFrame>
        <p:nvGraphicFramePr>
          <p:cNvPr id="3" name="Table 2">
            <a:extLst>
              <a:ext uri="{FF2B5EF4-FFF2-40B4-BE49-F238E27FC236}">
                <a16:creationId xmlns:a16="http://schemas.microsoft.com/office/drawing/2014/main" id="{9ED31C9B-BC39-E59D-F65D-820F15A37B0B}"/>
              </a:ext>
            </a:extLst>
          </p:cNvPr>
          <p:cNvGraphicFramePr>
            <a:graphicFrameLocks noGrp="1"/>
          </p:cNvGraphicFramePr>
          <p:nvPr>
            <p:extLst>
              <p:ext uri="{D42A27DB-BD31-4B8C-83A1-F6EECF244321}">
                <p14:modId xmlns:p14="http://schemas.microsoft.com/office/powerpoint/2010/main" val="1171793708"/>
              </p:ext>
            </p:extLst>
          </p:nvPr>
        </p:nvGraphicFramePr>
        <p:xfrm>
          <a:off x="1884241" y="2227955"/>
          <a:ext cx="8127999" cy="2758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79784723"/>
                    </a:ext>
                  </a:extLst>
                </a:gridCol>
                <a:gridCol w="2709333">
                  <a:extLst>
                    <a:ext uri="{9D8B030D-6E8A-4147-A177-3AD203B41FA5}">
                      <a16:colId xmlns:a16="http://schemas.microsoft.com/office/drawing/2014/main" val="2369711661"/>
                    </a:ext>
                  </a:extLst>
                </a:gridCol>
                <a:gridCol w="2709333">
                  <a:extLst>
                    <a:ext uri="{9D8B030D-6E8A-4147-A177-3AD203B41FA5}">
                      <a16:colId xmlns:a16="http://schemas.microsoft.com/office/drawing/2014/main" val="2130570345"/>
                    </a:ext>
                  </a:extLst>
                </a:gridCol>
              </a:tblGrid>
              <a:tr h="370840">
                <a:tc>
                  <a:txBody>
                    <a:bodyPr/>
                    <a:lstStyle/>
                    <a:p>
                      <a:r>
                        <a:rPr lang="en-IN" dirty="0"/>
                        <a:t>No.</a:t>
                      </a:r>
                    </a:p>
                  </a:txBody>
                  <a:tcPr/>
                </a:tc>
                <a:tc>
                  <a:txBody>
                    <a:bodyPr/>
                    <a:lstStyle/>
                    <a:p>
                      <a:r>
                        <a:rPr lang="en-IN" dirty="0"/>
                        <a:t>Specification</a:t>
                      </a:r>
                    </a:p>
                  </a:txBody>
                  <a:tcPr/>
                </a:tc>
                <a:tc>
                  <a:txBody>
                    <a:bodyPr/>
                    <a:lstStyle/>
                    <a:p>
                      <a:endParaRPr lang="en-IN" dirty="0"/>
                    </a:p>
                  </a:txBody>
                  <a:tcPr/>
                </a:tc>
                <a:extLst>
                  <a:ext uri="{0D108BD9-81ED-4DB2-BD59-A6C34878D82A}">
                    <a16:rowId xmlns:a16="http://schemas.microsoft.com/office/drawing/2014/main" val="505836363"/>
                  </a:ext>
                </a:extLst>
              </a:tr>
              <a:tr h="370840">
                <a:tc>
                  <a:txBody>
                    <a:bodyPr/>
                    <a:lstStyle/>
                    <a:p>
                      <a:r>
                        <a:rPr lang="en-IN" dirty="0"/>
                        <a:t>1</a:t>
                      </a:r>
                    </a:p>
                  </a:txBody>
                  <a:tcPr/>
                </a:tc>
                <a:tc>
                  <a:txBody>
                    <a:bodyPr/>
                    <a:lstStyle/>
                    <a:p>
                      <a:r>
                        <a:rPr lang="en-IN" dirty="0"/>
                        <a:t>Hardware</a:t>
                      </a:r>
                    </a:p>
                  </a:txBody>
                  <a:tcPr/>
                </a:tc>
                <a:tc>
                  <a:txBody>
                    <a:bodyPr/>
                    <a:lstStyle/>
                    <a:p>
                      <a:pPr marL="628639" lvl="1" indent="-171450" fontAlgn="base">
                        <a:buFont typeface="Arial" panose="020B0604020202020204" pitchFamily="34" charset="0"/>
                        <a:buChar char="•"/>
                      </a:pPr>
                      <a:r>
                        <a:rPr lang="en-US" sz="1200" u="none" strike="noStrike" kern="1200" dirty="0">
                          <a:solidFill>
                            <a:schemeClr val="dk1"/>
                          </a:solidFill>
                          <a:effectLst/>
                          <a:latin typeface="+mn-lt"/>
                          <a:ea typeface="+mn-ea"/>
                          <a:cs typeface="+mn-cs"/>
                        </a:rPr>
                        <a:t>64 bits processor architecture supported by windows.</a:t>
                      </a:r>
                      <a:endParaRPr lang="en-IN" sz="1200" u="none" strike="noStrike" kern="1200" dirty="0">
                        <a:solidFill>
                          <a:schemeClr val="dk1"/>
                        </a:solidFill>
                        <a:effectLst/>
                        <a:latin typeface="+mn-lt"/>
                        <a:ea typeface="+mn-ea"/>
                        <a:cs typeface="+mn-cs"/>
                      </a:endParaRPr>
                    </a:p>
                    <a:p>
                      <a:pPr marL="628639" lvl="1" indent="-171450" fontAlgn="base">
                        <a:buFont typeface="Arial" panose="020B0604020202020204" pitchFamily="34" charset="0"/>
                        <a:buChar char="•"/>
                      </a:pPr>
                      <a:r>
                        <a:rPr lang="en-US" sz="1200" u="none" strike="noStrike" kern="1200" dirty="0">
                          <a:solidFill>
                            <a:schemeClr val="dk1"/>
                          </a:solidFill>
                          <a:effectLst/>
                          <a:latin typeface="+mn-lt"/>
                          <a:ea typeface="+mn-ea"/>
                          <a:cs typeface="+mn-cs"/>
                        </a:rPr>
                        <a:t>Minimum RAM requirement for proper functioning is 4 GB.</a:t>
                      </a:r>
                      <a:endParaRPr lang="en-IN" sz="1200" u="none" strike="noStrike" kern="1200" dirty="0">
                        <a:solidFill>
                          <a:schemeClr val="dk1"/>
                        </a:solidFill>
                        <a:effectLst/>
                        <a:latin typeface="+mn-lt"/>
                        <a:ea typeface="+mn-ea"/>
                        <a:cs typeface="+mn-cs"/>
                      </a:endParaRPr>
                    </a:p>
                    <a:p>
                      <a:pPr marL="628639" lvl="1" indent="-171450" fontAlgn="base">
                        <a:buFont typeface="Arial" panose="020B0604020202020204" pitchFamily="34" charset="0"/>
                        <a:buChar char="•"/>
                      </a:pPr>
                      <a:r>
                        <a:rPr lang="en-US" sz="1200" u="none" strike="noStrike" kern="1200" dirty="0">
                          <a:solidFill>
                            <a:schemeClr val="dk1"/>
                          </a:solidFill>
                          <a:effectLst/>
                          <a:latin typeface="+mn-lt"/>
                          <a:ea typeface="+mn-ea"/>
                          <a:cs typeface="+mn-cs"/>
                        </a:rPr>
                        <a:t>Required input as well as output devices.</a:t>
                      </a:r>
                      <a:endParaRPr lang="en-IN" sz="1200" u="none" strike="noStrike" kern="1200" dirty="0">
                        <a:solidFill>
                          <a:schemeClr val="dk1"/>
                        </a:solidFill>
                        <a:effectLst/>
                        <a:latin typeface="+mn-lt"/>
                        <a:ea typeface="+mn-ea"/>
                        <a:cs typeface="+mn-cs"/>
                      </a:endParaRPr>
                    </a:p>
                    <a:p>
                      <a:pPr marL="628639" lvl="1" indent="-171450" fontAlgn="base">
                        <a:buFont typeface="Arial" panose="020B0604020202020204" pitchFamily="34" charset="0"/>
                        <a:buChar char="•"/>
                      </a:pPr>
                      <a:r>
                        <a:rPr lang="en-US" sz="1200" u="none" strike="noStrike" kern="1200" dirty="0">
                          <a:solidFill>
                            <a:schemeClr val="dk1"/>
                          </a:solidFill>
                          <a:effectLst/>
                          <a:latin typeface="+mn-lt"/>
                          <a:ea typeface="+mn-ea"/>
                          <a:cs typeface="+mn-cs"/>
                        </a:rPr>
                        <a:t>Required sufficient Graphic card for rendering the game.</a:t>
                      </a:r>
                      <a:endParaRPr lang="en-IN" sz="1200" u="none" strike="noStrike" kern="1200" dirty="0">
                        <a:solidFill>
                          <a:schemeClr val="dk1"/>
                        </a:solidFill>
                        <a:effectLst/>
                        <a:latin typeface="+mn-lt"/>
                        <a:ea typeface="+mn-ea"/>
                        <a:cs typeface="+mn-cs"/>
                      </a:endParaRPr>
                    </a:p>
                    <a:p>
                      <a:pPr marL="342900" indent="-342900">
                        <a:buFont typeface="Arial" panose="020B0604020202020204" pitchFamily="34" charset="0"/>
                        <a:buChar char="•"/>
                      </a:pPr>
                      <a:endParaRPr lang="en-IN" sz="1200" dirty="0"/>
                    </a:p>
                  </a:txBody>
                  <a:tcPr/>
                </a:tc>
                <a:extLst>
                  <a:ext uri="{0D108BD9-81ED-4DB2-BD59-A6C34878D82A}">
                    <a16:rowId xmlns:a16="http://schemas.microsoft.com/office/drawing/2014/main" val="3777974251"/>
                  </a:ext>
                </a:extLst>
              </a:tr>
              <a:tr h="370840">
                <a:tc>
                  <a:txBody>
                    <a:bodyPr/>
                    <a:lstStyle/>
                    <a:p>
                      <a:r>
                        <a:rPr lang="en-IN" dirty="0"/>
                        <a:t>2</a:t>
                      </a:r>
                    </a:p>
                  </a:txBody>
                  <a:tcPr/>
                </a:tc>
                <a:tc>
                  <a:txBody>
                    <a:bodyPr/>
                    <a:lstStyle/>
                    <a:p>
                      <a:r>
                        <a:rPr lang="en-IN" dirty="0"/>
                        <a:t>Software</a:t>
                      </a:r>
                    </a:p>
                  </a:txBody>
                  <a:tcPr/>
                </a:tc>
                <a:tc>
                  <a:txBody>
                    <a:bodyPr/>
                    <a:lstStyle/>
                    <a:p>
                      <a:pPr marL="800089" lvl="1" indent="-342900" fontAlgn="base">
                        <a:buFont typeface="Arial" panose="020B0604020202020204" pitchFamily="34" charset="0"/>
                        <a:buChar char="•"/>
                      </a:pPr>
                      <a:r>
                        <a:rPr lang="en-US" sz="1200" u="none" strike="noStrike" kern="1200" dirty="0">
                          <a:solidFill>
                            <a:schemeClr val="dk1"/>
                          </a:solidFill>
                          <a:effectLst/>
                          <a:latin typeface="+mn-lt"/>
                          <a:ea typeface="+mn-ea"/>
                          <a:cs typeface="+mn-cs"/>
                        </a:rPr>
                        <a:t>This system is developed in Unity.</a:t>
                      </a:r>
                    </a:p>
                    <a:p>
                      <a:pPr marL="457189" lvl="1" indent="0" fontAlgn="base">
                        <a:buFont typeface="Arial" panose="020B0604020202020204" pitchFamily="34" charset="0"/>
                        <a:buNone/>
                      </a:pPr>
                      <a:r>
                        <a:rPr lang="en-US" sz="1200" u="none" strike="noStrike" kern="1200" dirty="0">
                          <a:solidFill>
                            <a:schemeClr val="dk1"/>
                          </a:solidFill>
                          <a:effectLst/>
                          <a:latin typeface="+mn-lt"/>
                          <a:ea typeface="+mn-ea"/>
                          <a:cs typeface="+mn-cs"/>
                        </a:rPr>
                        <a:t> </a:t>
                      </a:r>
                      <a:endParaRPr lang="en-IN" dirty="0"/>
                    </a:p>
                  </a:txBody>
                  <a:tcPr/>
                </a:tc>
                <a:extLst>
                  <a:ext uri="{0D108BD9-81ED-4DB2-BD59-A6C34878D82A}">
                    <a16:rowId xmlns:a16="http://schemas.microsoft.com/office/drawing/2014/main" val="1131737928"/>
                  </a:ext>
                </a:extLst>
              </a:tr>
            </a:tbl>
          </a:graphicData>
        </a:graphic>
      </p:graphicFrame>
    </p:spTree>
    <p:extLst>
      <p:ext uri="{BB962C8B-B14F-4D97-AF65-F5344CB8AC3E}">
        <p14:creationId xmlns:p14="http://schemas.microsoft.com/office/powerpoint/2010/main" val="362851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219" y="461915"/>
            <a:ext cx="12342829" cy="711132"/>
          </a:xfrm>
        </p:spPr>
        <p:txBody>
          <a:bodyPr>
            <a:noAutofit/>
          </a:bodyPr>
          <a:lstStyle/>
          <a:p>
            <a:pPr marL="643255" indent="-6350">
              <a:lnSpc>
                <a:spcPct val="106000"/>
              </a:lnSpc>
              <a:spcAft>
                <a:spcPts val="885"/>
              </a:spcAft>
            </a:pPr>
            <a:r>
              <a:rPr lang="en-IN" b="1" dirty="0">
                <a:solidFill>
                  <a:schemeClr val="tx1"/>
                </a:solidFill>
              </a:rPr>
              <a:t>PERT Chart</a:t>
            </a:r>
            <a:br>
              <a:rPr lang="en-IN" b="1" dirty="0">
                <a:solidFill>
                  <a:schemeClr val="tx1"/>
                </a:solidFill>
              </a:rPr>
            </a:br>
            <a:endParaRPr lang="en-IN" b="1" dirty="0">
              <a:solidFill>
                <a:schemeClr val="tx1"/>
              </a:solidFill>
            </a:endParaRPr>
          </a:p>
        </p:txBody>
      </p:sp>
      <p:pic>
        <p:nvPicPr>
          <p:cNvPr id="4" name="Picture 3">
            <a:extLst>
              <a:ext uri="{FF2B5EF4-FFF2-40B4-BE49-F238E27FC236}">
                <a16:creationId xmlns:a16="http://schemas.microsoft.com/office/drawing/2014/main" id="{FD5CFFD0-CAC4-B888-A8F7-E402E6C197E5}"/>
              </a:ext>
            </a:extLst>
          </p:cNvPr>
          <p:cNvPicPr>
            <a:picLocks noChangeAspect="1"/>
          </p:cNvPicPr>
          <p:nvPr/>
        </p:nvPicPr>
        <p:blipFill rotWithShape="1">
          <a:blip r:embed="rId2"/>
          <a:srcRect t="12918" b="3968"/>
          <a:stretch/>
        </p:blipFill>
        <p:spPr bwMode="auto">
          <a:xfrm>
            <a:off x="3156014" y="1366887"/>
            <a:ext cx="5469511" cy="5170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816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9378</TotalTime>
  <Words>897</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Symbol</vt:lpstr>
      <vt:lpstr>Times New Roman</vt:lpstr>
      <vt:lpstr>Office Theme</vt:lpstr>
      <vt:lpstr>PowerPoint Presentation</vt:lpstr>
      <vt:lpstr>Project Title</vt:lpstr>
      <vt:lpstr>INTRODUCTION </vt:lpstr>
      <vt:lpstr>Literature Review</vt:lpstr>
      <vt:lpstr>Problem Statement   </vt:lpstr>
      <vt:lpstr>Objectives  </vt:lpstr>
      <vt:lpstr>Methodology </vt:lpstr>
      <vt:lpstr>Experimental Setup </vt:lpstr>
      <vt:lpstr>PERT Chart </vt:lpstr>
      <vt:lpstr>Algorithm</vt:lpstr>
      <vt:lpstr>References &amp; GIT link   https://unity.com/ https://assetstore.unity.com/ https://www.geeksforgeeks.org/unity-books-for-game-development/ https://unity.com/solutions/indie-innovation https://flylib.com/books/en/2.208.1.86/1/ https://unity.com/open-projects https://en.wikipedia.org/wiki/Unity_(game_engine)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Shahan Ali</cp:lastModifiedBy>
  <cp:revision>689</cp:revision>
  <cp:lastPrinted>2017-08-16T11:40:20Z</cp:lastPrinted>
  <dcterms:created xsi:type="dcterms:W3CDTF">2017-08-14T08:34:40Z</dcterms:created>
  <dcterms:modified xsi:type="dcterms:W3CDTF">2024-04-30T18:58:17Z</dcterms:modified>
</cp:coreProperties>
</file>