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3640" r:id="rId5"/>
    <p:sldId id="3694" r:id="rId6"/>
    <p:sldId id="3697" r:id="rId7"/>
    <p:sldId id="3700" r:id="rId8"/>
    <p:sldId id="3709" r:id="rId9"/>
    <p:sldId id="3708" r:id="rId10"/>
    <p:sldId id="3701" r:id="rId11"/>
    <p:sldId id="3703" r:id="rId12"/>
    <p:sldId id="3710" r:id="rId13"/>
    <p:sldId id="3706" r:id="rId14"/>
    <p:sldId id="364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keshi Parnami" initials="SP" lastIdx="1" clrIdx="0">
    <p:extLst>
      <p:ext uri="{19B8F6BF-5375-455C-9EA6-DF929625EA0E}">
        <p15:presenceInfo xmlns:p15="http://schemas.microsoft.com/office/powerpoint/2012/main" userId="S::sparnami@upes.ac.in::61686955-4e93-4ddb-a545-ba82f91d1f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F3E"/>
    <a:srgbClr val="AE36FF"/>
    <a:srgbClr val="4AAEFC"/>
    <a:srgbClr val="434ACF"/>
    <a:srgbClr val="BF2CFE"/>
    <a:srgbClr val="46B0FA"/>
    <a:srgbClr val="27D4F8"/>
    <a:srgbClr val="D9FF00"/>
    <a:srgbClr val="E0E600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C459F-16E6-C7A4-89E3-428E36B7DBA3}" v="729" dt="2024-08-28T19:00:59.318"/>
    <p1510:client id="{D6E712B1-4397-D391-3E0F-55F9A026FF1B}" v="208" dt="2024-08-28T18:28:07.2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9D15D-1C13-CC45-BE09-4D54E9A973B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3A8CF-95A7-924D-878B-183116A25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6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73FB-2D72-9945-BF45-5347690BB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3C615-989D-9D44-8501-FCE01FCED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E5F24-53F9-054C-A9F8-3DCFACAB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D9895-3AFC-9E49-BB6B-D5AF81433D9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E7FB8-C70E-584A-A086-8852BD63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5C156-1A78-7A4C-AB86-BCA1B178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45BD75-B1E6-DE4E-8CD3-58B4BE092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1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424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F520-AAB7-4D20-958E-A456239933B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3316BF-8A16-4F24-9F8F-9D40354D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4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C0DC26-5D78-6140-BF89-41378C4365C1}"/>
              </a:ext>
            </a:extLst>
          </p:cNvPr>
          <p:cNvSpPr/>
          <p:nvPr userDrawn="1"/>
        </p:nvSpPr>
        <p:spPr>
          <a:xfrm>
            <a:off x="98853" y="86497"/>
            <a:ext cx="11998411" cy="6685005"/>
          </a:xfrm>
          <a:prstGeom prst="rect">
            <a:avLst/>
          </a:prstGeom>
          <a:noFill/>
          <a:ln w="28575">
            <a:solidFill>
              <a:srgbClr val="46B0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EF86C0-A360-484B-B595-7CC69137B5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12813" r="7454"/>
          <a:stretch/>
        </p:blipFill>
        <p:spPr>
          <a:xfrm>
            <a:off x="10718090" y="127821"/>
            <a:ext cx="1336257" cy="5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6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8895C2-828B-934B-8B58-BBC23AD3665A}"/>
              </a:ext>
            </a:extLst>
          </p:cNvPr>
          <p:cNvSpPr/>
          <p:nvPr/>
        </p:nvSpPr>
        <p:spPr>
          <a:xfrm>
            <a:off x="10668000" y="150471"/>
            <a:ext cx="1381246" cy="682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35C12C04-5CEF-8448-B70C-56FE6AD03CE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29" y="126108"/>
            <a:ext cx="876170" cy="1491678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F2F3CE5-A64B-4B6C-9275-01E87181F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017" y="143688"/>
            <a:ext cx="4564228" cy="14740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374116" y="1946278"/>
            <a:ext cx="31177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4000">
                <a:latin typeface="Times"/>
                <a:cs typeface="Times"/>
              </a:rPr>
              <a:t>Major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5260" y="2936296"/>
            <a:ext cx="1076577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3600" b="1" i="1">
                <a:latin typeface="Times New Roman"/>
                <a:cs typeface="Times New Roman"/>
              </a:rPr>
              <a:t>Snake Sensei : Reinforcement learning snake game</a:t>
            </a:r>
            <a:endParaRPr lang="en-IN" sz="360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F12844-7D7B-9449-9B33-46EA047F7017}"/>
              </a:ext>
            </a:extLst>
          </p:cNvPr>
          <p:cNvSpPr txBox="1"/>
          <p:nvPr/>
        </p:nvSpPr>
        <p:spPr>
          <a:xfrm>
            <a:off x="301619" y="5145530"/>
            <a:ext cx="4161764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600" b="1" i="0" u="none" strike="noStrike">
                <a:solidFill>
                  <a:srgbClr val="000000"/>
                </a:solidFill>
                <a:effectLst/>
                <a:latin typeface="Times"/>
                <a:cs typeface="Times"/>
              </a:rPr>
              <a:t>Presented by:</a:t>
            </a:r>
            <a:endParaRPr lang="en-IN" sz="1600" b="0">
              <a:effectLst/>
              <a:latin typeface="Times"/>
              <a:cs typeface="Time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81529D-3593-AE4E-9F50-CD8F5082B00A}"/>
              </a:ext>
            </a:extLst>
          </p:cNvPr>
          <p:cNvSpPr txBox="1"/>
          <p:nvPr/>
        </p:nvSpPr>
        <p:spPr>
          <a:xfrm>
            <a:off x="9300541" y="5145530"/>
            <a:ext cx="2751035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600" b="1" i="0" u="none" strike="noStrike">
                <a:solidFill>
                  <a:srgbClr val="000000"/>
                </a:solidFill>
                <a:effectLst/>
                <a:latin typeface="Times"/>
                <a:cs typeface="Times"/>
              </a:rPr>
              <a:t>Guided by:</a:t>
            </a:r>
            <a:endParaRPr lang="en-IN" sz="1600" b="0">
              <a:effectLst/>
              <a:latin typeface="Times"/>
              <a:cs typeface="Times"/>
            </a:endParaRPr>
          </a:p>
          <a:p>
            <a:r>
              <a:rPr lang="en-US" sz="1600">
                <a:solidFill>
                  <a:srgbClr val="000000"/>
                </a:solidFill>
                <a:latin typeface="Times"/>
                <a:cs typeface="Times"/>
              </a:rPr>
              <a:t>Alind Sir</a:t>
            </a:r>
            <a:endParaRPr lang="en-US" sz="1600" b="0"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600" b="0" i="0" u="none" strike="noStrike">
                <a:solidFill>
                  <a:srgbClr val="000000"/>
                </a:solidFill>
                <a:effectLst/>
                <a:latin typeface="Times"/>
                <a:cs typeface="Times"/>
              </a:rPr>
              <a:t>School of Computer Science</a:t>
            </a:r>
            <a:endParaRPr lang="en-IN" sz="1600" b="0">
              <a:effectLst/>
              <a:latin typeface="Times"/>
              <a:cs typeface="Time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C7B5C-E989-BAE9-39C0-B57D89A0EAF3}"/>
              </a:ext>
            </a:extLst>
          </p:cNvPr>
          <p:cNvSpPr txBox="1"/>
          <p:nvPr/>
        </p:nvSpPr>
        <p:spPr>
          <a:xfrm>
            <a:off x="2335428" y="3931508"/>
            <a:ext cx="70783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>
                <a:latin typeface="Times New Roman"/>
                <a:cs typeface="Times New Roman"/>
              </a:rPr>
              <a:t>School of Computer Science</a:t>
            </a:r>
            <a:r>
              <a:rPr lang="en-US">
                <a:latin typeface="Times New Roman"/>
                <a:cs typeface="Times New Roman"/>
              </a:rPr>
              <a:t> </a:t>
            </a:r>
          </a:p>
          <a:p>
            <a:pPr algn="ctr"/>
            <a:r>
              <a:rPr lang="en-IN" b="1">
                <a:latin typeface="Times New Roman"/>
                <a:cs typeface="Times New Roman"/>
              </a:rPr>
              <a:t>UNIVERSITY OF PETROLEUM AND ENERGY STUDIES</a:t>
            </a:r>
            <a:r>
              <a:rPr lang="en-US">
                <a:latin typeface="Times New Roman"/>
                <a:cs typeface="Times New Roman"/>
              </a:rPr>
              <a:t> 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02B9B96-8C2E-4BED-3301-4B3316AF4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925604"/>
              </p:ext>
            </p:extLst>
          </p:nvPr>
        </p:nvGraphicFramePr>
        <p:xfrm>
          <a:off x="388465" y="5515233"/>
          <a:ext cx="4248150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699990097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1214008801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307402874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N" b="0" i="0">
                        <a:effectLst/>
                      </a:endParaRPr>
                    </a:p>
                  </a:txBody>
                  <a:tcPr marL="76200" marR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Roll No</a:t>
                      </a:r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N" b="0" i="0">
                        <a:effectLst/>
                      </a:endParaRPr>
                    </a:p>
                  </a:txBody>
                  <a:tcPr marL="76200" marR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Branch</a:t>
                      </a:r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N" b="0" i="0">
                        <a:effectLst/>
                      </a:endParaRPr>
                    </a:p>
                  </a:txBody>
                  <a:tcPr marL="76200" marR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4516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Shahan Ali </a:t>
                      </a:r>
                      <a:endParaRPr lang="en-IN" b="0" i="0">
                        <a:effectLst/>
                      </a:endParaRPr>
                    </a:p>
                  </a:txBody>
                  <a:tcPr marL="76200" marR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R2142211305 </a:t>
                      </a:r>
                      <a:endParaRPr lang="en-IN" b="0" i="0">
                        <a:effectLst/>
                      </a:endParaRPr>
                    </a:p>
                  </a:txBody>
                  <a:tcPr marL="76200" marR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CSE GG </a:t>
                      </a:r>
                      <a:endParaRPr lang="en-IN" b="0" i="0">
                        <a:effectLst/>
                      </a:endParaRPr>
                    </a:p>
                  </a:txBody>
                  <a:tcPr marL="76200" marR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4818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Richa Yadav </a:t>
                      </a:r>
                      <a:endParaRPr lang="en-IN" b="0" i="0">
                        <a:effectLst/>
                      </a:endParaRPr>
                    </a:p>
                  </a:txBody>
                  <a:tcPr marL="76200" marR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R2142211299 </a:t>
                      </a:r>
                      <a:endParaRPr lang="en-IN" b="0" i="0">
                        <a:effectLst/>
                      </a:endParaRPr>
                    </a:p>
                  </a:txBody>
                  <a:tcPr marL="76200" marR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CSE CCVT </a:t>
                      </a:r>
                      <a:endParaRPr lang="en-IN" b="0" i="0">
                        <a:effectLst/>
                      </a:endParaRPr>
                    </a:p>
                  </a:txBody>
                  <a:tcPr marL="76200" marR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250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79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761696" y="1122553"/>
            <a:ext cx="753036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3200" b="1">
                <a:solidFill>
                  <a:srgbClr val="46B0FA"/>
                </a:solidFill>
                <a:latin typeface="Times"/>
                <a:cs typeface="Times"/>
              </a:rPr>
              <a:t>8. 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E137D0-E94E-7146-8386-1A7FB5C0ABDC}"/>
              </a:ext>
            </a:extLst>
          </p:cNvPr>
          <p:cNvSpPr txBox="1"/>
          <p:nvPr/>
        </p:nvSpPr>
        <p:spPr>
          <a:xfrm>
            <a:off x="760762" y="1709798"/>
            <a:ext cx="10825134" cy="267765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just">
              <a:buFont typeface="Symbol"/>
              <a:buChar char="•"/>
            </a:pPr>
            <a:r>
              <a:rPr lang="en-IN" sz="2800">
                <a:latin typeface="Times New Roman"/>
                <a:cs typeface="Times New Roman"/>
              </a:rPr>
              <a:t>Sutton, R. S., &amp; Barto, A. G. (2018). Reinforcement Learning: An Introduction.</a:t>
            </a:r>
          </a:p>
          <a:p>
            <a:pPr marL="285750" indent="-285750" algn="just">
              <a:buFont typeface="Symbol"/>
              <a:buChar char="•"/>
            </a:pPr>
            <a:r>
              <a:rPr lang="en-IN" sz="2800" err="1">
                <a:latin typeface="Times New Roman"/>
                <a:cs typeface="Times New Roman"/>
              </a:rPr>
              <a:t>Mnih</a:t>
            </a:r>
            <a:r>
              <a:rPr lang="en-IN" sz="2800">
                <a:latin typeface="Times New Roman"/>
                <a:cs typeface="Times New Roman"/>
              </a:rPr>
              <a:t>, V., </a:t>
            </a:r>
            <a:r>
              <a:rPr lang="en-IN" sz="2800" err="1">
                <a:latin typeface="Times New Roman"/>
                <a:cs typeface="Times New Roman"/>
              </a:rPr>
              <a:t>Kavukcuoglu</a:t>
            </a:r>
            <a:r>
              <a:rPr lang="en-IN" sz="2800">
                <a:latin typeface="Times New Roman"/>
                <a:cs typeface="Times New Roman"/>
              </a:rPr>
              <a:t>, K., Silver, D., Rusu, A. A., Veness, J., Bellemare, M. G. &amp; Hassabis, D. (2015). Playing Atari with Deep Reinforcement Learning.</a:t>
            </a:r>
          </a:p>
          <a:p>
            <a:pPr marL="285750" indent="-285750" algn="just">
              <a:buFont typeface="Symbol"/>
              <a:buChar char="•"/>
            </a:pPr>
            <a:r>
              <a:rPr lang="en-IN" sz="2800">
                <a:latin typeface="Times New Roman"/>
                <a:cs typeface="Times New Roman"/>
              </a:rPr>
              <a:t>Sweigart, A. (2012). Making Games with Python &amp; </a:t>
            </a:r>
            <a:r>
              <a:rPr lang="en-IN" sz="2800" err="1">
                <a:latin typeface="Times New Roman"/>
                <a:cs typeface="Times New Roman"/>
              </a:rPr>
              <a:t>Pygame</a:t>
            </a:r>
            <a:r>
              <a:rPr lang="en-IN" sz="280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9081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9D82EA-6098-704F-AD4D-D13A499C492D}"/>
              </a:ext>
            </a:extLst>
          </p:cNvPr>
          <p:cNvSpPr txBox="1"/>
          <p:nvPr/>
        </p:nvSpPr>
        <p:spPr>
          <a:xfrm>
            <a:off x="1895294" y="3601496"/>
            <a:ext cx="8401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>
                <a:solidFill>
                  <a:srgbClr val="46B0FA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Thank You</a:t>
            </a:r>
            <a:endParaRPr lang="en-IN" sz="7200" b="1">
              <a:solidFill>
                <a:srgbClr val="46B0FA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BB1AB-6227-0A49-9677-D759BB97E908}"/>
              </a:ext>
            </a:extLst>
          </p:cNvPr>
          <p:cNvSpPr/>
          <p:nvPr/>
        </p:nvSpPr>
        <p:spPr>
          <a:xfrm>
            <a:off x="10668000" y="150471"/>
            <a:ext cx="1381246" cy="682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3B91EF5-66BF-4A12-80C1-98869846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880" y="1709987"/>
            <a:ext cx="4206240" cy="180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4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903027" y="1125919"/>
            <a:ext cx="1039378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rgbClr val="46B0FA"/>
                </a:solidFill>
                <a:latin typeface="Times"/>
                <a:cs typeface="Times"/>
              </a:rPr>
              <a:t>Content</a:t>
            </a:r>
            <a:endParaRPr lang="en-IN" sz="3200" b="1">
              <a:solidFill>
                <a:srgbClr val="46B0FA"/>
              </a:solidFill>
              <a:latin typeface="Times"/>
              <a:cs typeface="Time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724739" y="1883017"/>
            <a:ext cx="4650377" cy="38164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>
                <a:latin typeface="Times"/>
                <a:cs typeface="Times"/>
              </a:rPr>
              <a:t>Abstract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>
                <a:latin typeface="Times"/>
                <a:cs typeface="Times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>
                <a:latin typeface="Times"/>
                <a:cs typeface="Times"/>
              </a:rPr>
              <a:t>Literature review</a:t>
            </a:r>
            <a:endParaRPr lang="en-US" sz="280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>
                <a:latin typeface="Times"/>
                <a:cs typeface="Times"/>
              </a:rPr>
              <a:t>Problem Statement</a:t>
            </a:r>
            <a:endParaRPr lang="en-US" sz="280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>
                <a:latin typeface="Times"/>
                <a:cs typeface="Times"/>
              </a:rPr>
              <a:t>Objectives</a:t>
            </a:r>
            <a:endParaRPr lang="en-US" sz="280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>
                <a:latin typeface="Times"/>
                <a:cs typeface="Times"/>
              </a:rPr>
              <a:t>Methodology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>
                <a:latin typeface="Times"/>
                <a:cs typeface="Times"/>
              </a:rPr>
              <a:t>System requirement</a:t>
            </a:r>
            <a:endParaRPr lang="en-US" sz="280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>
                <a:latin typeface="Times"/>
                <a:cs typeface="Times"/>
              </a:rPr>
              <a:t>References </a:t>
            </a:r>
          </a:p>
          <a:p>
            <a:pPr marL="342900" indent="-342900">
              <a:buFont typeface="+mj-lt"/>
              <a:buAutoNum type="arabicPeriod"/>
            </a:pP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72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734536" y="1128066"/>
            <a:ext cx="753036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>
                <a:solidFill>
                  <a:srgbClr val="46B0FA"/>
                </a:solidFill>
                <a:latin typeface="Times"/>
                <a:cs typeface="Times"/>
              </a:rPr>
              <a:t>1. Abstract</a:t>
            </a:r>
            <a:endParaRPr lang="en-IN" sz="3200" b="1">
              <a:solidFill>
                <a:srgbClr val="46B0FA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E7EF55-E154-C841-A31A-99D5EBA425EC}"/>
              </a:ext>
            </a:extLst>
          </p:cNvPr>
          <p:cNvSpPr txBox="1"/>
          <p:nvPr/>
        </p:nvSpPr>
        <p:spPr>
          <a:xfrm>
            <a:off x="735495" y="1869661"/>
            <a:ext cx="10714383" cy="310854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>
                <a:latin typeface="Times"/>
                <a:ea typeface="+mn-lt"/>
                <a:cs typeface="Times"/>
              </a:rPr>
              <a:t>This project focuses on developing a reinforcement learning model to play the classic Snake game using Python, </a:t>
            </a:r>
            <a:r>
              <a:rPr lang="en-US" sz="2800" err="1">
                <a:latin typeface="Times"/>
                <a:ea typeface="+mn-lt"/>
                <a:cs typeface="Times"/>
              </a:rPr>
              <a:t>PyTorch</a:t>
            </a:r>
            <a:r>
              <a:rPr lang="en-US" sz="2800">
                <a:latin typeface="Times"/>
                <a:ea typeface="+mn-lt"/>
                <a:cs typeface="Times"/>
              </a:rPr>
              <a:t>, and </a:t>
            </a:r>
            <a:r>
              <a:rPr lang="en-US" sz="2800" err="1">
                <a:latin typeface="Times"/>
                <a:ea typeface="+mn-lt"/>
                <a:cs typeface="Times"/>
              </a:rPr>
              <a:t>Pygame</a:t>
            </a:r>
            <a:r>
              <a:rPr lang="en-US" sz="2800">
                <a:latin typeface="Times"/>
                <a:ea typeface="+mn-lt"/>
                <a:cs typeface="Times"/>
              </a:rPr>
              <a:t>. The aim is to create an AI agent that can learn and improve its performance in the game through trial and error, leveraging deep Q-learning techniques. The project will explore the fundamentals of reinforcement learning, neural network design, and game development, providing a comprehensive understanding of AI in gaming.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8049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740099" y="1122552"/>
            <a:ext cx="753036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>
                <a:solidFill>
                  <a:srgbClr val="46B0FA"/>
                </a:solidFill>
                <a:latin typeface="Times"/>
                <a:cs typeface="Times"/>
              </a:rPr>
              <a:t>2. Introduction</a:t>
            </a:r>
            <a:endParaRPr lang="en-US" sz="3200" b="1">
              <a:solidFill>
                <a:srgbClr val="46B0FA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2FB52-08FB-EF4A-8355-9F2324F01654}"/>
              </a:ext>
            </a:extLst>
          </p:cNvPr>
          <p:cNvSpPr txBox="1"/>
          <p:nvPr/>
        </p:nvSpPr>
        <p:spPr>
          <a:xfrm>
            <a:off x="735983" y="1872300"/>
            <a:ext cx="11092070" cy="310854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The Snake game is a classic example of a simple yet engaging game that has been used extensively in AI research. This project aims to implement a reinforcement learning model to play Snake, using Python for programming, </a:t>
            </a:r>
            <a:r>
              <a:rPr lang="en-US" sz="2800" err="1">
                <a:ea typeface="+mn-lt"/>
                <a:cs typeface="+mn-lt"/>
              </a:rPr>
              <a:t>PyTorch</a:t>
            </a:r>
            <a:r>
              <a:rPr lang="en-US" sz="2800">
                <a:ea typeface="+mn-lt"/>
                <a:cs typeface="+mn-lt"/>
              </a:rPr>
              <a:t> for neural network implementation, and </a:t>
            </a:r>
            <a:r>
              <a:rPr lang="en-US" sz="2800" err="1">
                <a:ea typeface="+mn-lt"/>
                <a:cs typeface="+mn-lt"/>
              </a:rPr>
              <a:t>Pygame</a:t>
            </a:r>
            <a:r>
              <a:rPr lang="en-US" sz="2800">
                <a:ea typeface="+mn-lt"/>
                <a:cs typeface="+mn-lt"/>
              </a:rPr>
              <a:t> for game development. The project will cover the basics of reinforcement learning, the setup of the game environment, and the training of the AI agent. </a:t>
            </a:r>
          </a:p>
        </p:txBody>
      </p:sp>
    </p:spTree>
    <p:extLst>
      <p:ext uri="{BB962C8B-B14F-4D97-AF65-F5344CB8AC3E}">
        <p14:creationId xmlns:p14="http://schemas.microsoft.com/office/powerpoint/2010/main" val="250796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719505" y="1122851"/>
            <a:ext cx="753036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>
                <a:solidFill>
                  <a:srgbClr val="46B0FA"/>
                </a:solidFill>
                <a:latin typeface="Times"/>
                <a:cs typeface="Times"/>
              </a:rPr>
              <a:t>3. Literature Review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2FB52-08FB-EF4A-8355-9F2324F01654}"/>
              </a:ext>
            </a:extLst>
          </p:cNvPr>
          <p:cNvSpPr txBox="1"/>
          <p:nvPr/>
        </p:nvSpPr>
        <p:spPr>
          <a:xfrm>
            <a:off x="715389" y="1821858"/>
            <a:ext cx="11092070" cy="44012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Reinforcement Learning: This area of machine learning involves training agents to make sequences of decisions by rewarding desired behaviors and punishing undesired ones. Key references include “Reinforcement Learning: An Introduction” by Sutton and Barto.</a:t>
            </a:r>
            <a:endParaRPr lang="en-US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 Deep Q-Learning: A popular algorithm in reinforcement learning that combines Q-learning with deep neural networks. Key references include “Playing Atari with Deep Reinforcement Learning” by </a:t>
            </a:r>
            <a:r>
              <a:rPr lang="en-US" sz="2800" err="1">
                <a:ea typeface="+mn-lt"/>
                <a:cs typeface="+mn-lt"/>
              </a:rPr>
              <a:t>Mnih</a:t>
            </a:r>
            <a:r>
              <a:rPr lang="en-US" sz="2800">
                <a:ea typeface="+mn-lt"/>
                <a:cs typeface="+mn-lt"/>
              </a:rPr>
              <a:t> et al. </a:t>
            </a:r>
            <a:endParaRPr lang="en-US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Game Development with </a:t>
            </a:r>
            <a:r>
              <a:rPr lang="en-US" sz="2800" err="1">
                <a:ea typeface="+mn-lt"/>
                <a:cs typeface="+mn-lt"/>
              </a:rPr>
              <a:t>Pygame</a:t>
            </a:r>
            <a:r>
              <a:rPr lang="en-US" sz="2800">
                <a:ea typeface="+mn-lt"/>
                <a:cs typeface="+mn-lt"/>
              </a:rPr>
              <a:t>: </a:t>
            </a:r>
            <a:r>
              <a:rPr lang="en-US" sz="2800" err="1">
                <a:ea typeface="+mn-lt"/>
                <a:cs typeface="+mn-lt"/>
              </a:rPr>
              <a:t>Pygame</a:t>
            </a:r>
            <a:r>
              <a:rPr lang="en-US" sz="2800">
                <a:ea typeface="+mn-lt"/>
                <a:cs typeface="+mn-lt"/>
              </a:rPr>
              <a:t> is a set of Python modules designed for writing video games. Key references include “Making Games with Python &amp; </a:t>
            </a:r>
            <a:r>
              <a:rPr lang="en-US" sz="2800" err="1">
                <a:ea typeface="+mn-lt"/>
                <a:cs typeface="+mn-lt"/>
              </a:rPr>
              <a:t>Pygame</a:t>
            </a:r>
            <a:r>
              <a:rPr lang="en-US" sz="2800">
                <a:ea typeface="+mn-lt"/>
                <a:cs typeface="+mn-lt"/>
              </a:rPr>
              <a:t>” by Al Sweigart. 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085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744982" y="1124941"/>
            <a:ext cx="753036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>
                <a:solidFill>
                  <a:srgbClr val="46B0FA"/>
                </a:solidFill>
                <a:latin typeface="Times"/>
                <a:cs typeface="Times"/>
              </a:rPr>
              <a:t>4. Problem statement</a:t>
            </a:r>
            <a:endParaRPr lang="en-IN" sz="3200" b="1">
              <a:solidFill>
                <a:srgbClr val="46B0FA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742814" y="1846048"/>
            <a:ext cx="10417169" cy="44012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latin typeface="Calibri"/>
                <a:ea typeface="+mn-lt"/>
                <a:cs typeface="Calibri"/>
              </a:rPr>
              <a:t>Lack of Practical AI Applications in Simple Games: Many AI projects focus on complex games, leaving a gap in the application of AI to simpler, classic games like Snake.</a:t>
            </a:r>
            <a:endParaRPr lang="en-US" sz="2800">
              <a:latin typeface="Calibri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latin typeface="Calibri"/>
                <a:ea typeface="+mn-lt"/>
                <a:cs typeface="Calibri"/>
              </a:rPr>
              <a:t>Need for self-learning: Most of the games out there in the market, which is based on AI, uses pre-defined datasets. It lacks perfection at some point, but a self-learning model will only grow better and better.</a:t>
            </a:r>
            <a:endParaRPr lang="en-US" sz="2800">
              <a:latin typeface="Calibri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latin typeface="Calibri"/>
                <a:ea typeface="+mn-lt"/>
                <a:cs typeface="Calibri"/>
              </a:rPr>
              <a:t>Underutilization of Reinforcement Learning in Gaming: Despite its potential, reinforcement learning is underutilized in gaming, especially in classic arcade-style games.</a:t>
            </a:r>
          </a:p>
        </p:txBody>
      </p:sp>
    </p:spTree>
    <p:extLst>
      <p:ext uri="{BB962C8B-B14F-4D97-AF65-F5344CB8AC3E}">
        <p14:creationId xmlns:p14="http://schemas.microsoft.com/office/powerpoint/2010/main" val="161780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751847" y="1124492"/>
            <a:ext cx="753036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>
                <a:solidFill>
                  <a:srgbClr val="46B0FA"/>
                </a:solidFill>
                <a:latin typeface="Times"/>
                <a:cs typeface="Times"/>
              </a:rPr>
              <a:t>5. Objective</a:t>
            </a:r>
            <a:endParaRPr lang="en-IN" sz="3200" b="1">
              <a:solidFill>
                <a:srgbClr val="46B0FA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751494" y="1845276"/>
            <a:ext cx="9901002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i="1">
                <a:latin typeface="Calibri"/>
                <a:ea typeface="+mn-lt"/>
                <a:cs typeface="Times"/>
              </a:rPr>
              <a:t>Develop a Reinforcement Learning Model: Create an AI agent capable of playing Snake using deep Q-learning. </a:t>
            </a:r>
            <a:endParaRPr lang="en-US" sz="2800">
              <a:latin typeface="Calibri"/>
              <a:ea typeface="+mn-lt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i="1">
                <a:latin typeface="Calibri"/>
                <a:ea typeface="+mn-lt"/>
                <a:cs typeface="Times"/>
              </a:rPr>
              <a:t>Implement the Game Environment: Use </a:t>
            </a:r>
            <a:r>
              <a:rPr lang="en-US" sz="2800" i="1" err="1">
                <a:latin typeface="Calibri"/>
                <a:ea typeface="+mn-lt"/>
                <a:cs typeface="Times"/>
              </a:rPr>
              <a:t>Pygame</a:t>
            </a:r>
            <a:r>
              <a:rPr lang="en-US" sz="2800" i="1">
                <a:latin typeface="Calibri"/>
                <a:ea typeface="+mn-lt"/>
                <a:cs typeface="Times"/>
              </a:rPr>
              <a:t> to develop the Snake game environment. </a:t>
            </a:r>
            <a:endParaRPr lang="en-US" sz="2800">
              <a:latin typeface="Calibri"/>
              <a:ea typeface="+mn-lt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i="1">
                <a:latin typeface="Calibri"/>
                <a:ea typeface="+mn-lt"/>
                <a:cs typeface="Times"/>
              </a:rPr>
              <a:t>Train and Evaluate the AI Agent: Train the AI agent and evaluate its performance in the game.</a:t>
            </a:r>
            <a:r>
              <a:rPr lang="en-US" sz="2800" i="1">
                <a:latin typeface="Times"/>
                <a:ea typeface="+mn-lt"/>
                <a:cs typeface="Times"/>
              </a:rPr>
              <a:t> </a:t>
            </a:r>
            <a:endParaRPr lang="en-US" sz="28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400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754981" y="1131955"/>
            <a:ext cx="753036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>
                <a:solidFill>
                  <a:srgbClr val="46B0FA"/>
                </a:solidFill>
                <a:latin typeface="Times"/>
                <a:cs typeface="Times"/>
              </a:rPr>
              <a:t>6. Methodology</a:t>
            </a:r>
            <a:endParaRPr lang="en-IN" sz="3200" b="1">
              <a:solidFill>
                <a:srgbClr val="46B0FA"/>
              </a:solidFill>
              <a:latin typeface="Times"/>
              <a:cs typeface="Time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AEB08E-8565-4C41-9315-A4309B6F2CD6}"/>
              </a:ext>
            </a:extLst>
          </p:cNvPr>
          <p:cNvSpPr txBox="1"/>
          <p:nvPr/>
        </p:nvSpPr>
        <p:spPr>
          <a:xfrm>
            <a:off x="751148" y="1870611"/>
            <a:ext cx="11044859" cy="310854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latin typeface="Times"/>
                <a:cs typeface="Times"/>
              </a:rPr>
              <a:t>Setup the Game Environment: Develop the Snake game using </a:t>
            </a:r>
            <a:r>
              <a:rPr lang="en-US" sz="2800" err="1">
                <a:latin typeface="Times"/>
                <a:cs typeface="Times"/>
              </a:rPr>
              <a:t>Pygame</a:t>
            </a:r>
            <a:r>
              <a:rPr lang="en-US" sz="2800">
                <a:latin typeface="Times"/>
                <a:cs typeface="Times"/>
              </a:rPr>
              <a:t>.</a:t>
            </a:r>
            <a:endParaRPr lang="en-US" sz="28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>
                <a:latin typeface="Times"/>
                <a:cs typeface="Times"/>
              </a:rPr>
              <a:t>Implement the AI Agent: Use </a:t>
            </a:r>
            <a:r>
              <a:rPr lang="en-US" sz="2800" err="1">
                <a:latin typeface="Times"/>
                <a:cs typeface="Times"/>
              </a:rPr>
              <a:t>PyTorch</a:t>
            </a:r>
            <a:r>
              <a:rPr lang="en-US" sz="2800">
                <a:latin typeface="Times"/>
                <a:cs typeface="Times"/>
              </a:rPr>
              <a:t> to create a neural network for the AI agent.</a:t>
            </a:r>
          </a:p>
          <a:p>
            <a:pPr marL="285750" indent="-285750">
              <a:buFont typeface="Arial"/>
              <a:buChar char="•"/>
            </a:pPr>
            <a:r>
              <a:rPr lang="en-US" sz="2800">
                <a:latin typeface="Times"/>
                <a:cs typeface="Times"/>
              </a:rPr>
              <a:t>Train the AI Agent: Apply deep Q-learning techniques to train the AI agent.</a:t>
            </a:r>
          </a:p>
          <a:p>
            <a:pPr marL="285750" indent="-285750">
              <a:buFont typeface="Arial"/>
              <a:buChar char="•"/>
            </a:pPr>
            <a:r>
              <a:rPr lang="en-US" sz="2800">
                <a:latin typeface="Times"/>
                <a:cs typeface="Times"/>
              </a:rPr>
              <a:t>Evaluate Performance: Test the AI agent’s performance and make necessary adjustments.</a:t>
            </a:r>
          </a:p>
        </p:txBody>
      </p:sp>
    </p:spTree>
    <p:extLst>
      <p:ext uri="{BB962C8B-B14F-4D97-AF65-F5344CB8AC3E}">
        <p14:creationId xmlns:p14="http://schemas.microsoft.com/office/powerpoint/2010/main" val="2374755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779903" y="1138969"/>
            <a:ext cx="753036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>
                <a:solidFill>
                  <a:srgbClr val="46B0FA"/>
                </a:solidFill>
                <a:latin typeface="Times"/>
                <a:cs typeface="Times"/>
              </a:rPr>
              <a:t>7. System Requirements</a:t>
            </a:r>
            <a:endParaRPr lang="en-IN" sz="3200" b="1">
              <a:solidFill>
                <a:srgbClr val="46B0FA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1ABA13-4AE5-C55C-AAA5-46D48943C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65833"/>
              </p:ext>
            </p:extLst>
          </p:nvPr>
        </p:nvGraphicFramePr>
        <p:xfrm>
          <a:off x="895864" y="1843216"/>
          <a:ext cx="10404272" cy="3495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551">
                  <a:extLst>
                    <a:ext uri="{9D8B030D-6E8A-4147-A177-3AD203B41FA5}">
                      <a16:colId xmlns:a16="http://schemas.microsoft.com/office/drawing/2014/main" val="3980978768"/>
                    </a:ext>
                  </a:extLst>
                </a:gridCol>
                <a:gridCol w="5189721">
                  <a:extLst>
                    <a:ext uri="{9D8B030D-6E8A-4147-A177-3AD203B41FA5}">
                      <a16:colId xmlns:a16="http://schemas.microsoft.com/office/drawing/2014/main" val="2115584024"/>
                    </a:ext>
                  </a:extLst>
                </a:gridCol>
              </a:tblGrid>
              <a:tr h="483797">
                <a:tc>
                  <a:txBody>
                    <a:bodyPr/>
                    <a:lstStyle/>
                    <a:p>
                      <a:pPr algn="ctr"/>
                      <a:r>
                        <a:rPr lang="en-US" sz="2800" u="sng">
                          <a:solidFill>
                            <a:schemeClr val="tx1"/>
                          </a:solidFill>
                        </a:rPr>
                        <a:t>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>
                          <a:solidFill>
                            <a:schemeClr val="tx1"/>
                          </a:solidFill>
                        </a:rPr>
                        <a:t>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148277"/>
                  </a:ext>
                </a:extLst>
              </a:tr>
              <a:tr h="771773">
                <a:tc>
                  <a:txBody>
                    <a:bodyPr/>
                    <a:lstStyle/>
                    <a:p>
                      <a:pPr marL="285750" lvl="0" indent="-2857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IN" sz="2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64-bit processor architecture supported by Windows.</a:t>
                      </a:r>
                      <a:endParaRPr lang="en-US" sz="2400" b="0" i="0" u="none" strike="noStrike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IN" sz="2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Python 3.x</a:t>
                      </a:r>
                      <a:endParaRPr lang="en-US" sz="2400" b="0" i="0" u="none" strike="noStrike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lvl="0" algn="ctr">
                        <a:buNone/>
                      </a:pP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605265"/>
                  </a:ext>
                </a:extLst>
              </a:tr>
              <a:tr h="552912">
                <a:tc>
                  <a:txBody>
                    <a:bodyPr/>
                    <a:lstStyle/>
                    <a:p>
                      <a:pPr marL="285750" lvl="0" indent="-2857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IN" sz="2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Minimum 4 GB RAM.</a:t>
                      </a:r>
                      <a:endParaRPr lang="en-US" sz="2400" b="0" i="0" u="none" strike="noStrike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IN" sz="2400" b="0" i="0" u="none" strike="noStrike" noProof="0" err="1">
                          <a:solidFill>
                            <a:srgbClr val="000000"/>
                          </a:solidFill>
                          <a:latin typeface="Times New Roman"/>
                        </a:rPr>
                        <a:t>PyTorch</a:t>
                      </a:r>
                      <a:endParaRPr lang="en-US" sz="2400" b="0" i="0" u="none" strike="noStrike" noProof="0" err="1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4458"/>
                  </a:ext>
                </a:extLst>
              </a:tr>
              <a:tr h="575950">
                <a:tc>
                  <a:txBody>
                    <a:bodyPr/>
                    <a:lstStyle/>
                    <a:p>
                      <a:pPr marL="285750" lvl="0" indent="-2857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IN" sz="2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Required input and output devices.</a:t>
                      </a:r>
                      <a:endParaRPr lang="en-US" sz="2400" b="0" i="0" u="none" strike="noStrike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IN" sz="2400" b="0" i="0" u="none" strike="noStrike" noProof="0" err="1">
                          <a:solidFill>
                            <a:srgbClr val="000000"/>
                          </a:solidFill>
                          <a:latin typeface="Times New Roman"/>
                        </a:rPr>
                        <a:t>Pygame</a:t>
                      </a:r>
                      <a:endParaRPr lang="en-US" sz="2400" b="0" i="0" u="none" strike="noStrike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836058"/>
                  </a:ext>
                </a:extLst>
              </a:tr>
              <a:tr h="1025191">
                <a:tc>
                  <a:txBody>
                    <a:bodyPr/>
                    <a:lstStyle/>
                    <a:p>
                      <a:pPr marL="285750" lvl="0" indent="-2857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IN" sz="2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Sufficient graphic card for rendering the game.</a:t>
                      </a:r>
                      <a:endParaRPr lang="en-US" sz="2400" b="0" i="0" u="none" strike="noStrike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195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996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37ea652-08a9-4eaa-b4db-fa0d4a2628c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7547DEC112774480174946D5F16786" ma:contentTypeVersion="12" ma:contentTypeDescription="Create a new document." ma:contentTypeScope="" ma:versionID="a2d2334dc88db81d4e471fd157ed943f">
  <xsd:schema xmlns:xsd="http://www.w3.org/2001/XMLSchema" xmlns:xs="http://www.w3.org/2001/XMLSchema" xmlns:p="http://schemas.microsoft.com/office/2006/metadata/properties" xmlns:ns3="037ea652-08a9-4eaa-b4db-fa0d4a2628c5" targetNamespace="http://schemas.microsoft.com/office/2006/metadata/properties" ma:root="true" ma:fieldsID="847a965289525330304f4a6565aea9e7" ns3:_="">
    <xsd:import namespace="037ea652-08a9-4eaa-b4db-fa0d4a2628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MediaServiceOCR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ea652-08a9-4eaa-b4db-fa0d4a2628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20E574-AABB-4298-A54E-448AB4B529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BA1CDB-D454-46AD-937F-2A27630FAC36}">
  <ds:schemaRefs>
    <ds:schemaRef ds:uri="037ea652-08a9-4eaa-b4db-fa0d4a2628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3ADDDEA-E33E-4F3A-94DA-587054E7D720}">
  <ds:schemaRefs>
    <ds:schemaRef ds:uri="037ea652-08a9-4eaa-b4db-fa0d4a2628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Stuti Gandhi</dc:creator>
  <cp:revision>4</cp:revision>
  <dcterms:created xsi:type="dcterms:W3CDTF">2021-05-06T09:42:21Z</dcterms:created>
  <dcterms:modified xsi:type="dcterms:W3CDTF">2024-08-29T03:49:50Z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0x010100087547DEC112774480174946D5F16786</vt:lpwstr>
  </property>
</Properties>
</file>