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986" r:id="rId4"/>
    <p:sldId id="988" r:id="rId5"/>
    <p:sldId id="989" r:id="rId6"/>
    <p:sldId id="324" r:id="rId7"/>
    <p:sldId id="289" r:id="rId8"/>
    <p:sldId id="839" r:id="rId9"/>
    <p:sldId id="840" r:id="rId10"/>
    <p:sldId id="841" r:id="rId11"/>
    <p:sldId id="985" r:id="rId12"/>
    <p:sldId id="978" r:id="rId13"/>
    <p:sldId id="979" r:id="rId14"/>
    <p:sldId id="906" r:id="rId15"/>
    <p:sldId id="993" r:id="rId16"/>
    <p:sldId id="696" r:id="rId17"/>
    <p:sldId id="697" r:id="rId18"/>
    <p:sldId id="698" r:id="rId19"/>
    <p:sldId id="994" r:id="rId20"/>
    <p:sldId id="699" r:id="rId21"/>
    <p:sldId id="700" r:id="rId22"/>
    <p:sldId id="701" r:id="rId23"/>
    <p:sldId id="915" r:id="rId24"/>
    <p:sldId id="918" r:id="rId25"/>
    <p:sldId id="702" r:id="rId26"/>
    <p:sldId id="917" r:id="rId27"/>
    <p:sldId id="916" r:id="rId28"/>
    <p:sldId id="995" r:id="rId29"/>
    <p:sldId id="704" r:id="rId30"/>
    <p:sldId id="705" r:id="rId31"/>
    <p:sldId id="996" r:id="rId32"/>
    <p:sldId id="990" r:id="rId33"/>
    <p:sldId id="991" r:id="rId34"/>
    <p:sldId id="9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ED4"/>
    <a:srgbClr val="71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lind_men_and_elephant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Roccurves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Hypertension_ranges_chart.p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high-blood-cholesterol/symptoms-causes/syc-2035080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gged_Heart_Artery.jpg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diabetes/glucose-diabe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gged_Heart_Artery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hdthesis-bioinformatics-maxplanckinstitute-molecularplantphys.matthias-scholz.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PCA-refere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machine-learning/using-pipe-input-mode-for-amazon-sagemaker-algorithm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2453740" y="2633891"/>
            <a:ext cx="596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>
                <a:solidFill>
                  <a:srgbClr val="074F85"/>
                </a:solidFill>
              </a:rPr>
              <a:t>PROJECT OVERVIEW</a:t>
            </a:r>
            <a:endParaRPr lang="en-US" sz="54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A52C2-BDBD-44A6-9173-1E0B4AA0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C98CE-57BD-714A-8E24-4A42454222BC}"/>
              </a:ext>
            </a:extLst>
          </p:cNvPr>
          <p:cNvSpPr txBox="1">
            <a:spLocks/>
          </p:cNvSpPr>
          <p:nvPr/>
        </p:nvSpPr>
        <p:spPr>
          <a:xfrm>
            <a:off x="353852" y="1324910"/>
            <a:ext cx="91841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sz="2400" b="1" dirty="0"/>
              <a:t>For PCA Training: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2800" b="1" dirty="0"/>
              <a:t>CPU instance or GPU are recommended</a:t>
            </a:r>
          </a:p>
          <a:p>
            <a:pPr lvl="1"/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CDAA8-8D34-6144-B6D5-F8D2D17AC77F}"/>
              </a:ext>
            </a:extLst>
          </p:cNvPr>
          <p:cNvSpPr txBox="1">
            <a:spLocks/>
          </p:cNvSpPr>
          <p:nvPr/>
        </p:nvSpPr>
        <p:spPr>
          <a:xfrm>
            <a:off x="473977" y="428"/>
            <a:ext cx="620304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Montserra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 ANALYSIS: </a:t>
            </a:r>
            <a:r>
              <a:rPr lang="en-CA" dirty="0"/>
              <a:t>INSTANCE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08BC-94CF-4266-B331-C27380BF7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37" y="1101453"/>
            <a:ext cx="4182440" cy="50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95475" y="2543175"/>
            <a:ext cx="6767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XGBOOST (CLASSIFICATION)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B98E31C1-E26B-4809-B0A7-B9CBD63F7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09"/>
          <a:stretch/>
        </p:blipFill>
        <p:spPr>
          <a:xfrm>
            <a:off x="8878" y="-26581"/>
            <a:ext cx="12192000" cy="505951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412357-15B7-384A-9740-B17D311D6E97}"/>
              </a:ext>
            </a:extLst>
          </p:cNvPr>
          <p:cNvSpPr txBox="1">
            <a:spLocks/>
          </p:cNvSpPr>
          <p:nvPr/>
        </p:nvSpPr>
        <p:spPr>
          <a:xfrm>
            <a:off x="533997" y="1166446"/>
            <a:ext cx="115722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 </a:t>
            </a: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 or Extreme Gradient Boosting algorithm is one of the most famous and powerful algorithms to perform both regression and classification tasks.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 is a supervised learning algorithm and implements gradient boosted trees algorithm.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The algorithm work by combining an ensemble of predictions from several weak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1" dirty="0">
                <a:latin typeface="Montserrat"/>
              </a:rPr>
              <a:t>Note that </a:t>
            </a:r>
            <a:r>
              <a:rPr lang="en-CA" sz="1800" b="1" dirty="0" err="1">
                <a:latin typeface="Montserrat"/>
              </a:rPr>
              <a:t>Xgboost</a:t>
            </a:r>
            <a:r>
              <a:rPr lang="en-CA" sz="1800" b="1" dirty="0">
                <a:latin typeface="Montserrat"/>
              </a:rPr>
              <a:t> could be used for both regression and classification (our case study).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800" b="1" dirty="0"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2E6CEB-B16F-1543-A660-CB83BA88FC81}"/>
              </a:ext>
            </a:extLst>
          </p:cNvPr>
          <p:cNvSpPr txBox="1">
            <a:spLocks/>
          </p:cNvSpPr>
          <p:nvPr/>
        </p:nvSpPr>
        <p:spPr>
          <a:xfrm>
            <a:off x="373076" y="-2677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XGBOOST: OVERVIEW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D5CA15D8-E56F-2649-8161-92C32D06A0DC}"/>
              </a:ext>
            </a:extLst>
          </p:cNvPr>
          <p:cNvSpPr/>
          <p:nvPr/>
        </p:nvSpPr>
        <p:spPr>
          <a:xfrm>
            <a:off x="199964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7" name="Rounded Rectangle 174">
            <a:extLst>
              <a:ext uri="{FF2B5EF4-FFF2-40B4-BE49-F238E27FC236}">
                <a16:creationId xmlns:a16="http://schemas.microsoft.com/office/drawing/2014/main" id="{F362F19B-6AA1-8542-8762-29E8BB494A4C}"/>
              </a:ext>
            </a:extLst>
          </p:cNvPr>
          <p:cNvSpPr/>
          <p:nvPr/>
        </p:nvSpPr>
        <p:spPr>
          <a:xfrm>
            <a:off x="158274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8" name="Rounded Rectangle 175">
            <a:extLst>
              <a:ext uri="{FF2B5EF4-FFF2-40B4-BE49-F238E27FC236}">
                <a16:creationId xmlns:a16="http://schemas.microsoft.com/office/drawing/2014/main" id="{A64E4937-7ED8-494C-BCE3-2EE90DB5B59B}"/>
              </a:ext>
            </a:extLst>
          </p:cNvPr>
          <p:cNvSpPr/>
          <p:nvPr/>
        </p:nvSpPr>
        <p:spPr>
          <a:xfrm>
            <a:off x="261316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DE3DD-4BB4-1148-A49C-113C5DE0F6BC}"/>
              </a:ext>
            </a:extLst>
          </p:cNvPr>
          <p:cNvCxnSpPr>
            <a:stCxn id="6" idx="2"/>
          </p:cNvCxnSpPr>
          <p:nvPr/>
        </p:nvCxnSpPr>
        <p:spPr>
          <a:xfrm flipH="1">
            <a:off x="190476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05858-1213-ED49-9983-300344C02896}"/>
              </a:ext>
            </a:extLst>
          </p:cNvPr>
          <p:cNvCxnSpPr>
            <a:stCxn id="6" idx="2"/>
          </p:cNvCxnSpPr>
          <p:nvPr/>
        </p:nvCxnSpPr>
        <p:spPr>
          <a:xfrm>
            <a:off x="239950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8DCD54-BB10-5545-9D02-0BB0BA52B606}"/>
              </a:ext>
            </a:extLst>
          </p:cNvPr>
          <p:cNvSpPr txBox="1"/>
          <p:nvPr/>
        </p:nvSpPr>
        <p:spPr>
          <a:xfrm>
            <a:off x="270434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3ECA1-F32E-C14A-B6AE-E61B30756608}"/>
              </a:ext>
            </a:extLst>
          </p:cNvPr>
          <p:cNvSpPr txBox="1"/>
          <p:nvPr/>
        </p:nvSpPr>
        <p:spPr>
          <a:xfrm>
            <a:off x="190476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3" name="Rounded Rectangle 180">
            <a:extLst>
              <a:ext uri="{FF2B5EF4-FFF2-40B4-BE49-F238E27FC236}">
                <a16:creationId xmlns:a16="http://schemas.microsoft.com/office/drawing/2014/main" id="{4D3EFED1-3A05-6D48-87FF-66E9DFD79011}"/>
              </a:ext>
            </a:extLst>
          </p:cNvPr>
          <p:cNvSpPr/>
          <p:nvPr/>
        </p:nvSpPr>
        <p:spPr>
          <a:xfrm>
            <a:off x="109609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4" name="Rounded Rectangle 181">
            <a:extLst>
              <a:ext uri="{FF2B5EF4-FFF2-40B4-BE49-F238E27FC236}">
                <a16:creationId xmlns:a16="http://schemas.microsoft.com/office/drawing/2014/main" id="{7ED0F15D-CB36-8B42-B773-AED4E6ABDCB9}"/>
              </a:ext>
            </a:extLst>
          </p:cNvPr>
          <p:cNvSpPr/>
          <p:nvPr/>
        </p:nvSpPr>
        <p:spPr>
          <a:xfrm>
            <a:off x="212650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6B85F-3C6A-5748-AF9A-C85919B790F6}"/>
              </a:ext>
            </a:extLst>
          </p:cNvPr>
          <p:cNvCxnSpPr/>
          <p:nvPr/>
        </p:nvCxnSpPr>
        <p:spPr>
          <a:xfrm flipH="1">
            <a:off x="141810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2A75B-03A8-C540-8FCE-41BE582A299A}"/>
              </a:ext>
            </a:extLst>
          </p:cNvPr>
          <p:cNvCxnSpPr/>
          <p:nvPr/>
        </p:nvCxnSpPr>
        <p:spPr>
          <a:xfrm>
            <a:off x="191284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D518BA-D089-3F4D-A639-1CC8CBCB188D}"/>
              </a:ext>
            </a:extLst>
          </p:cNvPr>
          <p:cNvSpPr txBox="1"/>
          <p:nvPr/>
        </p:nvSpPr>
        <p:spPr>
          <a:xfrm>
            <a:off x="221769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15600-CBE5-BA44-9765-F3B384151862}"/>
              </a:ext>
            </a:extLst>
          </p:cNvPr>
          <p:cNvSpPr txBox="1"/>
          <p:nvPr/>
        </p:nvSpPr>
        <p:spPr>
          <a:xfrm>
            <a:off x="141810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9" name="Rounded Rectangle 186">
            <a:extLst>
              <a:ext uri="{FF2B5EF4-FFF2-40B4-BE49-F238E27FC236}">
                <a16:creationId xmlns:a16="http://schemas.microsoft.com/office/drawing/2014/main" id="{05EC53C3-4D93-F445-B937-E387AF830A6F}"/>
              </a:ext>
            </a:extLst>
          </p:cNvPr>
          <p:cNvSpPr/>
          <p:nvPr/>
        </p:nvSpPr>
        <p:spPr>
          <a:xfrm>
            <a:off x="427872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20" name="Rounded Rectangle 187">
            <a:extLst>
              <a:ext uri="{FF2B5EF4-FFF2-40B4-BE49-F238E27FC236}">
                <a16:creationId xmlns:a16="http://schemas.microsoft.com/office/drawing/2014/main" id="{85853307-5742-0B4D-92DE-3F8670A282A2}"/>
              </a:ext>
            </a:extLst>
          </p:cNvPr>
          <p:cNvSpPr/>
          <p:nvPr/>
        </p:nvSpPr>
        <p:spPr>
          <a:xfrm>
            <a:off x="386182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21" name="Rounded Rectangle 188">
            <a:extLst>
              <a:ext uri="{FF2B5EF4-FFF2-40B4-BE49-F238E27FC236}">
                <a16:creationId xmlns:a16="http://schemas.microsoft.com/office/drawing/2014/main" id="{F6A65C12-7894-8943-8F29-64BDCB8CDD0F}"/>
              </a:ext>
            </a:extLst>
          </p:cNvPr>
          <p:cNvSpPr/>
          <p:nvPr/>
        </p:nvSpPr>
        <p:spPr>
          <a:xfrm>
            <a:off x="489224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1B7A9E-E3EA-6F4A-B499-91A852CBF0AF}"/>
              </a:ext>
            </a:extLst>
          </p:cNvPr>
          <p:cNvCxnSpPr>
            <a:stCxn id="19" idx="2"/>
          </p:cNvCxnSpPr>
          <p:nvPr/>
        </p:nvCxnSpPr>
        <p:spPr>
          <a:xfrm flipH="1">
            <a:off x="418384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95BF0-2D10-E145-9B64-198737B03C9B}"/>
              </a:ext>
            </a:extLst>
          </p:cNvPr>
          <p:cNvCxnSpPr>
            <a:stCxn id="19" idx="2"/>
          </p:cNvCxnSpPr>
          <p:nvPr/>
        </p:nvCxnSpPr>
        <p:spPr>
          <a:xfrm>
            <a:off x="467858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3440FF-55B7-854F-97AC-059376C86228}"/>
              </a:ext>
            </a:extLst>
          </p:cNvPr>
          <p:cNvSpPr txBox="1"/>
          <p:nvPr/>
        </p:nvSpPr>
        <p:spPr>
          <a:xfrm>
            <a:off x="498342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023D4-0E06-2F46-BD5C-746749654BE8}"/>
              </a:ext>
            </a:extLst>
          </p:cNvPr>
          <p:cNvSpPr txBox="1"/>
          <p:nvPr/>
        </p:nvSpPr>
        <p:spPr>
          <a:xfrm>
            <a:off x="418384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26" name="Rounded Rectangle 193">
            <a:extLst>
              <a:ext uri="{FF2B5EF4-FFF2-40B4-BE49-F238E27FC236}">
                <a16:creationId xmlns:a16="http://schemas.microsoft.com/office/drawing/2014/main" id="{5D7BB1BB-9445-DE4D-A3BA-E3240351B4F3}"/>
              </a:ext>
            </a:extLst>
          </p:cNvPr>
          <p:cNvSpPr/>
          <p:nvPr/>
        </p:nvSpPr>
        <p:spPr>
          <a:xfrm>
            <a:off x="337517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27" name="Rounded Rectangle 194">
            <a:extLst>
              <a:ext uri="{FF2B5EF4-FFF2-40B4-BE49-F238E27FC236}">
                <a16:creationId xmlns:a16="http://schemas.microsoft.com/office/drawing/2014/main" id="{1578E64B-4BF3-7043-BDA4-D8B2098EA24B}"/>
              </a:ext>
            </a:extLst>
          </p:cNvPr>
          <p:cNvSpPr/>
          <p:nvPr/>
        </p:nvSpPr>
        <p:spPr>
          <a:xfrm>
            <a:off x="440558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62DCA-B4D9-B449-B125-D178D36FD980}"/>
              </a:ext>
            </a:extLst>
          </p:cNvPr>
          <p:cNvCxnSpPr/>
          <p:nvPr/>
        </p:nvCxnSpPr>
        <p:spPr>
          <a:xfrm flipH="1">
            <a:off x="369718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9828FD-096E-4545-B9DB-11E8CB24C789}"/>
              </a:ext>
            </a:extLst>
          </p:cNvPr>
          <p:cNvCxnSpPr/>
          <p:nvPr/>
        </p:nvCxnSpPr>
        <p:spPr>
          <a:xfrm>
            <a:off x="419192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7FFCB5-FB86-C74A-838C-74D675A28CDB}"/>
              </a:ext>
            </a:extLst>
          </p:cNvPr>
          <p:cNvSpPr txBox="1"/>
          <p:nvPr/>
        </p:nvSpPr>
        <p:spPr>
          <a:xfrm>
            <a:off x="449677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6E4FF-7C29-2B42-8746-ACB5181515C3}"/>
              </a:ext>
            </a:extLst>
          </p:cNvPr>
          <p:cNvSpPr txBox="1"/>
          <p:nvPr/>
        </p:nvSpPr>
        <p:spPr>
          <a:xfrm>
            <a:off x="369718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32" name="Rounded Rectangle 199">
            <a:extLst>
              <a:ext uri="{FF2B5EF4-FFF2-40B4-BE49-F238E27FC236}">
                <a16:creationId xmlns:a16="http://schemas.microsoft.com/office/drawing/2014/main" id="{8663E6C6-4B01-2849-9A30-D627E5F14BBE}"/>
              </a:ext>
            </a:extLst>
          </p:cNvPr>
          <p:cNvSpPr/>
          <p:nvPr/>
        </p:nvSpPr>
        <p:spPr>
          <a:xfrm>
            <a:off x="9314848" y="3382599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33" name="Rounded Rectangle 200">
            <a:extLst>
              <a:ext uri="{FF2B5EF4-FFF2-40B4-BE49-F238E27FC236}">
                <a16:creationId xmlns:a16="http://schemas.microsoft.com/office/drawing/2014/main" id="{D7E2C927-38D0-D041-923C-1DC2DA1C9B19}"/>
              </a:ext>
            </a:extLst>
          </p:cNvPr>
          <p:cNvSpPr/>
          <p:nvPr/>
        </p:nvSpPr>
        <p:spPr>
          <a:xfrm>
            <a:off x="8897946" y="4261822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34" name="Rounded Rectangle 201">
            <a:extLst>
              <a:ext uri="{FF2B5EF4-FFF2-40B4-BE49-F238E27FC236}">
                <a16:creationId xmlns:a16="http://schemas.microsoft.com/office/drawing/2014/main" id="{D6EE3288-DC1E-1B43-B774-882AD13C3C99}"/>
              </a:ext>
            </a:extLst>
          </p:cNvPr>
          <p:cNvSpPr/>
          <p:nvPr/>
        </p:nvSpPr>
        <p:spPr>
          <a:xfrm>
            <a:off x="9928362" y="426066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FD8068-4E1B-1D43-BC80-5236D50035C2}"/>
              </a:ext>
            </a:extLst>
          </p:cNvPr>
          <p:cNvCxnSpPr>
            <a:stCxn id="32" idx="2"/>
          </p:cNvCxnSpPr>
          <p:nvPr/>
        </p:nvCxnSpPr>
        <p:spPr>
          <a:xfrm flipH="1">
            <a:off x="9219962" y="376506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01796-3CD5-2342-A5C7-2E9EC8EC09C2}"/>
              </a:ext>
            </a:extLst>
          </p:cNvPr>
          <p:cNvCxnSpPr>
            <a:stCxn id="32" idx="2"/>
          </p:cNvCxnSpPr>
          <p:nvPr/>
        </p:nvCxnSpPr>
        <p:spPr>
          <a:xfrm>
            <a:off x="9714701" y="376506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EB8743-9911-E24F-B944-E10C00ABB07B}"/>
              </a:ext>
            </a:extLst>
          </p:cNvPr>
          <p:cNvSpPr txBox="1"/>
          <p:nvPr/>
        </p:nvSpPr>
        <p:spPr>
          <a:xfrm>
            <a:off x="10019545" y="387753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36CBE-3C99-C14B-BE14-967E6A9C14B7}"/>
              </a:ext>
            </a:extLst>
          </p:cNvPr>
          <p:cNvSpPr txBox="1"/>
          <p:nvPr/>
        </p:nvSpPr>
        <p:spPr>
          <a:xfrm>
            <a:off x="9219962" y="383789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39" name="Rounded Rectangle 206">
            <a:extLst>
              <a:ext uri="{FF2B5EF4-FFF2-40B4-BE49-F238E27FC236}">
                <a16:creationId xmlns:a16="http://schemas.microsoft.com/office/drawing/2014/main" id="{D9B7431F-EB2A-3E4B-A8AF-906288A9B0C4}"/>
              </a:ext>
            </a:extLst>
          </p:cNvPr>
          <p:cNvSpPr/>
          <p:nvPr/>
        </p:nvSpPr>
        <p:spPr>
          <a:xfrm>
            <a:off x="8411293" y="5090982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40" name="Rounded Rectangle 207">
            <a:extLst>
              <a:ext uri="{FF2B5EF4-FFF2-40B4-BE49-F238E27FC236}">
                <a16:creationId xmlns:a16="http://schemas.microsoft.com/office/drawing/2014/main" id="{A98DD9CF-895E-0543-932E-C52C3FEB1A46}"/>
              </a:ext>
            </a:extLst>
          </p:cNvPr>
          <p:cNvSpPr/>
          <p:nvPr/>
        </p:nvSpPr>
        <p:spPr>
          <a:xfrm>
            <a:off x="9441709" y="5089822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6BD0-8E02-D741-8BF2-3A1D3C34A72F}"/>
              </a:ext>
            </a:extLst>
          </p:cNvPr>
          <p:cNvCxnSpPr/>
          <p:nvPr/>
        </p:nvCxnSpPr>
        <p:spPr>
          <a:xfrm flipH="1">
            <a:off x="8733309" y="4594221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C17A38-F60F-1147-8EB0-14BD9202A3B3}"/>
              </a:ext>
            </a:extLst>
          </p:cNvPr>
          <p:cNvCxnSpPr/>
          <p:nvPr/>
        </p:nvCxnSpPr>
        <p:spPr>
          <a:xfrm>
            <a:off x="9228048" y="4594221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5EEA12-180F-8244-A95D-9DE254301351}"/>
              </a:ext>
            </a:extLst>
          </p:cNvPr>
          <p:cNvSpPr txBox="1"/>
          <p:nvPr/>
        </p:nvSpPr>
        <p:spPr>
          <a:xfrm>
            <a:off x="9532892" y="470669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38BB3-BAEE-1144-935F-BC295E686265}"/>
              </a:ext>
            </a:extLst>
          </p:cNvPr>
          <p:cNvSpPr txBox="1"/>
          <p:nvPr/>
        </p:nvSpPr>
        <p:spPr>
          <a:xfrm>
            <a:off x="8733309" y="4667057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9A53F-03C5-4E45-BE15-F7E03515724D}"/>
              </a:ext>
            </a:extLst>
          </p:cNvPr>
          <p:cNvSpPr/>
          <p:nvPr/>
        </p:nvSpPr>
        <p:spPr>
          <a:xfrm>
            <a:off x="6087478" y="4319005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B1FF74-461E-CE41-9000-198ECA61709E}"/>
              </a:ext>
            </a:extLst>
          </p:cNvPr>
          <p:cNvSpPr/>
          <p:nvPr/>
        </p:nvSpPr>
        <p:spPr>
          <a:xfrm>
            <a:off x="6456736" y="4295184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A5F8B4-8DAC-1F48-BFDB-13C4E7054795}"/>
              </a:ext>
            </a:extLst>
          </p:cNvPr>
          <p:cNvSpPr/>
          <p:nvPr/>
        </p:nvSpPr>
        <p:spPr>
          <a:xfrm>
            <a:off x="7188858" y="4267617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96AB91-BFB4-F14B-A2B1-3FD3738818E1}"/>
              </a:ext>
            </a:extLst>
          </p:cNvPr>
          <p:cNvSpPr/>
          <p:nvPr/>
        </p:nvSpPr>
        <p:spPr>
          <a:xfrm>
            <a:off x="6822797" y="4290814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0B353-9A99-6745-9630-0EAD6C3F40F8}"/>
              </a:ext>
            </a:extLst>
          </p:cNvPr>
          <p:cNvSpPr txBox="1"/>
          <p:nvPr/>
        </p:nvSpPr>
        <p:spPr>
          <a:xfrm>
            <a:off x="1973276" y="298908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3025C2-17F1-6148-B4F7-163D19DA02A2}"/>
              </a:ext>
            </a:extLst>
          </p:cNvPr>
          <p:cNvSpPr txBox="1"/>
          <p:nvPr/>
        </p:nvSpPr>
        <p:spPr>
          <a:xfrm>
            <a:off x="4275541" y="301830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4FFFD-5AC8-A54A-9D89-93CD17504A53}"/>
              </a:ext>
            </a:extLst>
          </p:cNvPr>
          <p:cNvSpPr txBox="1"/>
          <p:nvPr/>
        </p:nvSpPr>
        <p:spPr>
          <a:xfrm>
            <a:off x="9186275" y="30596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TREE #N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D50EF36-21A3-3642-AF54-FBB499E38389}"/>
              </a:ext>
            </a:extLst>
          </p:cNvPr>
          <p:cNvSpPr/>
          <p:nvPr/>
        </p:nvSpPr>
        <p:spPr>
          <a:xfrm rot="16200000">
            <a:off x="5905195" y="1159230"/>
            <a:ext cx="347006" cy="9826305"/>
          </a:xfrm>
          <a:prstGeom prst="leftBrace">
            <a:avLst>
              <a:gd name="adj1" fmla="val 230207"/>
              <a:gd name="adj2" fmla="val 4991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39C2C3-18F6-2F44-958B-27FA09669557}"/>
              </a:ext>
            </a:extLst>
          </p:cNvPr>
          <p:cNvSpPr txBox="1"/>
          <p:nvPr/>
        </p:nvSpPr>
        <p:spPr>
          <a:xfrm>
            <a:off x="4892242" y="642072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MAJORITY VOTE = CLASS #1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9F249E-1053-0745-899C-24451E54D855}"/>
              </a:ext>
            </a:extLst>
          </p:cNvPr>
          <p:cNvSpPr txBox="1"/>
          <p:nvPr/>
        </p:nvSpPr>
        <p:spPr>
          <a:xfrm>
            <a:off x="1655800" y="56896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B706ED-F529-9F48-AE29-7F5D6BBAF3C7}"/>
              </a:ext>
            </a:extLst>
          </p:cNvPr>
          <p:cNvSpPr txBox="1"/>
          <p:nvPr/>
        </p:nvSpPr>
        <p:spPr>
          <a:xfrm>
            <a:off x="3564531" y="56896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89B83-CD99-BF48-877D-CF5CBA8123B9}"/>
              </a:ext>
            </a:extLst>
          </p:cNvPr>
          <p:cNvSpPr txBox="1"/>
          <p:nvPr/>
        </p:nvSpPr>
        <p:spPr>
          <a:xfrm>
            <a:off x="8885417" y="56612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#0</a:t>
            </a:r>
          </a:p>
        </p:txBody>
      </p:sp>
    </p:spTree>
    <p:extLst>
      <p:ext uri="{BB962C8B-B14F-4D97-AF65-F5344CB8AC3E}">
        <p14:creationId xmlns:p14="http://schemas.microsoft.com/office/powerpoint/2010/main" val="303075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51207-2430-4A9D-83B5-BE135DE6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ADFC5A-6F2A-FB4F-BA4C-BCDFD1E436D4}"/>
              </a:ext>
            </a:extLst>
          </p:cNvPr>
          <p:cNvSpPr txBox="1">
            <a:spLocks/>
          </p:cNvSpPr>
          <p:nvPr/>
        </p:nvSpPr>
        <p:spPr>
          <a:xfrm>
            <a:off x="360521" y="1253864"/>
            <a:ext cx="105032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dirty="0"/>
              <a:t>Recently, </a:t>
            </a:r>
            <a:r>
              <a:rPr lang="en-CA" dirty="0" err="1"/>
              <a:t>XGBoost</a:t>
            </a:r>
            <a:r>
              <a:rPr lang="en-CA" dirty="0"/>
              <a:t> is the go to algorithm for most developers and has won several Kaggle competitions.</a:t>
            </a:r>
          </a:p>
          <a:p>
            <a:r>
              <a:rPr lang="en-CA" dirty="0"/>
              <a:t>Why does </a:t>
            </a:r>
            <a:r>
              <a:rPr lang="en-CA" dirty="0" err="1"/>
              <a:t>Xgboost</a:t>
            </a:r>
            <a:r>
              <a:rPr lang="en-CA" dirty="0"/>
              <a:t> work really well?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/>
              <a:t>Since the technique is an ensemble algorithm, it is very robust and could work well with several data types and complex distributions.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err="1"/>
              <a:t>Xgboost</a:t>
            </a:r>
            <a:r>
              <a:rPr lang="en-CA" dirty="0"/>
              <a:t> has a many tunable hyperparameters that could improve model fitting.</a:t>
            </a:r>
          </a:p>
          <a:p>
            <a:r>
              <a:rPr lang="en-CA" dirty="0"/>
              <a:t>What are the applications of </a:t>
            </a:r>
            <a:r>
              <a:rPr lang="en-CA" dirty="0" err="1"/>
              <a:t>XGBoost</a:t>
            </a:r>
            <a:r>
              <a:rPr lang="en-CA" dirty="0"/>
              <a:t>?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err="1"/>
              <a:t>XGBoost</a:t>
            </a:r>
            <a:r>
              <a:rPr lang="en-CA" dirty="0"/>
              <a:t> could be used for fraud detection to detect the probability of a fraudulent transactions based on transaction features.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368532-628E-1B4C-B67F-6462A21DDFF3}"/>
              </a:ext>
            </a:extLst>
          </p:cNvPr>
          <p:cNvSpPr txBox="1">
            <a:spLocks/>
          </p:cNvSpPr>
          <p:nvPr/>
        </p:nvSpPr>
        <p:spPr>
          <a:xfrm>
            <a:off x="360521" y="42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XGBOOST: OVERVIEW</a:t>
            </a:r>
          </a:p>
        </p:txBody>
      </p:sp>
    </p:spTree>
    <p:extLst>
      <p:ext uri="{BB962C8B-B14F-4D97-AF65-F5344CB8AC3E}">
        <p14:creationId xmlns:p14="http://schemas.microsoft.com/office/powerpoint/2010/main" val="386690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397068-1809-4CBA-947A-4C355073E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28"/>
          <a:stretch/>
        </p:blipFill>
        <p:spPr>
          <a:xfrm>
            <a:off x="-647" y="-26581"/>
            <a:ext cx="12192000" cy="4617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08EB5A-C6C1-6F46-A1E4-E9F87515BAA4}"/>
              </a:ext>
            </a:extLst>
          </p:cNvPr>
          <p:cNvSpPr txBox="1">
            <a:spLocks/>
          </p:cNvSpPr>
          <p:nvPr/>
        </p:nvSpPr>
        <p:spPr>
          <a:xfrm>
            <a:off x="521787" y="45018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REMEMBER THAT XGBOOST IS AN EXAMPLE OF ENSEMBLE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E3BC97-CB6C-7242-80B9-CC89C63724EC}"/>
              </a:ext>
            </a:extLst>
          </p:cNvPr>
          <p:cNvSpPr txBox="1">
            <a:spLocks/>
          </p:cNvSpPr>
          <p:nvPr/>
        </p:nvSpPr>
        <p:spPr>
          <a:xfrm>
            <a:off x="660148" y="1448392"/>
            <a:ext cx="6431894" cy="3025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Ensemble techniques such as bagging and boosting can offer an extremely powerful algorithm by combining a group of relatively weak/average ones.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For example, you can combine several decision trees to create a powerful random forest algorithm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By Combining votes from a pool of experts, each will bring their own experience and background to solve the problem resulting in a better outcome.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Bagging and Boosting can reduce variance and overfitting and increase the model robustness.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Example: Blind  men and the elephant!</a:t>
            </a:r>
          </a:p>
          <a:p>
            <a:endParaRPr lang="en-CA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6" name="Rounded Rectangle 80">
            <a:extLst>
              <a:ext uri="{FF2B5EF4-FFF2-40B4-BE49-F238E27FC236}">
                <a16:creationId xmlns:a16="http://schemas.microsoft.com/office/drawing/2014/main" id="{C1C95EB6-72BA-EA4A-BDC1-9811407CEADB}"/>
              </a:ext>
            </a:extLst>
          </p:cNvPr>
          <p:cNvSpPr/>
          <p:nvPr/>
        </p:nvSpPr>
        <p:spPr>
          <a:xfrm>
            <a:off x="7524750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#1</a:t>
            </a:r>
          </a:p>
        </p:txBody>
      </p:sp>
      <p:sp>
        <p:nvSpPr>
          <p:cNvPr id="7" name="Rounded Rectangle 82">
            <a:extLst>
              <a:ext uri="{FF2B5EF4-FFF2-40B4-BE49-F238E27FC236}">
                <a16:creationId xmlns:a16="http://schemas.microsoft.com/office/drawing/2014/main" id="{23AD03E0-8950-C94D-B924-CAF3B8700567}"/>
              </a:ext>
            </a:extLst>
          </p:cNvPr>
          <p:cNvSpPr/>
          <p:nvPr/>
        </p:nvSpPr>
        <p:spPr>
          <a:xfrm>
            <a:off x="8874954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#2</a:t>
            </a:r>
          </a:p>
        </p:txBody>
      </p:sp>
      <p:sp>
        <p:nvSpPr>
          <p:cNvPr id="8" name="Rounded Rectangle 86">
            <a:extLst>
              <a:ext uri="{FF2B5EF4-FFF2-40B4-BE49-F238E27FC236}">
                <a16:creationId xmlns:a16="http://schemas.microsoft.com/office/drawing/2014/main" id="{08C76ABE-91A9-344C-96D0-252CF706B35F}"/>
              </a:ext>
            </a:extLst>
          </p:cNvPr>
          <p:cNvSpPr/>
          <p:nvPr/>
        </p:nvSpPr>
        <p:spPr>
          <a:xfrm>
            <a:off x="10189254" y="3429000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002060"/>
                </a:solidFill>
              </a:rPr>
              <a:t>Model #3</a:t>
            </a:r>
          </a:p>
        </p:txBody>
      </p:sp>
      <p:sp>
        <p:nvSpPr>
          <p:cNvPr id="9" name="Down Arrow 101">
            <a:extLst>
              <a:ext uri="{FF2B5EF4-FFF2-40B4-BE49-F238E27FC236}">
                <a16:creationId xmlns:a16="http://schemas.microsoft.com/office/drawing/2014/main" id="{DFF13335-A8B1-A746-95CF-11FF36B5F475}"/>
              </a:ext>
            </a:extLst>
          </p:cNvPr>
          <p:cNvSpPr/>
          <p:nvPr/>
        </p:nvSpPr>
        <p:spPr>
          <a:xfrm rot="19695937">
            <a:off x="8387290" y="4221229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Down Arrow 102">
            <a:extLst>
              <a:ext uri="{FF2B5EF4-FFF2-40B4-BE49-F238E27FC236}">
                <a16:creationId xmlns:a16="http://schemas.microsoft.com/office/drawing/2014/main" id="{B2338E76-98C5-3B47-BC5C-9FFBF2D248F1}"/>
              </a:ext>
            </a:extLst>
          </p:cNvPr>
          <p:cNvSpPr/>
          <p:nvPr/>
        </p:nvSpPr>
        <p:spPr>
          <a:xfrm rot="1367472">
            <a:off x="10304761" y="4198208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Down Arrow 107">
            <a:extLst>
              <a:ext uri="{FF2B5EF4-FFF2-40B4-BE49-F238E27FC236}">
                <a16:creationId xmlns:a16="http://schemas.microsoft.com/office/drawing/2014/main" id="{2AC4C09D-7227-0841-B3C9-0A1C8E48CE88}"/>
              </a:ext>
            </a:extLst>
          </p:cNvPr>
          <p:cNvSpPr/>
          <p:nvPr/>
        </p:nvSpPr>
        <p:spPr>
          <a:xfrm>
            <a:off x="9328194" y="4235064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359542-F0C5-C344-BBF2-CFB79CE9E701}"/>
              </a:ext>
            </a:extLst>
          </p:cNvPr>
          <p:cNvSpPr/>
          <p:nvPr/>
        </p:nvSpPr>
        <p:spPr>
          <a:xfrm>
            <a:off x="8732814" y="5250684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VOTING</a:t>
            </a:r>
          </a:p>
        </p:txBody>
      </p:sp>
      <p:sp>
        <p:nvSpPr>
          <p:cNvPr id="13" name="Down Arrow 109">
            <a:extLst>
              <a:ext uri="{FF2B5EF4-FFF2-40B4-BE49-F238E27FC236}">
                <a16:creationId xmlns:a16="http://schemas.microsoft.com/office/drawing/2014/main" id="{0C30F1F0-0C25-744F-BBF0-4511FE2CD9BE}"/>
              </a:ext>
            </a:extLst>
          </p:cNvPr>
          <p:cNvSpPr/>
          <p:nvPr/>
        </p:nvSpPr>
        <p:spPr>
          <a:xfrm>
            <a:off x="9328194" y="6018648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pic>
        <p:nvPicPr>
          <p:cNvPr id="14" name="Picture 2" descr="File:Blind men and elephant.png">
            <a:extLst>
              <a:ext uri="{FF2B5EF4-FFF2-40B4-BE49-F238E27FC236}">
                <a16:creationId xmlns:a16="http://schemas.microsoft.com/office/drawing/2014/main" id="{F0BC06D9-0139-0C40-9A37-4C89FF9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6" y="1116053"/>
            <a:ext cx="2218641" cy="20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04A77D-32FF-9447-A50D-F76A030FDEBA}"/>
              </a:ext>
            </a:extLst>
          </p:cNvPr>
          <p:cNvSpPr/>
          <p:nvPr/>
        </p:nvSpPr>
        <p:spPr>
          <a:xfrm>
            <a:off x="934213" y="6271369"/>
            <a:ext cx="7147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https://commons.wikimedia.org/wiki/File:Blind_men_and_elephant.png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9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771650" y="1600200"/>
            <a:ext cx="6767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fr-FR" dirty="0"/>
              <a:t>MODEL PERFORMANCE ASSESSMENT 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6595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B0DA47D-DD16-419B-9F46-29FB5D64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71F7C80E-5CF9-BC4D-AF23-3E79BE604E5A}"/>
              </a:ext>
            </a:extLst>
          </p:cNvPr>
          <p:cNvSpPr/>
          <p:nvPr/>
        </p:nvSpPr>
        <p:spPr>
          <a:xfrm>
            <a:off x="412326" y="9302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4CCB0C07-A7EC-C444-B027-4BE792324213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3;p17">
            <a:extLst>
              <a:ext uri="{FF2B5EF4-FFF2-40B4-BE49-F238E27FC236}">
                <a16:creationId xmlns:a16="http://schemas.microsoft.com/office/drawing/2014/main" id="{A09EF50A-C1AF-C045-9698-E7593A57DFB3}"/>
              </a:ext>
            </a:extLst>
          </p:cNvPr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FBF6F-BA78-BC4F-8290-F2B4F453A486}"/>
              </a:ext>
            </a:extLst>
          </p:cNvPr>
          <p:cNvGraphicFramePr>
            <a:graphicFrameLocks noGrp="1"/>
          </p:cNvGraphicFramePr>
          <p:nvPr/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9ED21BF2-44E7-EE41-858A-41E602651318}"/>
              </a:ext>
            </a:extLst>
          </p:cNvPr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5DCA3F8-083B-EE4F-BBCA-99BE7481FE2D}"/>
              </a:ext>
            </a:extLst>
          </p:cNvPr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C960E-B939-8346-A8E1-34996E1A699D}"/>
              </a:ext>
            </a:extLst>
          </p:cNvPr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8EE1E-ED2F-CB46-82D3-8E7AE36975B7}"/>
              </a:ext>
            </a:extLst>
          </p:cNvPr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6242E-136B-AE43-B61D-F39074268B97}"/>
              </a:ext>
            </a:extLst>
          </p:cNvPr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E8B9F-00DA-DC45-A908-E874B6630414}"/>
              </a:ext>
            </a:extLst>
          </p:cNvPr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151AC-6F9B-D346-A28B-39019DA744D6}"/>
              </a:ext>
            </a:extLst>
          </p:cNvPr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7AB3D-14EE-F347-961A-BD106ABDC736}"/>
              </a:ext>
            </a:extLst>
          </p:cNvPr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8887E-1B53-2443-A3EB-6B5E3AEC1910}"/>
              </a:ext>
            </a:extLst>
          </p:cNvPr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CDE97-B0D9-8241-AA42-E5022BBF1A9E}"/>
              </a:ext>
            </a:extLst>
          </p:cNvPr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A32BD-4F80-F84B-8746-11EAF1A4D71E}"/>
              </a:ext>
            </a:extLst>
          </p:cNvPr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FALSE 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64534-FD6B-0140-86C2-AB89D239B6F1}"/>
              </a:ext>
            </a:extLst>
          </p:cNvPr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FALSE 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E73898C-9614-5F49-BD9D-ED76A9198211}"/>
              </a:ext>
            </a:extLst>
          </p:cNvPr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253029C-891B-2048-8C40-D0C8261625C2}"/>
              </a:ext>
            </a:extLst>
          </p:cNvPr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4E2BD6-CED4-CE46-8BBB-FFADAEF7DE69}"/>
              </a:ext>
            </a:extLst>
          </p:cNvPr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TYPE II ERROR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F387C-E2A5-084C-84F7-C527B9B20EAD}"/>
              </a:ext>
            </a:extLst>
          </p:cNvPr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TYPE I ERROR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5B7C2-4C97-4F33-A0D8-532FB623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CA958A84-F68F-C94D-905C-122DBB960AC6}"/>
              </a:ext>
            </a:extLst>
          </p:cNvPr>
          <p:cNvSpPr/>
          <p:nvPr/>
        </p:nvSpPr>
        <p:spPr>
          <a:xfrm>
            <a:off x="409724" y="933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56CED354-CCC5-0F40-BDDF-76FB2087C046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1A0C531D-AD66-E24B-BBE1-027E34E03503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378902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71FBC7-2885-41A9-AFEC-5C8157FD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678D3F56-79A4-7C4A-9A3A-AE44769FC4F9}"/>
              </a:ext>
            </a:extLst>
          </p:cNvPr>
          <p:cNvSpPr/>
          <p:nvPr/>
        </p:nvSpPr>
        <p:spPr>
          <a:xfrm>
            <a:off x="414483" y="94948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8C603CDA-A9F5-3D4A-A46F-768F0F967734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D09A5E78-7079-9C47-8919-FAC67ACE08D3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70370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MODEL PERFORMANCE ASSESSMENT – PRECISION, RECALL AND F1-SCORE</a:t>
            </a:r>
          </a:p>
        </p:txBody>
      </p:sp>
    </p:spTree>
    <p:extLst>
      <p:ext uri="{BB962C8B-B14F-4D97-AF65-F5344CB8AC3E}">
        <p14:creationId xmlns:p14="http://schemas.microsoft.com/office/powerpoint/2010/main" val="4662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7F2B-B776-4162-BD4D-1990B050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83"/>
          <a:stretch/>
        </p:blipFill>
        <p:spPr>
          <a:xfrm>
            <a:off x="0" y="0"/>
            <a:ext cx="12192000" cy="4128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6C961B-4577-4418-942B-D6A7B6105DF6}"/>
              </a:ext>
            </a:extLst>
          </p:cNvPr>
          <p:cNvSpPr/>
          <p:nvPr/>
        </p:nvSpPr>
        <p:spPr>
          <a:xfrm>
            <a:off x="585926" y="221942"/>
            <a:ext cx="3089429" cy="683580"/>
          </a:xfrm>
          <a:prstGeom prst="rect">
            <a:avLst/>
          </a:prstGeom>
          <a:solidFill>
            <a:srgbClr val="77C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523781" y="970338"/>
            <a:ext cx="1107045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Aim of the problem is to detect the presence or absence of cardiovascular disease in person based on the given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Features available are: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Height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Weight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Gender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Smoking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Alcohol intake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Physical activity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Systolic blood pressure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Diastolic blood pressure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Cholesterol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Montserrat" charset="0"/>
              </a:rPr>
              <a:t>Glucose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4140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6A765-0E83-414E-8D2E-DBB9D493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04" y="1948414"/>
            <a:ext cx="6726126" cy="378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918C15-4D01-4136-B9AA-70DD61C2BAF7}"/>
              </a:ext>
            </a:extLst>
          </p:cNvPr>
          <p:cNvSpPr/>
          <p:nvPr/>
        </p:nvSpPr>
        <p:spPr>
          <a:xfrm>
            <a:off x="686170" y="6051283"/>
            <a:ext cx="12077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charset="0"/>
              </a:rPr>
              <a:t>Data Source: </a:t>
            </a:r>
            <a:r>
              <a:rPr lang="en-US" sz="1600" dirty="0">
                <a:latin typeface="Montserrat" charset="0"/>
              </a:rPr>
              <a:t>https://www.kaggle.com/sulianova/cardiovascular-disease-dataset</a:t>
            </a:r>
            <a:endParaRPr lang="en-CA" sz="1600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charset="0"/>
              </a:rPr>
              <a:t>Image Source: </a:t>
            </a:r>
            <a:r>
              <a:rPr lang="fr-FR" sz="1600" dirty="0">
                <a:latin typeface="Montserrat" charset="0"/>
              </a:rPr>
              <a:t>https://commons.wikimedia.org/wiki/File:Human_Heart_and_Circulatory_System.png</a:t>
            </a:r>
          </a:p>
        </p:txBody>
      </p:sp>
    </p:spTree>
    <p:extLst>
      <p:ext uri="{BB962C8B-B14F-4D97-AF65-F5344CB8AC3E}">
        <p14:creationId xmlns:p14="http://schemas.microsoft.com/office/powerpoint/2010/main" val="404161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173062E-7942-4586-8571-44AE3E62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44DA10E-6A6C-F143-98DC-D6AB19971EC2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Vs. RECALL EXAMPLE 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AB940B69-069D-0E44-9B44-FACBE97ED73A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F794E0E4-A3CB-4342-9067-0BD04189F91E}"/>
              </a:ext>
            </a:extLst>
          </p:cNvPr>
          <p:cNvSpPr/>
          <p:nvPr/>
        </p:nvSpPr>
        <p:spPr>
          <a:xfrm>
            <a:off x="503442" y="4827932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083C376A-7988-8142-BCC4-E56CCC6E4F55}"/>
              </a:ext>
            </a:extLst>
          </p:cNvPr>
          <p:cNvSpPr txBox="1"/>
          <p:nvPr/>
        </p:nvSpPr>
        <p:spPr>
          <a:xfrm>
            <a:off x="-2057104" y="1971850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8ED07D-4409-3A49-AE96-C7A8B78029C0}"/>
              </a:ext>
            </a:extLst>
          </p:cNvPr>
          <p:cNvGraphicFramePr>
            <a:graphicFrameLocks noGrp="1"/>
          </p:cNvGraphicFramePr>
          <p:nvPr/>
        </p:nvGraphicFramePr>
        <p:xfrm>
          <a:off x="1808495" y="2453583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AF559562-2E19-7F44-AC9C-C7142A054922}"/>
              </a:ext>
            </a:extLst>
          </p:cNvPr>
          <p:cNvSpPr/>
          <p:nvPr/>
        </p:nvSpPr>
        <p:spPr>
          <a:xfrm>
            <a:off x="1164626" y="2446457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D855C6F-28F2-394B-8130-289A80CBCE14}"/>
              </a:ext>
            </a:extLst>
          </p:cNvPr>
          <p:cNvSpPr/>
          <p:nvPr/>
        </p:nvSpPr>
        <p:spPr>
          <a:xfrm rot="5400000">
            <a:off x="3336574" y="402364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BEB1B-9E51-4146-B48B-14BF83DBD444}"/>
              </a:ext>
            </a:extLst>
          </p:cNvPr>
          <p:cNvSpPr txBox="1"/>
          <p:nvPr/>
        </p:nvSpPr>
        <p:spPr>
          <a:xfrm rot="16200000">
            <a:off x="-484913" y="349498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C26C-0FE5-1C47-BF9D-61F9D9C263B7}"/>
              </a:ext>
            </a:extLst>
          </p:cNvPr>
          <p:cNvSpPr txBox="1"/>
          <p:nvPr/>
        </p:nvSpPr>
        <p:spPr>
          <a:xfrm>
            <a:off x="2308656" y="122696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4BBAA-F79A-FF41-971F-9F6ACAA0EED5}"/>
              </a:ext>
            </a:extLst>
          </p:cNvPr>
          <p:cNvSpPr txBox="1"/>
          <p:nvPr/>
        </p:nvSpPr>
        <p:spPr>
          <a:xfrm>
            <a:off x="1992438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44D03-2B55-804E-8B09-308E14D8A363}"/>
              </a:ext>
            </a:extLst>
          </p:cNvPr>
          <p:cNvSpPr txBox="1"/>
          <p:nvPr/>
        </p:nvSpPr>
        <p:spPr>
          <a:xfrm>
            <a:off x="3629086" y="4167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E83E6-7441-B24B-83AC-873B1CEE6AC5}"/>
              </a:ext>
            </a:extLst>
          </p:cNvPr>
          <p:cNvSpPr txBox="1"/>
          <p:nvPr/>
        </p:nvSpPr>
        <p:spPr>
          <a:xfrm>
            <a:off x="1408910" y="305445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1E037-458D-374C-AF49-DA5DF8B230F8}"/>
              </a:ext>
            </a:extLst>
          </p:cNvPr>
          <p:cNvSpPr txBox="1"/>
          <p:nvPr/>
        </p:nvSpPr>
        <p:spPr>
          <a:xfrm>
            <a:off x="1427397" y="413762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EE9A3-39BF-6D42-98F3-B74441D05F6A}"/>
              </a:ext>
            </a:extLst>
          </p:cNvPr>
          <p:cNvSpPr txBox="1"/>
          <p:nvPr/>
        </p:nvSpPr>
        <p:spPr>
          <a:xfrm>
            <a:off x="2497433" y="1994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86874-7B9F-F041-8D48-6B8AB745E25B}"/>
              </a:ext>
            </a:extLst>
          </p:cNvPr>
          <p:cNvSpPr txBox="1"/>
          <p:nvPr/>
        </p:nvSpPr>
        <p:spPr>
          <a:xfrm>
            <a:off x="4013545" y="193884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4C5DA-59D6-3648-AEFB-35F893737E7D}"/>
              </a:ext>
            </a:extLst>
          </p:cNvPr>
          <p:cNvSpPr txBox="1"/>
          <p:nvPr/>
        </p:nvSpPr>
        <p:spPr>
          <a:xfrm>
            <a:off x="3698723" y="2907202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00B8-3304-534E-AF7C-7FB1B6E85AF5}"/>
              </a:ext>
            </a:extLst>
          </p:cNvPr>
          <p:cNvSpPr txBox="1"/>
          <p:nvPr/>
        </p:nvSpPr>
        <p:spPr>
          <a:xfrm>
            <a:off x="2037033" y="418316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549ABB-E3EA-9C47-9804-7BA5DA1F5267}"/>
              </a:ext>
            </a:extLst>
          </p:cNvPr>
          <p:cNvSpPr txBox="1">
            <a:spLocks/>
          </p:cNvSpPr>
          <p:nvPr/>
        </p:nvSpPr>
        <p:spPr>
          <a:xfrm>
            <a:off x="5711766" y="2812640"/>
            <a:ext cx="5767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Recall is an important KPI in situations where: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Montserrat"/>
              </a:rPr>
              <a:t>Dataset is highly imbalanced; cases when you have small cancer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457EF-7B0F-4395-9E0D-2BACD395F556}"/>
              </a:ext>
            </a:extLst>
          </p:cNvPr>
          <p:cNvSpPr txBox="1"/>
          <p:nvPr/>
        </p:nvSpPr>
        <p:spPr>
          <a:xfrm>
            <a:off x="5775327" y="1184209"/>
            <a:ext cx="2998796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CANCER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26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20EBD2-986C-4090-858C-FF320382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2A85E498-560D-5C41-AADE-D5A862A25074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DEEP DIVE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5B2E22B7-2FFD-C042-A76E-ADB170D7767A}"/>
              </a:ext>
            </a:extLst>
          </p:cNvPr>
          <p:cNvSpPr txBox="1"/>
          <p:nvPr/>
        </p:nvSpPr>
        <p:spPr>
          <a:xfrm>
            <a:off x="4845265" y="1657696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EA8C5397-30A1-9C49-9369-DEA611425333}"/>
              </a:ext>
            </a:extLst>
          </p:cNvPr>
          <p:cNvSpPr/>
          <p:nvPr/>
        </p:nvSpPr>
        <p:spPr>
          <a:xfrm>
            <a:off x="234544" y="4440625"/>
            <a:ext cx="11372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NOTES: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Precision is a measure of Correct Positives, in this example, the model predicted two patients were positive classes (has cancer), only one of the two was correct. 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Precision is an important metric when False positives are important (how many times a model says a pedestrian was detected and there was nothing there!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Examples include drug testing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F0DF877A-B0D6-9945-9B18-9F22BA595699}"/>
              </a:ext>
            </a:extLst>
          </p:cNvPr>
          <p:cNvSpPr txBox="1"/>
          <p:nvPr/>
        </p:nvSpPr>
        <p:spPr>
          <a:xfrm>
            <a:off x="4734139" y="2749168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FF03A2-26CB-7C4B-BC87-277AE603CB18}"/>
              </a:ext>
            </a:extLst>
          </p:cNvPr>
          <p:cNvGraphicFramePr>
            <a:graphicFrameLocks noGrp="1"/>
          </p:cNvGraphicFramePr>
          <p:nvPr/>
        </p:nvGraphicFramePr>
        <p:xfrm>
          <a:off x="8623559" y="2238308"/>
          <a:ext cx="3156480" cy="2321345"/>
        </p:xfrm>
        <a:graphic>
          <a:graphicData uri="http://schemas.openxmlformats.org/drawingml/2006/table">
            <a:tbl>
              <a:tblPr firstRow="1" bandRow="1"/>
              <a:tblGrid>
                <a:gridCol w="157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7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D9C9088E-D139-9640-893B-D1E86238904F}"/>
              </a:ext>
            </a:extLst>
          </p:cNvPr>
          <p:cNvSpPr/>
          <p:nvPr/>
        </p:nvSpPr>
        <p:spPr>
          <a:xfrm>
            <a:off x="7979690" y="2231182"/>
            <a:ext cx="424543" cy="2328471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EDC2D86-9B64-0043-BF4A-D31A3CF58DB8}"/>
              </a:ext>
            </a:extLst>
          </p:cNvPr>
          <p:cNvSpPr/>
          <p:nvPr/>
        </p:nvSpPr>
        <p:spPr>
          <a:xfrm rot="5400000">
            <a:off x="10151638" y="187089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A59-7EAA-7647-AD72-C44D7E8F6319}"/>
              </a:ext>
            </a:extLst>
          </p:cNvPr>
          <p:cNvSpPr txBox="1"/>
          <p:nvPr/>
        </p:nvSpPr>
        <p:spPr>
          <a:xfrm rot="16200000">
            <a:off x="6397366" y="320970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04253-495B-6148-9421-D0FDD2BE48B3}"/>
              </a:ext>
            </a:extLst>
          </p:cNvPr>
          <p:cNvSpPr txBox="1"/>
          <p:nvPr/>
        </p:nvSpPr>
        <p:spPr>
          <a:xfrm>
            <a:off x="9123720" y="101169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4D8BF-D392-564B-B4C5-537366CE6AC6}"/>
              </a:ext>
            </a:extLst>
          </p:cNvPr>
          <p:cNvSpPr txBox="1"/>
          <p:nvPr/>
        </p:nvSpPr>
        <p:spPr>
          <a:xfrm>
            <a:off x="8807502" y="2691927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8657D-E0E5-D043-B59C-FE516E7B23B9}"/>
              </a:ext>
            </a:extLst>
          </p:cNvPr>
          <p:cNvSpPr txBox="1"/>
          <p:nvPr/>
        </p:nvSpPr>
        <p:spPr>
          <a:xfrm>
            <a:off x="10444150" y="3951861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6F042-F07C-4147-AE12-27C8EEF260FA}"/>
              </a:ext>
            </a:extLst>
          </p:cNvPr>
          <p:cNvSpPr txBox="1"/>
          <p:nvPr/>
        </p:nvSpPr>
        <p:spPr>
          <a:xfrm>
            <a:off x="8223974" y="283918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F7EEB-4644-9344-9457-BC3F41951D44}"/>
              </a:ext>
            </a:extLst>
          </p:cNvPr>
          <p:cNvSpPr txBox="1"/>
          <p:nvPr/>
        </p:nvSpPr>
        <p:spPr>
          <a:xfrm>
            <a:off x="8242461" y="3922352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B0E9C-C1C2-BB47-A9B1-958A4AE8AB4D}"/>
              </a:ext>
            </a:extLst>
          </p:cNvPr>
          <p:cNvSpPr txBox="1"/>
          <p:nvPr/>
        </p:nvSpPr>
        <p:spPr>
          <a:xfrm>
            <a:off x="9312497" y="177932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1DB37-6AE9-7F41-A8C3-AC13817BA45C}"/>
              </a:ext>
            </a:extLst>
          </p:cNvPr>
          <p:cNvSpPr txBox="1"/>
          <p:nvPr/>
        </p:nvSpPr>
        <p:spPr>
          <a:xfrm>
            <a:off x="10828609" y="172356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9B3A2-C394-484E-AF17-5406AF85C0F3}"/>
              </a:ext>
            </a:extLst>
          </p:cNvPr>
          <p:cNvSpPr txBox="1"/>
          <p:nvPr/>
        </p:nvSpPr>
        <p:spPr>
          <a:xfrm>
            <a:off x="10513787" y="2691927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5C86C-77E9-7240-8894-9A0E690D3D6F}"/>
              </a:ext>
            </a:extLst>
          </p:cNvPr>
          <p:cNvSpPr txBox="1"/>
          <p:nvPr/>
        </p:nvSpPr>
        <p:spPr>
          <a:xfrm>
            <a:off x="8852097" y="3967885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4FA990-7DAC-3E4B-B30E-0E034A906CCF}"/>
                  </a:ext>
                </a:extLst>
              </p:cNvPr>
              <p:cNvSpPr/>
              <p:nvPr/>
            </p:nvSpPr>
            <p:spPr>
              <a:xfrm>
                <a:off x="-468787" y="1242527"/>
                <a:ext cx="9257425" cy="306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𝑇𝑂𝑇𝐴𝐿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𝑃𝑅𝐸𝐷𝐼𝐶𝑇𝐼𝑂𝑁𝑆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𝐹𝐴𝐿𝑆𝐸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𝑃𝑟𝑒𝑐𝑖𝑠𝑖𝑜𝑛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=50%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4FA990-7DAC-3E4B-B30E-0E034A906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87" y="1242527"/>
                <a:ext cx="9257425" cy="3068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6B36DDB-B4A5-417B-983D-31A0DD35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DEEP DIVE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90D8CD99-A942-3C4B-A71E-96F849794FFD}"/>
              </a:ext>
            </a:extLst>
          </p:cNvPr>
          <p:cNvSpPr txBox="1"/>
          <p:nvPr/>
        </p:nvSpPr>
        <p:spPr>
          <a:xfrm>
            <a:off x="4772025" y="10082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E41F4EB9-BFCB-4647-B04B-88B37779160F}"/>
              </a:ext>
            </a:extLst>
          </p:cNvPr>
          <p:cNvSpPr/>
          <p:nvPr/>
        </p:nvSpPr>
        <p:spPr>
          <a:xfrm>
            <a:off x="428670" y="4631388"/>
            <a:ext cx="10857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NOTES: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Recall is also called True Positive rate or sensitivity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 this example, I had 9 cancer patients but the model only detected 1 of them 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Important metric when we care about false negatives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Example: Self driving cars and fraud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4660899" y="20997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8526498" y="25814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7882629" y="25743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10054577" y="5302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>
            <a:off x="5437254" y="35596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9026659" y="13548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8710441" y="30351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AB706-70E4-D949-8F7A-E4BE1FBC1EB0}"/>
              </a:ext>
            </a:extLst>
          </p:cNvPr>
          <p:cNvSpPr txBox="1"/>
          <p:nvPr/>
        </p:nvSpPr>
        <p:spPr>
          <a:xfrm>
            <a:off x="10347089" y="42950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8126913" y="31823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8145400" y="42655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9215436" y="21224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10731548" y="20667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10416726" y="30351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8755036" y="43110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56452A-C9DA-9342-8F78-1F3641346B75}"/>
                  </a:ext>
                </a:extLst>
              </p:cNvPr>
              <p:cNvSpPr/>
              <p:nvPr/>
            </p:nvSpPr>
            <p:spPr>
              <a:xfrm>
                <a:off x="-468787" y="1242527"/>
                <a:ext cx="9257425" cy="3122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𝐴𝐶𝑇𝑈𝐴𝐿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𝑇𝑅𝑈𝐸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𝑃𝑂𝑆𝐼𝑇𝐼𝑉𝐸𝑆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𝐹𝐴𝐿𝑆𝐸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𝑁𝐸𝐺𝐴𝑇𝐼𝑉𝐸𝑆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𝑅𝑒𝑐𝑎𝑙𝑙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1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8</m:t>
                          </m:r>
                        </m:den>
                      </m:f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=11%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56452A-C9DA-9342-8F78-1F3641346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87" y="1242527"/>
                <a:ext cx="9257425" cy="3122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1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05527D8-1AE8-4C2D-AA39-ED6CF46C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03"/>
          <a:stretch/>
        </p:blipFill>
        <p:spPr>
          <a:xfrm>
            <a:off x="-647" y="-26581"/>
            <a:ext cx="12192000" cy="377943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317402" y="27186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EX1: </a:t>
            </a: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BANK FRAUD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2710755" y="2624235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4676204" y="2054837"/>
          <a:ext cx="5498502" cy="4660900"/>
        </p:xfrm>
        <a:graphic>
          <a:graphicData uri="http://schemas.openxmlformats.org/drawingml/2006/table">
            <a:tbl>
              <a:tblPr firstRow="1" bandRow="1"/>
              <a:tblGrid>
                <a:gridCol w="274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3835303" y="2087687"/>
            <a:ext cx="446379" cy="4628050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7216045" y="-1049929"/>
            <a:ext cx="384139" cy="5293844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 rot="16200000">
            <a:off x="2632564" y="2830160"/>
            <a:ext cx="2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907978" y="116057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4922289" y="2385507"/>
            <a:ext cx="213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FRAUD AND MODEL PREDICTED FRAUD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4215155" y="297649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</a:defRPr>
            </a:lvl1pPr>
          </a:lstStyle>
          <a:p>
            <a:r>
              <a:rPr lang="en-US" dirty="0"/>
              <a:t>+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4252907" y="5186816"/>
            <a:ext cx="26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5749105" y="143512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8759238" y="1408773"/>
            <a:ext cx="25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7568829" y="2321788"/>
            <a:ext cx="2333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FRAUD AND MODEL PREDICTED FRAUD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4838150" y="4621907"/>
            <a:ext cx="2306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FRAUD AND MODEL PREDICTED NO FRAUD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7666756" y="4621907"/>
            <a:ext cx="213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FRAUD AND MODEL PREDICTED NO FRAUD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9535316" y="3245992"/>
            <a:ext cx="1573296" cy="103429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186909" y="4547889"/>
            <a:ext cx="2262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PISSED OFF CUSTOMER BUT THE BANK IS OK!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2511960" y="5037666"/>
            <a:ext cx="2455196" cy="113568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364203" y="5342354"/>
            <a:ext cx="2262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Roboto"/>
              </a:rPr>
              <a:t>BANK LOSES MONEY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2026" y="4365460"/>
            <a:ext cx="346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latin typeface="Roboto"/>
              </a:rPr>
              <a:t>“This is the only case the bank loses money so bank cares about recall”</a:t>
            </a:r>
            <a:endParaRPr lang="en-CA" sz="2000" b="1" i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735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8007AA-3D96-43DC-970C-2D30EAA0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04"/>
          <a:stretch/>
        </p:blipFill>
        <p:spPr>
          <a:xfrm>
            <a:off x="-647" y="-26580"/>
            <a:ext cx="12192000" cy="4199278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38EDE58-6B5A-A640-BFBA-6F8BC086BD34}"/>
              </a:ext>
            </a:extLst>
          </p:cNvPr>
          <p:cNvSpPr/>
          <p:nvPr/>
        </p:nvSpPr>
        <p:spPr>
          <a:xfrm>
            <a:off x="317402" y="27186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EX2: </a:t>
            </a: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SPAM EMAIL DETECTION</a:t>
            </a: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D480D57B-2F91-E24C-9F07-72963254AF75}"/>
              </a:ext>
            </a:extLst>
          </p:cNvPr>
          <p:cNvSpPr txBox="1"/>
          <p:nvPr/>
        </p:nvSpPr>
        <p:spPr>
          <a:xfrm>
            <a:off x="2710755" y="2624235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4556E8-3FB6-BC4E-8E14-0D5D250992FB}"/>
              </a:ext>
            </a:extLst>
          </p:cNvPr>
          <p:cNvGraphicFramePr>
            <a:graphicFrameLocks noGrp="1"/>
          </p:cNvGraphicFramePr>
          <p:nvPr/>
        </p:nvGraphicFramePr>
        <p:xfrm>
          <a:off x="4676204" y="2054837"/>
          <a:ext cx="5498502" cy="4660900"/>
        </p:xfrm>
        <a:graphic>
          <a:graphicData uri="http://schemas.openxmlformats.org/drawingml/2006/table">
            <a:tbl>
              <a:tblPr firstRow="1" bandRow="1"/>
              <a:tblGrid>
                <a:gridCol w="274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109A13C7-1356-CC48-9B56-63FDEDF0CCCD}"/>
              </a:ext>
            </a:extLst>
          </p:cNvPr>
          <p:cNvSpPr/>
          <p:nvPr/>
        </p:nvSpPr>
        <p:spPr>
          <a:xfrm>
            <a:off x="3835303" y="2087687"/>
            <a:ext cx="446379" cy="4628050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9B8F8C7-A0A9-6A44-BFDE-B9C61022B4AB}"/>
              </a:ext>
            </a:extLst>
          </p:cNvPr>
          <p:cNvSpPr/>
          <p:nvPr/>
        </p:nvSpPr>
        <p:spPr>
          <a:xfrm rot="5400000">
            <a:off x="7216045" y="-1049929"/>
            <a:ext cx="384139" cy="5293844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A5A1-8C2A-4D49-8B39-9743C26CB90C}"/>
              </a:ext>
            </a:extLst>
          </p:cNvPr>
          <p:cNvSpPr txBox="1"/>
          <p:nvPr/>
        </p:nvSpPr>
        <p:spPr>
          <a:xfrm rot="16200000">
            <a:off x="2632564" y="2830160"/>
            <a:ext cx="2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907978" y="116057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4922289" y="2385507"/>
            <a:ext cx="2138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SPAM EMAIL AND MODEL PREDICTED SPAM (BLOCKED IT)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6E49-D5E8-3A4B-9930-80601FCB4AD2}"/>
              </a:ext>
            </a:extLst>
          </p:cNvPr>
          <p:cNvSpPr txBox="1"/>
          <p:nvPr/>
        </p:nvSpPr>
        <p:spPr>
          <a:xfrm>
            <a:off x="4215155" y="297649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</a:defRPr>
            </a:lvl1pPr>
          </a:lstStyle>
          <a:p>
            <a:r>
              <a:rPr lang="en-US" dirty="0"/>
              <a:t>+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94B2B-D140-954F-9AC3-2AF5063B6AB1}"/>
              </a:ext>
            </a:extLst>
          </p:cNvPr>
          <p:cNvSpPr txBox="1"/>
          <p:nvPr/>
        </p:nvSpPr>
        <p:spPr>
          <a:xfrm>
            <a:off x="4252907" y="5186816"/>
            <a:ext cx="26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3387A-E57D-5F47-BCC9-AC1392B5048D}"/>
              </a:ext>
            </a:extLst>
          </p:cNvPr>
          <p:cNvSpPr txBox="1"/>
          <p:nvPr/>
        </p:nvSpPr>
        <p:spPr>
          <a:xfrm>
            <a:off x="5749105" y="143512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AD16A-FA9F-6145-8B9E-B32D53AAF02E}"/>
              </a:ext>
            </a:extLst>
          </p:cNvPr>
          <p:cNvSpPr txBox="1"/>
          <p:nvPr/>
        </p:nvSpPr>
        <p:spPr>
          <a:xfrm>
            <a:off x="8759238" y="1408773"/>
            <a:ext cx="25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F613-5991-CD4E-87EB-216F6DAE0C24}"/>
              </a:ext>
            </a:extLst>
          </p:cNvPr>
          <p:cNvSpPr txBox="1"/>
          <p:nvPr/>
        </p:nvSpPr>
        <p:spPr>
          <a:xfrm>
            <a:off x="7408114" y="2461269"/>
            <a:ext cx="2652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SPAM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Roboto"/>
              </a:rPr>
              <a:t>EMAIL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AND MODEL PREDICTED SPAM (BLOCKED IT)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2D01E-2DCC-5345-81ED-CE53D13C886D}"/>
              </a:ext>
            </a:extLst>
          </p:cNvPr>
          <p:cNvSpPr txBox="1"/>
          <p:nvPr/>
        </p:nvSpPr>
        <p:spPr>
          <a:xfrm>
            <a:off x="4716520" y="4451347"/>
            <a:ext cx="2708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THERE WAS A SPAM EMAIL AND MODEL PREDICTED NO SPAM (WENT TO INBOX)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5129E-0C83-1345-A6A3-B699AE83C0C8}"/>
              </a:ext>
            </a:extLst>
          </p:cNvPr>
          <p:cNvSpPr txBox="1"/>
          <p:nvPr/>
        </p:nvSpPr>
        <p:spPr>
          <a:xfrm>
            <a:off x="7666755" y="4621907"/>
            <a:ext cx="23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THERE WAS NO SPAM EMAIL AND MODEL PREDICTED NO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SPAM (WENT TO INBOX)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>
            <a:off x="9804817" y="3762156"/>
            <a:ext cx="1034295" cy="787633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0186909" y="4547889"/>
            <a:ext cx="2262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Roboto"/>
              </a:rPr>
              <a:t>BLOCKED IMPORTANT EMAILS (DREAM JOB!)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2511960" y="5037666"/>
            <a:ext cx="2455196" cy="1135685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471505" y="5577688"/>
            <a:ext cx="296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C000"/>
                </a:solidFill>
                <a:latin typeface="Roboto"/>
              </a:rPr>
              <a:t>NOT A BIG DEAL!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851BC-980E-A44B-9958-B5AD9125DD60}"/>
              </a:ext>
            </a:extLst>
          </p:cNvPr>
          <p:cNvSpPr txBox="1"/>
          <p:nvPr/>
        </p:nvSpPr>
        <p:spPr>
          <a:xfrm>
            <a:off x="121379" y="3888643"/>
            <a:ext cx="3462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latin typeface="Roboto"/>
              </a:rPr>
              <a:t>“This is a case when we care about precision and it’s OK if we mess up recall a little bit”</a:t>
            </a:r>
            <a:endParaRPr lang="en-CA" sz="2000" b="1" i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018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F625BC-27B2-4EE8-A8B8-C588C9AA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027893D3-ED59-A24F-A17C-AD8315FBAAF5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F1 SCORE</a:t>
            </a:r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48C0546F-04D1-E943-9CB2-9446AD4EA657}"/>
              </a:ext>
            </a:extLst>
          </p:cNvPr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61AC4A0D-846E-314F-8EF8-56BBF6B84F3F}"/>
              </a:ext>
            </a:extLst>
          </p:cNvPr>
          <p:cNvSpPr/>
          <p:nvPr/>
        </p:nvSpPr>
        <p:spPr>
          <a:xfrm>
            <a:off x="802141" y="3609536"/>
            <a:ext cx="10587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F1 Score is an overall measure of a model's accuracy that combines precision and recall.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F1 score is the harmonic mean of precision and recall.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What is the difference between F1 Score and Accuracy?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 unbalanced datasets, if we have large number of true negatives (healthy patients), accuracy could be misleading. Therefore, F1 score might be a better KPI to use since it provides a balance between recall and precision in the presence of unbalanced datasets</a:t>
            </a:r>
            <a:r>
              <a:rPr lang="en-CA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. </a:t>
            </a:r>
            <a:endParaRPr lang="en-CA" dirty="0">
              <a:solidFill>
                <a:srgbClr val="00206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B1D640-E46C-E94A-B803-E0B2B265FD96}"/>
                  </a:ext>
                </a:extLst>
              </p:cNvPr>
              <p:cNvSpPr/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∗(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 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2∗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𝐹𝑃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rgbClr val="002060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B1D640-E46C-E94A-B803-E0B2B265F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2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C64E7E2-851A-4086-A44D-E97F79D6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0FB648E8-51E0-464E-9943-A297F1461BA9}"/>
              </a:ext>
            </a:extLst>
          </p:cNvPr>
          <p:cNvSpPr/>
          <p:nvPr/>
        </p:nvSpPr>
        <p:spPr>
          <a:xfrm>
            <a:off x="414483" y="94459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F1-SCORE PER CLASS: CANCER CLASSIFICATION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3205"/>
          <a:stretch/>
        </p:blipFill>
        <p:spPr>
          <a:xfrm>
            <a:off x="-12322" y="4031630"/>
            <a:ext cx="5384800" cy="2114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3421089"/>
            <a:ext cx="4438433" cy="3020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1112730"/>
            <a:ext cx="10487025" cy="227647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flipV="1">
            <a:off x="5152950" y="3853893"/>
            <a:ext cx="1028700" cy="84390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5167311" y="4155819"/>
            <a:ext cx="1028700" cy="84390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372" y="3578280"/>
            <a:ext cx="153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F1-SCORE PER CLASS</a:t>
            </a:r>
          </a:p>
        </p:txBody>
      </p:sp>
      <p:cxnSp>
        <p:nvCxnSpPr>
          <p:cNvPr id="14" name="Curved Connector 13"/>
          <p:cNvCxnSpPr>
            <a:endCxn id="15" idx="0"/>
          </p:cNvCxnSpPr>
          <p:nvPr/>
        </p:nvCxnSpPr>
        <p:spPr>
          <a:xfrm>
            <a:off x="5152950" y="5464791"/>
            <a:ext cx="1514186" cy="47369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2950" y="5938482"/>
            <a:ext cx="302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AVERAGE F1-SCORE</a:t>
            </a:r>
          </a:p>
        </p:txBody>
      </p:sp>
    </p:spTree>
    <p:extLst>
      <p:ext uri="{BB962C8B-B14F-4D97-AF65-F5344CB8AC3E}">
        <p14:creationId xmlns:p14="http://schemas.microsoft.com/office/powerpoint/2010/main" val="34244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06FB7A-EFD6-4DBF-AC32-E1ADC415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0FB648E8-51E0-464E-9943-A297F1461BA9}"/>
              </a:ext>
            </a:extLst>
          </p:cNvPr>
          <p:cNvSpPr/>
          <p:nvPr/>
        </p:nvSpPr>
        <p:spPr>
          <a:xfrm>
            <a:off x="414483" y="94459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134353"/>
            <a:ext cx="5781468" cy="546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14"/>
          <a:stretch/>
        </p:blipFill>
        <p:spPr>
          <a:xfrm>
            <a:off x="745732" y="1920295"/>
            <a:ext cx="5340537" cy="38048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7241" y="6173819"/>
            <a:ext cx="431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https://www.cs.toronto.edu/~kriz/cifar.html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663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MODEL PERFORMANCE ASSESSMENT – ROC, AUC</a:t>
            </a:r>
          </a:p>
        </p:txBody>
      </p:sp>
    </p:spTree>
    <p:extLst>
      <p:ext uri="{BB962C8B-B14F-4D97-AF65-F5344CB8AC3E}">
        <p14:creationId xmlns:p14="http://schemas.microsoft.com/office/powerpoint/2010/main" val="357393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5A404D-D793-47AF-9787-CD12F189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3EB0C055-FD6D-814B-97D3-04BFC9F14AE5}"/>
              </a:ext>
            </a:extLst>
          </p:cNvPr>
          <p:cNvSpPr/>
          <p:nvPr/>
        </p:nvSpPr>
        <p:spPr>
          <a:xfrm>
            <a:off x="414483" y="94459"/>
            <a:ext cx="6805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ROC </a:t>
            </a:r>
            <a:r>
              <a:rPr lang="en-CA" sz="3200" b="1" dirty="0">
                <a:solidFill>
                  <a:srgbClr val="002060"/>
                </a:solidFill>
                <a:latin typeface="Montserrat" charset="0"/>
              </a:rPr>
              <a:t>(RECEIVER OPERATING CHARACTERISTIC CURVE) </a:t>
            </a:r>
          </a:p>
        </p:txBody>
      </p:sp>
      <p:pic>
        <p:nvPicPr>
          <p:cNvPr id="5" name="Picture 2" descr="File:Roccurves.png">
            <a:extLst>
              <a:ext uri="{FF2B5EF4-FFF2-40B4-BE49-F238E27FC236}">
                <a16:creationId xmlns:a16="http://schemas.microsoft.com/office/drawing/2014/main" id="{E6E0F0BD-D841-8D40-8D8D-58A2587D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8" y="1532369"/>
            <a:ext cx="4331630" cy="42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4720B9-4B52-F64C-A8D3-588C257C8170}"/>
              </a:ext>
            </a:extLst>
          </p:cNvPr>
          <p:cNvSpPr/>
          <p:nvPr/>
        </p:nvSpPr>
        <p:spPr>
          <a:xfrm>
            <a:off x="3820811" y="6195715"/>
            <a:ext cx="680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https://commons.wikimedia.org/wiki/File:Roccurves.png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id="{E60A35AD-E369-FB49-A52C-A2E4E8C7E0A3}"/>
              </a:ext>
            </a:extLst>
          </p:cNvPr>
          <p:cNvSpPr/>
          <p:nvPr/>
        </p:nvSpPr>
        <p:spPr>
          <a:xfrm>
            <a:off x="4838104" y="1769313"/>
            <a:ext cx="7167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ROC Curve is a metric that assesses the model ability to distinguish between binary (0 or 1) classes.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ROC curve is created by plotting the true positive rate (TPR) against the false positive rate (FPR) at various threshold settings.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true-positive rate is also known as sensitivity, recall or probability of detection in machine learning.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false-positive rate is also known as the probability of false alarm and can be calculated as (1 − specificity).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Points above the diagonal line represent good classification (better than random)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model performance improves if it becomes skewed towards the upper left corner. </a:t>
            </a:r>
          </a:p>
        </p:txBody>
      </p:sp>
      <p:sp>
        <p:nvSpPr>
          <p:cNvPr id="9" name="AutoShape 4" descr="-\infty ">
            <a:extLst>
              <a:ext uri="{FF2B5EF4-FFF2-40B4-BE49-F238E27FC236}">
                <a16:creationId xmlns:a16="http://schemas.microsoft.com/office/drawing/2014/main" id="{48172954-64D0-6447-8924-77B1F865B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1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4" y="1120580"/>
            <a:ext cx="68340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Blood Pressure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Blood pressure is represented by 2 numbers systolic and diastolic (ideally 120/80 mm Hg).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These two number are critical in assessing the heart health.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 top number represents </a:t>
            </a:r>
            <a:r>
              <a:rPr lang="en-US" sz="2000" b="1" dirty="0">
                <a:latin typeface="Montserrat" charset="0"/>
              </a:rPr>
              <a:t>systolic </a:t>
            </a:r>
            <a:r>
              <a:rPr lang="en-US" sz="2000" dirty="0">
                <a:latin typeface="Montserrat" charset="0"/>
              </a:rPr>
              <a:t>and the bottom number representing the </a:t>
            </a:r>
            <a:r>
              <a:rPr lang="en-US" sz="2000" b="1" dirty="0">
                <a:latin typeface="Montserrat" charset="0"/>
              </a:rPr>
              <a:t>diastolic</a:t>
            </a:r>
            <a:r>
              <a:rPr lang="en-US" sz="2000" dirty="0">
                <a:latin typeface="Montserrat" charset="0"/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Systolic pressure indicates the blood pressure in the arteries when the blood is pumped out of the heart.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The diastolic pressure indicates the blood pressure between beats (at rest, filling up and ready to pump again).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If these numbers are high, that means that the heart is exerting more effort to pump blood in the arteries to the body.</a:t>
            </a:r>
          </a:p>
          <a:p>
            <a:endParaRPr lang="en-US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9826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BLOOD PRESSURE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A6A7F-08F0-4E4B-846C-31A99C2D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19" y="2486378"/>
            <a:ext cx="4532235" cy="14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3E8654-C83F-4C38-8C4E-2AFB6D7FF59F}"/>
              </a:ext>
            </a:extLst>
          </p:cNvPr>
          <p:cNvSpPr/>
          <p:nvPr/>
        </p:nvSpPr>
        <p:spPr>
          <a:xfrm>
            <a:off x="1432265" y="6163711"/>
            <a:ext cx="7587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Photo Source: https://commons.wikimedia.org/wiki/File:Hypertension_ranges_chart.png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39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E9AEBBE-1A58-43D4-A789-8609643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A9CA3CE-E973-3B42-8CA2-71D9F4FB45C7}"/>
              </a:ext>
            </a:extLst>
          </p:cNvPr>
          <p:cNvSpPr/>
          <p:nvPr/>
        </p:nvSpPr>
        <p:spPr>
          <a:xfrm>
            <a:off x="414483" y="94459"/>
            <a:ext cx="11591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AUC </a:t>
            </a:r>
            <a:r>
              <a:rPr lang="en-CA" sz="3200" b="1" dirty="0">
                <a:solidFill>
                  <a:srgbClr val="002060"/>
                </a:solidFill>
                <a:latin typeface="Montserrat" charset="0"/>
              </a:rPr>
              <a:t>(AREA UNDER CURVE) </a:t>
            </a: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B4D40B56-A97A-E947-A783-97D7FC660A37}"/>
              </a:ext>
            </a:extLst>
          </p:cNvPr>
          <p:cNvSpPr/>
          <p:nvPr/>
        </p:nvSpPr>
        <p:spPr>
          <a:xfrm>
            <a:off x="6655238" y="1098450"/>
            <a:ext cx="5182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CA" altLang="en-US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light blue area represents the area Under the Curve of the Receiver Operating Characteristic (AUROC).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The diagonal dashed red line represents the ROC curve of a random predictor with AUROC of 0.5.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If ROC AUC = 1, perfect classifier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Predictor #1 is better than predictor #2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A" altLang="en-US" dirty="0">
                <a:solidFill>
                  <a:srgbClr val="002060"/>
                </a:solidFill>
                <a:latin typeface="Montserrat"/>
                <a:cs typeface="Arial" panose="020B0604020202020204" pitchFamily="34" charset="0"/>
              </a:rPr>
              <a:t>Higher the AUC, the better the model is at predicting 0s as 0s and 1s as 1s. </a:t>
            </a:r>
            <a:endParaRPr lang="en-CA" dirty="0">
              <a:solidFill>
                <a:srgbClr val="002060"/>
              </a:solidFill>
              <a:latin typeface="Montserrat"/>
              <a:cs typeface="Arial" panose="020B0604020202020204" pitchFamily="34" charset="0"/>
            </a:endParaRPr>
          </a:p>
        </p:txBody>
      </p:sp>
      <p:sp>
        <p:nvSpPr>
          <p:cNvPr id="7" name="AutoShape 4" descr="-\infty ">
            <a:extLst>
              <a:ext uri="{FF2B5EF4-FFF2-40B4-BE49-F238E27FC236}">
                <a16:creationId xmlns:a16="http://schemas.microsoft.com/office/drawing/2014/main" id="{B0F258F0-23D7-D348-8FFC-53D54161D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C3B0-9B07-C543-B0CC-5721376EED9B}"/>
              </a:ext>
            </a:extLst>
          </p:cNvPr>
          <p:cNvCxnSpPr/>
          <p:nvPr/>
        </p:nvCxnSpPr>
        <p:spPr>
          <a:xfrm flipV="1">
            <a:off x="1454530" y="5106927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F3223-A99B-6747-B1D7-576EC6EE9998}"/>
              </a:ext>
            </a:extLst>
          </p:cNvPr>
          <p:cNvCxnSpPr/>
          <p:nvPr/>
        </p:nvCxnSpPr>
        <p:spPr>
          <a:xfrm flipH="1" flipV="1">
            <a:off x="1455627" y="1454909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DACEDC-D1D4-5640-9D9E-AC324C4840B2}"/>
              </a:ext>
            </a:extLst>
          </p:cNvPr>
          <p:cNvSpPr txBox="1"/>
          <p:nvPr/>
        </p:nvSpPr>
        <p:spPr>
          <a:xfrm>
            <a:off x="2662031" y="5088806"/>
            <a:ext cx="286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FALSE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1C53-FC50-B942-9956-2CD2D56A030D}"/>
              </a:ext>
            </a:extLst>
          </p:cNvPr>
          <p:cNvSpPr txBox="1"/>
          <p:nvPr/>
        </p:nvSpPr>
        <p:spPr>
          <a:xfrm rot="16200000">
            <a:off x="-252257" y="296996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TRUE POSITIVE RATE</a:t>
            </a: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8E934D5A-D2D4-B448-9BA9-68E1B0E738CA}"/>
              </a:ext>
            </a:extLst>
          </p:cNvPr>
          <p:cNvSpPr/>
          <p:nvPr/>
        </p:nvSpPr>
        <p:spPr>
          <a:xfrm>
            <a:off x="1473764" y="1541580"/>
            <a:ext cx="4795616" cy="3540918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solidFill>
            <a:srgbClr val="8FF6F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C513F-3D3E-3749-B478-67D61073F53C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481800" y="1578073"/>
            <a:ext cx="4787580" cy="3536738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6383">
            <a:extLst>
              <a:ext uri="{FF2B5EF4-FFF2-40B4-BE49-F238E27FC236}">
                <a16:creationId xmlns:a16="http://schemas.microsoft.com/office/drawing/2014/main" id="{8AA20804-B102-6345-952B-1E6258506362}"/>
              </a:ext>
            </a:extLst>
          </p:cNvPr>
          <p:cNvSpPr/>
          <p:nvPr/>
        </p:nvSpPr>
        <p:spPr>
          <a:xfrm>
            <a:off x="1702035" y="1633702"/>
            <a:ext cx="4634374" cy="3370747"/>
          </a:xfrm>
          <a:custGeom>
            <a:avLst/>
            <a:gdLst>
              <a:gd name="connsiteX0" fmla="*/ 4791075 w 4791075"/>
              <a:gd name="connsiteY0" fmla="*/ 0 h 3495675"/>
              <a:gd name="connsiteX1" fmla="*/ 4714875 w 4791075"/>
              <a:gd name="connsiteY1" fmla="*/ 3476625 h 3495675"/>
              <a:gd name="connsiteX2" fmla="*/ 0 w 4791075"/>
              <a:gd name="connsiteY2" fmla="*/ 3495675 h 3495675"/>
              <a:gd name="connsiteX3" fmla="*/ 4791075 w 47910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075" h="3495675">
                <a:moveTo>
                  <a:pt x="4791075" y="0"/>
                </a:moveTo>
                <a:lnTo>
                  <a:pt x="4714875" y="3476625"/>
                </a:lnTo>
                <a:lnTo>
                  <a:pt x="0" y="3495675"/>
                </a:lnTo>
                <a:lnTo>
                  <a:pt x="4791075" y="0"/>
                </a:lnTo>
                <a:close/>
              </a:path>
            </a:pathLst>
          </a:custGeom>
          <a:solidFill>
            <a:srgbClr val="8FF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5" name="Curved Connector 54">
            <a:extLst>
              <a:ext uri="{FF2B5EF4-FFF2-40B4-BE49-F238E27FC236}">
                <a16:creationId xmlns:a16="http://schemas.microsoft.com/office/drawing/2014/main" id="{A1EFDB69-EC6D-8C42-91BB-573377B31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801" y="2931272"/>
            <a:ext cx="1004801" cy="800104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CD139A-7721-2947-BD9B-53A0F034EB77}"/>
              </a:ext>
            </a:extLst>
          </p:cNvPr>
          <p:cNvSpPr txBox="1"/>
          <p:nvPr/>
        </p:nvSpPr>
        <p:spPr>
          <a:xfrm>
            <a:off x="4612730" y="3772630"/>
            <a:ext cx="140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RANDOM PREDICTOR</a:t>
            </a:r>
          </a:p>
        </p:txBody>
      </p:sp>
      <p:cxnSp>
        <p:nvCxnSpPr>
          <p:cNvPr id="17" name="Curved Connector 56">
            <a:extLst>
              <a:ext uri="{FF2B5EF4-FFF2-40B4-BE49-F238E27FC236}">
                <a16:creationId xmlns:a16="http://schemas.microsoft.com/office/drawing/2014/main" id="{9A511E9D-684D-884D-871F-1CE195C5E3EB}"/>
              </a:ext>
            </a:extLst>
          </p:cNvPr>
          <p:cNvCxnSpPr>
            <a:cxnSpLocks/>
          </p:cNvCxnSpPr>
          <p:nvPr/>
        </p:nvCxnSpPr>
        <p:spPr>
          <a:xfrm rot="10800000">
            <a:off x="3852339" y="1306361"/>
            <a:ext cx="776811" cy="592451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43E024-B9CC-7444-BAE2-8451A75254CB}"/>
              </a:ext>
            </a:extLst>
          </p:cNvPr>
          <p:cNvSpPr txBox="1"/>
          <p:nvPr/>
        </p:nvSpPr>
        <p:spPr>
          <a:xfrm>
            <a:off x="2162997" y="1152475"/>
            <a:ext cx="180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PREDICTOR #1</a:t>
            </a:r>
          </a:p>
        </p:txBody>
      </p:sp>
      <p:sp>
        <p:nvSpPr>
          <p:cNvPr id="19" name="Freeform: Shape 16393">
            <a:extLst>
              <a:ext uri="{FF2B5EF4-FFF2-40B4-BE49-F238E27FC236}">
                <a16:creationId xmlns:a16="http://schemas.microsoft.com/office/drawing/2014/main" id="{D479E3D4-585F-7F45-9E3D-5EE4CD7CC450}"/>
              </a:ext>
            </a:extLst>
          </p:cNvPr>
          <p:cNvSpPr/>
          <p:nvPr/>
        </p:nvSpPr>
        <p:spPr>
          <a:xfrm>
            <a:off x="1497171" y="1560548"/>
            <a:ext cx="4752975" cy="3495675"/>
          </a:xfrm>
          <a:custGeom>
            <a:avLst/>
            <a:gdLst>
              <a:gd name="connsiteX0" fmla="*/ 0 w 4752975"/>
              <a:gd name="connsiteY0" fmla="*/ 3495675 h 3495675"/>
              <a:gd name="connsiteX1" fmla="*/ 1200150 w 4752975"/>
              <a:gd name="connsiteY1" fmla="*/ 1952625 h 3495675"/>
              <a:gd name="connsiteX2" fmla="*/ 2962275 w 4752975"/>
              <a:gd name="connsiteY2" fmla="*/ 762000 h 3495675"/>
              <a:gd name="connsiteX3" fmla="*/ 4752975 w 4752975"/>
              <a:gd name="connsiteY3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3495675">
                <a:moveTo>
                  <a:pt x="0" y="3495675"/>
                </a:moveTo>
                <a:cubicBezTo>
                  <a:pt x="353219" y="2951956"/>
                  <a:pt x="706438" y="2408237"/>
                  <a:pt x="1200150" y="1952625"/>
                </a:cubicBezTo>
                <a:cubicBezTo>
                  <a:pt x="1693862" y="1497013"/>
                  <a:pt x="2370138" y="1087437"/>
                  <a:pt x="2962275" y="762000"/>
                </a:cubicBezTo>
                <a:cubicBezTo>
                  <a:pt x="3554412" y="436563"/>
                  <a:pt x="4470400" y="157163"/>
                  <a:pt x="4752975" y="0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Curved Connector 56">
            <a:extLst>
              <a:ext uri="{FF2B5EF4-FFF2-40B4-BE49-F238E27FC236}">
                <a16:creationId xmlns:a16="http://schemas.microsoft.com/office/drawing/2014/main" id="{70D89880-1B9E-B944-8F83-AA07F2990350}"/>
              </a:ext>
            </a:extLst>
          </p:cNvPr>
          <p:cNvCxnSpPr>
            <a:cxnSpLocks/>
          </p:cNvCxnSpPr>
          <p:nvPr/>
        </p:nvCxnSpPr>
        <p:spPr>
          <a:xfrm rot="10800000">
            <a:off x="3304075" y="1933488"/>
            <a:ext cx="776811" cy="592451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22688F-826B-194B-87EF-C20ED6DC85A5}"/>
              </a:ext>
            </a:extLst>
          </p:cNvPr>
          <p:cNvSpPr txBox="1"/>
          <p:nvPr/>
        </p:nvSpPr>
        <p:spPr>
          <a:xfrm>
            <a:off x="1614733" y="1779602"/>
            <a:ext cx="180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PREDICTOR #2</a:t>
            </a:r>
          </a:p>
        </p:txBody>
      </p:sp>
    </p:spTree>
    <p:extLst>
      <p:ext uri="{BB962C8B-B14F-4D97-AF65-F5344CB8AC3E}">
        <p14:creationId xmlns:p14="http://schemas.microsoft.com/office/powerpoint/2010/main" val="6790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304925" y="1600200"/>
            <a:ext cx="7233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OVERFITTING Vs. UNDERFITTING MODELS</a:t>
            </a:r>
          </a:p>
        </p:txBody>
      </p:sp>
    </p:spTree>
    <p:extLst>
      <p:ext uri="{BB962C8B-B14F-4D97-AF65-F5344CB8AC3E}">
        <p14:creationId xmlns:p14="http://schemas.microsoft.com/office/powerpoint/2010/main" val="796417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6E10B35-C6BA-44DB-B36E-9B34531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UNDERFITTING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is under fitting if it’s too simple that it cannot reflect the complexity of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We can overcome under fitting by: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increasing the complexity of the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Training the model for a longer period of time (more epochs) to reduce error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7143076" y="1200171"/>
            <a:ext cx="447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MODEL IS TOO SIMPLE FOR THIS COMPLEX DATASET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6FFEBC-24F9-354E-AD28-A91C857A8B04}"/>
              </a:ext>
            </a:extLst>
          </p:cNvPr>
          <p:cNvCxnSpPr/>
          <p:nvPr/>
        </p:nvCxnSpPr>
        <p:spPr>
          <a:xfrm flipV="1">
            <a:off x="5397552" y="2112705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6E48551-ACFA-4DA1-AE38-174D8FB3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OVERFITTING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is overfitting data when it memorizes all the specific details of the training data and fails to generalize.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Overfitting models tend to perform very well on the training dataset but poorly on any new dataset (testing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 Machine learning is the art of creating models that are able to generalize and avoid memorization.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8661201" y="1314441"/>
            <a:ext cx="2772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MODEL IS OVERFITTING THE DATA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562600" y="2311804"/>
            <a:ext cx="5562600" cy="2841221"/>
          </a:xfrm>
          <a:custGeom>
            <a:avLst/>
            <a:gdLst>
              <a:gd name="connsiteX0" fmla="*/ 0 w 5562600"/>
              <a:gd name="connsiteY0" fmla="*/ 2841221 h 2841221"/>
              <a:gd name="connsiteX1" fmla="*/ 638175 w 5562600"/>
              <a:gd name="connsiteY1" fmla="*/ 2136371 h 2841221"/>
              <a:gd name="connsiteX2" fmla="*/ 981075 w 5562600"/>
              <a:gd name="connsiteY2" fmla="*/ 2650721 h 2841221"/>
              <a:gd name="connsiteX3" fmla="*/ 1285875 w 5562600"/>
              <a:gd name="connsiteY3" fmla="*/ 2174471 h 2841221"/>
              <a:gd name="connsiteX4" fmla="*/ 1743075 w 5562600"/>
              <a:gd name="connsiteY4" fmla="*/ 2593571 h 2841221"/>
              <a:gd name="connsiteX5" fmla="*/ 1647825 w 5562600"/>
              <a:gd name="connsiteY5" fmla="*/ 1698221 h 2841221"/>
              <a:gd name="connsiteX6" fmla="*/ 2057400 w 5562600"/>
              <a:gd name="connsiteY6" fmla="*/ 2126846 h 2841221"/>
              <a:gd name="connsiteX7" fmla="*/ 2305050 w 5562600"/>
              <a:gd name="connsiteY7" fmla="*/ 1450571 h 2841221"/>
              <a:gd name="connsiteX8" fmla="*/ 1905000 w 5562600"/>
              <a:gd name="connsiteY8" fmla="*/ 907646 h 2841221"/>
              <a:gd name="connsiteX9" fmla="*/ 2276475 w 5562600"/>
              <a:gd name="connsiteY9" fmla="*/ 764771 h 2841221"/>
              <a:gd name="connsiteX10" fmla="*/ 2409825 w 5562600"/>
              <a:gd name="connsiteY10" fmla="*/ 117071 h 2841221"/>
              <a:gd name="connsiteX11" fmla="*/ 2914650 w 5562600"/>
              <a:gd name="connsiteY11" fmla="*/ 2771 h 2841221"/>
              <a:gd name="connsiteX12" fmla="*/ 3419475 w 5562600"/>
              <a:gd name="connsiteY12" fmla="*/ 155171 h 2841221"/>
              <a:gd name="connsiteX13" fmla="*/ 3867150 w 5562600"/>
              <a:gd name="connsiteY13" fmla="*/ 412346 h 2841221"/>
              <a:gd name="connsiteX14" fmla="*/ 4114800 w 5562600"/>
              <a:gd name="connsiteY14" fmla="*/ 1079096 h 2841221"/>
              <a:gd name="connsiteX15" fmla="*/ 4210050 w 5562600"/>
              <a:gd name="connsiteY15" fmla="*/ 1564871 h 2841221"/>
              <a:gd name="connsiteX16" fmla="*/ 4352925 w 5562600"/>
              <a:gd name="connsiteY16" fmla="*/ 1955396 h 2841221"/>
              <a:gd name="connsiteX17" fmla="*/ 5038725 w 5562600"/>
              <a:gd name="connsiteY17" fmla="*/ 1898246 h 2841221"/>
              <a:gd name="connsiteX18" fmla="*/ 5419725 w 5562600"/>
              <a:gd name="connsiteY18" fmla="*/ 1412471 h 2841221"/>
              <a:gd name="connsiteX19" fmla="*/ 5562600 w 5562600"/>
              <a:gd name="connsiteY19" fmla="*/ 650471 h 28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2600" h="2841221">
                <a:moveTo>
                  <a:pt x="0" y="2841221"/>
                </a:moveTo>
                <a:cubicBezTo>
                  <a:pt x="237331" y="2504671"/>
                  <a:pt x="474663" y="2168121"/>
                  <a:pt x="638175" y="2136371"/>
                </a:cubicBezTo>
                <a:cubicBezTo>
                  <a:pt x="801687" y="2104621"/>
                  <a:pt x="873125" y="2644371"/>
                  <a:pt x="981075" y="2650721"/>
                </a:cubicBezTo>
                <a:cubicBezTo>
                  <a:pt x="1089025" y="2657071"/>
                  <a:pt x="1158875" y="2183996"/>
                  <a:pt x="1285875" y="2174471"/>
                </a:cubicBezTo>
                <a:cubicBezTo>
                  <a:pt x="1412875" y="2164946"/>
                  <a:pt x="1682750" y="2672946"/>
                  <a:pt x="1743075" y="2593571"/>
                </a:cubicBezTo>
                <a:cubicBezTo>
                  <a:pt x="1803400" y="2514196"/>
                  <a:pt x="1595438" y="1776008"/>
                  <a:pt x="1647825" y="1698221"/>
                </a:cubicBezTo>
                <a:cubicBezTo>
                  <a:pt x="1700213" y="1620433"/>
                  <a:pt x="1947862" y="2168121"/>
                  <a:pt x="2057400" y="2126846"/>
                </a:cubicBezTo>
                <a:cubicBezTo>
                  <a:pt x="2166938" y="2085571"/>
                  <a:pt x="2330450" y="1653771"/>
                  <a:pt x="2305050" y="1450571"/>
                </a:cubicBezTo>
                <a:cubicBezTo>
                  <a:pt x="2279650" y="1247371"/>
                  <a:pt x="1909763" y="1021946"/>
                  <a:pt x="1905000" y="907646"/>
                </a:cubicBezTo>
                <a:cubicBezTo>
                  <a:pt x="1900237" y="793346"/>
                  <a:pt x="2192338" y="896533"/>
                  <a:pt x="2276475" y="764771"/>
                </a:cubicBezTo>
                <a:cubicBezTo>
                  <a:pt x="2360612" y="633009"/>
                  <a:pt x="2303463" y="244071"/>
                  <a:pt x="2409825" y="117071"/>
                </a:cubicBezTo>
                <a:cubicBezTo>
                  <a:pt x="2516187" y="-9929"/>
                  <a:pt x="2746375" y="-3579"/>
                  <a:pt x="2914650" y="2771"/>
                </a:cubicBezTo>
                <a:cubicBezTo>
                  <a:pt x="3082925" y="9121"/>
                  <a:pt x="3260725" y="86908"/>
                  <a:pt x="3419475" y="155171"/>
                </a:cubicBezTo>
                <a:cubicBezTo>
                  <a:pt x="3578225" y="223433"/>
                  <a:pt x="3751263" y="258359"/>
                  <a:pt x="3867150" y="412346"/>
                </a:cubicBezTo>
                <a:cubicBezTo>
                  <a:pt x="3983037" y="566333"/>
                  <a:pt x="4057650" y="887008"/>
                  <a:pt x="4114800" y="1079096"/>
                </a:cubicBezTo>
                <a:cubicBezTo>
                  <a:pt x="4171950" y="1271183"/>
                  <a:pt x="4170363" y="1418821"/>
                  <a:pt x="4210050" y="1564871"/>
                </a:cubicBezTo>
                <a:cubicBezTo>
                  <a:pt x="4249738" y="1710921"/>
                  <a:pt x="4214813" y="1899833"/>
                  <a:pt x="4352925" y="1955396"/>
                </a:cubicBezTo>
                <a:cubicBezTo>
                  <a:pt x="4491038" y="2010958"/>
                  <a:pt x="4860925" y="1988733"/>
                  <a:pt x="5038725" y="1898246"/>
                </a:cubicBezTo>
                <a:cubicBezTo>
                  <a:pt x="5216525" y="1807759"/>
                  <a:pt x="5332413" y="1620433"/>
                  <a:pt x="5419725" y="1412471"/>
                </a:cubicBezTo>
                <a:cubicBezTo>
                  <a:pt x="5507037" y="1204509"/>
                  <a:pt x="5461000" y="740958"/>
                  <a:pt x="5562600" y="650471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809366B-AFF6-4E45-840A-DCFEF8DC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786" y="89752"/>
            <a:ext cx="11856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BEST MODEL (GENERALIZED)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166276" y="1317235"/>
            <a:ext cx="4497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Model that performs well during training and testing (on new dataset that has never seen before) is considered the best model (goal).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DAC9A-E0AB-9046-9C45-AD25C53BB14E}"/>
              </a:ext>
            </a:extLst>
          </p:cNvPr>
          <p:cNvCxnSpPr/>
          <p:nvPr/>
        </p:nvCxnSpPr>
        <p:spPr>
          <a:xfrm flipV="1">
            <a:off x="4976798" y="559153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C5A3CA-D288-3E44-B11E-EABFED6506D5}"/>
              </a:ext>
            </a:extLst>
          </p:cNvPr>
          <p:cNvCxnSpPr/>
          <p:nvPr/>
        </p:nvCxnSpPr>
        <p:spPr>
          <a:xfrm flipH="1" flipV="1">
            <a:off x="4977895" y="193951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DA487-B279-CE49-AE5B-B13BCCE2A2C0}"/>
              </a:ext>
            </a:extLst>
          </p:cNvPr>
          <p:cNvSpPr txBox="1"/>
          <p:nvPr/>
        </p:nvSpPr>
        <p:spPr>
          <a:xfrm>
            <a:off x="7175712" y="5591535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X1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38677-19A2-1D49-BA52-13D962F0FF9D}"/>
              </a:ext>
            </a:extLst>
          </p:cNvPr>
          <p:cNvSpPr txBox="1"/>
          <p:nvPr/>
        </p:nvSpPr>
        <p:spPr>
          <a:xfrm rot="16200000">
            <a:off x="4378538" y="3699992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X2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341107" y="47910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A9B2E9-3E2F-1E4E-9529-D80269417B5E}"/>
              </a:ext>
            </a:extLst>
          </p:cNvPr>
          <p:cNvSpPr/>
          <p:nvPr/>
        </p:nvSpPr>
        <p:spPr>
          <a:xfrm>
            <a:off x="5415232" y="5024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508232" y="43272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7143076" y="47846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7685890" y="29543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685891" y="35657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7857442" y="23311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9488215" y="31912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9599363" y="37383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108E3C-D636-4B40-96A8-A891FDB8EF69}"/>
              </a:ext>
            </a:extLst>
          </p:cNvPr>
          <p:cNvSpPr/>
          <p:nvPr/>
        </p:nvSpPr>
        <p:spPr>
          <a:xfrm>
            <a:off x="8821794" y="232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9315164" y="26634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C7D469-2272-7540-8752-184F5CBA7C4B}"/>
              </a:ext>
            </a:extLst>
          </p:cNvPr>
          <p:cNvSpPr/>
          <p:nvPr/>
        </p:nvSpPr>
        <p:spPr>
          <a:xfrm>
            <a:off x="8346051" y="2122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6079235" y="4309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7079370" y="38204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6714214" y="42779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7257029" y="30590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863485A-9B55-4348-95D9-F0BA39E0AFEE}"/>
              </a:ext>
            </a:extLst>
          </p:cNvPr>
          <p:cNvSpPr/>
          <p:nvPr/>
        </p:nvSpPr>
        <p:spPr>
          <a:xfrm>
            <a:off x="9802225" y="40385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8D78CF-D264-7F49-8741-45B47D9DE576}"/>
              </a:ext>
            </a:extLst>
          </p:cNvPr>
          <p:cNvSpPr/>
          <p:nvPr/>
        </p:nvSpPr>
        <p:spPr>
          <a:xfrm>
            <a:off x="10802360" y="35493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9A47D-3C62-C14D-B235-A6C31D4EB1FF}"/>
              </a:ext>
            </a:extLst>
          </p:cNvPr>
          <p:cNvSpPr/>
          <p:nvPr/>
        </p:nvSpPr>
        <p:spPr>
          <a:xfrm>
            <a:off x="10437204" y="400685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527131-E4E8-C047-B6DA-34C0AE431102}"/>
              </a:ext>
            </a:extLst>
          </p:cNvPr>
          <p:cNvSpPr/>
          <p:nvPr/>
        </p:nvSpPr>
        <p:spPr>
          <a:xfrm>
            <a:off x="10980019" y="2787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70457" y="2194510"/>
            <a:ext cx="6178568" cy="3136505"/>
          </a:xfrm>
          <a:custGeom>
            <a:avLst/>
            <a:gdLst>
              <a:gd name="connsiteX0" fmla="*/ 63518 w 6178568"/>
              <a:gd name="connsiteY0" fmla="*/ 3110915 h 3136505"/>
              <a:gd name="connsiteX1" fmla="*/ 82568 w 6178568"/>
              <a:gd name="connsiteY1" fmla="*/ 3063290 h 3136505"/>
              <a:gd name="connsiteX2" fmla="*/ 873143 w 6178568"/>
              <a:gd name="connsiteY2" fmla="*/ 2491790 h 3136505"/>
              <a:gd name="connsiteX3" fmla="*/ 1987568 w 6178568"/>
              <a:gd name="connsiteY3" fmla="*/ 2558465 h 3136505"/>
              <a:gd name="connsiteX4" fmla="*/ 2520968 w 6178568"/>
              <a:gd name="connsiteY4" fmla="*/ 1453565 h 3136505"/>
              <a:gd name="connsiteX5" fmla="*/ 2711468 w 6178568"/>
              <a:gd name="connsiteY5" fmla="*/ 339140 h 3136505"/>
              <a:gd name="connsiteX6" fmla="*/ 3406793 w 6178568"/>
              <a:gd name="connsiteY6" fmla="*/ 15290 h 3136505"/>
              <a:gd name="connsiteX7" fmla="*/ 4492643 w 6178568"/>
              <a:gd name="connsiteY7" fmla="*/ 729665 h 3136505"/>
              <a:gd name="connsiteX8" fmla="*/ 4892693 w 6178568"/>
              <a:gd name="connsiteY8" fmla="*/ 2091740 h 3136505"/>
              <a:gd name="connsiteX9" fmla="*/ 5578493 w 6178568"/>
              <a:gd name="connsiteY9" fmla="*/ 2015540 h 3136505"/>
              <a:gd name="connsiteX10" fmla="*/ 6178568 w 6178568"/>
              <a:gd name="connsiteY10" fmla="*/ 729665 h 313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568" h="3136505">
                <a:moveTo>
                  <a:pt x="63518" y="3110915"/>
                </a:moveTo>
                <a:cubicBezTo>
                  <a:pt x="5574" y="3138696"/>
                  <a:pt x="-52370" y="3166478"/>
                  <a:pt x="82568" y="3063290"/>
                </a:cubicBezTo>
                <a:cubicBezTo>
                  <a:pt x="217506" y="2960102"/>
                  <a:pt x="555643" y="2575927"/>
                  <a:pt x="873143" y="2491790"/>
                </a:cubicBezTo>
                <a:cubicBezTo>
                  <a:pt x="1190643" y="2407653"/>
                  <a:pt x="1712931" y="2731502"/>
                  <a:pt x="1987568" y="2558465"/>
                </a:cubicBezTo>
                <a:cubicBezTo>
                  <a:pt x="2262205" y="2385428"/>
                  <a:pt x="2400318" y="1823452"/>
                  <a:pt x="2520968" y="1453565"/>
                </a:cubicBezTo>
                <a:cubicBezTo>
                  <a:pt x="2641618" y="1083677"/>
                  <a:pt x="2563831" y="578852"/>
                  <a:pt x="2711468" y="339140"/>
                </a:cubicBezTo>
                <a:cubicBezTo>
                  <a:pt x="2859105" y="99428"/>
                  <a:pt x="3109930" y="-49798"/>
                  <a:pt x="3406793" y="15290"/>
                </a:cubicBezTo>
                <a:cubicBezTo>
                  <a:pt x="3703656" y="80378"/>
                  <a:pt x="4244993" y="383590"/>
                  <a:pt x="4492643" y="729665"/>
                </a:cubicBezTo>
                <a:cubicBezTo>
                  <a:pt x="4740293" y="1075740"/>
                  <a:pt x="4711718" y="1877427"/>
                  <a:pt x="4892693" y="2091740"/>
                </a:cubicBezTo>
                <a:cubicBezTo>
                  <a:pt x="5073668" y="2306052"/>
                  <a:pt x="5364181" y="2242552"/>
                  <a:pt x="5578493" y="2015540"/>
                </a:cubicBezTo>
                <a:cubicBezTo>
                  <a:pt x="5792805" y="1788528"/>
                  <a:pt x="6013468" y="759827"/>
                  <a:pt x="6178568" y="729665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5BBD4-E075-7F49-87BB-9D439DFF6580}"/>
              </a:ext>
            </a:extLst>
          </p:cNvPr>
          <p:cNvSpPr txBox="1"/>
          <p:nvPr/>
        </p:nvSpPr>
        <p:spPr>
          <a:xfrm>
            <a:off x="8661201" y="1314441"/>
            <a:ext cx="277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B050"/>
                </a:solidFill>
              </a:rPr>
              <a:t>GENERALIZED MODEL</a:t>
            </a:r>
          </a:p>
        </p:txBody>
      </p:sp>
    </p:spTree>
    <p:extLst>
      <p:ext uri="{BB962C8B-B14F-4D97-AF65-F5344CB8AC3E}">
        <p14:creationId xmlns:p14="http://schemas.microsoft.com/office/powerpoint/2010/main" val="10387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3" y="1120580"/>
            <a:ext cx="69293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Cholesterol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Cholesterol is a waxy material found in humans blood.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Normal level of cholesterol is necessary to ensure healthy body cells but as these levels increase, heart disease risk is elevated.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This waxy material can block the arteries and could result in strokes and heart attacks.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Healthy lifestyle and regular exercises can reduce the risk of having high cholesterol levels.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More information: </a:t>
            </a:r>
            <a:r>
              <a:rPr lang="en-US" sz="2000" dirty="0">
                <a:latin typeface="Montserrat" charset="0"/>
                <a:hlinkClick r:id="rId3"/>
              </a:rPr>
              <a:t>https://www.mayoclinic.org/diseases-conditions/high-blood-cholesterol/symptoms-causes/syc-20350800</a:t>
            </a: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US" sz="2000" b="1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9050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CHOLESTEROL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EE5AB6-BDC6-4378-AE0E-AE42F9F07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5"/>
          <a:stretch/>
        </p:blipFill>
        <p:spPr bwMode="auto">
          <a:xfrm>
            <a:off x="7105650" y="2045201"/>
            <a:ext cx="4430959" cy="213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C3D0A2-84C0-4301-88B3-31B9067AEEE4}"/>
              </a:ext>
            </a:extLst>
          </p:cNvPr>
          <p:cNvSpPr/>
          <p:nvPr/>
        </p:nvSpPr>
        <p:spPr>
          <a:xfrm>
            <a:off x="585926" y="6266726"/>
            <a:ext cx="902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Photo Credit: https://commons.wikimedia.org/wiki/File:Clogged_Heart_Artery.jpg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D4C5A-C2A8-4A52-8CC5-22BF3ECA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176333" y="1120580"/>
            <a:ext cx="106535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</a:rPr>
              <a:t>Glucose notes: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Glucose represents the sugar that the human body receive when they consume food.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Glucose means “sweet” in Greek.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Insulin hormone plays a key role in moving glucose from the blood to the body cells for energy.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Diabetic patients have high glucose in their blood stream which could be due to two reasons: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They don’t have enough insulin 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charset="0"/>
              </a:rPr>
              <a:t> Body cells do not react to insulin the proper way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ontserrat" charset="0"/>
              </a:rPr>
              <a:t>Read more: </a:t>
            </a:r>
            <a:r>
              <a:rPr lang="en-US" sz="2000" dirty="0">
                <a:latin typeface="Montserrat" charset="0"/>
                <a:hlinkClick r:id="rId3"/>
              </a:rPr>
              <a:t>https://www.webmd.com/diabetes/glucose-diabetes</a:t>
            </a: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Montserrat" charset="0"/>
            </a:endParaRPr>
          </a:p>
          <a:p>
            <a:pPr lvl="1"/>
            <a:endParaRPr lang="en-US" sz="2000" dirty="0">
              <a:latin typeface="Montserrat" charset="0"/>
            </a:endParaRPr>
          </a:p>
          <a:p>
            <a:pPr lvl="1"/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8199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OVERVIEW: NOTES ON GLUCOSE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3D0A2-84C0-4301-88B3-31B9067AEEE4}"/>
              </a:ext>
            </a:extLst>
          </p:cNvPr>
          <p:cNvSpPr/>
          <p:nvPr/>
        </p:nvSpPr>
        <p:spPr>
          <a:xfrm>
            <a:off x="719276" y="6121167"/>
            <a:ext cx="902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Photo Credit: https://commons.wikimedia.org/wiki/File:Clogged_Heart_Artery.jpg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68842" y="2063781"/>
            <a:ext cx="6767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074F85"/>
                </a:solidFill>
              </a:defRPr>
            </a:lvl1pPr>
          </a:lstStyle>
          <a:p>
            <a:pPr algn="ctr"/>
            <a:r>
              <a:rPr lang="en-CA" dirty="0"/>
              <a:t>PRINCIPAL COMPONENT ANALYSIS 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10242A-47BD-46CC-B893-73AF10B0C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97"/>
          <a:stretch/>
        </p:blipFill>
        <p:spPr>
          <a:xfrm>
            <a:off x="-647" y="-26581"/>
            <a:ext cx="12192000" cy="44476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F2182A-3A3E-6E43-A1C7-B8738B53490A}"/>
              </a:ext>
            </a:extLst>
          </p:cNvPr>
          <p:cNvSpPr txBox="1">
            <a:spLocks/>
          </p:cNvSpPr>
          <p:nvPr/>
        </p:nvSpPr>
        <p:spPr>
          <a:xfrm>
            <a:off x="283758" y="213921"/>
            <a:ext cx="896751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PRINCIPAL COMPONENT ANALYSIS: OVERVIEW</a:t>
            </a:r>
            <a:endParaRPr lang="ru-R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46EE3A9-7973-324F-97F1-BE93F103C344}"/>
              </a:ext>
            </a:extLst>
          </p:cNvPr>
          <p:cNvSpPr txBox="1">
            <a:spLocks/>
          </p:cNvSpPr>
          <p:nvPr/>
        </p:nvSpPr>
        <p:spPr>
          <a:xfrm>
            <a:off x="283758" y="1043696"/>
            <a:ext cx="11908241" cy="3274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PCA is an unsupervised machine learning algorithm that performs dimensionality reductions while attempting at keeping the original information unchanged. </a:t>
            </a:r>
          </a:p>
          <a:p>
            <a:r>
              <a:rPr lang="en-CA" dirty="0"/>
              <a:t>PCA works by trying to find a new set of features called components.</a:t>
            </a:r>
          </a:p>
          <a:p>
            <a:r>
              <a:rPr lang="en-CA" dirty="0"/>
              <a:t>Components are composites of the uncorrelated given input features.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n-CA" dirty="0"/>
              <a:t>In Amazon </a:t>
            </a:r>
            <a:r>
              <a:rPr lang="en-CA" dirty="0" err="1"/>
              <a:t>SageMaker</a:t>
            </a:r>
            <a:r>
              <a:rPr lang="en-CA" dirty="0"/>
              <a:t> PCA operates in two modes: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Regular: works well with sparse data small (manageable) number of observations/features.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CA" sz="2000" b="1" dirty="0">
                <a:latin typeface="Montserrat" charset="0"/>
              </a:rPr>
              <a:t>Randomized: works well with large number of observations/features. </a:t>
            </a:r>
            <a:endParaRPr lang="en-US" sz="2000" b="1" dirty="0">
              <a:latin typeface="Montserrat" charset="0"/>
            </a:endParaRPr>
          </a:p>
          <a:p>
            <a:endParaRPr lang="en-CA" dirty="0"/>
          </a:p>
        </p:txBody>
      </p:sp>
      <p:pic>
        <p:nvPicPr>
          <p:cNvPr id="10" name="Picture 4" descr="http://phdthesis-bioinformatics-maxplanckinstitute-molecularplantphys.matthias-scholz.de/fig_pca_illu3d.png">
            <a:extLst>
              <a:ext uri="{FF2B5EF4-FFF2-40B4-BE49-F238E27FC236}">
                <a16:creationId xmlns:a16="http://schemas.microsoft.com/office/drawing/2014/main" id="{BD9C49D7-3805-454C-819F-FBC426B3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3" y="3890870"/>
            <a:ext cx="6368110" cy="252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3E1D87-6681-D341-B640-C7BF74626C33}"/>
              </a:ext>
            </a:extLst>
          </p:cNvPr>
          <p:cNvSpPr/>
          <p:nvPr/>
        </p:nvSpPr>
        <p:spPr>
          <a:xfrm>
            <a:off x="2062146" y="6519766"/>
            <a:ext cx="1093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2060"/>
                </a:solidFill>
              </a:rPr>
              <a:t>Photo Credit: </a:t>
            </a:r>
            <a:r>
              <a:rPr lang="en-CA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http://phdthesis-bioinformatics-maxplanckinstitute-molecularplantphys.matthias-scholz.de/</a:t>
            </a:r>
            <a:endParaRPr lang="en-CA" sz="1200" dirty="0">
              <a:solidFill>
                <a:srgbClr val="002060"/>
              </a:solidFill>
            </a:endParaRPr>
          </a:p>
          <a:p>
            <a:endParaRPr lang="en-CA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212742-A6C8-481F-89B8-E7BBF1F5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46C4B-88CA-024E-B5F6-D1B4A463E2B1}"/>
              </a:ext>
            </a:extLst>
          </p:cNvPr>
          <p:cNvSpPr txBox="1">
            <a:spLocks/>
          </p:cNvSpPr>
          <p:nvPr/>
        </p:nvSpPr>
        <p:spPr>
          <a:xfrm>
            <a:off x="533399" y="1253331"/>
            <a:ext cx="8334375" cy="41260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  <a:lvl2pPr marL="742950" lvl="1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>
                <a:latin typeface="Montserra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 set of hyperparameters: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https://docs.aws.amazon.com/sagemaker/latest/dg/PCA-reference.html </a:t>
            </a:r>
            <a:endParaRPr lang="en-US" dirty="0"/>
          </a:p>
          <a:p>
            <a:r>
              <a:rPr lang="en-CA" dirty="0" err="1"/>
              <a:t>feature_dim</a:t>
            </a:r>
            <a:r>
              <a:rPr lang="en-CA" dirty="0"/>
              <a:t>: number of features in the input data.</a:t>
            </a:r>
          </a:p>
          <a:p>
            <a:r>
              <a:rPr lang="en-CA" dirty="0" err="1"/>
              <a:t>num_components</a:t>
            </a:r>
            <a:r>
              <a:rPr lang="en-CA" dirty="0"/>
              <a:t>: number of principal components to compute.</a:t>
            </a:r>
          </a:p>
          <a:p>
            <a:r>
              <a:rPr lang="en-CA" dirty="0" err="1"/>
              <a:t>algorithm_mode</a:t>
            </a:r>
            <a:r>
              <a:rPr lang="en-CA" dirty="0"/>
              <a:t>: Mode for computing the principal components, choose between regular or randomized</a:t>
            </a:r>
          </a:p>
          <a:p>
            <a:r>
              <a:rPr lang="en-CA" dirty="0" err="1"/>
              <a:t>extra_components</a:t>
            </a:r>
            <a:r>
              <a:rPr lang="en-CA" dirty="0"/>
              <a:t>: As extra components go up, more accurate results are achieved at the cost of increased memory/computation consumption.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8E8CE4-C49E-D94D-A741-21FA3A505EA1}"/>
              </a:ext>
            </a:extLst>
          </p:cNvPr>
          <p:cNvSpPr txBox="1">
            <a:spLocks/>
          </p:cNvSpPr>
          <p:nvPr/>
        </p:nvSpPr>
        <p:spPr>
          <a:xfrm>
            <a:off x="375425" y="73317"/>
            <a:ext cx="9702853" cy="9305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latin typeface="Montserrat"/>
              </a:rPr>
              <a:t>PRINCIPAL COMPONENT ANALYSIS</a:t>
            </a:r>
            <a:r>
              <a:rPr lang="en-US" dirty="0"/>
              <a:t>: </a:t>
            </a:r>
            <a:r>
              <a:rPr lang="en-CA" dirty="0">
                <a:latin typeface="Montserrat"/>
              </a:rPr>
              <a:t>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E1880-8A3E-4DE7-A561-43A92DEEAD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60" y="1360164"/>
            <a:ext cx="3375892" cy="46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670938-02F5-495B-B48E-1251B69C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05DAD-D14C-6B4C-8A22-8A712DA79079}"/>
              </a:ext>
            </a:extLst>
          </p:cNvPr>
          <p:cNvSpPr txBox="1">
            <a:spLocks/>
          </p:cNvSpPr>
          <p:nvPr/>
        </p:nvSpPr>
        <p:spPr>
          <a:xfrm>
            <a:off x="353910" y="1407875"/>
            <a:ext cx="63802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Montserra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CA" sz="2000" b="1" dirty="0" err="1"/>
              <a:t>SageMaker</a:t>
            </a:r>
            <a:r>
              <a:rPr lang="en-CA" sz="2000" b="1" dirty="0"/>
              <a:t> PCA algorithm supports </a:t>
            </a:r>
            <a:r>
              <a:rPr lang="en-CA" sz="2000" b="1" dirty="0" err="1"/>
              <a:t>recordIO-protobuf</a:t>
            </a:r>
            <a:r>
              <a:rPr lang="en-CA" sz="2000" b="1" dirty="0"/>
              <a:t> or CSV formats</a:t>
            </a:r>
          </a:p>
          <a:p>
            <a:r>
              <a:rPr lang="en-CA" sz="2000" b="1" dirty="0"/>
              <a:t>PCA can be used in both File or pipe mode</a:t>
            </a:r>
          </a:p>
          <a:p>
            <a:r>
              <a:rPr lang="en-CA" sz="2000" b="1" dirty="0"/>
              <a:t>Remember if pipe mode is activated, training data can be directly streamed into the training instance instead of being downloaded from S3. </a:t>
            </a:r>
          </a:p>
          <a:p>
            <a:r>
              <a:rPr lang="en-CA" sz="2000" b="1" dirty="0"/>
              <a:t>Pipe model can speed up the process and require less disk space.</a:t>
            </a:r>
          </a:p>
          <a:p>
            <a:r>
              <a:rPr lang="en-CA" sz="2000" b="1" dirty="0"/>
              <a:t>For more information on pipe mode, check this out:  </a:t>
            </a:r>
            <a:r>
              <a:rPr lang="en-US" sz="2000" dirty="0">
                <a:hlinkClick r:id="rId3"/>
              </a:rPr>
              <a:t>https://aws.amazon.com/blogs/machine-learning/using-pipe-input-mode-for-amazon-sagemaker-algorithms/</a:t>
            </a:r>
            <a:endParaRPr lang="en-CA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A3F7D-6C07-FF40-A9DD-E1D57EBEEE8A}"/>
              </a:ext>
            </a:extLst>
          </p:cNvPr>
          <p:cNvSpPr txBox="1">
            <a:spLocks/>
          </p:cNvSpPr>
          <p:nvPr/>
        </p:nvSpPr>
        <p:spPr>
          <a:xfrm>
            <a:off x="464634" y="428"/>
            <a:ext cx="71744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Montserra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 ANALYSIS: </a:t>
            </a:r>
            <a:r>
              <a:rPr lang="en-CA" dirty="0"/>
              <a:t>INPUT/OUTPUT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9A6D-8A03-40E3-84E3-98F86BB0D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28" y="1950356"/>
            <a:ext cx="4497435" cy="35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2433</Words>
  <Application>Microsoft Macintosh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Montserrat</vt:lpstr>
      <vt:lpstr>Montserrat Black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Ibrahim Khalil</cp:lastModifiedBy>
  <cp:revision>137</cp:revision>
  <dcterms:created xsi:type="dcterms:W3CDTF">2020-05-06T00:39:06Z</dcterms:created>
  <dcterms:modified xsi:type="dcterms:W3CDTF">2023-09-13T11:04:09Z</dcterms:modified>
</cp:coreProperties>
</file>