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2" r:id="rId27"/>
    <p:sldId id="283" r:id="rId28"/>
    <p:sldId id="284" r:id="rId29"/>
    <p:sldId id="285" r:id="rId30"/>
    <p:sldId id="286" r:id="rId31"/>
    <p:sldId id="287" r:id="rId32"/>
    <p:sldId id="288" r:id="rId33"/>
    <p:sldId id="289" r:id="rId34"/>
    <p:sldId id="293" r:id="rId35"/>
    <p:sldId id="294" r:id="rId36"/>
    <p:sldId id="295" r:id="rId37"/>
    <p:sldId id="290" r:id="rId38"/>
    <p:sldId id="291" r:id="rId39"/>
    <p:sldId id="292"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108729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a:p>
        </p:txBody>
      </p:sp>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1131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85935abae_0_8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1085935abae_0_8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99" name="Google Shape;199;g1085935abae_0_891: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4024195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85935abae_0_8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g1085935abae_0_8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05" name="Google Shape;205;g1085935abae_0_89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2475437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85935abae_0_9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1085935abae_0_9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11" name="Google Shape;211;g1085935abae_0_901: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12</a:t>
            </a:fld>
            <a:endParaRPr/>
          </a:p>
        </p:txBody>
      </p:sp>
    </p:spTree>
    <p:extLst>
      <p:ext uri="{BB962C8B-B14F-4D97-AF65-F5344CB8AC3E}">
        <p14:creationId xmlns:p14="http://schemas.microsoft.com/office/powerpoint/2010/main" val="1875080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85935abae_0_9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g1085935abae_0_9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17" name="Google Shape;217;g1085935abae_0_90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13</a:t>
            </a:fld>
            <a:endParaRPr/>
          </a:p>
        </p:txBody>
      </p:sp>
    </p:spTree>
    <p:extLst>
      <p:ext uri="{BB962C8B-B14F-4D97-AF65-F5344CB8AC3E}">
        <p14:creationId xmlns:p14="http://schemas.microsoft.com/office/powerpoint/2010/main" val="790991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85935abae_0_9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1085935abae_0_9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23" name="Google Shape;223;g1085935abae_0_99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14</a:t>
            </a:fld>
            <a:endParaRPr/>
          </a:p>
        </p:txBody>
      </p:sp>
    </p:spTree>
    <p:extLst>
      <p:ext uri="{BB962C8B-B14F-4D97-AF65-F5344CB8AC3E}">
        <p14:creationId xmlns:p14="http://schemas.microsoft.com/office/powerpoint/2010/main" val="2983551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85935abae_0_9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1085935abae_0_9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31" name="Google Shape;231;g1085935abae_0_911: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15</a:t>
            </a:fld>
            <a:endParaRPr/>
          </a:p>
        </p:txBody>
      </p:sp>
    </p:spTree>
    <p:extLst>
      <p:ext uri="{BB962C8B-B14F-4D97-AF65-F5344CB8AC3E}">
        <p14:creationId xmlns:p14="http://schemas.microsoft.com/office/powerpoint/2010/main" val="309281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85935abae_0_10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g1085935abae_0_10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39" name="Google Shape;239;g1085935abae_0_107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16</a:t>
            </a:fld>
            <a:endParaRPr/>
          </a:p>
        </p:txBody>
      </p:sp>
    </p:spTree>
    <p:extLst>
      <p:ext uri="{BB962C8B-B14F-4D97-AF65-F5344CB8AC3E}">
        <p14:creationId xmlns:p14="http://schemas.microsoft.com/office/powerpoint/2010/main" val="571653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85935abae_0_12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1085935abae_0_12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53" name="Google Shape;253;g1085935abae_0_12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17</a:t>
            </a:fld>
            <a:endParaRPr/>
          </a:p>
        </p:txBody>
      </p:sp>
    </p:spTree>
    <p:extLst>
      <p:ext uri="{BB962C8B-B14F-4D97-AF65-F5344CB8AC3E}">
        <p14:creationId xmlns:p14="http://schemas.microsoft.com/office/powerpoint/2010/main" val="3284577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085935abae_0_14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085935abae_0_14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59" name="Google Shape;259;g1085935abae_0_1417: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591635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85935abae_0_13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1085935abae_0_13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73" name="Google Shape;273;g1085935abae_0_133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19</a:t>
            </a:fld>
            <a:endParaRPr/>
          </a:p>
        </p:txBody>
      </p:sp>
    </p:spTree>
    <p:extLst>
      <p:ext uri="{BB962C8B-B14F-4D97-AF65-F5344CB8AC3E}">
        <p14:creationId xmlns:p14="http://schemas.microsoft.com/office/powerpoint/2010/main" val="236609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7035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085935abae_0_14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g1085935abae_0_14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79" name="Google Shape;279;g1085935abae_0_1430: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2801922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85935abae_0_14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g1085935abae_0_14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93" name="Google Shape;293;g1085935abae_0_144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3481245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85935abae_0_14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1085935abae_0_14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99" name="Google Shape;299;g1085935abae_0_1448: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2905981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085935abae_0_14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g1085935abae_0_14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313" name="Google Shape;313;g1085935abae_0_146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155678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3716943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1767335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26</a:t>
            </a:fld>
            <a:endParaRPr/>
          </a:p>
        </p:txBody>
      </p:sp>
    </p:spTree>
    <p:extLst>
      <p:ext uri="{BB962C8B-B14F-4D97-AF65-F5344CB8AC3E}">
        <p14:creationId xmlns:p14="http://schemas.microsoft.com/office/powerpoint/2010/main" val="645306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27</a:t>
            </a:fld>
            <a:endParaRPr/>
          </a:p>
        </p:txBody>
      </p:sp>
    </p:spTree>
    <p:extLst>
      <p:ext uri="{BB962C8B-B14F-4D97-AF65-F5344CB8AC3E}">
        <p14:creationId xmlns:p14="http://schemas.microsoft.com/office/powerpoint/2010/main" val="1418053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28</a:t>
            </a:fld>
            <a:endParaRPr/>
          </a:p>
        </p:txBody>
      </p:sp>
    </p:spTree>
    <p:extLst>
      <p:ext uri="{BB962C8B-B14F-4D97-AF65-F5344CB8AC3E}">
        <p14:creationId xmlns:p14="http://schemas.microsoft.com/office/powerpoint/2010/main" val="2728351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29</a:t>
            </a:fld>
            <a:endParaRPr/>
          </a:p>
        </p:txBody>
      </p:sp>
    </p:spTree>
    <p:extLst>
      <p:ext uri="{BB962C8B-B14F-4D97-AF65-F5344CB8AC3E}">
        <p14:creationId xmlns:p14="http://schemas.microsoft.com/office/powerpoint/2010/main" val="73393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a:p>
        </p:txBody>
      </p:sp>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2224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30</a:t>
            </a:fld>
            <a:endParaRPr/>
          </a:p>
        </p:txBody>
      </p:sp>
    </p:spTree>
    <p:extLst>
      <p:ext uri="{BB962C8B-B14F-4D97-AF65-F5344CB8AC3E}">
        <p14:creationId xmlns:p14="http://schemas.microsoft.com/office/powerpoint/2010/main" val="3532761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31</a:t>
            </a:fld>
            <a:endParaRPr/>
          </a:p>
        </p:txBody>
      </p:sp>
    </p:spTree>
    <p:extLst>
      <p:ext uri="{BB962C8B-B14F-4D97-AF65-F5344CB8AC3E}">
        <p14:creationId xmlns:p14="http://schemas.microsoft.com/office/powerpoint/2010/main" val="1601772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32</a:t>
            </a:fld>
            <a:endParaRPr/>
          </a:p>
        </p:txBody>
      </p:sp>
    </p:spTree>
    <p:extLst>
      <p:ext uri="{BB962C8B-B14F-4D97-AF65-F5344CB8AC3E}">
        <p14:creationId xmlns:p14="http://schemas.microsoft.com/office/powerpoint/2010/main" val="19966805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33</a:t>
            </a:fld>
            <a:endParaRPr/>
          </a:p>
        </p:txBody>
      </p:sp>
    </p:spTree>
    <p:extLst>
      <p:ext uri="{BB962C8B-B14F-4D97-AF65-F5344CB8AC3E}">
        <p14:creationId xmlns:p14="http://schemas.microsoft.com/office/powerpoint/2010/main" val="1740838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34</a:t>
            </a:fld>
            <a:endParaRPr/>
          </a:p>
        </p:txBody>
      </p:sp>
    </p:spTree>
    <p:extLst>
      <p:ext uri="{BB962C8B-B14F-4D97-AF65-F5344CB8AC3E}">
        <p14:creationId xmlns:p14="http://schemas.microsoft.com/office/powerpoint/2010/main" val="2645050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35</a:t>
            </a:fld>
            <a:endParaRPr/>
          </a:p>
        </p:txBody>
      </p:sp>
    </p:spTree>
    <p:extLst>
      <p:ext uri="{BB962C8B-B14F-4D97-AF65-F5344CB8AC3E}">
        <p14:creationId xmlns:p14="http://schemas.microsoft.com/office/powerpoint/2010/main" val="1702624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36</a:t>
            </a:fld>
            <a:endParaRPr/>
          </a:p>
        </p:txBody>
      </p:sp>
    </p:spTree>
    <p:extLst>
      <p:ext uri="{BB962C8B-B14F-4D97-AF65-F5344CB8AC3E}">
        <p14:creationId xmlns:p14="http://schemas.microsoft.com/office/powerpoint/2010/main" val="25405703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37</a:t>
            </a:fld>
            <a:endParaRPr/>
          </a:p>
        </p:txBody>
      </p:sp>
    </p:spTree>
    <p:extLst>
      <p:ext uri="{BB962C8B-B14F-4D97-AF65-F5344CB8AC3E}">
        <p14:creationId xmlns:p14="http://schemas.microsoft.com/office/powerpoint/2010/main" val="24297215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38</a:t>
            </a:fld>
            <a:endParaRPr/>
          </a:p>
        </p:txBody>
      </p:sp>
    </p:spTree>
    <p:extLst>
      <p:ext uri="{BB962C8B-B14F-4D97-AF65-F5344CB8AC3E}">
        <p14:creationId xmlns:p14="http://schemas.microsoft.com/office/powerpoint/2010/main" val="2804636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85935abae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1085935abae_0_1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44" name="Google Shape;144;g1085935abae_0_172: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62477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1924858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85935abae_0_6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1085935abae_0_6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69" name="Google Shape;169;g1085935abae_0_621: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1078326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85935abae_0_7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1085935abae_0_7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80" name="Google Shape;180;g1085935abae_0_71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191075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85935abae_0_7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1085935abae_0_7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86" name="Google Shape;186;g1085935abae_0_798: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282391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85935abae_0_8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1085935abae_0_8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93" name="Google Shape;193;g1085935abae_0_880: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376572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 name="Google Shape;14;p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השוואה" type="twoTxTwoObj">
  <p:cSld name="TWO_OBJECTS_WITH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2"/>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77" name="Google Shape;77;p12"/>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78" name="Google Shape;78;p12"/>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79" name="Google Shape;79;p12"/>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80" name="Google Shape;80;p12"/>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81" name="Google Shape;81;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82" name="Google Shape;82;p12"/>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כותרת בלבד" type="titleOnly">
  <p:cSld name="TITLE_ONLY">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5" name="Google Shape;85;p13"/>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86" name="Google Shape;86;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87" name="Google Shape;87;p13"/>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ריק" type="blank">
  <p:cSld name="BLANK">
    <p:spTree>
      <p:nvGrpSpPr>
        <p:cNvPr id="1" name="Shape 88"/>
        <p:cNvGrpSpPr/>
        <p:nvPr/>
      </p:nvGrpSpPr>
      <p:grpSpPr>
        <a:xfrm>
          <a:off x="0" y="0"/>
          <a:ext cx="0" cy="0"/>
          <a:chOff x="0" y="0"/>
          <a:chExt cx="0" cy="0"/>
        </a:xfrm>
      </p:grpSpPr>
      <p:sp>
        <p:nvSpPr>
          <p:cNvPr id="89" name="Google Shape;89;p14"/>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90" name="Google Shape;9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91" name="Google Shape;91;p14"/>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r" rtl="1">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5"/>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r" rtl="1">
              <a:lnSpc>
                <a:spcPct val="90000"/>
              </a:lnSpc>
              <a:spcBef>
                <a:spcPts val="800"/>
              </a:spcBef>
              <a:spcAft>
                <a:spcPts val="0"/>
              </a:spcAft>
              <a:buClr>
                <a:schemeClr val="dk1"/>
              </a:buClr>
              <a:buSzPts val="2400"/>
              <a:buChar char="•"/>
              <a:defRPr sz="2400"/>
            </a:lvl1pPr>
            <a:lvl2pPr marL="914400" lvl="1" indent="-361950" algn="r" rtl="1">
              <a:lnSpc>
                <a:spcPct val="90000"/>
              </a:lnSpc>
              <a:spcBef>
                <a:spcPts val="400"/>
              </a:spcBef>
              <a:spcAft>
                <a:spcPts val="0"/>
              </a:spcAft>
              <a:buClr>
                <a:schemeClr val="dk1"/>
              </a:buClr>
              <a:buSzPts val="2100"/>
              <a:buChar char="•"/>
              <a:defRPr sz="2100"/>
            </a:lvl2pPr>
            <a:lvl3pPr marL="1371600" lvl="2" indent="-342900" algn="r" rtl="1">
              <a:lnSpc>
                <a:spcPct val="90000"/>
              </a:lnSpc>
              <a:spcBef>
                <a:spcPts val="400"/>
              </a:spcBef>
              <a:spcAft>
                <a:spcPts val="0"/>
              </a:spcAft>
              <a:buClr>
                <a:schemeClr val="dk1"/>
              </a:buClr>
              <a:buSzPts val="1800"/>
              <a:buChar char="•"/>
              <a:defRPr sz="1800"/>
            </a:lvl3pPr>
            <a:lvl4pPr marL="1828800" lvl="3" indent="-323850" algn="r" rtl="1">
              <a:lnSpc>
                <a:spcPct val="90000"/>
              </a:lnSpc>
              <a:spcBef>
                <a:spcPts val="400"/>
              </a:spcBef>
              <a:spcAft>
                <a:spcPts val="0"/>
              </a:spcAft>
              <a:buClr>
                <a:schemeClr val="dk1"/>
              </a:buClr>
              <a:buSzPts val="1500"/>
              <a:buChar char="•"/>
              <a:defRPr sz="1500"/>
            </a:lvl4pPr>
            <a:lvl5pPr marL="2286000" lvl="4" indent="-323850" algn="r" rtl="1">
              <a:lnSpc>
                <a:spcPct val="90000"/>
              </a:lnSpc>
              <a:spcBef>
                <a:spcPts val="400"/>
              </a:spcBef>
              <a:spcAft>
                <a:spcPts val="0"/>
              </a:spcAft>
              <a:buClr>
                <a:schemeClr val="dk1"/>
              </a:buClr>
              <a:buSzPts val="1500"/>
              <a:buChar char="•"/>
              <a:defRPr sz="1500"/>
            </a:lvl5pPr>
            <a:lvl6pPr marL="2743200" lvl="5" indent="-323850" algn="r" rtl="1">
              <a:lnSpc>
                <a:spcPct val="90000"/>
              </a:lnSpc>
              <a:spcBef>
                <a:spcPts val="400"/>
              </a:spcBef>
              <a:spcAft>
                <a:spcPts val="0"/>
              </a:spcAft>
              <a:buClr>
                <a:schemeClr val="dk1"/>
              </a:buClr>
              <a:buSzPts val="1500"/>
              <a:buChar char="•"/>
              <a:defRPr sz="1500"/>
            </a:lvl6pPr>
            <a:lvl7pPr marL="3200400" lvl="6" indent="-323850" algn="r" rtl="1">
              <a:lnSpc>
                <a:spcPct val="90000"/>
              </a:lnSpc>
              <a:spcBef>
                <a:spcPts val="400"/>
              </a:spcBef>
              <a:spcAft>
                <a:spcPts val="0"/>
              </a:spcAft>
              <a:buClr>
                <a:schemeClr val="dk1"/>
              </a:buClr>
              <a:buSzPts val="1500"/>
              <a:buChar char="•"/>
              <a:defRPr sz="1500"/>
            </a:lvl7pPr>
            <a:lvl8pPr marL="3657600" lvl="7" indent="-323850" algn="r" rtl="1">
              <a:lnSpc>
                <a:spcPct val="90000"/>
              </a:lnSpc>
              <a:spcBef>
                <a:spcPts val="400"/>
              </a:spcBef>
              <a:spcAft>
                <a:spcPts val="0"/>
              </a:spcAft>
              <a:buClr>
                <a:schemeClr val="dk1"/>
              </a:buClr>
              <a:buSzPts val="1500"/>
              <a:buChar char="•"/>
              <a:defRPr sz="1500"/>
            </a:lvl8pPr>
            <a:lvl9pPr marL="4114800" lvl="8" indent="-323850" algn="r" rtl="1">
              <a:lnSpc>
                <a:spcPct val="90000"/>
              </a:lnSpc>
              <a:spcBef>
                <a:spcPts val="400"/>
              </a:spcBef>
              <a:spcAft>
                <a:spcPts val="0"/>
              </a:spcAft>
              <a:buClr>
                <a:schemeClr val="dk1"/>
              </a:buClr>
              <a:buSzPts val="1500"/>
              <a:buChar char="•"/>
              <a:defRPr sz="1500"/>
            </a:lvl9pPr>
          </a:lstStyle>
          <a:p>
            <a:endParaRPr/>
          </a:p>
        </p:txBody>
      </p:sp>
      <p:sp>
        <p:nvSpPr>
          <p:cNvPr id="95" name="Google Shape;95;p15"/>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96" name="Google Shape;96;p15"/>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97" name="Google Shape;97;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98" name="Google Shape;98;p15"/>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r" rtl="1">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16"/>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r" rtl="1">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r" rtl="1">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r" rtl="1">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103" name="Google Shape;103;p16"/>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04" name="Google Shape;104;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05" name="Google Shape;105;p16"/>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17"/>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109" name="Google Shape;109;p17"/>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10" name="Google Shape;110;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11" name="Google Shape;111;p17"/>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4" name="Google Shape;114;p18"/>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115" name="Google Shape;115;p18"/>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16" name="Google Shape;11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17" name="Google Shape;117;p18"/>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20" name="Google Shape;20;p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1" name="Google Shape;21;p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4"/>
          <p:cNvSpPr>
            <a:spLocks noGrp="1"/>
          </p:cNvSpPr>
          <p:nvPr>
            <p:ph type="pic" idx="2"/>
          </p:nvPr>
        </p:nvSpPr>
        <p:spPr>
          <a:xfrm>
            <a:off x="3887391" y="740569"/>
            <a:ext cx="4629150" cy="3655219"/>
          </a:xfrm>
          <a:prstGeom prst="rect">
            <a:avLst/>
          </a:prstGeom>
          <a:noFill/>
          <a:ln>
            <a:noFill/>
          </a:ln>
        </p:spPr>
      </p:sp>
      <p:sp>
        <p:nvSpPr>
          <p:cNvPr id="27" name="Google Shape;27;p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8" name="Google Shape;28;p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0" name="Google Shape;30;p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 name="Google Shape;34;p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 name="Google Shape;36;p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6"/>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49"/>
        <p:cNvGrpSpPr/>
        <p:nvPr/>
      </p:nvGrpSpPr>
      <p:grpSpPr>
        <a:xfrm>
          <a:off x="0" y="0"/>
          <a:ext cx="0" cy="0"/>
          <a:chOff x="0" y="0"/>
          <a:chExt cx="0" cy="0"/>
        </a:xfrm>
      </p:grpSpPr>
      <p:sp>
        <p:nvSpPr>
          <p:cNvPr id="50" name="Google Shape;50;p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1">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1" name="Google Shape;51;p8"/>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rmAutofit/>
          </a:bodyPr>
          <a:lstStyle>
            <a:lvl1pPr lvl="0" algn="ctr" rtl="1">
              <a:lnSpc>
                <a:spcPct val="90000"/>
              </a:lnSpc>
              <a:spcBef>
                <a:spcPts val="800"/>
              </a:spcBef>
              <a:spcAft>
                <a:spcPts val="0"/>
              </a:spcAft>
              <a:buClr>
                <a:schemeClr val="dk1"/>
              </a:buClr>
              <a:buSzPts val="1800"/>
              <a:buNone/>
              <a:defRPr sz="1800"/>
            </a:lvl1pPr>
            <a:lvl2pPr lvl="1" algn="ctr" rtl="1">
              <a:lnSpc>
                <a:spcPct val="90000"/>
              </a:lnSpc>
              <a:spcBef>
                <a:spcPts val="400"/>
              </a:spcBef>
              <a:spcAft>
                <a:spcPts val="0"/>
              </a:spcAft>
              <a:buClr>
                <a:schemeClr val="dk1"/>
              </a:buClr>
              <a:buSzPts val="1500"/>
              <a:buNone/>
              <a:defRPr sz="1500"/>
            </a:lvl2pPr>
            <a:lvl3pPr lvl="2" algn="ctr" rtl="1">
              <a:lnSpc>
                <a:spcPct val="90000"/>
              </a:lnSpc>
              <a:spcBef>
                <a:spcPts val="400"/>
              </a:spcBef>
              <a:spcAft>
                <a:spcPts val="0"/>
              </a:spcAft>
              <a:buClr>
                <a:schemeClr val="dk1"/>
              </a:buClr>
              <a:buSzPts val="1400"/>
              <a:buNone/>
              <a:defRPr sz="1400"/>
            </a:lvl3pPr>
            <a:lvl4pPr lvl="3" algn="ctr" rtl="1">
              <a:lnSpc>
                <a:spcPct val="90000"/>
              </a:lnSpc>
              <a:spcBef>
                <a:spcPts val="400"/>
              </a:spcBef>
              <a:spcAft>
                <a:spcPts val="0"/>
              </a:spcAft>
              <a:buClr>
                <a:schemeClr val="dk1"/>
              </a:buClr>
              <a:buSzPts val="1200"/>
              <a:buNone/>
              <a:defRPr sz="1200"/>
            </a:lvl4pPr>
            <a:lvl5pPr lvl="4" algn="ctr" rtl="1">
              <a:lnSpc>
                <a:spcPct val="90000"/>
              </a:lnSpc>
              <a:spcBef>
                <a:spcPts val="400"/>
              </a:spcBef>
              <a:spcAft>
                <a:spcPts val="0"/>
              </a:spcAft>
              <a:buClr>
                <a:schemeClr val="dk1"/>
              </a:buClr>
              <a:buSzPts val="1200"/>
              <a:buNone/>
              <a:defRPr sz="1200"/>
            </a:lvl5pPr>
            <a:lvl6pPr lvl="5" algn="ctr" rtl="1">
              <a:lnSpc>
                <a:spcPct val="90000"/>
              </a:lnSpc>
              <a:spcBef>
                <a:spcPts val="400"/>
              </a:spcBef>
              <a:spcAft>
                <a:spcPts val="0"/>
              </a:spcAft>
              <a:buClr>
                <a:schemeClr val="dk1"/>
              </a:buClr>
              <a:buSzPts val="1200"/>
              <a:buNone/>
              <a:defRPr sz="1200"/>
            </a:lvl6pPr>
            <a:lvl7pPr lvl="6" algn="ctr" rtl="1">
              <a:lnSpc>
                <a:spcPct val="90000"/>
              </a:lnSpc>
              <a:spcBef>
                <a:spcPts val="400"/>
              </a:spcBef>
              <a:spcAft>
                <a:spcPts val="0"/>
              </a:spcAft>
              <a:buClr>
                <a:schemeClr val="dk1"/>
              </a:buClr>
              <a:buSzPts val="1200"/>
              <a:buNone/>
              <a:defRPr sz="1200"/>
            </a:lvl7pPr>
            <a:lvl8pPr lvl="7" algn="ctr" rtl="1">
              <a:lnSpc>
                <a:spcPct val="90000"/>
              </a:lnSpc>
              <a:spcBef>
                <a:spcPts val="400"/>
              </a:spcBef>
              <a:spcAft>
                <a:spcPts val="0"/>
              </a:spcAft>
              <a:buClr>
                <a:schemeClr val="dk1"/>
              </a:buClr>
              <a:buSzPts val="1200"/>
              <a:buNone/>
              <a:defRPr sz="1200"/>
            </a:lvl8pPr>
            <a:lvl9pPr lvl="8" algn="ctr" rtl="1">
              <a:lnSpc>
                <a:spcPct val="90000"/>
              </a:lnSpc>
              <a:spcBef>
                <a:spcPts val="400"/>
              </a:spcBef>
              <a:spcAft>
                <a:spcPts val="0"/>
              </a:spcAft>
              <a:buClr>
                <a:schemeClr val="dk1"/>
              </a:buClr>
              <a:buSzPts val="1200"/>
              <a:buNone/>
              <a:defRPr sz="1200"/>
            </a:lvl9pPr>
          </a:lstStyle>
          <a:p>
            <a:endParaRPr/>
          </a:p>
        </p:txBody>
      </p:sp>
      <p:sp>
        <p:nvSpPr>
          <p:cNvPr id="52" name="Google Shape;52;p8"/>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53" name="Google Shape;53;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54" name="Google Shape;54;p8"/>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7" name="Google Shape;57;p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58" name="Google Shape;58;p9"/>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59" name="Google Shape;59;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60" name="Google Shape;60;p9"/>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r" rtl="1">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3" name="Google Shape;63;p10"/>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r" rtl="1">
              <a:lnSpc>
                <a:spcPct val="90000"/>
              </a:lnSpc>
              <a:spcBef>
                <a:spcPts val="800"/>
              </a:spcBef>
              <a:spcAft>
                <a:spcPts val="0"/>
              </a:spcAft>
              <a:buClr>
                <a:srgbClr val="888888"/>
              </a:buClr>
              <a:buSzPts val="1800"/>
              <a:buNone/>
              <a:defRPr sz="1800">
                <a:solidFill>
                  <a:srgbClr val="888888"/>
                </a:solidFill>
              </a:defRPr>
            </a:lvl1pPr>
            <a:lvl2pPr marL="914400" lvl="1" indent="-228600" algn="r" rtl="1">
              <a:lnSpc>
                <a:spcPct val="90000"/>
              </a:lnSpc>
              <a:spcBef>
                <a:spcPts val="400"/>
              </a:spcBef>
              <a:spcAft>
                <a:spcPts val="0"/>
              </a:spcAft>
              <a:buClr>
                <a:srgbClr val="888888"/>
              </a:buClr>
              <a:buSzPts val="1500"/>
              <a:buNone/>
              <a:defRPr sz="1500">
                <a:solidFill>
                  <a:srgbClr val="888888"/>
                </a:solidFill>
              </a:defRPr>
            </a:lvl2pPr>
            <a:lvl3pPr marL="1371600" lvl="2" indent="-228600" algn="r" rtl="1">
              <a:lnSpc>
                <a:spcPct val="90000"/>
              </a:lnSpc>
              <a:spcBef>
                <a:spcPts val="400"/>
              </a:spcBef>
              <a:spcAft>
                <a:spcPts val="0"/>
              </a:spcAft>
              <a:buClr>
                <a:srgbClr val="888888"/>
              </a:buClr>
              <a:buSzPts val="1400"/>
              <a:buNone/>
              <a:defRPr sz="1400">
                <a:solidFill>
                  <a:srgbClr val="888888"/>
                </a:solidFill>
              </a:defRPr>
            </a:lvl3pPr>
            <a:lvl4pPr marL="1828800" lvl="3" indent="-228600" algn="r" rtl="1">
              <a:lnSpc>
                <a:spcPct val="90000"/>
              </a:lnSpc>
              <a:spcBef>
                <a:spcPts val="400"/>
              </a:spcBef>
              <a:spcAft>
                <a:spcPts val="0"/>
              </a:spcAft>
              <a:buClr>
                <a:srgbClr val="888888"/>
              </a:buClr>
              <a:buSzPts val="1200"/>
              <a:buNone/>
              <a:defRPr sz="1200">
                <a:solidFill>
                  <a:srgbClr val="888888"/>
                </a:solidFill>
              </a:defRPr>
            </a:lvl4pPr>
            <a:lvl5pPr marL="2286000" lvl="4" indent="-228600" algn="r" rtl="1">
              <a:lnSpc>
                <a:spcPct val="90000"/>
              </a:lnSpc>
              <a:spcBef>
                <a:spcPts val="400"/>
              </a:spcBef>
              <a:spcAft>
                <a:spcPts val="0"/>
              </a:spcAft>
              <a:buClr>
                <a:srgbClr val="888888"/>
              </a:buClr>
              <a:buSzPts val="1200"/>
              <a:buNone/>
              <a:defRPr sz="1200">
                <a:solidFill>
                  <a:srgbClr val="888888"/>
                </a:solidFill>
              </a:defRPr>
            </a:lvl5pPr>
            <a:lvl6pPr marL="2743200" lvl="5" indent="-228600" algn="r" rtl="1">
              <a:lnSpc>
                <a:spcPct val="90000"/>
              </a:lnSpc>
              <a:spcBef>
                <a:spcPts val="400"/>
              </a:spcBef>
              <a:spcAft>
                <a:spcPts val="0"/>
              </a:spcAft>
              <a:buClr>
                <a:srgbClr val="888888"/>
              </a:buClr>
              <a:buSzPts val="1200"/>
              <a:buNone/>
              <a:defRPr sz="1200">
                <a:solidFill>
                  <a:srgbClr val="888888"/>
                </a:solidFill>
              </a:defRPr>
            </a:lvl6pPr>
            <a:lvl7pPr marL="3200400" lvl="6" indent="-228600" algn="r" rtl="1">
              <a:lnSpc>
                <a:spcPct val="90000"/>
              </a:lnSpc>
              <a:spcBef>
                <a:spcPts val="400"/>
              </a:spcBef>
              <a:spcAft>
                <a:spcPts val="0"/>
              </a:spcAft>
              <a:buClr>
                <a:srgbClr val="888888"/>
              </a:buClr>
              <a:buSzPts val="1200"/>
              <a:buNone/>
              <a:defRPr sz="1200">
                <a:solidFill>
                  <a:srgbClr val="888888"/>
                </a:solidFill>
              </a:defRPr>
            </a:lvl7pPr>
            <a:lvl8pPr marL="3657600" lvl="7" indent="-228600" algn="r" rtl="1">
              <a:lnSpc>
                <a:spcPct val="90000"/>
              </a:lnSpc>
              <a:spcBef>
                <a:spcPts val="400"/>
              </a:spcBef>
              <a:spcAft>
                <a:spcPts val="0"/>
              </a:spcAft>
              <a:buClr>
                <a:srgbClr val="888888"/>
              </a:buClr>
              <a:buSzPts val="1200"/>
              <a:buNone/>
              <a:defRPr sz="1200">
                <a:solidFill>
                  <a:srgbClr val="888888"/>
                </a:solidFill>
              </a:defRPr>
            </a:lvl8pPr>
            <a:lvl9pPr marL="4114800" lvl="8" indent="-228600" algn="r" rtl="1">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64" name="Google Shape;64;p10"/>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65" name="Google Shape;6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66" name="Google Shape;66;p10"/>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9" name="Google Shape;69;p11"/>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70" name="Google Shape;70;p11"/>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72" name="Google Shape;72;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73" name="Google Shape;73;p11"/>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r" rtl="1">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45" name="Google Shape;45;p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r" rtl="1">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r" rtl="1">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r" rtl="1">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R="0" lvl="0" algn="r" rtl="1">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1">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spcBef>
                <a:spcPts val="0"/>
              </a:spcBef>
              <a:buNone/>
              <a:defRPr sz="900" b="0" i="0" u="none" strike="noStrike" cap="none">
                <a:solidFill>
                  <a:srgbClr val="888888"/>
                </a:solidFill>
                <a:latin typeface="Calibri"/>
                <a:ea typeface="Calibri"/>
                <a:cs typeface="Calibri"/>
                <a:sym typeface="Calibri"/>
              </a:defRPr>
            </a:lvl1pPr>
            <a:lvl2pPr marL="0" marR="0" lvl="1" indent="0" algn="l" rtl="1">
              <a:spcBef>
                <a:spcPts val="0"/>
              </a:spcBef>
              <a:buNone/>
              <a:defRPr sz="900" b="0" i="0" u="none" strike="noStrike" cap="none">
                <a:solidFill>
                  <a:srgbClr val="888888"/>
                </a:solidFill>
                <a:latin typeface="Calibri"/>
                <a:ea typeface="Calibri"/>
                <a:cs typeface="Calibri"/>
                <a:sym typeface="Calibri"/>
              </a:defRPr>
            </a:lvl2pPr>
            <a:lvl3pPr marL="0" marR="0" lvl="2" indent="0" algn="l" rtl="1">
              <a:spcBef>
                <a:spcPts val="0"/>
              </a:spcBef>
              <a:buNone/>
              <a:defRPr sz="900" b="0" i="0" u="none" strike="noStrike" cap="none">
                <a:solidFill>
                  <a:srgbClr val="888888"/>
                </a:solidFill>
                <a:latin typeface="Calibri"/>
                <a:ea typeface="Calibri"/>
                <a:cs typeface="Calibri"/>
                <a:sym typeface="Calibri"/>
              </a:defRPr>
            </a:lvl3pPr>
            <a:lvl4pPr marL="0" marR="0" lvl="3" indent="0" algn="l" rtl="1">
              <a:spcBef>
                <a:spcPts val="0"/>
              </a:spcBef>
              <a:buNone/>
              <a:defRPr sz="900" b="0" i="0" u="none" strike="noStrike" cap="none">
                <a:solidFill>
                  <a:srgbClr val="888888"/>
                </a:solidFill>
                <a:latin typeface="Calibri"/>
                <a:ea typeface="Calibri"/>
                <a:cs typeface="Calibri"/>
                <a:sym typeface="Calibri"/>
              </a:defRPr>
            </a:lvl4pPr>
            <a:lvl5pPr marL="0" marR="0" lvl="4" indent="0" algn="l" rtl="1">
              <a:spcBef>
                <a:spcPts val="0"/>
              </a:spcBef>
              <a:buNone/>
              <a:defRPr sz="900" b="0" i="0" u="none" strike="noStrike" cap="none">
                <a:solidFill>
                  <a:srgbClr val="888888"/>
                </a:solidFill>
                <a:latin typeface="Calibri"/>
                <a:ea typeface="Calibri"/>
                <a:cs typeface="Calibri"/>
                <a:sym typeface="Calibri"/>
              </a:defRPr>
            </a:lvl5pPr>
            <a:lvl6pPr marL="0" marR="0" lvl="5" indent="0" algn="l" rtl="1">
              <a:spcBef>
                <a:spcPts val="0"/>
              </a:spcBef>
              <a:buNone/>
              <a:defRPr sz="900" b="0" i="0" u="none" strike="noStrike" cap="none">
                <a:solidFill>
                  <a:srgbClr val="888888"/>
                </a:solidFill>
                <a:latin typeface="Calibri"/>
                <a:ea typeface="Calibri"/>
                <a:cs typeface="Calibri"/>
                <a:sym typeface="Calibri"/>
              </a:defRPr>
            </a:lvl6pPr>
            <a:lvl7pPr marL="0" marR="0" lvl="6" indent="0" algn="l" rtl="1">
              <a:spcBef>
                <a:spcPts val="0"/>
              </a:spcBef>
              <a:buNone/>
              <a:defRPr sz="900" b="0" i="0" u="none" strike="noStrike" cap="none">
                <a:solidFill>
                  <a:srgbClr val="888888"/>
                </a:solidFill>
                <a:latin typeface="Calibri"/>
                <a:ea typeface="Calibri"/>
                <a:cs typeface="Calibri"/>
                <a:sym typeface="Calibri"/>
              </a:defRPr>
            </a:lvl7pPr>
            <a:lvl8pPr marL="0" marR="0" lvl="7" indent="0" algn="l" rtl="1">
              <a:spcBef>
                <a:spcPts val="0"/>
              </a:spcBef>
              <a:buNone/>
              <a:defRPr sz="900" b="0" i="0" u="none" strike="noStrike" cap="none">
                <a:solidFill>
                  <a:srgbClr val="888888"/>
                </a:solidFill>
                <a:latin typeface="Calibri"/>
                <a:ea typeface="Calibri"/>
                <a:cs typeface="Calibri"/>
                <a:sym typeface="Calibri"/>
              </a:defRPr>
            </a:lvl8pPr>
            <a:lvl9pPr marL="0" marR="0" lvl="8" indent="0" algn="l" rtl="1">
              <a:spcBef>
                <a:spcPts val="0"/>
              </a:spcBef>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g"/><Relationship Id="rId7"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g"/><Relationship Id="rId7"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g"/><Relationship Id="rId7"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g"/><Relationship Id="rId7"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6.jpg"/><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jpg"/></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jpg"/></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10.jpg"/></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10.jpg"/></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4.jpg"/></Relationships>
</file>

<file path=ppt/slides/_rels/slide3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ctr" rtl="0">
              <a:lnSpc>
                <a:spcPct val="115000"/>
              </a:lnSpc>
              <a:spcBef>
                <a:spcPts val="800"/>
              </a:spcBef>
              <a:spcAft>
                <a:spcPts val="0"/>
              </a:spcAft>
              <a:buSzPts val="600"/>
              <a:buNone/>
            </a:pPr>
            <a:r>
              <a:rPr lang="en-GB" sz="1800" b="1" u="sng">
                <a:solidFill>
                  <a:srgbClr val="FFFFFF"/>
                </a:solidFill>
              </a:rPr>
              <a:t>Learning &amp; Decision-Making Study</a:t>
            </a:r>
            <a:endParaRPr sz="3900">
              <a:solidFill>
                <a:schemeClr val="lt1"/>
              </a:solidFill>
            </a:endParaRPr>
          </a:p>
        </p:txBody>
      </p:sp>
      <p:sp>
        <p:nvSpPr>
          <p:cNvPr id="123" name="Google Shape;123;p19"/>
          <p:cNvSpPr txBox="1">
            <a:spLocks noGrp="1"/>
          </p:cNvSpPr>
          <p:nvPr>
            <p:ph type="body" idx="1"/>
          </p:nvPr>
        </p:nvSpPr>
        <p:spPr>
          <a:xfrm>
            <a:off x="552075" y="1180798"/>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1"/>
              </a:buClr>
              <a:buSzPts val="900"/>
              <a:buNone/>
            </a:pPr>
            <a:endParaRPr sz="1200">
              <a:solidFill>
                <a:schemeClr val="lt1"/>
              </a:solidFill>
            </a:endParaRPr>
          </a:p>
          <a:p>
            <a:pPr marL="0" lvl="0" indent="0" algn="l" rtl="0">
              <a:lnSpc>
                <a:spcPct val="90000"/>
              </a:lnSpc>
              <a:spcBef>
                <a:spcPts val="0"/>
              </a:spcBef>
              <a:spcAft>
                <a:spcPts val="0"/>
              </a:spcAft>
              <a:buClr>
                <a:schemeClr val="lt1"/>
              </a:buClr>
              <a:buSzPts val="900"/>
              <a:buNone/>
            </a:pPr>
            <a:r>
              <a:rPr lang="en-GB" sz="1200">
                <a:solidFill>
                  <a:schemeClr val="lt1"/>
                </a:solidFill>
              </a:rPr>
              <a:t>Thank you for participating in this study. The current study is performed by Tel-Aviv University, aimed at gaining better understanding of learning and decision making processes in humans. </a:t>
            </a:r>
            <a:endParaRPr sz="1200">
              <a:solidFill>
                <a:schemeClr val="lt1"/>
              </a:solidFill>
            </a:endParaRPr>
          </a:p>
          <a:p>
            <a:pPr marL="0" lvl="0" indent="0" algn="l" rtl="0">
              <a:lnSpc>
                <a:spcPct val="90000"/>
              </a:lnSpc>
              <a:spcBef>
                <a:spcPts val="0"/>
              </a:spcBef>
              <a:spcAft>
                <a:spcPts val="0"/>
              </a:spcAft>
              <a:buClr>
                <a:schemeClr val="lt1"/>
              </a:buClr>
              <a:buSzPts val="900"/>
              <a:buNone/>
            </a:pPr>
            <a:endParaRPr sz="1200">
              <a:solidFill>
                <a:schemeClr val="lt1"/>
              </a:solidFill>
            </a:endParaRPr>
          </a:p>
          <a:p>
            <a:pPr marL="0" lvl="0" indent="0" algn="l" rtl="0">
              <a:lnSpc>
                <a:spcPct val="115000"/>
              </a:lnSpc>
              <a:spcBef>
                <a:spcPts val="800"/>
              </a:spcBef>
              <a:spcAft>
                <a:spcPts val="0"/>
              </a:spcAft>
              <a:buSzPts val="600"/>
              <a:buNone/>
            </a:pPr>
            <a:r>
              <a:rPr lang="en-GB" sz="1200">
                <a:solidFill>
                  <a:schemeClr val="lt1"/>
                </a:solidFill>
              </a:rPr>
              <a:t>In this study, we will ask you to complete a card game using a controller</a:t>
            </a:r>
            <a:r>
              <a:rPr lang="en-GB" sz="1200">
                <a:solidFill>
                  <a:srgbClr val="FFFFFF"/>
                </a:solidFill>
              </a:rPr>
              <a:t>. The study should take about 30 minutes. You are free to leave at any time but note that credit points are provided only for full participation. All data is collected anonymously.</a:t>
            </a:r>
            <a:endParaRPr sz="1200">
              <a:solidFill>
                <a:srgbClr val="FFFFFF"/>
              </a:solidFill>
            </a:endParaRPr>
          </a:p>
          <a:p>
            <a:pPr marL="0" lvl="0" indent="0" algn="l" rtl="0">
              <a:lnSpc>
                <a:spcPct val="90000"/>
              </a:lnSpc>
              <a:spcBef>
                <a:spcPts val="0"/>
              </a:spcBef>
              <a:spcAft>
                <a:spcPts val="0"/>
              </a:spcAft>
              <a:buClr>
                <a:schemeClr val="lt1"/>
              </a:buClr>
              <a:buSzPts val="900"/>
              <a:buNone/>
            </a:pPr>
            <a:endParaRPr sz="1200">
              <a:solidFill>
                <a:schemeClr val="lt1"/>
              </a:solidFill>
            </a:endParaRPr>
          </a:p>
          <a:p>
            <a:pPr marL="0" lvl="0" indent="0" algn="l" rtl="0">
              <a:lnSpc>
                <a:spcPct val="90000"/>
              </a:lnSpc>
              <a:spcBef>
                <a:spcPts val="800"/>
              </a:spcBef>
              <a:spcAft>
                <a:spcPts val="0"/>
              </a:spcAft>
              <a:buClr>
                <a:srgbClr val="FFFFFF"/>
              </a:buClr>
              <a:buSzPts val="800"/>
              <a:buNone/>
            </a:pPr>
            <a:r>
              <a:rPr lang="en-GB" sz="1200">
                <a:solidFill>
                  <a:srgbClr val="FFFFFF"/>
                </a:solidFill>
              </a:rPr>
              <a:t>Thank you for your participation and please feel free to contact us for any question you might have.</a:t>
            </a:r>
            <a:endParaRPr sz="1200">
              <a:solidFill>
                <a:srgbClr val="FFFFFF"/>
              </a:solidFill>
            </a:endParaRPr>
          </a:p>
          <a:p>
            <a:pPr marL="0" lvl="0" indent="0" algn="l" rtl="0">
              <a:lnSpc>
                <a:spcPct val="90000"/>
              </a:lnSpc>
              <a:spcBef>
                <a:spcPts val="800"/>
              </a:spcBef>
              <a:spcAft>
                <a:spcPts val="0"/>
              </a:spcAft>
              <a:buClr>
                <a:srgbClr val="FFFFFF"/>
              </a:buClr>
              <a:buSzPts val="800"/>
              <a:buNone/>
            </a:pPr>
            <a:endParaRPr sz="1200">
              <a:solidFill>
                <a:srgbClr val="FFFFFF"/>
              </a:solidFill>
            </a:endParaRPr>
          </a:p>
          <a:p>
            <a:pPr marL="0" lvl="0" indent="0" algn="l" rtl="0">
              <a:lnSpc>
                <a:spcPct val="100000"/>
              </a:lnSpc>
              <a:spcBef>
                <a:spcPts val="0"/>
              </a:spcBef>
              <a:spcAft>
                <a:spcPts val="0"/>
              </a:spcAft>
              <a:buClr>
                <a:schemeClr val="lt1"/>
              </a:buClr>
              <a:buSzPts val="800"/>
              <a:buNone/>
            </a:pPr>
            <a:r>
              <a:rPr lang="en-GB" sz="1200">
                <a:solidFill>
                  <a:schemeClr val="lt1"/>
                </a:solidFill>
              </a:rPr>
              <a:t>Press the ‘A’ button on the XBOX controller to accept the terms mentioned above and continue.</a:t>
            </a:r>
            <a:endParaRPr sz="1200"/>
          </a:p>
          <a:p>
            <a:pPr marL="0" lvl="0" indent="0" algn="l" rtl="0">
              <a:lnSpc>
                <a:spcPct val="100000"/>
              </a:lnSpc>
              <a:spcBef>
                <a:spcPts val="0"/>
              </a:spcBef>
              <a:spcAft>
                <a:spcPts val="0"/>
              </a:spcAft>
              <a:buSzPts val="800"/>
              <a:buNone/>
            </a:pPr>
            <a:endParaRPr sz="1200">
              <a:solidFill>
                <a:schemeClr val="lt1"/>
              </a:solidFill>
            </a:endParaRPr>
          </a:p>
        </p:txBody>
      </p:sp>
      <p:pic>
        <p:nvPicPr>
          <p:cNvPr id="124" name="Google Shape;124;p19"/>
          <p:cNvPicPr preferRelativeResize="0"/>
          <p:nvPr/>
        </p:nvPicPr>
        <p:blipFill rotWithShape="1">
          <a:blip r:embed="rId3">
            <a:alphaModFix/>
          </a:blip>
          <a:srcRect/>
          <a:stretch/>
        </p:blipFill>
        <p:spPr>
          <a:xfrm>
            <a:off x="7893835" y="-9"/>
            <a:ext cx="1078706" cy="1078706"/>
          </a:xfrm>
          <a:prstGeom prst="rect">
            <a:avLst/>
          </a:prstGeom>
          <a:noFill/>
          <a:ln>
            <a:noFill/>
          </a:ln>
        </p:spPr>
      </p:pic>
      <p:sp>
        <p:nvSpPr>
          <p:cNvPr id="125" name="Google Shape;125;p19"/>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u="sng">
                <a:solidFill>
                  <a:schemeClr val="lt1"/>
                </a:solidFill>
                <a:latin typeface="Calibri"/>
                <a:ea typeface="Calibri"/>
                <a:cs typeface="Calibri"/>
                <a:sym typeface="Calibri"/>
              </a:rPr>
              <a:t>Question 3</a:t>
            </a:r>
            <a:r>
              <a:rPr lang="en-GB">
                <a:solidFill>
                  <a:schemeClr val="lt1"/>
                </a:solidFill>
                <a:latin typeface="Calibri"/>
                <a:ea typeface="Calibri"/>
                <a:cs typeface="Calibri"/>
                <a:sym typeface="Calibri"/>
              </a:rPr>
              <a:t>: How do you choose a card?</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Click on it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Press the LEFT or RIGHT bumper buttons.	</a:t>
            </a:r>
            <a:endParaRPr/>
          </a:p>
          <a:p>
            <a:pPr marL="0" marR="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u="sng">
                <a:solidFill>
                  <a:schemeClr val="lt1"/>
                </a:solidFill>
                <a:latin typeface="Calibri"/>
                <a:ea typeface="Calibri"/>
                <a:cs typeface="Calibri"/>
                <a:sym typeface="Calibri"/>
              </a:rPr>
              <a:t>Question 4</a:t>
            </a:r>
            <a:r>
              <a:rPr lang="en-GB">
                <a:solidFill>
                  <a:schemeClr val="lt1"/>
                </a:solidFill>
                <a:latin typeface="Calibri"/>
                <a:ea typeface="Calibri"/>
                <a:cs typeface="Calibri"/>
                <a:sym typeface="Calibri"/>
              </a:rPr>
              <a:t>: All cards will sometimes lead to a rewarding outcome. Some are more likely to do so.</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True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False</a:t>
            </a:r>
            <a:endParaRPr/>
          </a:p>
          <a:p>
            <a:pPr marL="0" marR="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u="sng">
                <a:solidFill>
                  <a:schemeClr val="lt1"/>
                </a:solidFill>
                <a:latin typeface="Calibri"/>
                <a:ea typeface="Calibri"/>
                <a:cs typeface="Calibri"/>
                <a:sym typeface="Calibri"/>
              </a:rPr>
              <a:t>Question 5</a:t>
            </a:r>
            <a:r>
              <a:rPr lang="en-GB">
                <a:solidFill>
                  <a:schemeClr val="lt1"/>
                </a:solidFill>
                <a:latin typeface="Calibri"/>
                <a:ea typeface="Calibri"/>
                <a:cs typeface="Calibri"/>
                <a:sym typeface="Calibri"/>
              </a:rPr>
              <a:t>: The outcome you might get very much depends on whether you used the RIGHT or LEFT </a:t>
            </a:r>
            <a:endParaRPr>
              <a:solidFill>
                <a:schemeClr val="lt1"/>
              </a:solidFill>
              <a:latin typeface="Calibri"/>
              <a:ea typeface="Calibri"/>
              <a:cs typeface="Calibri"/>
              <a:sym typeface="Calibri"/>
            </a:endParaRPr>
          </a:p>
          <a:p>
            <a:pPr marL="4572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           response key.</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True, both cards and response keys predict the outcome.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False, only cards predict the outcome.</a:t>
            </a:r>
            <a:endParaRPr/>
          </a:p>
          <a:p>
            <a:pPr marL="0" marR="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u="sng">
                <a:solidFill>
                  <a:schemeClr val="lt1"/>
                </a:solidFill>
                <a:latin typeface="Calibri"/>
                <a:ea typeface="Calibri"/>
                <a:cs typeface="Calibri"/>
                <a:sym typeface="Calibri"/>
              </a:rPr>
              <a:t>Question 6</a:t>
            </a:r>
            <a:r>
              <a:rPr lang="en-GB">
                <a:solidFill>
                  <a:schemeClr val="lt1"/>
                </a:solidFill>
                <a:latin typeface="Calibri"/>
                <a:ea typeface="Calibri"/>
                <a:cs typeface="Calibri"/>
                <a:sym typeface="Calibri"/>
              </a:rPr>
              <a:t>: If you get a good outcome after choosing a certain card – it means all the other cards in the </a:t>
            </a:r>
            <a:endParaRPr>
              <a:solidFill>
                <a:schemeClr val="lt1"/>
              </a:solidFill>
              <a:latin typeface="Calibri"/>
              <a:ea typeface="Calibri"/>
              <a:cs typeface="Calibri"/>
              <a:sym typeface="Calibri"/>
            </a:endParaRPr>
          </a:p>
          <a:p>
            <a:pPr marL="457200" marR="0" lvl="0" indent="457200" algn="l" rtl="0">
              <a:lnSpc>
                <a:spcPct val="100000"/>
              </a:lnSpc>
              <a:spcBef>
                <a:spcPts val="0"/>
              </a:spcBef>
              <a:spcAft>
                <a:spcPts val="0"/>
              </a:spcAft>
              <a:buNone/>
            </a:pPr>
            <a:r>
              <a:rPr lang="en-GB">
                <a:solidFill>
                  <a:schemeClr val="lt1"/>
                </a:solidFill>
                <a:latin typeface="Calibri"/>
                <a:ea typeface="Calibri"/>
                <a:cs typeface="Calibri"/>
                <a:sym typeface="Calibri"/>
              </a:rPr>
              <a:t>deck are:</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They are worth less.</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They are worth more.</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X.	It means nothing regarding other cards. The value of the cards is completely independent. </a:t>
            </a:r>
            <a:endParaRPr>
              <a:solidFill>
                <a:schemeClr val="lt1"/>
              </a:solidFill>
              <a:latin typeface="Calibri"/>
              <a:ea typeface="Calibri"/>
              <a:cs typeface="Calibri"/>
              <a:sym typeface="Calibri"/>
            </a:endParaRPr>
          </a:p>
          <a:p>
            <a:pPr marL="800100" marR="0" lvl="0" indent="114300" algn="l" rtl="0">
              <a:lnSpc>
                <a:spcPct val="150000"/>
              </a:lnSpc>
              <a:spcBef>
                <a:spcPts val="0"/>
              </a:spcBef>
              <a:spcAft>
                <a:spcPts val="0"/>
              </a:spcAft>
              <a:buNone/>
            </a:pPr>
            <a:r>
              <a:rPr lang="en-GB">
                <a:solidFill>
                  <a:schemeClr val="lt1"/>
                </a:solidFill>
                <a:latin typeface="Calibri"/>
                <a:ea typeface="Calibri"/>
                <a:cs typeface="Calibri"/>
                <a:sym typeface="Calibri"/>
              </a:rPr>
              <a:t>Knowing something about one card, mean nothing about the others.</a:t>
            </a:r>
            <a:endParaRPr>
              <a:solidFill>
                <a:schemeClr val="lt1"/>
              </a:solidFill>
              <a:latin typeface="Calibri"/>
              <a:ea typeface="Calibri"/>
              <a:cs typeface="Calibri"/>
              <a:sym typeface="Calibri"/>
            </a:endParaRPr>
          </a:p>
          <a:p>
            <a:pPr marL="0" marR="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p:nvPr/>
        </p:nvSpPr>
        <p:spPr>
          <a:xfrm>
            <a:off x="2416045" y="2190755"/>
            <a:ext cx="4311900" cy="992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500" dirty="0">
                <a:solidFill>
                  <a:schemeClr val="lt1"/>
                </a:solidFill>
                <a:latin typeface="Calibri"/>
                <a:ea typeface="Calibri"/>
                <a:cs typeface="Calibri"/>
                <a:sym typeface="Calibri"/>
              </a:rPr>
              <a:t>You made a mistake.</a:t>
            </a:r>
            <a:r>
              <a:rPr lang="en-GB" sz="1500" dirty="0"/>
              <a:t> </a:t>
            </a:r>
            <a:endParaRPr sz="1500" dirty="0"/>
          </a:p>
          <a:p>
            <a:pPr marL="0" marR="0" lvl="0" indent="0" algn="ctr" rtl="0">
              <a:spcBef>
                <a:spcPts val="0"/>
              </a:spcBef>
              <a:spcAft>
                <a:spcPts val="0"/>
              </a:spcAft>
              <a:buNone/>
            </a:pPr>
            <a:endParaRPr sz="15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GB" sz="1500" dirty="0">
                <a:solidFill>
                  <a:schemeClr val="lt1"/>
                </a:solidFill>
                <a:latin typeface="Calibri"/>
                <a:ea typeface="Calibri"/>
                <a:cs typeface="Calibri"/>
                <a:sym typeface="Calibri"/>
              </a:rPr>
              <a:t>Press ‘A’ to try again.</a:t>
            </a:r>
            <a:endParaRPr sz="15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GB" sz="1500" dirty="0">
                <a:solidFill>
                  <a:schemeClr val="lt1"/>
                </a:solidFill>
                <a:latin typeface="Calibri"/>
                <a:ea typeface="Calibri"/>
                <a:cs typeface="Calibri"/>
                <a:sym typeface="Calibri"/>
              </a:rPr>
              <a:t>Press ‘B’ to go over the instructions again. </a:t>
            </a:r>
            <a:endParaRPr sz="1500" dirty="0"/>
          </a:p>
        </p:txBody>
      </p:sp>
      <p:sp>
        <p:nvSpPr>
          <p:cNvPr id="226" name="Google Shape;226;p32"/>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
        <p:nvSpPr>
          <p:cNvPr id="227" name="Google Shape;227;p32"/>
          <p:cNvSpPr/>
          <p:nvPr/>
        </p:nvSpPr>
        <p:spPr>
          <a:xfrm>
            <a:off x="6732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B for instructions</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p:nvPr/>
        </p:nvSpPr>
        <p:spPr>
          <a:xfrm>
            <a:off x="1159800" y="2190750"/>
            <a:ext cx="6824400" cy="7620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500">
                <a:solidFill>
                  <a:schemeClr val="lt1"/>
                </a:solidFill>
                <a:latin typeface="Calibri"/>
                <a:ea typeface="Calibri"/>
                <a:cs typeface="Calibri"/>
                <a:sym typeface="Calibri"/>
              </a:rPr>
              <a:t>Good job! You completed the test. </a:t>
            </a:r>
            <a:endParaRPr sz="1500">
              <a:solidFill>
                <a:schemeClr val="lt1"/>
              </a:solidFill>
              <a:latin typeface="Calibri"/>
              <a:ea typeface="Calibri"/>
              <a:cs typeface="Calibri"/>
              <a:sym typeface="Calibri"/>
            </a:endParaRPr>
          </a:p>
          <a:p>
            <a:pPr marL="0" marR="0" lvl="0" indent="0" algn="ctr" rtl="0">
              <a:spcBef>
                <a:spcPts val="0"/>
              </a:spcBef>
              <a:spcAft>
                <a:spcPts val="0"/>
              </a:spcAft>
              <a:buNone/>
            </a:pPr>
            <a:endParaRPr sz="1500">
              <a:solidFill>
                <a:schemeClr val="lt1"/>
              </a:solidFill>
              <a:latin typeface="Calibri"/>
              <a:ea typeface="Calibri"/>
              <a:cs typeface="Calibri"/>
              <a:sym typeface="Calibri"/>
            </a:endParaRPr>
          </a:p>
          <a:p>
            <a:pPr marL="0" marR="0" lvl="0" indent="0" algn="ctr" rtl="0">
              <a:spcBef>
                <a:spcPts val="0"/>
              </a:spcBef>
              <a:spcAft>
                <a:spcPts val="0"/>
              </a:spcAft>
              <a:buNone/>
            </a:pPr>
            <a:r>
              <a:rPr lang="en-GB" sz="1500">
                <a:solidFill>
                  <a:schemeClr val="lt1"/>
                </a:solidFill>
                <a:latin typeface="Calibri"/>
                <a:ea typeface="Calibri"/>
                <a:cs typeface="Calibri"/>
                <a:sym typeface="Calibri"/>
              </a:rPr>
              <a:t>Before we start the  games, we will give you a short practice session.</a:t>
            </a:r>
            <a:endParaRPr sz="1500"/>
          </a:p>
        </p:txBody>
      </p:sp>
      <p:sp>
        <p:nvSpPr>
          <p:cNvPr id="234" name="Google Shape;234;p33"/>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Next</a:t>
            </a:r>
            <a:endParaRPr sz="1100">
              <a:solidFill>
                <a:schemeClr val="dk1"/>
              </a:solidFill>
              <a:latin typeface="Calibri"/>
              <a:ea typeface="Calibri"/>
              <a:cs typeface="Calibri"/>
              <a:sym typeface="Calibri"/>
            </a:endParaRPr>
          </a:p>
        </p:txBody>
      </p:sp>
      <p:sp>
        <p:nvSpPr>
          <p:cNvPr id="235" name="Google Shape;235;p33"/>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0"/>
        <p:cNvGrpSpPr/>
        <p:nvPr/>
      </p:nvGrpSpPr>
      <p:grpSpPr>
        <a:xfrm>
          <a:off x="0" y="0"/>
          <a:ext cx="0" cy="0"/>
          <a:chOff x="0" y="0"/>
          <a:chExt cx="0" cy="0"/>
        </a:xfrm>
      </p:grpSpPr>
      <p:sp>
        <p:nvSpPr>
          <p:cNvPr id="241" name="Google Shape;241;p34"/>
          <p:cNvSpPr txBox="1"/>
          <p:nvPr/>
        </p:nvSpPr>
        <p:spPr>
          <a:xfrm>
            <a:off x="4490602" y="2021681"/>
            <a:ext cx="138600" cy="284700"/>
          </a:xfrm>
          <a:prstGeom prst="rect">
            <a:avLst/>
          </a:prstGeom>
          <a:noFill/>
          <a:ln>
            <a:noFill/>
          </a:ln>
        </p:spPr>
        <p:txBody>
          <a:bodyPr spcFirstLastPara="1" wrap="square" lIns="68575" tIns="34275" rIns="68575" bIns="34275" anchor="t" anchorCtr="0">
            <a:spAutoFit/>
          </a:bodyPr>
          <a:lstStyle/>
          <a:p>
            <a:pPr marL="0" marR="0" lvl="0" indent="0" algn="r" rtl="1">
              <a:spcBef>
                <a:spcPts val="0"/>
              </a:spcBef>
              <a:spcAft>
                <a:spcPts val="0"/>
              </a:spcAft>
              <a:buNone/>
            </a:pPr>
            <a:endParaRPr sz="1400">
              <a:solidFill>
                <a:schemeClr val="dk1"/>
              </a:solidFill>
              <a:latin typeface="Calibri"/>
              <a:ea typeface="Calibri"/>
              <a:cs typeface="Calibri"/>
              <a:sym typeface="Calibri"/>
            </a:endParaRPr>
          </a:p>
        </p:txBody>
      </p:sp>
      <p:sp>
        <p:nvSpPr>
          <p:cNvPr id="242" name="Google Shape;242;p34"/>
          <p:cNvSpPr txBox="1"/>
          <p:nvPr/>
        </p:nvSpPr>
        <p:spPr>
          <a:xfrm>
            <a:off x="737850" y="429446"/>
            <a:ext cx="76683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400"/>
              <a:buFont typeface="Arial"/>
              <a:buNone/>
            </a:pPr>
            <a:r>
              <a:rPr lang="en-GB" sz="1400" b="1" u="sng">
                <a:solidFill>
                  <a:schemeClr val="lt1"/>
                </a:solidFill>
                <a:latin typeface="Calibri"/>
                <a:ea typeface="Calibri"/>
                <a:cs typeface="Calibri"/>
                <a:sym typeface="Calibri"/>
              </a:rPr>
              <a:t>Practice session</a:t>
            </a:r>
            <a:endParaRPr sz="1100"/>
          </a:p>
          <a:p>
            <a:pPr marL="0" marR="0" lvl="0" indent="0" algn="l" rtl="0">
              <a:lnSpc>
                <a:spcPct val="100000"/>
              </a:lnSpc>
              <a:spcBef>
                <a:spcPts val="800"/>
              </a:spcBef>
              <a:spcAft>
                <a:spcPts val="0"/>
              </a:spcAft>
              <a:buClr>
                <a:schemeClr val="dk1"/>
              </a:buClr>
              <a:buSzPts val="1200"/>
              <a:buFont typeface="Arial"/>
              <a:buNone/>
            </a:pPr>
            <a:endParaRPr sz="1200" b="1" u="sng">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r>
              <a:rPr lang="en-GB" sz="1200">
                <a:solidFill>
                  <a:schemeClr val="lt1"/>
                </a:solidFill>
                <a:latin typeface="Calibri"/>
                <a:ea typeface="Calibri"/>
                <a:cs typeface="Calibri"/>
                <a:sym typeface="Calibri"/>
              </a:rPr>
              <a:t>We will now practice 5 trials. Every card in the deck can lead you to a gain a game-coin or can lead you to the loss of a game-coin. Below are the four cards that can appear in this round. Use the ‘right’ or ‘left’ bumper buttons on the controller to make your selection.</a:t>
            </a:r>
            <a:endParaRPr sz="14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p:txBody>
      </p:sp>
      <p:pic>
        <p:nvPicPr>
          <p:cNvPr id="243" name="Google Shape;243;p34"/>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244" name="Google Shape;244;p34"/>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245" name="Google Shape;245;p34"/>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246" name="Google Shape;246;p34"/>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247" name="Google Shape;247;p34"/>
          <p:cNvPicPr preferRelativeResize="0"/>
          <p:nvPr/>
        </p:nvPicPr>
        <p:blipFill>
          <a:blip r:embed="rId7">
            <a:alphaModFix/>
          </a:blip>
          <a:stretch>
            <a:fillRect/>
          </a:stretch>
        </p:blipFill>
        <p:spPr>
          <a:xfrm>
            <a:off x="3441475" y="3494775"/>
            <a:ext cx="774349" cy="774349"/>
          </a:xfrm>
          <a:prstGeom prst="rect">
            <a:avLst/>
          </a:prstGeom>
          <a:noFill/>
          <a:ln>
            <a:noFill/>
          </a:ln>
        </p:spPr>
      </p:pic>
      <p:pic>
        <p:nvPicPr>
          <p:cNvPr id="248" name="Google Shape;248;p34"/>
          <p:cNvPicPr preferRelativeResize="0"/>
          <p:nvPr/>
        </p:nvPicPr>
        <p:blipFill>
          <a:blip r:embed="rId8">
            <a:alphaModFix/>
          </a:blip>
          <a:stretch>
            <a:fillRect/>
          </a:stretch>
        </p:blipFill>
        <p:spPr>
          <a:xfrm>
            <a:off x="4629200" y="3487263"/>
            <a:ext cx="774350" cy="789386"/>
          </a:xfrm>
          <a:prstGeom prst="rect">
            <a:avLst/>
          </a:prstGeom>
          <a:noFill/>
          <a:ln>
            <a:noFill/>
          </a:ln>
        </p:spPr>
      </p:pic>
      <p:sp>
        <p:nvSpPr>
          <p:cNvPr id="249" name="Google Shape;249;p3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title"/>
          </p:nvPr>
        </p:nvSpPr>
        <p:spPr>
          <a:xfrm>
            <a:off x="628650" y="1291050"/>
            <a:ext cx="7886700" cy="2561400"/>
          </a:xfrm>
          <a:prstGeom prst="rect">
            <a:avLst/>
          </a:prstGeom>
          <a:noFill/>
          <a:ln>
            <a:noFill/>
          </a:ln>
        </p:spPr>
        <p:txBody>
          <a:bodyPr spcFirstLastPara="1" wrap="square" lIns="68575" tIns="34275" rIns="68575" bIns="34275" anchor="ctr" anchorCtr="0">
            <a:noAutofit/>
          </a:bodyPr>
          <a:lstStyle/>
          <a:p>
            <a:pPr marL="0" lvl="0" indent="0" algn="ctr" rtl="0">
              <a:lnSpc>
                <a:spcPct val="150000"/>
              </a:lnSpc>
              <a:spcBef>
                <a:spcPts val="0"/>
              </a:spcBef>
              <a:spcAft>
                <a:spcPts val="0"/>
              </a:spcAft>
              <a:buClr>
                <a:schemeClr val="lt1"/>
              </a:buClr>
              <a:buSzPts val="1500"/>
              <a:buFont typeface="Calibri"/>
              <a:buNone/>
            </a:pPr>
            <a:r>
              <a:rPr lang="en-GB" sz="1500" dirty="0">
                <a:solidFill>
                  <a:schemeClr val="lt1"/>
                </a:solidFill>
                <a:latin typeface="Calibri"/>
                <a:ea typeface="Calibri"/>
                <a:cs typeface="Calibri"/>
                <a:sym typeface="Calibri"/>
              </a:rPr>
              <a:t>Good job. Practice completed! We will now move on to the real game.</a:t>
            </a:r>
            <a:br>
              <a:rPr lang="en-GB" sz="1500" dirty="0">
                <a:solidFill>
                  <a:schemeClr val="lt1"/>
                </a:solidFill>
                <a:latin typeface="Calibri"/>
                <a:ea typeface="Calibri"/>
                <a:cs typeface="Calibri"/>
                <a:sym typeface="Calibri"/>
              </a:rPr>
            </a:br>
            <a:r>
              <a:rPr lang="en-GB" sz="1500" dirty="0">
                <a:solidFill>
                  <a:schemeClr val="lt1"/>
                </a:solidFill>
                <a:latin typeface="Calibri"/>
                <a:ea typeface="Calibri"/>
                <a:cs typeface="Calibri"/>
                <a:sym typeface="Calibri"/>
              </a:rPr>
              <a:t/>
            </a:r>
            <a:br>
              <a:rPr lang="en-GB" sz="1500" dirty="0">
                <a:solidFill>
                  <a:schemeClr val="lt1"/>
                </a:solidFill>
                <a:latin typeface="Calibri"/>
                <a:ea typeface="Calibri"/>
                <a:cs typeface="Calibri"/>
                <a:sym typeface="Calibri"/>
              </a:rPr>
            </a:br>
            <a:r>
              <a:rPr lang="en-GB" sz="1500" dirty="0">
                <a:solidFill>
                  <a:schemeClr val="lt1"/>
                </a:solidFill>
                <a:latin typeface="Calibri"/>
                <a:ea typeface="Calibri"/>
                <a:cs typeface="Calibri"/>
                <a:sym typeface="Calibri"/>
              </a:rPr>
              <a:t>Do your best to win as much and lose as little coins as possible!</a:t>
            </a:r>
            <a:endParaRPr sz="1500" dirty="0">
              <a:solidFill>
                <a:schemeClr val="lt1"/>
              </a:solidFill>
              <a:latin typeface="Calibri"/>
              <a:ea typeface="Calibri"/>
              <a:cs typeface="Calibri"/>
              <a:sym typeface="Calibri"/>
            </a:endParaRPr>
          </a:p>
          <a:p>
            <a:pPr marL="0" lvl="0" indent="0" algn="ctr" rtl="0">
              <a:lnSpc>
                <a:spcPct val="150000"/>
              </a:lnSpc>
              <a:spcBef>
                <a:spcPts val="0"/>
              </a:spcBef>
              <a:spcAft>
                <a:spcPts val="0"/>
              </a:spcAft>
              <a:buClr>
                <a:schemeClr val="lt1"/>
              </a:buClr>
              <a:buSzPts val="1500"/>
              <a:buFont typeface="Calibri"/>
              <a:buNone/>
            </a:pPr>
            <a:endParaRPr sz="1500" dirty="0">
              <a:solidFill>
                <a:schemeClr val="lt1"/>
              </a:solidFill>
            </a:endParaRPr>
          </a:p>
          <a:p>
            <a:pPr marL="0" lvl="0" indent="0" algn="ctr" rtl="0">
              <a:lnSpc>
                <a:spcPct val="150000"/>
              </a:lnSpc>
              <a:spcBef>
                <a:spcPts val="0"/>
              </a:spcBef>
              <a:spcAft>
                <a:spcPts val="0"/>
              </a:spcAft>
              <a:buClr>
                <a:schemeClr val="lt1"/>
              </a:buClr>
              <a:buSzPts val="1500"/>
              <a:buFont typeface="Calibri"/>
              <a:buNone/>
            </a:pPr>
            <a:endParaRPr sz="1500" dirty="0">
              <a:solidFill>
                <a:schemeClr val="lt1"/>
              </a:solidFill>
            </a:endParaRPr>
          </a:p>
          <a:p>
            <a:pPr marL="0" lvl="0" indent="0" algn="ctr" rtl="0">
              <a:lnSpc>
                <a:spcPct val="150000"/>
              </a:lnSpc>
              <a:spcBef>
                <a:spcPts val="0"/>
              </a:spcBef>
              <a:spcAft>
                <a:spcPts val="0"/>
              </a:spcAft>
              <a:buClr>
                <a:schemeClr val="lt1"/>
              </a:buClr>
              <a:buSzPts val="1500"/>
              <a:buFont typeface="Calibri"/>
              <a:buNone/>
            </a:pPr>
            <a:r>
              <a:rPr lang="en-GB" sz="1500" b="1" dirty="0">
                <a:solidFill>
                  <a:schemeClr val="lt1"/>
                </a:solidFill>
              </a:rPr>
              <a:t>Press A to start the card game</a:t>
            </a:r>
            <a:endParaRPr sz="1500" b="1" dirty="0">
              <a:solidFill>
                <a:schemeClr val="lt1"/>
              </a:solidFill>
            </a:endParaRPr>
          </a:p>
        </p:txBody>
      </p:sp>
      <p:sp>
        <p:nvSpPr>
          <p:cNvPr id="3" name="Google Shape;249;p3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0"/>
        <p:cNvGrpSpPr/>
        <p:nvPr/>
      </p:nvGrpSpPr>
      <p:grpSpPr>
        <a:xfrm>
          <a:off x="0" y="0"/>
          <a:ext cx="0" cy="0"/>
          <a:chOff x="0" y="0"/>
          <a:chExt cx="0" cy="0"/>
        </a:xfrm>
      </p:grpSpPr>
      <p:sp>
        <p:nvSpPr>
          <p:cNvPr id="261" name="Google Shape;261;p36"/>
          <p:cNvSpPr txBox="1"/>
          <p:nvPr/>
        </p:nvSpPr>
        <p:spPr>
          <a:xfrm>
            <a:off x="4490602" y="2021681"/>
            <a:ext cx="138600" cy="284700"/>
          </a:xfrm>
          <a:prstGeom prst="rect">
            <a:avLst/>
          </a:prstGeom>
          <a:noFill/>
          <a:ln>
            <a:noFill/>
          </a:ln>
        </p:spPr>
        <p:txBody>
          <a:bodyPr spcFirstLastPara="1" wrap="square" lIns="68575" tIns="34275" rIns="68575" bIns="34275" anchor="t" anchorCtr="0">
            <a:spAutoFit/>
          </a:bodyPr>
          <a:lstStyle/>
          <a:p>
            <a:pPr marL="0" marR="0" lvl="0" indent="0" algn="r" rtl="1">
              <a:spcBef>
                <a:spcPts val="0"/>
              </a:spcBef>
              <a:spcAft>
                <a:spcPts val="0"/>
              </a:spcAft>
              <a:buNone/>
            </a:pPr>
            <a:endParaRPr sz="1400">
              <a:solidFill>
                <a:schemeClr val="dk1"/>
              </a:solidFill>
              <a:latin typeface="Calibri"/>
              <a:ea typeface="Calibri"/>
              <a:cs typeface="Calibri"/>
              <a:sym typeface="Calibri"/>
            </a:endParaRPr>
          </a:p>
        </p:txBody>
      </p:sp>
      <p:sp>
        <p:nvSpPr>
          <p:cNvPr id="262" name="Google Shape;262;p36"/>
          <p:cNvSpPr txBox="1"/>
          <p:nvPr/>
        </p:nvSpPr>
        <p:spPr>
          <a:xfrm>
            <a:off x="506100" y="328875"/>
            <a:ext cx="82437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400"/>
              <a:buFont typeface="Arial"/>
              <a:buNone/>
            </a:pPr>
            <a:r>
              <a:rPr lang="en-GB" b="1" u="sng">
                <a:solidFill>
                  <a:schemeClr val="lt1"/>
                </a:solidFill>
                <a:latin typeface="Calibri"/>
                <a:ea typeface="Calibri"/>
                <a:cs typeface="Calibri"/>
                <a:sym typeface="Calibri"/>
              </a:rPr>
              <a:t>Test Block 1 out of 3</a:t>
            </a:r>
            <a:endParaRPr sz="1100"/>
          </a:p>
          <a:p>
            <a:pPr marL="0" marR="0" lvl="0" indent="0" algn="l" rtl="0">
              <a:lnSpc>
                <a:spcPct val="100000"/>
              </a:lnSpc>
              <a:spcBef>
                <a:spcPts val="800"/>
              </a:spcBef>
              <a:spcAft>
                <a:spcPts val="0"/>
              </a:spcAft>
              <a:buClr>
                <a:schemeClr val="dk1"/>
              </a:buClr>
              <a:buSzPts val="1200"/>
              <a:buFont typeface="Arial"/>
              <a:buNone/>
            </a:pPr>
            <a:endParaRPr sz="1200" b="1" u="sng">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r>
              <a:rPr lang="en-GB">
                <a:solidFill>
                  <a:schemeClr val="lt1"/>
                </a:solidFill>
                <a:latin typeface="Calibri"/>
                <a:ea typeface="Calibri"/>
                <a:cs typeface="Calibri"/>
                <a:sym typeface="Calibri"/>
              </a:rPr>
              <a:t>We will now start a test block with 50 trials. Every card in the deck can lead you to a gain a game-coin or can lead you to the loss of a game-coin. Below are the four cards that appear in this round. Use the ‘right’ or ‘left’ bumper buttons on the controller to make your selection. Do your best to win as much coins as possible!</a:t>
            </a:r>
            <a:endParaRPr>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endParaRPr sz="12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p:txBody>
      </p:sp>
      <p:pic>
        <p:nvPicPr>
          <p:cNvPr id="263" name="Google Shape;263;p36"/>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264" name="Google Shape;264;p36"/>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265" name="Google Shape;265;p36"/>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266" name="Google Shape;266;p36"/>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267" name="Google Shape;267;p36"/>
          <p:cNvPicPr preferRelativeResize="0"/>
          <p:nvPr/>
        </p:nvPicPr>
        <p:blipFill>
          <a:blip r:embed="rId7">
            <a:alphaModFix/>
          </a:blip>
          <a:stretch>
            <a:fillRect/>
          </a:stretch>
        </p:blipFill>
        <p:spPr>
          <a:xfrm>
            <a:off x="3441475" y="3494775"/>
            <a:ext cx="774349" cy="774349"/>
          </a:xfrm>
          <a:prstGeom prst="rect">
            <a:avLst/>
          </a:prstGeom>
          <a:noFill/>
          <a:ln>
            <a:noFill/>
          </a:ln>
        </p:spPr>
      </p:pic>
      <p:pic>
        <p:nvPicPr>
          <p:cNvPr id="268" name="Google Shape;268;p36"/>
          <p:cNvPicPr preferRelativeResize="0"/>
          <p:nvPr/>
        </p:nvPicPr>
        <p:blipFill>
          <a:blip r:embed="rId8">
            <a:alphaModFix/>
          </a:blip>
          <a:stretch>
            <a:fillRect/>
          </a:stretch>
        </p:blipFill>
        <p:spPr>
          <a:xfrm>
            <a:off x="4629200" y="3487263"/>
            <a:ext cx="774350" cy="789386"/>
          </a:xfrm>
          <a:prstGeom prst="rect">
            <a:avLst/>
          </a:prstGeom>
          <a:noFill/>
          <a:ln>
            <a:noFill/>
          </a:ln>
        </p:spPr>
      </p:pic>
      <p:sp>
        <p:nvSpPr>
          <p:cNvPr id="269" name="Google Shape;269;p36"/>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p:nvPr/>
        </p:nvSpPr>
        <p:spPr>
          <a:xfrm>
            <a:off x="737850" y="1803150"/>
            <a:ext cx="7668300" cy="15372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800"/>
              </a:spcBef>
              <a:spcAft>
                <a:spcPts val="0"/>
              </a:spcAft>
              <a:buClr>
                <a:schemeClr val="lt1"/>
              </a:buClr>
              <a:buSzPts val="1400"/>
              <a:buFont typeface="Arial"/>
              <a:buNone/>
            </a:pPr>
            <a:r>
              <a:rPr lang="en-GB" sz="1500">
                <a:solidFill>
                  <a:schemeClr val="lt1"/>
                </a:solidFill>
                <a:latin typeface="Calibri"/>
                <a:ea typeface="Calibri"/>
                <a:cs typeface="Calibri"/>
                <a:sym typeface="Calibri"/>
              </a:rPr>
              <a:t>Good job!</a:t>
            </a:r>
            <a:endParaRPr sz="1500">
              <a:solidFill>
                <a:schemeClr val="lt1"/>
              </a:solidFill>
              <a:latin typeface="Calibri"/>
              <a:ea typeface="Calibri"/>
              <a:cs typeface="Calibri"/>
              <a:sym typeface="Calibri"/>
            </a:endParaRPr>
          </a:p>
          <a:p>
            <a:pPr marL="0" marR="0" lvl="0" indent="0" algn="ctr" rtl="0">
              <a:lnSpc>
                <a:spcPct val="150000"/>
              </a:lnSpc>
              <a:spcBef>
                <a:spcPts val="800"/>
              </a:spcBef>
              <a:spcAft>
                <a:spcPts val="0"/>
              </a:spcAft>
              <a:buClr>
                <a:schemeClr val="lt1"/>
              </a:buClr>
              <a:buSzPts val="1400"/>
              <a:buFont typeface="Arial"/>
              <a:buNone/>
            </a:pPr>
            <a:r>
              <a:rPr lang="en-GB" sz="1500">
                <a:solidFill>
                  <a:schemeClr val="lt1"/>
                </a:solidFill>
                <a:latin typeface="Calibri"/>
                <a:ea typeface="Calibri"/>
                <a:cs typeface="Calibri"/>
                <a:sym typeface="Calibri"/>
              </a:rPr>
              <a:t>Test block 1 out of 3 is over. You can stretch a little and take a small break in front of the screen if needed. </a:t>
            </a:r>
            <a:endParaRPr sz="1500">
              <a:solidFill>
                <a:schemeClr val="lt1"/>
              </a:solidFill>
              <a:latin typeface="Calibri"/>
              <a:ea typeface="Calibri"/>
              <a:cs typeface="Calibri"/>
              <a:sym typeface="Calibri"/>
            </a:endParaRPr>
          </a:p>
          <a:p>
            <a:pPr marL="0" marR="0" lvl="0" indent="0" algn="ctr" rtl="0">
              <a:lnSpc>
                <a:spcPct val="150000"/>
              </a:lnSpc>
              <a:spcBef>
                <a:spcPts val="800"/>
              </a:spcBef>
              <a:spcAft>
                <a:spcPts val="0"/>
              </a:spcAft>
              <a:buClr>
                <a:schemeClr val="lt1"/>
              </a:buClr>
              <a:buSzPts val="1400"/>
              <a:buFont typeface="Arial"/>
              <a:buNone/>
            </a:pPr>
            <a:endParaRPr sz="1500">
              <a:solidFill>
                <a:schemeClr val="lt1"/>
              </a:solidFill>
              <a:latin typeface="Calibri"/>
              <a:ea typeface="Calibri"/>
              <a:cs typeface="Calibri"/>
              <a:sym typeface="Calibri"/>
            </a:endParaRPr>
          </a:p>
          <a:p>
            <a:pPr marL="0" marR="0" lvl="0" indent="0" algn="l" rtl="0">
              <a:lnSpc>
                <a:spcPct val="150000"/>
              </a:lnSpc>
              <a:spcBef>
                <a:spcPts val="800"/>
              </a:spcBef>
              <a:spcAft>
                <a:spcPts val="0"/>
              </a:spcAft>
              <a:buClr>
                <a:schemeClr val="lt1"/>
              </a:buClr>
              <a:buSzPts val="1400"/>
              <a:buFont typeface="Arial"/>
              <a:buNone/>
            </a:pPr>
            <a:endParaRPr sz="1500">
              <a:solidFill>
                <a:schemeClr val="lt1"/>
              </a:solidFill>
              <a:latin typeface="Calibri"/>
              <a:ea typeface="Calibri"/>
              <a:cs typeface="Calibri"/>
              <a:sym typeface="Calibri"/>
            </a:endParaRPr>
          </a:p>
          <a:p>
            <a:pPr marL="0" lvl="0" indent="0" algn="ctr" rtl="0">
              <a:lnSpc>
                <a:spcPct val="150000"/>
              </a:lnSpc>
              <a:spcBef>
                <a:spcPts val="0"/>
              </a:spcBef>
              <a:spcAft>
                <a:spcPts val="0"/>
              </a:spcAft>
              <a:buClr>
                <a:schemeClr val="lt1"/>
              </a:buClr>
              <a:buSzPts val="1500"/>
              <a:buFont typeface="Calibri"/>
              <a:buNone/>
            </a:pPr>
            <a:r>
              <a:rPr lang="en-GB" sz="1500" b="1">
                <a:solidFill>
                  <a:schemeClr val="lt1"/>
                </a:solidFill>
                <a:latin typeface="Calibri"/>
                <a:ea typeface="Calibri"/>
                <a:cs typeface="Calibri"/>
                <a:sym typeface="Calibri"/>
              </a:rPr>
              <a:t>Press A to continue</a:t>
            </a:r>
            <a:endParaRPr sz="1500">
              <a:solidFill>
                <a:schemeClr val="lt1"/>
              </a:solidFill>
              <a:latin typeface="Calibri"/>
              <a:ea typeface="Calibri"/>
              <a:cs typeface="Calibri"/>
              <a:sym typeface="Calibri"/>
            </a:endParaRPr>
          </a:p>
        </p:txBody>
      </p:sp>
      <p:sp>
        <p:nvSpPr>
          <p:cNvPr id="3" name="Google Shape;249;p3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body" idx="1"/>
          </p:nvPr>
        </p:nvSpPr>
        <p:spPr>
          <a:xfrm>
            <a:off x="556592" y="763326"/>
            <a:ext cx="7888388" cy="3735830"/>
          </a:xfrm>
          <a:prstGeom prst="rect">
            <a:avLst/>
          </a:prstGeom>
          <a:noFill/>
          <a:ln>
            <a:noFill/>
          </a:ln>
        </p:spPr>
        <p:txBody>
          <a:bodyPr spcFirstLastPara="1" wrap="square" lIns="68575" tIns="34275" rIns="68575" bIns="34275" anchor="t" anchorCtr="0">
            <a:noAutofit/>
          </a:bodyPr>
          <a:lstStyle/>
          <a:p>
            <a:pPr marL="457200" lvl="0" indent="-381000" algn="ctr" rtl="0">
              <a:lnSpc>
                <a:spcPct val="90000"/>
              </a:lnSpc>
              <a:spcBef>
                <a:spcPts val="800"/>
              </a:spcBef>
              <a:spcAft>
                <a:spcPts val="0"/>
              </a:spcAft>
              <a:buSzPts val="2400"/>
              <a:buChar char="•"/>
            </a:pPr>
            <a:r>
              <a:rPr lang="en-GB" sz="1200" b="1" u="sng">
                <a:solidFill>
                  <a:schemeClr val="lt1"/>
                </a:solidFill>
              </a:rPr>
              <a:t>Card Game</a:t>
            </a:r>
            <a:endParaRPr sz="1200">
              <a:solidFill>
                <a:schemeClr val="lt1"/>
              </a:solidFill>
            </a:endParaRPr>
          </a:p>
          <a:p>
            <a:pPr marL="457200" lvl="0" indent="-381000" algn="l" rtl="0">
              <a:lnSpc>
                <a:spcPct val="90000"/>
              </a:lnSpc>
              <a:spcBef>
                <a:spcPts val="800"/>
              </a:spcBef>
              <a:spcAft>
                <a:spcPts val="0"/>
              </a:spcAft>
              <a:buClr>
                <a:schemeClr val="dk1"/>
              </a:buClr>
              <a:buSzPts val="2400"/>
              <a:buChar char="•"/>
            </a:pPr>
            <a:r>
              <a:rPr lang="en-GB" sz="1200">
                <a:solidFill>
                  <a:schemeClr val="lt1"/>
                </a:solidFill>
              </a:rPr>
              <a:t/>
            </a:r>
            <a:br>
              <a:rPr lang="en-GB" sz="1200">
                <a:solidFill>
                  <a:schemeClr val="lt1"/>
                </a:solidFill>
              </a:rPr>
            </a:br>
            <a:r>
              <a:rPr lang="en-GB" sz="1200">
                <a:solidFill>
                  <a:schemeClr val="lt1"/>
                </a:solidFill>
              </a:rPr>
              <a:t>Welcome to our card game. We will now provide the instructions. Please read them carefully. In the end of the instructions you will have a short test, to make sure everything is well understood. You need to answer all the questions correctly in order to proceed with the experiment, so please do your best to carefully read the instructions before starting.  </a:t>
            </a:r>
            <a:endParaRPr sz="1200">
              <a:solidFill>
                <a:schemeClr val="lt1"/>
              </a:solidFill>
            </a:endParaRPr>
          </a:p>
          <a:p>
            <a:pPr marL="457200" lvl="0" indent="-381000" algn="l" rtl="0">
              <a:lnSpc>
                <a:spcPct val="90000"/>
              </a:lnSpc>
              <a:spcBef>
                <a:spcPts val="800"/>
              </a:spcBef>
              <a:spcAft>
                <a:spcPts val="0"/>
              </a:spcAft>
              <a:buClr>
                <a:schemeClr val="dk1"/>
              </a:buClr>
              <a:buSzPts val="2400"/>
              <a:buChar char="•"/>
            </a:pPr>
            <a:r>
              <a:rPr lang="en-GB" sz="1200">
                <a:solidFill>
                  <a:schemeClr val="lt1"/>
                </a:solidFill>
              </a:rPr>
              <a:t/>
            </a:r>
            <a:br>
              <a:rPr lang="en-GB" sz="1200">
                <a:solidFill>
                  <a:schemeClr val="lt1"/>
                </a:solidFill>
              </a:rPr>
            </a:br>
            <a:r>
              <a:rPr lang="en-GB" sz="1200">
                <a:solidFill>
                  <a:schemeClr val="lt1"/>
                </a:solidFill>
              </a:rPr>
              <a:t>Good luck and thank you for participating!</a:t>
            </a:r>
            <a:endParaRPr sz="1200">
              <a:solidFill>
                <a:schemeClr val="lt1"/>
              </a:solidFill>
            </a:endParaRPr>
          </a:p>
          <a:p>
            <a:pPr marL="457200" lvl="0" indent="-381000" algn="l" rtl="0">
              <a:lnSpc>
                <a:spcPct val="90000"/>
              </a:lnSpc>
              <a:spcBef>
                <a:spcPts val="800"/>
              </a:spcBef>
              <a:spcAft>
                <a:spcPts val="0"/>
              </a:spcAft>
              <a:buClr>
                <a:schemeClr val="dk1"/>
              </a:buClr>
              <a:buSzPts val="2400"/>
              <a:buChar char="•"/>
            </a:pPr>
            <a:r>
              <a:rPr lang="en-GB" sz="1200">
                <a:solidFill>
                  <a:schemeClr val="lt1"/>
                </a:solidFill>
              </a:rPr>
              <a:t/>
            </a:r>
            <a:br>
              <a:rPr lang="en-GB" sz="1200">
                <a:solidFill>
                  <a:schemeClr val="lt1"/>
                </a:solidFill>
              </a:rPr>
            </a:br>
            <a:r>
              <a:rPr lang="en-GB" sz="1200">
                <a:solidFill>
                  <a:schemeClr val="lt1"/>
                </a:solidFill>
              </a:rPr>
              <a:t>Press the ‘A’ button on the controller to continue.</a:t>
            </a:r>
            <a:endParaRPr sz="1200">
              <a:solidFill>
                <a:schemeClr val="lt1"/>
              </a:solidFill>
            </a:endParaRPr>
          </a:p>
        </p:txBody>
      </p:sp>
      <p:sp>
        <p:nvSpPr>
          <p:cNvPr id="131" name="Google Shape;131;p20"/>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0"/>
        <p:cNvGrpSpPr/>
        <p:nvPr/>
      </p:nvGrpSpPr>
      <p:grpSpPr>
        <a:xfrm>
          <a:off x="0" y="0"/>
          <a:ext cx="0" cy="0"/>
          <a:chOff x="0" y="0"/>
          <a:chExt cx="0" cy="0"/>
        </a:xfrm>
      </p:grpSpPr>
      <p:sp>
        <p:nvSpPr>
          <p:cNvPr id="281" name="Google Shape;281;p38"/>
          <p:cNvSpPr txBox="1"/>
          <p:nvPr/>
        </p:nvSpPr>
        <p:spPr>
          <a:xfrm>
            <a:off x="4490602" y="2021681"/>
            <a:ext cx="138600" cy="284700"/>
          </a:xfrm>
          <a:prstGeom prst="rect">
            <a:avLst/>
          </a:prstGeom>
          <a:noFill/>
          <a:ln>
            <a:noFill/>
          </a:ln>
        </p:spPr>
        <p:txBody>
          <a:bodyPr spcFirstLastPara="1" wrap="square" lIns="68575" tIns="34275" rIns="68575" bIns="34275" anchor="t" anchorCtr="0">
            <a:spAutoFit/>
          </a:bodyPr>
          <a:lstStyle/>
          <a:p>
            <a:pPr marL="0" marR="0" lvl="0" indent="0" algn="r" rtl="1">
              <a:spcBef>
                <a:spcPts val="0"/>
              </a:spcBef>
              <a:spcAft>
                <a:spcPts val="0"/>
              </a:spcAft>
              <a:buNone/>
            </a:pPr>
            <a:endParaRPr sz="1400">
              <a:solidFill>
                <a:schemeClr val="dk1"/>
              </a:solidFill>
              <a:latin typeface="Calibri"/>
              <a:ea typeface="Calibri"/>
              <a:cs typeface="Calibri"/>
              <a:sym typeface="Calibri"/>
            </a:endParaRPr>
          </a:p>
        </p:txBody>
      </p:sp>
      <p:sp>
        <p:nvSpPr>
          <p:cNvPr id="282" name="Google Shape;282;p38"/>
          <p:cNvSpPr txBox="1"/>
          <p:nvPr/>
        </p:nvSpPr>
        <p:spPr>
          <a:xfrm>
            <a:off x="506100" y="328875"/>
            <a:ext cx="82437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400"/>
              <a:buFont typeface="Arial"/>
              <a:buNone/>
            </a:pPr>
            <a:r>
              <a:rPr lang="en-GB" b="1" u="sng">
                <a:solidFill>
                  <a:schemeClr val="lt1"/>
                </a:solidFill>
                <a:latin typeface="Calibri"/>
                <a:ea typeface="Calibri"/>
                <a:cs typeface="Calibri"/>
                <a:sym typeface="Calibri"/>
              </a:rPr>
              <a:t>Test Block 2 out of 3</a:t>
            </a:r>
            <a:endParaRPr sz="1100"/>
          </a:p>
          <a:p>
            <a:pPr marL="0" marR="0" lvl="0" indent="0" algn="l" rtl="0">
              <a:lnSpc>
                <a:spcPct val="100000"/>
              </a:lnSpc>
              <a:spcBef>
                <a:spcPts val="800"/>
              </a:spcBef>
              <a:spcAft>
                <a:spcPts val="0"/>
              </a:spcAft>
              <a:buClr>
                <a:schemeClr val="dk1"/>
              </a:buClr>
              <a:buSzPts val="1200"/>
              <a:buFont typeface="Arial"/>
              <a:buNone/>
            </a:pPr>
            <a:endParaRPr sz="1200" b="1" u="sng">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r>
              <a:rPr lang="en-GB">
                <a:solidFill>
                  <a:schemeClr val="lt1"/>
                </a:solidFill>
                <a:latin typeface="Calibri"/>
                <a:ea typeface="Calibri"/>
                <a:cs typeface="Calibri"/>
                <a:sym typeface="Calibri"/>
              </a:rPr>
              <a:t>We will now start a test block with 50 trials. Every card in the deck can lead you to a gain a game-coin or can lead you to the loss of a game-coin. Below are the four cards that appear in this round. Use the ‘right’ or ‘left’ bumper buttons on the controller to make your selection. Do your best to win as much coins as possible!</a:t>
            </a:r>
            <a:endParaRPr>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endParaRPr sz="12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p:txBody>
      </p:sp>
      <p:pic>
        <p:nvPicPr>
          <p:cNvPr id="283" name="Google Shape;283;p38"/>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284" name="Google Shape;284;p38"/>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285" name="Google Shape;285;p38"/>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286" name="Google Shape;286;p38"/>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287" name="Google Shape;287;p38"/>
          <p:cNvPicPr preferRelativeResize="0"/>
          <p:nvPr/>
        </p:nvPicPr>
        <p:blipFill>
          <a:blip r:embed="rId7">
            <a:alphaModFix/>
          </a:blip>
          <a:stretch>
            <a:fillRect/>
          </a:stretch>
        </p:blipFill>
        <p:spPr>
          <a:xfrm>
            <a:off x="3441475" y="3494775"/>
            <a:ext cx="774349" cy="774349"/>
          </a:xfrm>
          <a:prstGeom prst="rect">
            <a:avLst/>
          </a:prstGeom>
          <a:noFill/>
          <a:ln>
            <a:noFill/>
          </a:ln>
        </p:spPr>
      </p:pic>
      <p:pic>
        <p:nvPicPr>
          <p:cNvPr id="288" name="Google Shape;288;p38"/>
          <p:cNvPicPr preferRelativeResize="0"/>
          <p:nvPr/>
        </p:nvPicPr>
        <p:blipFill>
          <a:blip r:embed="rId8">
            <a:alphaModFix/>
          </a:blip>
          <a:stretch>
            <a:fillRect/>
          </a:stretch>
        </p:blipFill>
        <p:spPr>
          <a:xfrm>
            <a:off x="4629200" y="3487263"/>
            <a:ext cx="774350" cy="789386"/>
          </a:xfrm>
          <a:prstGeom prst="rect">
            <a:avLst/>
          </a:prstGeom>
          <a:noFill/>
          <a:ln>
            <a:noFill/>
          </a:ln>
        </p:spPr>
      </p:pic>
      <p:sp>
        <p:nvSpPr>
          <p:cNvPr id="289" name="Google Shape;289;p38"/>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p:nvPr/>
        </p:nvSpPr>
        <p:spPr>
          <a:xfrm>
            <a:off x="737850" y="1803150"/>
            <a:ext cx="7668300" cy="15372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800"/>
              </a:spcBef>
              <a:spcAft>
                <a:spcPts val="0"/>
              </a:spcAft>
              <a:buClr>
                <a:schemeClr val="lt1"/>
              </a:buClr>
              <a:buSzPts val="1400"/>
              <a:buFont typeface="Arial"/>
              <a:buNone/>
            </a:pPr>
            <a:r>
              <a:rPr lang="en-GB" sz="1500">
                <a:solidFill>
                  <a:schemeClr val="lt1"/>
                </a:solidFill>
                <a:latin typeface="Calibri"/>
                <a:ea typeface="Calibri"/>
                <a:cs typeface="Calibri"/>
                <a:sym typeface="Calibri"/>
              </a:rPr>
              <a:t>Good job!</a:t>
            </a:r>
            <a:endParaRPr sz="1500">
              <a:solidFill>
                <a:schemeClr val="lt1"/>
              </a:solidFill>
              <a:latin typeface="Calibri"/>
              <a:ea typeface="Calibri"/>
              <a:cs typeface="Calibri"/>
              <a:sym typeface="Calibri"/>
            </a:endParaRPr>
          </a:p>
          <a:p>
            <a:pPr marL="0" marR="0" lvl="0" indent="0" algn="ctr" rtl="0">
              <a:lnSpc>
                <a:spcPct val="150000"/>
              </a:lnSpc>
              <a:spcBef>
                <a:spcPts val="800"/>
              </a:spcBef>
              <a:spcAft>
                <a:spcPts val="0"/>
              </a:spcAft>
              <a:buClr>
                <a:schemeClr val="lt1"/>
              </a:buClr>
              <a:buSzPts val="1400"/>
              <a:buFont typeface="Arial"/>
              <a:buNone/>
            </a:pPr>
            <a:r>
              <a:rPr lang="en-GB" sz="1500">
                <a:solidFill>
                  <a:schemeClr val="lt1"/>
                </a:solidFill>
                <a:latin typeface="Calibri"/>
                <a:ea typeface="Calibri"/>
                <a:cs typeface="Calibri"/>
                <a:sym typeface="Calibri"/>
              </a:rPr>
              <a:t>Test block 2 out of 3 is over. You can stretch a little and take a small break in front of the screen if needed. </a:t>
            </a:r>
            <a:endParaRPr sz="1500">
              <a:solidFill>
                <a:schemeClr val="lt1"/>
              </a:solidFill>
              <a:latin typeface="Calibri"/>
              <a:ea typeface="Calibri"/>
              <a:cs typeface="Calibri"/>
              <a:sym typeface="Calibri"/>
            </a:endParaRPr>
          </a:p>
          <a:p>
            <a:pPr marL="0" marR="0" lvl="0" indent="0" algn="ctr" rtl="0">
              <a:lnSpc>
                <a:spcPct val="150000"/>
              </a:lnSpc>
              <a:spcBef>
                <a:spcPts val="800"/>
              </a:spcBef>
              <a:spcAft>
                <a:spcPts val="0"/>
              </a:spcAft>
              <a:buClr>
                <a:schemeClr val="lt1"/>
              </a:buClr>
              <a:buSzPts val="1400"/>
              <a:buFont typeface="Arial"/>
              <a:buNone/>
            </a:pPr>
            <a:endParaRPr sz="1500">
              <a:solidFill>
                <a:schemeClr val="lt1"/>
              </a:solidFill>
              <a:latin typeface="Calibri"/>
              <a:ea typeface="Calibri"/>
              <a:cs typeface="Calibri"/>
              <a:sym typeface="Calibri"/>
            </a:endParaRPr>
          </a:p>
          <a:p>
            <a:pPr marL="0" marR="0" lvl="0" indent="0" algn="l" rtl="0">
              <a:lnSpc>
                <a:spcPct val="150000"/>
              </a:lnSpc>
              <a:spcBef>
                <a:spcPts val="800"/>
              </a:spcBef>
              <a:spcAft>
                <a:spcPts val="0"/>
              </a:spcAft>
              <a:buClr>
                <a:schemeClr val="lt1"/>
              </a:buClr>
              <a:buSzPts val="1400"/>
              <a:buFont typeface="Arial"/>
              <a:buNone/>
            </a:pPr>
            <a:endParaRPr sz="1500">
              <a:solidFill>
                <a:schemeClr val="lt1"/>
              </a:solidFill>
              <a:latin typeface="Calibri"/>
              <a:ea typeface="Calibri"/>
              <a:cs typeface="Calibri"/>
              <a:sym typeface="Calibri"/>
            </a:endParaRPr>
          </a:p>
          <a:p>
            <a:pPr marL="0" lvl="0" indent="0" algn="ctr" rtl="0">
              <a:lnSpc>
                <a:spcPct val="150000"/>
              </a:lnSpc>
              <a:spcBef>
                <a:spcPts val="0"/>
              </a:spcBef>
              <a:spcAft>
                <a:spcPts val="0"/>
              </a:spcAft>
              <a:buClr>
                <a:schemeClr val="lt1"/>
              </a:buClr>
              <a:buSzPts val="1500"/>
              <a:buFont typeface="Calibri"/>
              <a:buNone/>
            </a:pPr>
            <a:r>
              <a:rPr lang="en-GB" sz="1500" b="1">
                <a:solidFill>
                  <a:schemeClr val="lt1"/>
                </a:solidFill>
                <a:latin typeface="Calibri"/>
                <a:ea typeface="Calibri"/>
                <a:cs typeface="Calibri"/>
                <a:sym typeface="Calibri"/>
              </a:rPr>
              <a:t>Press A to continue</a:t>
            </a:r>
            <a:endParaRPr sz="15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0"/>
        <p:cNvGrpSpPr/>
        <p:nvPr/>
      </p:nvGrpSpPr>
      <p:grpSpPr>
        <a:xfrm>
          <a:off x="0" y="0"/>
          <a:ext cx="0" cy="0"/>
          <a:chOff x="0" y="0"/>
          <a:chExt cx="0" cy="0"/>
        </a:xfrm>
      </p:grpSpPr>
      <p:sp>
        <p:nvSpPr>
          <p:cNvPr id="301" name="Google Shape;301;p40"/>
          <p:cNvSpPr txBox="1"/>
          <p:nvPr/>
        </p:nvSpPr>
        <p:spPr>
          <a:xfrm>
            <a:off x="4490602" y="2021681"/>
            <a:ext cx="138600" cy="284700"/>
          </a:xfrm>
          <a:prstGeom prst="rect">
            <a:avLst/>
          </a:prstGeom>
          <a:noFill/>
          <a:ln>
            <a:noFill/>
          </a:ln>
        </p:spPr>
        <p:txBody>
          <a:bodyPr spcFirstLastPara="1" wrap="square" lIns="68575" tIns="34275" rIns="68575" bIns="34275" anchor="t" anchorCtr="0">
            <a:spAutoFit/>
          </a:bodyPr>
          <a:lstStyle/>
          <a:p>
            <a:pPr marL="0" marR="0" lvl="0" indent="0" algn="r" rtl="1">
              <a:spcBef>
                <a:spcPts val="0"/>
              </a:spcBef>
              <a:spcAft>
                <a:spcPts val="0"/>
              </a:spcAft>
              <a:buNone/>
            </a:pPr>
            <a:endParaRPr sz="1400">
              <a:solidFill>
                <a:schemeClr val="dk1"/>
              </a:solidFill>
              <a:latin typeface="Calibri"/>
              <a:ea typeface="Calibri"/>
              <a:cs typeface="Calibri"/>
              <a:sym typeface="Calibri"/>
            </a:endParaRPr>
          </a:p>
        </p:txBody>
      </p:sp>
      <p:sp>
        <p:nvSpPr>
          <p:cNvPr id="302" name="Google Shape;302;p40"/>
          <p:cNvSpPr txBox="1"/>
          <p:nvPr/>
        </p:nvSpPr>
        <p:spPr>
          <a:xfrm>
            <a:off x="506100" y="328875"/>
            <a:ext cx="82437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400"/>
              <a:buFont typeface="Arial"/>
              <a:buNone/>
            </a:pPr>
            <a:r>
              <a:rPr lang="en-GB" b="1" u="sng">
                <a:solidFill>
                  <a:schemeClr val="lt1"/>
                </a:solidFill>
                <a:latin typeface="Calibri"/>
                <a:ea typeface="Calibri"/>
                <a:cs typeface="Calibri"/>
                <a:sym typeface="Calibri"/>
              </a:rPr>
              <a:t>Test Block 3 out of 3</a:t>
            </a:r>
            <a:endParaRPr sz="1100"/>
          </a:p>
          <a:p>
            <a:pPr marL="0" marR="0" lvl="0" indent="0" algn="l" rtl="0">
              <a:lnSpc>
                <a:spcPct val="100000"/>
              </a:lnSpc>
              <a:spcBef>
                <a:spcPts val="800"/>
              </a:spcBef>
              <a:spcAft>
                <a:spcPts val="0"/>
              </a:spcAft>
              <a:buClr>
                <a:schemeClr val="dk1"/>
              </a:buClr>
              <a:buSzPts val="1200"/>
              <a:buFont typeface="Arial"/>
              <a:buNone/>
            </a:pPr>
            <a:endParaRPr sz="1200" b="1" u="sng">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r>
              <a:rPr lang="en-GB">
                <a:solidFill>
                  <a:schemeClr val="lt1"/>
                </a:solidFill>
                <a:latin typeface="Calibri"/>
                <a:ea typeface="Calibri"/>
                <a:cs typeface="Calibri"/>
                <a:sym typeface="Calibri"/>
              </a:rPr>
              <a:t>We will now start a test block with 50 trials. Every card in the deck can lead you to a gain a game-coin or can lead you to the loss of a game-coin. Below are the four cards that appear in this round. Use the ‘right’ or ‘left’ bumper buttons on the controller to make your selection. Do your best to win as much coins as possible!</a:t>
            </a:r>
            <a:endParaRPr>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endParaRPr sz="12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p:txBody>
      </p:sp>
      <p:pic>
        <p:nvPicPr>
          <p:cNvPr id="303" name="Google Shape;303;p40"/>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304" name="Google Shape;304;p40"/>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305" name="Google Shape;305;p40"/>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306" name="Google Shape;306;p40"/>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307" name="Google Shape;307;p40"/>
          <p:cNvPicPr preferRelativeResize="0"/>
          <p:nvPr/>
        </p:nvPicPr>
        <p:blipFill>
          <a:blip r:embed="rId7">
            <a:alphaModFix/>
          </a:blip>
          <a:stretch>
            <a:fillRect/>
          </a:stretch>
        </p:blipFill>
        <p:spPr>
          <a:xfrm>
            <a:off x="3441475" y="3494775"/>
            <a:ext cx="774349" cy="774349"/>
          </a:xfrm>
          <a:prstGeom prst="rect">
            <a:avLst/>
          </a:prstGeom>
          <a:noFill/>
          <a:ln>
            <a:noFill/>
          </a:ln>
        </p:spPr>
      </p:pic>
      <p:pic>
        <p:nvPicPr>
          <p:cNvPr id="308" name="Google Shape;308;p40"/>
          <p:cNvPicPr preferRelativeResize="0"/>
          <p:nvPr/>
        </p:nvPicPr>
        <p:blipFill>
          <a:blip r:embed="rId8">
            <a:alphaModFix/>
          </a:blip>
          <a:stretch>
            <a:fillRect/>
          </a:stretch>
        </p:blipFill>
        <p:spPr>
          <a:xfrm>
            <a:off x="4629200" y="3487263"/>
            <a:ext cx="774350" cy="789386"/>
          </a:xfrm>
          <a:prstGeom prst="rect">
            <a:avLst/>
          </a:prstGeom>
          <a:noFill/>
          <a:ln>
            <a:noFill/>
          </a:ln>
        </p:spPr>
      </p:pic>
      <p:sp>
        <p:nvSpPr>
          <p:cNvPr id="309" name="Google Shape;309;p40"/>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txBox="1">
            <a:spLocks noGrp="1"/>
          </p:cNvSpPr>
          <p:nvPr>
            <p:ph type="title"/>
          </p:nvPr>
        </p:nvSpPr>
        <p:spPr>
          <a:xfrm>
            <a:off x="1820100" y="1991850"/>
            <a:ext cx="5503800" cy="1159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lt1"/>
              </a:buClr>
              <a:buSzPts val="1200"/>
              <a:buFont typeface="Calibri"/>
              <a:buNone/>
            </a:pPr>
            <a:r>
              <a:rPr lang="en-GB" sz="1600" b="1">
                <a:solidFill>
                  <a:schemeClr val="lt1"/>
                </a:solidFill>
                <a:latin typeface="Calibri"/>
                <a:ea typeface="Calibri"/>
                <a:cs typeface="Calibri"/>
                <a:sym typeface="Calibri"/>
              </a:rPr>
              <a:t>Well done</a:t>
            </a:r>
            <a:r>
              <a:rPr lang="en-GB" sz="1600" b="1">
                <a:solidFill>
                  <a:schemeClr val="lt1"/>
                </a:solidFill>
              </a:rPr>
              <a:t>.</a:t>
            </a:r>
            <a:r>
              <a:rPr lang="en-GB" sz="1600" b="1">
                <a:solidFill>
                  <a:schemeClr val="lt1"/>
                </a:solidFill>
                <a:latin typeface="Calibri"/>
                <a:ea typeface="Calibri"/>
                <a:cs typeface="Calibri"/>
                <a:sym typeface="Calibri"/>
              </a:rPr>
              <a:t> You</a:t>
            </a:r>
            <a:r>
              <a:rPr lang="en-GB" sz="1600" b="1">
                <a:solidFill>
                  <a:schemeClr val="lt1"/>
                </a:solidFill>
              </a:rPr>
              <a:t>’ve finished the </a:t>
            </a:r>
            <a:r>
              <a:rPr lang="en-GB" sz="1600" b="1">
                <a:solidFill>
                  <a:schemeClr val="lt1"/>
                </a:solidFill>
                <a:latin typeface="Calibri"/>
                <a:ea typeface="Calibri"/>
                <a:cs typeface="Calibri"/>
                <a:sym typeface="Calibri"/>
              </a:rPr>
              <a:t>game</a:t>
            </a:r>
            <a:r>
              <a:rPr lang="en-GB" sz="1600" b="1">
                <a:solidFill>
                  <a:schemeClr val="lt1"/>
                </a:solidFill>
              </a:rPr>
              <a:t>.</a:t>
            </a:r>
            <a:endParaRPr sz="1600" b="1">
              <a:solidFill>
                <a:schemeClr val="lt1"/>
              </a:solidFill>
            </a:endParaRPr>
          </a:p>
          <a:p>
            <a:pPr marL="0" lvl="0" indent="0" algn="ctr" rtl="0">
              <a:lnSpc>
                <a:spcPct val="90000"/>
              </a:lnSpc>
              <a:spcBef>
                <a:spcPts val="0"/>
              </a:spcBef>
              <a:spcAft>
                <a:spcPts val="0"/>
              </a:spcAft>
              <a:buClr>
                <a:schemeClr val="lt1"/>
              </a:buClr>
              <a:buSzPts val="1200"/>
              <a:buFont typeface="Calibri"/>
              <a:buNone/>
            </a:pPr>
            <a:r>
              <a:rPr lang="en-GB" sz="1600">
                <a:solidFill>
                  <a:schemeClr val="lt1"/>
                </a:solidFill>
                <a:latin typeface="Calibri"/>
                <a:ea typeface="Calibri"/>
                <a:cs typeface="Calibri"/>
                <a:sym typeface="Calibri"/>
              </a:rPr>
              <a:t/>
            </a:r>
            <a:br>
              <a:rPr lang="en-GB" sz="1600">
                <a:solidFill>
                  <a:schemeClr val="lt1"/>
                </a:solidFill>
                <a:latin typeface="Calibri"/>
                <a:ea typeface="Calibri"/>
                <a:cs typeface="Calibri"/>
                <a:sym typeface="Calibri"/>
              </a:rPr>
            </a:br>
            <a:r>
              <a:rPr lang="en-GB" sz="1600">
                <a:solidFill>
                  <a:schemeClr val="lt1"/>
                </a:solidFill>
                <a:latin typeface="Calibri"/>
                <a:ea typeface="Calibri"/>
                <a:cs typeface="Calibri"/>
                <a:sym typeface="Calibri"/>
              </a:rPr>
              <a:t>Thank you for your participation!</a:t>
            </a:r>
            <a:endParaRPr sz="16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5182250" y="1892825"/>
            <a:ext cx="778075" cy="1538953"/>
          </a:xfrm>
          <a:prstGeom prst="rect">
            <a:avLst/>
          </a:prstGeom>
          <a:noFill/>
          <a:ln>
            <a:noFill/>
          </a:ln>
        </p:spPr>
      </p:pic>
    </p:spTree>
    <p:extLst>
      <p:ext uri="{BB962C8B-B14F-4D97-AF65-F5344CB8AC3E}">
        <p14:creationId xmlns:p14="http://schemas.microsoft.com/office/powerpoint/2010/main" val="3635023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932" y="2397390"/>
            <a:ext cx="529822" cy="529822"/>
          </a:xfrm>
          <a:prstGeom prst="rect">
            <a:avLst/>
          </a:prstGeom>
        </p:spPr>
      </p:pic>
    </p:spTree>
    <p:extLst>
      <p:ext uri="{BB962C8B-B14F-4D97-AF65-F5344CB8AC3E}">
        <p14:creationId xmlns:p14="http://schemas.microsoft.com/office/powerpoint/2010/main" val="2104567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5182250" y="1892825"/>
            <a:ext cx="778075" cy="1538953"/>
          </a:xfrm>
          <a:prstGeom prst="rect">
            <a:avLst/>
          </a:prstGeom>
          <a:noFill/>
          <a:ln>
            <a:no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932" y="2397390"/>
            <a:ext cx="529822" cy="529822"/>
          </a:xfrm>
          <a:prstGeom prst="rect">
            <a:avLst/>
          </a:prstGeom>
        </p:spPr>
      </p:pic>
    </p:spTree>
    <p:extLst>
      <p:ext uri="{BB962C8B-B14F-4D97-AF65-F5344CB8AC3E}">
        <p14:creationId xmlns:p14="http://schemas.microsoft.com/office/powerpoint/2010/main" val="2446545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5182250" y="1892825"/>
            <a:ext cx="778075" cy="1538953"/>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6930" y="1892825"/>
            <a:ext cx="773395" cy="1532862"/>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7362" y="1901278"/>
            <a:ext cx="768574" cy="1524409"/>
          </a:xfrm>
          <a:prstGeom prst="rect">
            <a:avLst/>
          </a:prstGeom>
        </p:spPr>
      </p:pic>
    </p:spTree>
    <p:extLst>
      <p:ext uri="{BB962C8B-B14F-4D97-AF65-F5344CB8AC3E}">
        <p14:creationId xmlns:p14="http://schemas.microsoft.com/office/powerpoint/2010/main" val="3406261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362" y="1901278"/>
            <a:ext cx="768574" cy="152440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4765" y="2296087"/>
            <a:ext cx="718090" cy="732034"/>
          </a:xfrm>
          <a:prstGeom prst="rect">
            <a:avLst/>
          </a:prstGeom>
        </p:spPr>
      </p:pic>
    </p:spTree>
    <p:extLst>
      <p:ext uri="{BB962C8B-B14F-4D97-AF65-F5344CB8AC3E}">
        <p14:creationId xmlns:p14="http://schemas.microsoft.com/office/powerpoint/2010/main" val="1794027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5182250" y="1892825"/>
            <a:ext cx="778075" cy="1538953"/>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6930" y="1892825"/>
            <a:ext cx="773395" cy="153286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4765" y="2296087"/>
            <a:ext cx="718090" cy="732034"/>
          </a:xfrm>
          <a:prstGeom prst="rect">
            <a:avLst/>
          </a:prstGeom>
        </p:spPr>
      </p:pic>
    </p:spTree>
    <p:extLst>
      <p:ext uri="{BB962C8B-B14F-4D97-AF65-F5344CB8AC3E}">
        <p14:creationId xmlns:p14="http://schemas.microsoft.com/office/powerpoint/2010/main" val="138412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body" idx="1"/>
          </p:nvPr>
        </p:nvSpPr>
        <p:spPr>
          <a:xfrm>
            <a:off x="351451" y="766200"/>
            <a:ext cx="8562600" cy="38169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800"/>
              </a:spcBef>
              <a:spcAft>
                <a:spcPts val="0"/>
              </a:spcAft>
              <a:buClr>
                <a:schemeClr val="lt1"/>
              </a:buClr>
              <a:buSzPts val="900"/>
              <a:buNone/>
            </a:pPr>
            <a:r>
              <a:rPr lang="en-GB" sz="1200">
                <a:solidFill>
                  <a:schemeClr val="lt1"/>
                </a:solidFill>
              </a:rPr>
              <a:t>Throughout the game you will be asked to make selections using the right and left bumpers on the controller.</a:t>
            </a:r>
            <a:endParaRPr/>
          </a:p>
          <a:p>
            <a:pPr marL="0" lvl="0" indent="0" algn="ctr" rtl="0">
              <a:lnSpc>
                <a:spcPct val="90000"/>
              </a:lnSpc>
              <a:spcBef>
                <a:spcPts val="800"/>
              </a:spcBef>
              <a:spcAft>
                <a:spcPts val="0"/>
              </a:spcAft>
              <a:buClr>
                <a:schemeClr val="lt1"/>
              </a:buClr>
              <a:buSzPts val="900"/>
              <a:buNone/>
            </a:pPr>
            <a:r>
              <a:rPr lang="en-GB" sz="1200">
                <a:solidFill>
                  <a:schemeClr val="lt1"/>
                </a:solidFill>
              </a:rPr>
              <a:t>Press Left bumper to select the left object</a:t>
            </a:r>
            <a:endParaRPr/>
          </a:p>
          <a:p>
            <a:pPr marL="0" lvl="0" indent="0" algn="ctr" rtl="0">
              <a:lnSpc>
                <a:spcPct val="90000"/>
              </a:lnSpc>
              <a:spcBef>
                <a:spcPts val="800"/>
              </a:spcBef>
              <a:spcAft>
                <a:spcPts val="0"/>
              </a:spcAft>
              <a:buClr>
                <a:schemeClr val="lt1"/>
              </a:buClr>
              <a:buSzPts val="900"/>
              <a:buNone/>
            </a:pPr>
            <a:r>
              <a:rPr lang="en-GB" sz="1200">
                <a:solidFill>
                  <a:schemeClr val="lt1"/>
                </a:solidFill>
              </a:rPr>
              <a:t>Press Right bumper to select the right object</a:t>
            </a:r>
            <a:endParaRPr sz="1200">
              <a:solidFill>
                <a:schemeClr val="lt1"/>
              </a:solidFill>
            </a:endParaRPr>
          </a:p>
        </p:txBody>
      </p:sp>
      <p:pic>
        <p:nvPicPr>
          <p:cNvPr id="137" name="Google Shape;137;p21"/>
          <p:cNvPicPr preferRelativeResize="0"/>
          <p:nvPr/>
        </p:nvPicPr>
        <p:blipFill>
          <a:blip r:embed="rId3">
            <a:alphaModFix/>
          </a:blip>
          <a:stretch>
            <a:fillRect/>
          </a:stretch>
        </p:blipFill>
        <p:spPr>
          <a:xfrm>
            <a:off x="2428815" y="1637363"/>
            <a:ext cx="4407884" cy="3122876"/>
          </a:xfrm>
          <a:prstGeom prst="rect">
            <a:avLst/>
          </a:prstGeom>
          <a:noFill/>
          <a:ln>
            <a:noFill/>
          </a:ln>
        </p:spPr>
      </p:pic>
      <p:sp>
        <p:nvSpPr>
          <p:cNvPr id="138" name="Google Shape;138;p21"/>
          <p:cNvSpPr/>
          <p:nvPr/>
        </p:nvSpPr>
        <p:spPr>
          <a:xfrm rot="2318991">
            <a:off x="2473828" y="2157474"/>
            <a:ext cx="538940" cy="105652"/>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rot="8387602">
            <a:off x="4872070" y="1799332"/>
            <a:ext cx="543261" cy="113469"/>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5182250" y="1892825"/>
            <a:ext cx="778075" cy="1538953"/>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7362" y="1901278"/>
            <a:ext cx="768574" cy="1524409"/>
          </a:xfrm>
          <a:prstGeom prst="rect">
            <a:avLst/>
          </a:prstGeom>
        </p:spPr>
      </p:pic>
    </p:spTree>
    <p:extLst>
      <p:ext uri="{BB962C8B-B14F-4D97-AF65-F5344CB8AC3E}">
        <p14:creationId xmlns:p14="http://schemas.microsoft.com/office/powerpoint/2010/main" val="1781141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362" y="1901278"/>
            <a:ext cx="768574" cy="152440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4765" y="2296087"/>
            <a:ext cx="718090" cy="732034"/>
          </a:xfrm>
          <a:prstGeom prst="rect">
            <a:avLst/>
          </a:prstGeom>
        </p:spPr>
      </p:pic>
    </p:spTree>
    <p:extLst>
      <p:ext uri="{BB962C8B-B14F-4D97-AF65-F5344CB8AC3E}">
        <p14:creationId xmlns:p14="http://schemas.microsoft.com/office/powerpoint/2010/main" val="2188557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5182250" y="1892825"/>
            <a:ext cx="778075" cy="1538953"/>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765" y="2296087"/>
            <a:ext cx="718090" cy="732034"/>
          </a:xfrm>
          <a:prstGeom prst="rect">
            <a:avLst/>
          </a:prstGeom>
        </p:spPr>
      </p:pic>
    </p:spTree>
    <p:extLst>
      <p:ext uri="{BB962C8B-B14F-4D97-AF65-F5344CB8AC3E}">
        <p14:creationId xmlns:p14="http://schemas.microsoft.com/office/powerpoint/2010/main" val="4214918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5182250" y="1892825"/>
            <a:ext cx="778075" cy="1538953"/>
          </a:xfrm>
          <a:prstGeom prst="rect">
            <a:avLst/>
          </a:prstGeom>
          <a:noFill/>
          <a:ln>
            <a:noFill/>
          </a:ln>
        </p:spPr>
      </p:pic>
      <p:pic>
        <p:nvPicPr>
          <p:cNvPr id="6" name="Google Shape;164;p23"/>
          <p:cNvPicPr preferRelativeResize="0"/>
          <p:nvPr/>
        </p:nvPicPr>
        <p:blipFill>
          <a:blip r:embed="rId3">
            <a:alphaModFix/>
          </a:blip>
          <a:stretch>
            <a:fillRect/>
          </a:stretch>
        </p:blipFill>
        <p:spPr>
          <a:xfrm>
            <a:off x="5182250" y="1892825"/>
            <a:ext cx="778075" cy="15305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7362" y="1901278"/>
            <a:ext cx="768574" cy="1524409"/>
          </a:xfrm>
          <a:prstGeom prst="rect">
            <a:avLst/>
          </a:prstGeom>
        </p:spPr>
      </p:pic>
    </p:spTree>
    <p:extLst>
      <p:ext uri="{BB962C8B-B14F-4D97-AF65-F5344CB8AC3E}">
        <p14:creationId xmlns:p14="http://schemas.microsoft.com/office/powerpoint/2010/main" val="3363885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5182250" y="1892825"/>
            <a:ext cx="778075" cy="1538953"/>
          </a:xfrm>
          <a:prstGeom prst="rect">
            <a:avLst/>
          </a:prstGeom>
          <a:noFill/>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932" y="2397390"/>
            <a:ext cx="529822" cy="529822"/>
          </a:xfrm>
          <a:prstGeom prst="rect">
            <a:avLst/>
          </a:prstGeom>
        </p:spPr>
      </p:pic>
      <p:pic>
        <p:nvPicPr>
          <p:cNvPr id="6" name="Google Shape;164;p23"/>
          <p:cNvPicPr preferRelativeResize="0"/>
          <p:nvPr/>
        </p:nvPicPr>
        <p:blipFill>
          <a:blip r:embed="rId5">
            <a:alphaModFix/>
          </a:blip>
          <a:stretch>
            <a:fillRect/>
          </a:stretch>
        </p:blipFill>
        <p:spPr>
          <a:xfrm>
            <a:off x="5182250" y="1892825"/>
            <a:ext cx="778075" cy="1530500"/>
          </a:xfrm>
          <a:prstGeom prst="rect">
            <a:avLst/>
          </a:prstGeom>
          <a:noFill/>
          <a:ln>
            <a:noFill/>
          </a:ln>
        </p:spPr>
      </p:pic>
    </p:spTree>
    <p:extLst>
      <p:ext uri="{BB962C8B-B14F-4D97-AF65-F5344CB8AC3E}">
        <p14:creationId xmlns:p14="http://schemas.microsoft.com/office/powerpoint/2010/main" val="2085576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932" y="2397390"/>
            <a:ext cx="529822" cy="52982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7362" y="1901278"/>
            <a:ext cx="768574" cy="1524409"/>
          </a:xfrm>
          <a:prstGeom prst="rect">
            <a:avLst/>
          </a:prstGeom>
        </p:spPr>
      </p:pic>
    </p:spTree>
    <p:extLst>
      <p:ext uri="{BB962C8B-B14F-4D97-AF65-F5344CB8AC3E}">
        <p14:creationId xmlns:p14="http://schemas.microsoft.com/office/powerpoint/2010/main" val="1012159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5182250" y="1892825"/>
            <a:ext cx="778075" cy="1538953"/>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6930" y="1892825"/>
            <a:ext cx="773395" cy="1532862"/>
          </a:xfrm>
          <a:prstGeom prst="rect">
            <a:avLst/>
          </a:prstGeom>
        </p:spPr>
      </p:pic>
    </p:spTree>
    <p:extLst>
      <p:ext uri="{BB962C8B-B14F-4D97-AF65-F5344CB8AC3E}">
        <p14:creationId xmlns:p14="http://schemas.microsoft.com/office/powerpoint/2010/main" val="915351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765" y="2296087"/>
            <a:ext cx="718090" cy="732034"/>
          </a:xfrm>
          <a:prstGeom prst="rect">
            <a:avLst/>
          </a:prstGeom>
        </p:spPr>
      </p:pic>
    </p:spTree>
    <p:extLst>
      <p:ext uri="{BB962C8B-B14F-4D97-AF65-F5344CB8AC3E}">
        <p14:creationId xmlns:p14="http://schemas.microsoft.com/office/powerpoint/2010/main" val="2836626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5182250" y="1892825"/>
            <a:ext cx="778075" cy="1538953"/>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6930" y="1892825"/>
            <a:ext cx="773395" cy="153286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4765" y="2296087"/>
            <a:ext cx="718090" cy="732034"/>
          </a:xfrm>
          <a:prstGeom prst="rect">
            <a:avLst/>
          </a:prstGeom>
        </p:spPr>
      </p:pic>
    </p:spTree>
    <p:extLst>
      <p:ext uri="{BB962C8B-B14F-4D97-AF65-F5344CB8AC3E}">
        <p14:creationId xmlns:p14="http://schemas.microsoft.com/office/powerpoint/2010/main" val="376400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p:nvPr/>
        </p:nvSpPr>
        <p:spPr>
          <a:xfrm>
            <a:off x="628650" y="130921"/>
            <a:ext cx="76683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Below is an example deck of four cards, very much like the cards in the game to follow. </a:t>
            </a:r>
            <a:endParaRPr sz="1100"/>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 </a:t>
            </a:r>
            <a:endParaRPr sz="1100"/>
          </a:p>
        </p:txBody>
      </p:sp>
      <p:sp>
        <p:nvSpPr>
          <p:cNvPr id="147" name="Google Shape;147;p22"/>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pic>
        <p:nvPicPr>
          <p:cNvPr id="148" name="Google Shape;148;p22"/>
          <p:cNvPicPr preferRelativeResize="0"/>
          <p:nvPr/>
        </p:nvPicPr>
        <p:blipFill>
          <a:blip r:embed="rId3">
            <a:alphaModFix/>
          </a:blip>
          <a:stretch>
            <a:fillRect/>
          </a:stretch>
        </p:blipFill>
        <p:spPr>
          <a:xfrm>
            <a:off x="1714650" y="1719256"/>
            <a:ext cx="791025" cy="1704988"/>
          </a:xfrm>
          <a:prstGeom prst="rect">
            <a:avLst/>
          </a:prstGeom>
          <a:noFill/>
          <a:ln>
            <a:noFill/>
          </a:ln>
        </p:spPr>
      </p:pic>
      <p:pic>
        <p:nvPicPr>
          <p:cNvPr id="149" name="Google Shape;149;p22"/>
          <p:cNvPicPr preferRelativeResize="0"/>
          <p:nvPr/>
        </p:nvPicPr>
        <p:blipFill>
          <a:blip r:embed="rId4">
            <a:alphaModFix/>
          </a:blip>
          <a:stretch>
            <a:fillRect/>
          </a:stretch>
        </p:blipFill>
        <p:spPr>
          <a:xfrm>
            <a:off x="1716823" y="1719256"/>
            <a:ext cx="786678" cy="1704988"/>
          </a:xfrm>
          <a:prstGeom prst="rect">
            <a:avLst/>
          </a:prstGeom>
          <a:noFill/>
          <a:ln>
            <a:noFill/>
          </a:ln>
        </p:spPr>
      </p:pic>
      <p:pic>
        <p:nvPicPr>
          <p:cNvPr id="150" name="Google Shape;150;p22"/>
          <p:cNvPicPr preferRelativeResize="0"/>
          <p:nvPr/>
        </p:nvPicPr>
        <p:blipFill>
          <a:blip r:embed="rId5">
            <a:alphaModFix/>
          </a:blip>
          <a:stretch>
            <a:fillRect/>
          </a:stretch>
        </p:blipFill>
        <p:spPr>
          <a:xfrm>
            <a:off x="1716823" y="1716875"/>
            <a:ext cx="786678" cy="1709750"/>
          </a:xfrm>
          <a:prstGeom prst="rect">
            <a:avLst/>
          </a:prstGeom>
          <a:noFill/>
          <a:ln>
            <a:noFill/>
          </a:ln>
        </p:spPr>
      </p:pic>
      <p:pic>
        <p:nvPicPr>
          <p:cNvPr id="151" name="Google Shape;151;p22"/>
          <p:cNvPicPr preferRelativeResize="0"/>
          <p:nvPr/>
        </p:nvPicPr>
        <p:blipFill>
          <a:blip r:embed="rId6">
            <a:alphaModFix/>
          </a:blip>
          <a:stretch>
            <a:fillRect/>
          </a:stretch>
        </p:blipFill>
        <p:spPr>
          <a:xfrm>
            <a:off x="1714650" y="1714500"/>
            <a:ext cx="791025" cy="1709750"/>
          </a:xfrm>
          <a:prstGeom prst="rect">
            <a:avLst/>
          </a:prstGeom>
          <a:noFill/>
          <a:ln>
            <a:noFill/>
          </a:ln>
        </p:spPr>
      </p:pic>
      <p:pic>
        <p:nvPicPr>
          <p:cNvPr id="152" name="Google Shape;152;p22"/>
          <p:cNvPicPr preferRelativeResize="0"/>
          <p:nvPr/>
        </p:nvPicPr>
        <p:blipFill>
          <a:blip r:embed="rId4">
            <a:alphaModFix/>
          </a:blip>
          <a:stretch>
            <a:fillRect/>
          </a:stretch>
        </p:blipFill>
        <p:spPr>
          <a:xfrm>
            <a:off x="3283024" y="1716875"/>
            <a:ext cx="862025" cy="1705000"/>
          </a:xfrm>
          <a:prstGeom prst="rect">
            <a:avLst/>
          </a:prstGeom>
          <a:noFill/>
          <a:ln>
            <a:noFill/>
          </a:ln>
        </p:spPr>
      </p:pic>
      <p:pic>
        <p:nvPicPr>
          <p:cNvPr id="153" name="Google Shape;153;p22"/>
          <p:cNvPicPr preferRelativeResize="0"/>
          <p:nvPr/>
        </p:nvPicPr>
        <p:blipFill>
          <a:blip r:embed="rId5">
            <a:alphaModFix/>
          </a:blip>
          <a:stretch>
            <a:fillRect/>
          </a:stretch>
        </p:blipFill>
        <p:spPr>
          <a:xfrm>
            <a:off x="4922399" y="1714499"/>
            <a:ext cx="862025" cy="1709763"/>
          </a:xfrm>
          <a:prstGeom prst="rect">
            <a:avLst/>
          </a:prstGeom>
          <a:noFill/>
          <a:ln>
            <a:noFill/>
          </a:ln>
        </p:spPr>
      </p:pic>
      <p:pic>
        <p:nvPicPr>
          <p:cNvPr id="154" name="Google Shape;154;p22"/>
          <p:cNvPicPr preferRelativeResize="0"/>
          <p:nvPr/>
        </p:nvPicPr>
        <p:blipFill>
          <a:blip r:embed="rId3">
            <a:alphaModFix/>
          </a:blip>
          <a:stretch>
            <a:fillRect/>
          </a:stretch>
        </p:blipFill>
        <p:spPr>
          <a:xfrm>
            <a:off x="6561775" y="1723938"/>
            <a:ext cx="862025" cy="16956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p:nvPr/>
        </p:nvSpPr>
        <p:spPr>
          <a:xfrm>
            <a:off x="628650" y="130921"/>
            <a:ext cx="76683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On each step, two cards from the deck will be offered as shown in the example below. You will be able to choose one of  the cards using the RIGHT or LEFT </a:t>
            </a:r>
            <a:r>
              <a:rPr lang="en-GB" sz="1100">
                <a:solidFill>
                  <a:schemeClr val="lt1"/>
                </a:solidFill>
                <a:latin typeface="Calibri"/>
                <a:ea typeface="Calibri"/>
                <a:cs typeface="Calibri"/>
                <a:sym typeface="Calibri"/>
              </a:rPr>
              <a:t>bumpers in the controller</a:t>
            </a:r>
            <a:r>
              <a:rPr lang="en-GB" sz="1100" b="0" i="0" u="none" strike="noStrike" cap="none">
                <a:solidFill>
                  <a:schemeClr val="lt1"/>
                </a:solidFill>
                <a:latin typeface="Calibri"/>
                <a:ea typeface="Calibri"/>
                <a:cs typeface="Calibri"/>
                <a:sym typeface="Calibri"/>
              </a:rPr>
              <a:t>. </a:t>
            </a:r>
            <a:endParaRPr sz="1100"/>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 </a:t>
            </a:r>
            <a:endParaRPr sz="1100"/>
          </a:p>
        </p:txBody>
      </p:sp>
      <p:sp>
        <p:nvSpPr>
          <p:cNvPr id="161" name="Google Shape;161;p23"/>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b="0" i="0" u="none" strike="noStrike" cap="none">
                <a:solidFill>
                  <a:schemeClr val="dk1"/>
                </a:solidFill>
                <a:latin typeface="Calibri"/>
                <a:ea typeface="Calibri"/>
                <a:cs typeface="Calibri"/>
                <a:sym typeface="Calibri"/>
              </a:rPr>
              <a:t>Next</a:t>
            </a:r>
            <a:endParaRPr sz="1100" b="0" i="0" u="none" strike="noStrike" cap="none">
              <a:solidFill>
                <a:schemeClr val="dk1"/>
              </a:solidFill>
              <a:latin typeface="Calibri"/>
              <a:ea typeface="Calibri"/>
              <a:cs typeface="Calibri"/>
              <a:sym typeface="Calibri"/>
            </a:endParaRPr>
          </a:p>
        </p:txBody>
      </p:sp>
      <p:sp>
        <p:nvSpPr>
          <p:cNvPr id="162" name="Google Shape;162;p23"/>
          <p:cNvSpPr/>
          <p:nvPr/>
        </p:nvSpPr>
        <p:spPr>
          <a:xfrm>
            <a:off x="2399350" y="1350525"/>
            <a:ext cx="3936600" cy="2615100"/>
          </a:xfrm>
          <a:prstGeom prst="rect">
            <a:avLst/>
          </a:prstGeom>
          <a:solidFill>
            <a:schemeClr val="lt1"/>
          </a:solidFill>
          <a:ln w="381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1">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3" name="Google Shape;163;p23"/>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pic>
        <p:nvPicPr>
          <p:cNvPr id="164" name="Google Shape;164;p23"/>
          <p:cNvPicPr preferRelativeResize="0"/>
          <p:nvPr/>
        </p:nvPicPr>
        <p:blipFill>
          <a:blip r:embed="rId3">
            <a:alphaModFix/>
          </a:blip>
          <a:stretch>
            <a:fillRect/>
          </a:stretch>
        </p:blipFill>
        <p:spPr>
          <a:xfrm>
            <a:off x="2927363" y="1892825"/>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4991549" y="1888600"/>
            <a:ext cx="778075" cy="15389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p:nvPr/>
        </p:nvSpPr>
        <p:spPr>
          <a:xfrm>
            <a:off x="628650" y="130921"/>
            <a:ext cx="76683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After selecting a card, you will see an outcome in the middle of the screen, as shown below. The outcome very much depends on the card you choose. Your job is to try and finish the game with as many game-coins as possibles. Two important things to remember:</a:t>
            </a:r>
            <a:endParaRPr sz="1100" b="0" i="0" u="none" strike="noStrike" cap="none">
              <a:solidFill>
                <a:schemeClr val="lt1"/>
              </a:solidFill>
              <a:latin typeface="Calibri"/>
              <a:ea typeface="Calibri"/>
              <a:cs typeface="Calibri"/>
              <a:sym typeface="Calibri"/>
            </a:endParaRPr>
          </a:p>
          <a:p>
            <a:pPr marL="254000" marR="0" lvl="0" indent="-260350" algn="l" rtl="0">
              <a:lnSpc>
                <a:spcPct val="100000"/>
              </a:lnSpc>
              <a:spcBef>
                <a:spcPts val="800"/>
              </a:spcBef>
              <a:spcAft>
                <a:spcPts val="0"/>
              </a:spcAft>
              <a:buClr>
                <a:schemeClr val="lt1"/>
              </a:buClr>
              <a:buSzPts val="1100"/>
              <a:buFont typeface="Arial"/>
              <a:buAutoNum type="arabicPeriod"/>
            </a:pPr>
            <a:r>
              <a:rPr lang="en-GB" sz="1100" b="0" i="0" u="none" strike="noStrike" cap="none">
                <a:solidFill>
                  <a:schemeClr val="lt1"/>
                </a:solidFill>
                <a:latin typeface="Calibri"/>
                <a:ea typeface="Calibri"/>
                <a:cs typeface="Calibri"/>
                <a:sym typeface="Calibri"/>
              </a:rPr>
              <a:t> All cards will sometimes lead to reward. How likely a card to result in a rewarding outcome can change along the game, somewhat similar to the value of market products that sometimes worth more and sometimes less. </a:t>
            </a:r>
            <a:endParaRPr sz="1100" b="0" i="0" u="none" strike="noStrike" cap="none">
              <a:solidFill>
                <a:schemeClr val="lt1"/>
              </a:solidFill>
              <a:latin typeface="Calibri"/>
              <a:ea typeface="Calibri"/>
              <a:cs typeface="Calibri"/>
              <a:sym typeface="Calibri"/>
            </a:endParaRPr>
          </a:p>
          <a:p>
            <a:pPr marL="254000" marR="0" lvl="0" indent="-260350" algn="l" rtl="0">
              <a:lnSpc>
                <a:spcPct val="100000"/>
              </a:lnSpc>
              <a:spcBef>
                <a:spcPts val="800"/>
              </a:spcBef>
              <a:spcAft>
                <a:spcPts val="0"/>
              </a:spcAft>
              <a:buClr>
                <a:schemeClr val="lt1"/>
              </a:buClr>
              <a:buSzPts val="1100"/>
              <a:buFont typeface="Arial"/>
              <a:buAutoNum type="arabicPeriod"/>
            </a:pPr>
            <a:r>
              <a:rPr lang="en-GB" sz="1100" b="0" i="0" u="none" strike="noStrike" cap="none">
                <a:solidFill>
                  <a:schemeClr val="lt1"/>
                </a:solidFill>
                <a:latin typeface="Calibri"/>
                <a:ea typeface="Calibri"/>
                <a:cs typeface="Calibri"/>
                <a:sym typeface="Calibri"/>
              </a:rPr>
              <a:t>Only the cards predict an outcome. The response key that was used to select a card does not influence the chances of winning. </a:t>
            </a:r>
            <a:endParaRPr sz="1100" b="0" i="0" u="none" strike="noStrike" cap="none">
              <a:solidFill>
                <a:schemeClr val="lt1"/>
              </a:solidFill>
              <a:latin typeface="Calibri"/>
              <a:ea typeface="Calibri"/>
              <a:cs typeface="Calibri"/>
              <a:sym typeface="Calibri"/>
            </a:endParaRPr>
          </a:p>
          <a:p>
            <a:pPr marL="254000" marR="0" lvl="0" indent="-260350" algn="l" rtl="0">
              <a:lnSpc>
                <a:spcPct val="100000"/>
              </a:lnSpc>
              <a:spcBef>
                <a:spcPts val="800"/>
              </a:spcBef>
              <a:spcAft>
                <a:spcPts val="0"/>
              </a:spcAft>
              <a:buClr>
                <a:schemeClr val="lt1"/>
              </a:buClr>
              <a:buSzPts val="1100"/>
              <a:buFont typeface="Arial"/>
              <a:buAutoNum type="arabicPeriod"/>
            </a:pPr>
            <a:r>
              <a:rPr lang="en-GB" sz="1100" b="0" i="0" u="none" strike="noStrike" cap="none">
                <a:solidFill>
                  <a:schemeClr val="lt1"/>
                </a:solidFill>
                <a:latin typeface="Calibri"/>
                <a:ea typeface="Calibri"/>
                <a:cs typeface="Calibri"/>
                <a:sym typeface="Calibri"/>
              </a:rPr>
              <a:t>The value of the cards are independent of each other. If you think one card is likely to bring reward, it means nothing regarding all other cards in the deck.</a:t>
            </a: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 </a:t>
            </a:r>
            <a:endParaRPr sz="1100"/>
          </a:p>
        </p:txBody>
      </p:sp>
      <p:sp>
        <p:nvSpPr>
          <p:cNvPr id="172" name="Google Shape;172;p2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b="0" i="0" u="none" strike="noStrike" cap="none">
                <a:solidFill>
                  <a:schemeClr val="dk1"/>
                </a:solidFill>
                <a:latin typeface="Calibri"/>
                <a:ea typeface="Calibri"/>
                <a:cs typeface="Calibri"/>
                <a:sym typeface="Calibri"/>
              </a:rPr>
              <a:t>Next</a:t>
            </a:r>
            <a:endParaRPr sz="1100" b="0" i="0" u="none" strike="noStrike" cap="none">
              <a:solidFill>
                <a:schemeClr val="dk1"/>
              </a:solidFill>
              <a:latin typeface="Calibri"/>
              <a:ea typeface="Calibri"/>
              <a:cs typeface="Calibri"/>
              <a:sym typeface="Calibri"/>
            </a:endParaRPr>
          </a:p>
        </p:txBody>
      </p:sp>
      <p:sp>
        <p:nvSpPr>
          <p:cNvPr id="173" name="Google Shape;173;p24"/>
          <p:cNvSpPr/>
          <p:nvPr/>
        </p:nvSpPr>
        <p:spPr>
          <a:xfrm>
            <a:off x="2456800" y="2040150"/>
            <a:ext cx="3721200" cy="2375400"/>
          </a:xfrm>
          <a:prstGeom prst="rect">
            <a:avLst/>
          </a:prstGeom>
          <a:solidFill>
            <a:schemeClr val="lt1"/>
          </a:solidFill>
          <a:ln w="381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1">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74" name="Google Shape;174;p24"/>
          <p:cNvPicPr preferRelativeResize="0"/>
          <p:nvPr/>
        </p:nvPicPr>
        <p:blipFill>
          <a:blip r:embed="rId3">
            <a:alphaModFix/>
          </a:blip>
          <a:stretch>
            <a:fillRect/>
          </a:stretch>
        </p:blipFill>
        <p:spPr>
          <a:xfrm>
            <a:off x="2855538" y="2462600"/>
            <a:ext cx="778075" cy="1530500"/>
          </a:xfrm>
          <a:prstGeom prst="rect">
            <a:avLst/>
          </a:prstGeom>
          <a:noFill/>
          <a:ln>
            <a:noFill/>
          </a:ln>
        </p:spPr>
      </p:pic>
      <p:pic>
        <p:nvPicPr>
          <p:cNvPr id="175" name="Google Shape;175;p24"/>
          <p:cNvPicPr preferRelativeResize="0"/>
          <p:nvPr/>
        </p:nvPicPr>
        <p:blipFill>
          <a:blip r:embed="rId4">
            <a:alphaModFix/>
          </a:blip>
          <a:stretch>
            <a:fillRect/>
          </a:stretch>
        </p:blipFill>
        <p:spPr>
          <a:xfrm>
            <a:off x="3994141" y="2904588"/>
            <a:ext cx="646525" cy="646525"/>
          </a:xfrm>
          <a:prstGeom prst="rect">
            <a:avLst/>
          </a:prstGeom>
          <a:noFill/>
          <a:ln>
            <a:noFill/>
          </a:ln>
        </p:spPr>
      </p:pic>
      <p:sp>
        <p:nvSpPr>
          <p:cNvPr id="176" name="Google Shape;176;p2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p:nvPr/>
        </p:nvSpPr>
        <p:spPr>
          <a:xfrm>
            <a:off x="737850" y="130721"/>
            <a:ext cx="7668300" cy="42846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dirty="0">
                <a:solidFill>
                  <a:schemeClr val="lt1"/>
                </a:solidFill>
                <a:latin typeface="Calibri"/>
                <a:ea typeface="Calibri"/>
                <a:cs typeface="Calibri"/>
                <a:sym typeface="Calibri"/>
              </a:rPr>
              <a:t>Try to be focused and choose a card that is likely to earn you a coin or, alternatively, less likely to take a coin from you.</a:t>
            </a:r>
            <a:endParaRPr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dirty="0">
                <a:solidFill>
                  <a:schemeClr val="lt1"/>
                </a:solidFill>
                <a:latin typeface="Calibri"/>
                <a:ea typeface="Calibri"/>
                <a:cs typeface="Calibri"/>
                <a:sym typeface="Calibri"/>
              </a:rPr>
              <a:t>You will now move on to a quick test to make sure that you understood the instructions. </a:t>
            </a:r>
            <a:endParaRPr dirty="0"/>
          </a:p>
          <a:p>
            <a:pPr marL="0" marR="0" lvl="0" indent="0" algn="l" rtl="0">
              <a:lnSpc>
                <a:spcPct val="100000"/>
              </a:lnSpc>
              <a:spcBef>
                <a:spcPts val="800"/>
              </a:spcBef>
              <a:spcAft>
                <a:spcPts val="0"/>
              </a:spcAft>
              <a:buClr>
                <a:schemeClr val="dk1"/>
              </a:buClr>
              <a:buSzPts val="1100"/>
              <a:buFont typeface="Arial"/>
              <a:buNone/>
            </a:pPr>
            <a:endParaRPr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dk1"/>
              </a:buClr>
              <a:buSzPts val="1100"/>
              <a:buFont typeface="Arial"/>
              <a:buNone/>
            </a:pPr>
            <a:r>
              <a:rPr lang="en-US" b="1" dirty="0" smtClean="0">
                <a:solidFill>
                  <a:schemeClr val="lt1"/>
                </a:solidFill>
                <a:latin typeface="Calibri"/>
                <a:ea typeface="Calibri"/>
                <a:cs typeface="Calibri"/>
                <a:sym typeface="Calibri"/>
              </a:rPr>
              <a:t>Press A to start the short quiz.</a:t>
            </a:r>
            <a:endParaRPr b="1"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dirty="0">
                <a:solidFill>
                  <a:schemeClr val="lt1"/>
                </a:solidFill>
                <a:latin typeface="Calibri"/>
                <a:ea typeface="Calibri"/>
                <a:cs typeface="Calibri"/>
                <a:sym typeface="Calibri"/>
              </a:rPr>
              <a:t> </a:t>
            </a:r>
            <a:endParaRPr dirty="0"/>
          </a:p>
        </p:txBody>
      </p:sp>
      <p:sp>
        <p:nvSpPr>
          <p:cNvPr id="3" name="Google Shape;249;p3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p:nvPr/>
        </p:nvSpPr>
        <p:spPr>
          <a:xfrm>
            <a:off x="646525" y="50285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We would now like to ask you to complete a quick test to make sure all the instructions are well understood.</a:t>
            </a:r>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In order to continue with the experiment you need to answer all the questions correctly.</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Clr>
                <a:schemeClr val="dk1"/>
              </a:buClr>
              <a:buFont typeface="Arial"/>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u="sng">
                <a:solidFill>
                  <a:schemeClr val="lt1"/>
                </a:solidFill>
                <a:latin typeface="Calibri"/>
                <a:ea typeface="Calibri"/>
                <a:cs typeface="Calibri"/>
                <a:sym typeface="Calibri"/>
              </a:rPr>
              <a:t>Question 1: </a:t>
            </a:r>
            <a:r>
              <a:rPr lang="en-GB">
                <a:solidFill>
                  <a:schemeClr val="lt1"/>
                </a:solidFill>
                <a:latin typeface="Calibri"/>
                <a:ea typeface="Calibri"/>
                <a:cs typeface="Calibri"/>
                <a:sym typeface="Calibri"/>
              </a:rPr>
              <a:t>What is the size of a card deck?</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2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4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X. 	6</a:t>
            </a:r>
            <a:endParaRPr/>
          </a:p>
          <a:p>
            <a:pPr marL="0" marR="0" lvl="0" indent="0" algn="l" rtl="0">
              <a:spcBef>
                <a:spcPts val="0"/>
              </a:spcBef>
              <a:spcAft>
                <a:spcPts val="0"/>
              </a:spcAft>
              <a:buNone/>
            </a:pPr>
            <a:endParaRPr/>
          </a:p>
        </p:txBody>
      </p:sp>
      <p:sp>
        <p:nvSpPr>
          <p:cNvPr id="189" name="Google Shape;189;p26"/>
          <p:cNvSpPr/>
          <p:nvPr/>
        </p:nvSpPr>
        <p:spPr>
          <a:xfrm>
            <a:off x="4181688" y="151412"/>
            <a:ext cx="390300" cy="2541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GB" sz="1200" b="1" u="sng">
                <a:solidFill>
                  <a:schemeClr val="lt1"/>
                </a:solidFill>
                <a:latin typeface="Calibri"/>
                <a:ea typeface="Calibri"/>
                <a:cs typeface="Calibri"/>
                <a:sym typeface="Calibri"/>
              </a:rPr>
              <a:t>Test</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spcBef>
                <a:spcPts val="0"/>
              </a:spcBef>
              <a:spcAft>
                <a:spcPts val="0"/>
              </a:spcAft>
              <a:buNone/>
            </a:pPr>
            <a:endParaRPr u="sng">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u="sng">
                <a:solidFill>
                  <a:schemeClr val="lt1"/>
                </a:solidFill>
                <a:latin typeface="Calibri"/>
                <a:ea typeface="Calibri"/>
                <a:cs typeface="Calibri"/>
                <a:sym typeface="Calibri"/>
              </a:rPr>
              <a:t>Question 2: </a:t>
            </a:r>
            <a:r>
              <a:rPr lang="en-GB">
                <a:solidFill>
                  <a:schemeClr val="lt1"/>
                </a:solidFill>
                <a:latin typeface="Calibri"/>
                <a:ea typeface="Calibri"/>
                <a:cs typeface="Calibri"/>
                <a:sym typeface="Calibri"/>
              </a:rPr>
              <a:t>How many cards are presented on each step?</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2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4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X. 	6</a:t>
            </a:r>
            <a:endParaRPr/>
          </a:p>
          <a:p>
            <a:pPr marL="0" marR="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1109</Words>
  <Application>Microsoft Office PowerPoint</Application>
  <PresentationFormat>On-screen Show (16:9)</PresentationFormat>
  <Paragraphs>218</Paragraphs>
  <Slides>38</Slides>
  <Notes>38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38</vt:i4>
      </vt:variant>
    </vt:vector>
  </HeadingPairs>
  <TitlesOfParts>
    <vt:vector size="42" baseType="lpstr">
      <vt:lpstr>Arial</vt:lpstr>
      <vt:lpstr>Calibri</vt:lpstr>
      <vt:lpstr>Office Theme</vt:lpstr>
      <vt:lpstr>ערכת נושא Office</vt:lpstr>
      <vt:lpstr>Learning &amp; Decision-Making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job. Practice completed! We will now move on to the real game.  Do your best to win as much and lose as little coins as possible!   Press A to start the card game</vt:lpstr>
      <vt:lpstr>PowerPoint Presentation</vt:lpstr>
      <vt:lpstr>PowerPoint Presentation</vt:lpstr>
      <vt:lpstr>PowerPoint Presentation</vt:lpstr>
      <vt:lpstr>PowerPoint Presentation</vt:lpstr>
      <vt:lpstr>PowerPoint Presentation</vt:lpstr>
      <vt:lpstr>Well done. You’ve finished the game.  Thank you for your participation!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&amp; Decision-Making Study</dc:title>
  <dc:creator>user</dc:creator>
  <cp:lastModifiedBy>User</cp:lastModifiedBy>
  <cp:revision>5</cp:revision>
  <dcterms:modified xsi:type="dcterms:W3CDTF">2021-12-23T09:35:47Z</dcterms:modified>
</cp:coreProperties>
</file>