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0" r:id="rId3"/>
    <p:sldId id="291" r:id="rId4"/>
    <p:sldId id="292" r:id="rId5"/>
    <p:sldId id="261" r:id="rId6"/>
    <p:sldId id="275" r:id="rId7"/>
    <p:sldId id="262" r:id="rId8"/>
    <p:sldId id="268" r:id="rId9"/>
    <p:sldId id="269" r:id="rId10"/>
    <p:sldId id="270" r:id="rId11"/>
    <p:sldId id="285" r:id="rId12"/>
    <p:sldId id="288" r:id="rId13"/>
    <p:sldId id="289" r:id="rId14"/>
    <p:sldId id="267" r:id="rId15"/>
    <p:sldId id="293" r:id="rId16"/>
    <p:sldId id="295" r:id="rId17"/>
    <p:sldId id="294" r:id="rId18"/>
    <p:sldId id="296" r:id="rId1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9221" autoAdjust="0"/>
  </p:normalViewPr>
  <p:slideViewPr>
    <p:cSldViewPr snapToGrid="0">
      <p:cViewPr varScale="1">
        <p:scale>
          <a:sx n="54" d="100"/>
          <a:sy n="54" d="100"/>
        </p:scale>
        <p:origin x="864" y="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E422-188F-4315-BB58-A0F8267E1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DEEA0-31FF-44C0-B636-0CB4B896C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28CE6-BD40-4172-9F49-D4D0E0BD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BFD44-BD6B-4C89-906F-2E5BD337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F76C-B393-4B1D-B892-271868A8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930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B556-8627-4555-8F4E-EBB94C30F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806C1-8A3C-4D5D-957B-D0E1B3C77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27B3D-3E76-4F15-9A85-E6FBF083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5C1DD-B42D-44B4-8E2C-5155ECA2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DAB7D-F068-4616-B61F-5711C8EA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149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49790-52DC-456E-8AB2-E635D0B63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A487B-4403-47F5-B973-3CB6F53EF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1F0C3-D265-4164-BB68-E04A7829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DC519-7F76-407B-8A20-6B512E64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34BEF-D36E-42BB-8DF3-349B5D8E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020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695F-DC5B-4206-8C4A-69D5108D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2E62C-DF51-475D-A676-795A395CE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69935-0A75-497B-A6E7-6D0E1264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48197-C94A-4244-A11F-CA691DC99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4E93C-1993-42F6-926B-BA72A4A2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380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8468-2007-47D8-8A0E-460E5000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3C6CD-A8DE-46BB-8CFE-8A709CC24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86548-6D70-4F9F-8DE2-3B6648D6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6AB5D-00D4-453B-A00B-4C7F56F1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F5DE8-3B77-485E-8618-F1E5D720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417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C823-71E3-4B51-82CF-A44A955A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448EC-41F4-43D2-B9D0-B59DBB08F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A51C8-0318-44C1-BB30-9B5B94ED3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78F72-8954-4E66-8BC6-FD99A2A3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2B1A4-8E38-4807-967D-80F67FE6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604AC-2D3E-4BBC-A556-F0194FEB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087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F1E6-24DE-4C9D-8ADF-1DBC6848C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7695C-F8AC-42C6-A975-ECC1C07C6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BA2FD-5D39-45ED-8A20-C4B473AE8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E56EBC-721A-4017-BA37-12EF136A0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6FCB1-BDB6-479E-B635-AA0AE7CA7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961720-2014-44AD-A1E8-A494962D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4AC1AA-9A48-41D0-9851-E9693FC5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253E29-C80C-4806-AC69-2AF4BEE8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961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969C0-6184-4A52-A445-88EE9664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0E1F4-8283-45C8-841E-74B7D3BF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D735E-1B2F-4410-8BE2-628C9A22A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95D11-9EF9-4262-908A-533791A6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625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4D9DEB-4E05-40B6-913A-B00982FC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37EF1-22F4-429B-8964-E2CE1687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76AAB-A3E9-4FD2-95AE-34554065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515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3F72-4E73-47C3-9CA1-A3102A9D0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FE51B-709A-471D-A164-08544B928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87DCA-49EC-49A1-A39C-DA3E0F768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05006-C439-459A-A7BF-AF97BFF5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D4A6D-4CE0-425C-8B5E-443CDFF7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414F3-805E-4017-9B01-69A45BE6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91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07E9-2765-4C31-B1BA-06A8D966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E45E7-3D93-4167-8904-D5265432A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80A0A-1066-44C8-8CA3-F56E0D51B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C7267-97AC-46BF-BDFD-CD7CC17B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F7B1-0EC4-480B-8296-E359CC2E77EE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85424-E517-4390-81DA-E67A5F72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9C854-932B-4F2E-A22E-D1975BBD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348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2FFB4-9E23-41F4-85C5-1F6E28D8C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A5FEC-9C6E-4F66-B289-6A884C70B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2EB6A-DCAB-42E0-8444-62A3CEFC5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EF7B1-0EC4-480B-8296-E359CC2E77EE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3665A-B970-48CD-867F-EA0F43CFC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CDA6C-99B4-4130-9994-350FACEAB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10B3A-EC9E-4F60-8277-1721AD2824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723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840" y="54305"/>
            <a:ext cx="113388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אנו שמחים שסיימת בהצלחה את שלב ההיכרות.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כעת נעבור לשלב השני והעיקרי של המטלה, בו נפקיד בידך את תפקיד מנהל/ת החברה - לבחור מי מהנציגים יצא לשוק כדי למכור את המוצרים שלו.</a:t>
            </a:r>
            <a:br>
              <a:rPr lang="he-IL" dirty="0"/>
            </a:b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40" y="4914554"/>
            <a:ext cx="1428750" cy="952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840" y="4914554"/>
            <a:ext cx="1428750" cy="952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557" y="4763929"/>
            <a:ext cx="1042887" cy="130061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69" y="3409084"/>
            <a:ext cx="1495425" cy="10382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87" y="3409083"/>
            <a:ext cx="1495425" cy="10382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440" y="3499570"/>
            <a:ext cx="971550" cy="8572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458" y="3499570"/>
            <a:ext cx="971550" cy="8572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81" y="2087255"/>
            <a:ext cx="609600" cy="115252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59" y="2085370"/>
            <a:ext cx="371475" cy="115252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852" y="2037484"/>
            <a:ext cx="466725" cy="120015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108" y="2054457"/>
            <a:ext cx="476250" cy="1181100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>
            <a:off x="3981796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053629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205728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045625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0155381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062253" y="3237633"/>
            <a:ext cx="8109754" cy="1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780" y="4763929"/>
            <a:ext cx="1042887" cy="13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01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0358374-FD69-46E7-9558-6565A17940CF}"/>
              </a:ext>
            </a:extLst>
          </p:cNvPr>
          <p:cNvSpPr txBox="1"/>
          <p:nvPr/>
        </p:nvSpPr>
        <p:spPr>
          <a:xfrm>
            <a:off x="2032641" y="4353229"/>
            <a:ext cx="196685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הפרי שהנציג הספציפי מנסה למכור בשוק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A84524-8142-4B7E-8D34-8E9D028466BC}"/>
              </a:ext>
            </a:extLst>
          </p:cNvPr>
          <p:cNvCxnSpPr/>
          <p:nvPr/>
        </p:nvCxnSpPr>
        <p:spPr>
          <a:xfrm flipV="1">
            <a:off x="3065065" y="3776669"/>
            <a:ext cx="756657" cy="658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icture containing clothing, suit, shirt&#10;&#10;Description automatically generated">
            <a:extLst>
              <a:ext uri="{FF2B5EF4-FFF2-40B4-BE49-F238E27FC236}">
                <a16:creationId xmlns:a16="http://schemas.microsoft.com/office/drawing/2014/main" id="{C31F082C-F168-440B-B491-279CEC522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07" y="1018368"/>
            <a:ext cx="609600" cy="1152525"/>
          </a:xfrm>
          <a:prstGeom prst="rect">
            <a:avLst/>
          </a:prstGeom>
        </p:spPr>
      </p:pic>
      <p:pic>
        <p:nvPicPr>
          <p:cNvPr id="17" name="Picture 16" descr="A close up of a box&#10;&#10;Description automatically generated">
            <a:extLst>
              <a:ext uri="{FF2B5EF4-FFF2-40B4-BE49-F238E27FC236}">
                <a16:creationId xmlns:a16="http://schemas.microsoft.com/office/drawing/2014/main" id="{0825FC71-B917-44BF-AC12-005E26506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10" y="4214811"/>
            <a:ext cx="1943100" cy="18478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E69201C-FB31-420D-99DF-847E243128A4}"/>
              </a:ext>
            </a:extLst>
          </p:cNvPr>
          <p:cNvSpPr/>
          <p:nvPr/>
        </p:nvSpPr>
        <p:spPr>
          <a:xfrm>
            <a:off x="3037490" y="2544173"/>
            <a:ext cx="5549462" cy="16706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67216658-2804-426D-8610-D8A66086B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06" y="2860379"/>
            <a:ext cx="14954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93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7216658-2804-426D-8610-D8A66086B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06" y="2860379"/>
            <a:ext cx="1495425" cy="1038225"/>
          </a:xfrm>
          <a:prstGeom prst="rect">
            <a:avLst/>
          </a:prstGeom>
        </p:spPr>
      </p:pic>
      <p:pic>
        <p:nvPicPr>
          <p:cNvPr id="15" name="Picture 14" descr="A picture containing clothing, suit, shirt&#10;&#10;Description automatically generated">
            <a:extLst>
              <a:ext uri="{FF2B5EF4-FFF2-40B4-BE49-F238E27FC236}">
                <a16:creationId xmlns:a16="http://schemas.microsoft.com/office/drawing/2014/main" id="{C31F082C-F168-440B-B491-279CEC522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07" y="1018368"/>
            <a:ext cx="609600" cy="1152525"/>
          </a:xfrm>
          <a:prstGeom prst="rect">
            <a:avLst/>
          </a:prstGeom>
        </p:spPr>
      </p:pic>
      <p:pic>
        <p:nvPicPr>
          <p:cNvPr id="17" name="Picture 16" descr="A close up of a box&#10;&#10;Description automatically generated">
            <a:extLst>
              <a:ext uri="{FF2B5EF4-FFF2-40B4-BE49-F238E27FC236}">
                <a16:creationId xmlns:a16="http://schemas.microsoft.com/office/drawing/2014/main" id="{0825FC71-B917-44BF-AC12-005E26506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10" y="4214811"/>
            <a:ext cx="1943100" cy="18478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E69201C-FB31-420D-99DF-847E243128A4}"/>
              </a:ext>
            </a:extLst>
          </p:cNvPr>
          <p:cNvSpPr/>
          <p:nvPr/>
        </p:nvSpPr>
        <p:spPr>
          <a:xfrm>
            <a:off x="3037490" y="2544173"/>
            <a:ext cx="5549462" cy="16706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9" name="Picture 8" descr="A picture containing object, clock, plate&#10;&#10;Description automatically generated">
            <a:extLst>
              <a:ext uri="{FF2B5EF4-FFF2-40B4-BE49-F238E27FC236}">
                <a16:creationId xmlns:a16="http://schemas.microsoft.com/office/drawing/2014/main" id="{9215FD65-FA72-41C5-AE44-4BE58FB708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923" y="2955834"/>
            <a:ext cx="818326" cy="80913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7D4E9D-5D8F-4D31-BBA1-92C6FB758D2E}"/>
              </a:ext>
            </a:extLst>
          </p:cNvPr>
          <p:cNvCxnSpPr/>
          <p:nvPr/>
        </p:nvCxnSpPr>
        <p:spPr>
          <a:xfrm flipV="1">
            <a:off x="5160579" y="3764966"/>
            <a:ext cx="433884" cy="53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0F1CFF-8858-48AA-9124-B56576D4EA95}"/>
              </a:ext>
            </a:extLst>
          </p:cNvPr>
          <p:cNvSpPr txBox="1"/>
          <p:nvPr/>
        </p:nvSpPr>
        <p:spPr>
          <a:xfrm>
            <a:off x="4590589" y="4264925"/>
            <a:ext cx="113997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הצלחנו למכור!</a:t>
            </a:r>
          </a:p>
        </p:txBody>
      </p:sp>
    </p:spTree>
    <p:extLst>
      <p:ext uri="{BB962C8B-B14F-4D97-AF65-F5344CB8AC3E}">
        <p14:creationId xmlns:p14="http://schemas.microsoft.com/office/powerpoint/2010/main" val="1519390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A84524-8142-4B7E-8D34-8E9D028466BC}"/>
              </a:ext>
            </a:extLst>
          </p:cNvPr>
          <p:cNvCxnSpPr/>
          <p:nvPr/>
        </p:nvCxnSpPr>
        <p:spPr>
          <a:xfrm flipH="1">
            <a:off x="7949454" y="3777602"/>
            <a:ext cx="802830" cy="785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picture containing clothing, suit, shirt&#10;&#10;Description automatically generated">
            <a:extLst>
              <a:ext uri="{FF2B5EF4-FFF2-40B4-BE49-F238E27FC236}">
                <a16:creationId xmlns:a16="http://schemas.microsoft.com/office/drawing/2014/main" id="{C31F082C-F168-440B-B491-279CEC522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07" y="1018368"/>
            <a:ext cx="609600" cy="1152525"/>
          </a:xfrm>
          <a:prstGeom prst="rect">
            <a:avLst/>
          </a:prstGeom>
        </p:spPr>
      </p:pic>
      <p:pic>
        <p:nvPicPr>
          <p:cNvPr id="17" name="Picture 16" descr="A picture containing table&#10;&#10;Description automatically generated">
            <a:extLst>
              <a:ext uri="{FF2B5EF4-FFF2-40B4-BE49-F238E27FC236}">
                <a16:creationId xmlns:a16="http://schemas.microsoft.com/office/drawing/2014/main" id="{0BC46741-93B6-4E14-A642-39AB2EA55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807" y="2643186"/>
            <a:ext cx="1876425" cy="1571625"/>
          </a:xfrm>
          <a:prstGeom prst="rect">
            <a:avLst/>
          </a:prstGeom>
        </p:spPr>
      </p:pic>
      <p:pic>
        <p:nvPicPr>
          <p:cNvPr id="18" name="Picture 17" descr="A close up of a box&#10;&#10;Description automatically generated">
            <a:extLst>
              <a:ext uri="{FF2B5EF4-FFF2-40B4-BE49-F238E27FC236}">
                <a16:creationId xmlns:a16="http://schemas.microsoft.com/office/drawing/2014/main" id="{0825FC71-B917-44BF-AC12-005E26506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10" y="4214811"/>
            <a:ext cx="1943100" cy="18478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E69201C-FB31-420D-99DF-847E243128A4}"/>
              </a:ext>
            </a:extLst>
          </p:cNvPr>
          <p:cNvSpPr/>
          <p:nvPr/>
        </p:nvSpPr>
        <p:spPr>
          <a:xfrm>
            <a:off x="3065065" y="4303417"/>
            <a:ext cx="5549462" cy="17592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7080E-894C-4CBF-9325-631547C72828}"/>
              </a:ext>
            </a:extLst>
          </p:cNvPr>
          <p:cNvSpPr txBox="1"/>
          <p:nvPr/>
        </p:nvSpPr>
        <p:spPr>
          <a:xfrm>
            <a:off x="8752284" y="3131271"/>
            <a:ext cx="248015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אותו הדבר עם הבגד, כעת נלחץ על </a:t>
            </a:r>
            <a:r>
              <a:rPr lang="en-GB" dirty="0"/>
              <a:t>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97777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A84524-8142-4B7E-8D34-8E9D028466BC}"/>
              </a:ext>
            </a:extLst>
          </p:cNvPr>
          <p:cNvCxnSpPr/>
          <p:nvPr/>
        </p:nvCxnSpPr>
        <p:spPr>
          <a:xfrm flipH="1">
            <a:off x="7949454" y="3777602"/>
            <a:ext cx="802830" cy="785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picture containing clothing, suit, shirt&#10;&#10;Description automatically generated">
            <a:extLst>
              <a:ext uri="{FF2B5EF4-FFF2-40B4-BE49-F238E27FC236}">
                <a16:creationId xmlns:a16="http://schemas.microsoft.com/office/drawing/2014/main" id="{C31F082C-F168-440B-B491-279CEC522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07" y="1018368"/>
            <a:ext cx="609600" cy="1152525"/>
          </a:xfrm>
          <a:prstGeom prst="rect">
            <a:avLst/>
          </a:prstGeom>
        </p:spPr>
      </p:pic>
      <p:pic>
        <p:nvPicPr>
          <p:cNvPr id="17" name="Picture 16" descr="A picture containing table&#10;&#10;Description automatically generated">
            <a:extLst>
              <a:ext uri="{FF2B5EF4-FFF2-40B4-BE49-F238E27FC236}">
                <a16:creationId xmlns:a16="http://schemas.microsoft.com/office/drawing/2014/main" id="{0BC46741-93B6-4E14-A642-39AB2EA55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807" y="2643186"/>
            <a:ext cx="1876425" cy="157162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E69201C-FB31-420D-99DF-847E243128A4}"/>
              </a:ext>
            </a:extLst>
          </p:cNvPr>
          <p:cNvSpPr/>
          <p:nvPr/>
        </p:nvSpPr>
        <p:spPr>
          <a:xfrm>
            <a:off x="3065065" y="4303417"/>
            <a:ext cx="5549462" cy="17592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F03E0DE-4E73-40E1-868F-5B7DD199E0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281" y="4706789"/>
            <a:ext cx="1428750" cy="952500"/>
          </a:xfrm>
          <a:prstGeom prst="rect">
            <a:avLst/>
          </a:prstGeom>
        </p:spPr>
      </p:pic>
      <p:pic>
        <p:nvPicPr>
          <p:cNvPr id="10" name="Picture 9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0C825AA7-2C03-42D2-9A0B-5C1DD17BAE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089" y="4740626"/>
            <a:ext cx="863414" cy="8634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156956-9F62-4E5D-AF4B-E64983907C44}"/>
              </a:ext>
            </a:extLst>
          </p:cNvPr>
          <p:cNvSpPr txBox="1"/>
          <p:nvPr/>
        </p:nvSpPr>
        <p:spPr>
          <a:xfrm>
            <a:off x="7949454" y="1746277"/>
            <a:ext cx="2805830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לא הצלחנו למכור!</a:t>
            </a:r>
          </a:p>
          <a:p>
            <a:pPr algn="r"/>
            <a:r>
              <a:rPr lang="he-IL" dirty="0"/>
              <a:t>אולי כדאי לנסות ולבחור נציג אחר בפעם הבאה, ואולי הכישלון היה מקרי וכדאי לבחור בו שוב. </a:t>
            </a:r>
          </a:p>
          <a:p>
            <a:pPr algn="r"/>
            <a:r>
              <a:rPr lang="he-IL" dirty="0"/>
              <a:t>ככל שנעקוב לאורך הניסוי נדע טוב יותר ונרוויח יותר.</a:t>
            </a:r>
          </a:p>
        </p:txBody>
      </p:sp>
    </p:spTree>
    <p:extLst>
      <p:ext uri="{BB962C8B-B14F-4D97-AF65-F5344CB8AC3E}">
        <p14:creationId xmlns:p14="http://schemas.microsoft.com/office/powerpoint/2010/main" val="3347801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2307" y="897"/>
            <a:ext cx="1103085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b="1" dirty="0"/>
              <a:t>חשוב:</a:t>
            </a:r>
          </a:p>
          <a:p>
            <a:pPr marL="342900" indent="-342900" algn="r" rt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b="1" dirty="0"/>
              <a:t>למיקום המוצרים על המסך (דוכן מימין או משמאל) ולסדר המכירה (אם הבגד או הפרי נמכרים קודם) אין משמעות </a:t>
            </a:r>
            <a:r>
              <a:rPr lang="he-IL" dirty="0"/>
              <a:t>- הם אינם קובעים בשום דרך את שווי המוצר או את הסיכוי למכירה מוצלחת.</a:t>
            </a:r>
          </a:p>
          <a:p>
            <a:pPr marL="342900" indent="-342900" algn="r" rt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b="1" dirty="0"/>
              <a:t>הסיכויים למכור הם יחסיים </a:t>
            </a:r>
            <a:r>
              <a:rPr lang="he-IL" dirty="0"/>
              <a:t>– כלומר, גם אם המוצר לא נמכר זה לא אומר שהוא לא מבוקש. גם מוצר עם ביקוש גבוה יכול להיכשל לפעמים. גם מוצר עם ביקוש גבוה, לדוגמא, 80% ביקוש - ב20% מהמקרים לא תצליח למכור. לכן צריך לשים לב להצלחה לאורך זמן.</a:t>
            </a:r>
          </a:p>
          <a:p>
            <a:pPr algn="r" rtl="1"/>
            <a:endParaRPr lang="he-IL" sz="2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488" y="5250885"/>
            <a:ext cx="1428750" cy="952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88" y="5250885"/>
            <a:ext cx="1428750" cy="9525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05" y="5100260"/>
            <a:ext cx="1042887" cy="130061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17" y="3745415"/>
            <a:ext cx="1495425" cy="10382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135" y="3745414"/>
            <a:ext cx="1495425" cy="10382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888" y="3835901"/>
            <a:ext cx="971550" cy="8572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906" y="3835901"/>
            <a:ext cx="971550" cy="8572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629" y="2423586"/>
            <a:ext cx="609600" cy="11525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907" y="2421701"/>
            <a:ext cx="371475" cy="11525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300" y="2373815"/>
            <a:ext cx="466725" cy="12001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556" y="2390788"/>
            <a:ext cx="476250" cy="1181100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3929244" y="2355197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001077" y="2355197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153176" y="2355197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993073" y="2355197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0102829" y="2355197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2009701" y="3573964"/>
            <a:ext cx="8109754" cy="1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228" y="5100260"/>
            <a:ext cx="1042887" cy="13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07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8D9E2E-2C9C-4DF9-A20D-25FBC9E1BE43}"/>
              </a:ext>
            </a:extLst>
          </p:cNvPr>
          <p:cNvSpPr/>
          <p:nvPr/>
        </p:nvSpPr>
        <p:spPr>
          <a:xfrm>
            <a:off x="3630723" y="2967335"/>
            <a:ext cx="49305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dirty="0"/>
              <a:t>כעת נעשה כמה שאלות כדי לוודא הבנה של המטלה.</a:t>
            </a:r>
          </a:p>
          <a:p>
            <a:pPr algn="r"/>
            <a:endParaRPr lang="he-IL" dirty="0"/>
          </a:p>
          <a:p>
            <a:pPr algn="r"/>
            <a:r>
              <a:rPr lang="he-IL" dirty="0"/>
              <a:t>לחץ על רווח כדי להתחיל.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45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8D9E2E-2C9C-4DF9-A20D-25FBC9E1BE43}"/>
              </a:ext>
            </a:extLst>
          </p:cNvPr>
          <p:cNvSpPr/>
          <p:nvPr/>
        </p:nvSpPr>
        <p:spPr>
          <a:xfrm>
            <a:off x="4891313" y="2505670"/>
            <a:ext cx="27824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dirty="0"/>
              <a:t>כעת נתחיל את שלב האימון.</a:t>
            </a:r>
          </a:p>
          <a:p>
            <a:pPr algn="r"/>
            <a:endParaRPr lang="he-IL" dirty="0"/>
          </a:p>
          <a:p>
            <a:pPr algn="r"/>
            <a:r>
              <a:rPr lang="he-IL" dirty="0"/>
              <a:t>לחץ על רווח כדי להתחיל.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05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8D9E2E-2C9C-4DF9-A20D-25FBC9E1BE43}"/>
              </a:ext>
            </a:extLst>
          </p:cNvPr>
          <p:cNvSpPr/>
          <p:nvPr/>
        </p:nvSpPr>
        <p:spPr>
          <a:xfrm>
            <a:off x="4194629" y="2505670"/>
            <a:ext cx="34791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dirty="0"/>
              <a:t>הסתיים שלב האימון.</a:t>
            </a:r>
          </a:p>
          <a:p>
            <a:pPr algn="r"/>
            <a:endParaRPr lang="he-IL" dirty="0"/>
          </a:p>
          <a:p>
            <a:pPr algn="r"/>
            <a:r>
              <a:rPr lang="he-IL" dirty="0"/>
              <a:t>לחץ על רווח כדי להתחיל את הניסוי.</a:t>
            </a:r>
          </a:p>
          <a:p>
            <a:pPr algn="r"/>
            <a:endParaRPr lang="he-IL" dirty="0"/>
          </a:p>
          <a:p>
            <a:pPr algn="r"/>
            <a:r>
              <a:rPr lang="he-IL" dirty="0"/>
              <a:t>בהצלחה!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02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8D9E2E-2C9C-4DF9-A20D-25FBC9E1BE43}"/>
              </a:ext>
            </a:extLst>
          </p:cNvPr>
          <p:cNvSpPr/>
          <p:nvPr/>
        </p:nvSpPr>
        <p:spPr>
          <a:xfrm>
            <a:off x="4194629" y="2505670"/>
            <a:ext cx="3479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dirty="0"/>
              <a:t>הניסוי נגמר. תודה על ההשתתפות.</a:t>
            </a:r>
          </a:p>
          <a:p>
            <a:pPr algn="r"/>
            <a:endParaRPr lang="he-IL" dirty="0"/>
          </a:p>
          <a:p>
            <a:pPr algn="r"/>
            <a:r>
              <a:rPr lang="he-IL" dirty="0"/>
              <a:t>נא לקרוא לנסיין.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47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840" y="54305"/>
            <a:ext cx="113388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בכל צעד עליך לבחור באחד מתוך שני המוכרים האפשריים. אותו מוכר או מוכרת יצא לשוק, וינסה למכור את מוצריו.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r>
              <a:rPr lang="he-IL" dirty="0"/>
              <a:t>לאחר בחירת המוכר תקבלו פידבק על תוצאות המכירה – האם המוכר שנבחר הצליח או לא הצליח למכור את המוצרים שלו. </a:t>
            </a:r>
            <a:br>
              <a:rPr lang="he-IL" dirty="0"/>
            </a:b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40" y="4914554"/>
            <a:ext cx="1428750" cy="952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840" y="4914554"/>
            <a:ext cx="1428750" cy="952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557" y="4763929"/>
            <a:ext cx="1042887" cy="130061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69" y="3409084"/>
            <a:ext cx="1495425" cy="10382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87" y="3409083"/>
            <a:ext cx="1495425" cy="10382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440" y="3499570"/>
            <a:ext cx="971550" cy="8572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458" y="3499570"/>
            <a:ext cx="971550" cy="8572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81" y="2087255"/>
            <a:ext cx="609600" cy="115252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59" y="2085370"/>
            <a:ext cx="371475" cy="115252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852" y="2037484"/>
            <a:ext cx="466725" cy="120015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108" y="2054457"/>
            <a:ext cx="476250" cy="1181100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>
            <a:off x="3981796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053629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205728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045625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0155381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062253" y="3237633"/>
            <a:ext cx="8109754" cy="1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780" y="4763929"/>
            <a:ext cx="1042887" cy="13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2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840" y="54305"/>
            <a:ext cx="113388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המטרה שלך היא להרוויח כמה שיותר כסף, כאשר הכסף שייצבר במהלך הניסוי יכול להוות בונוס כספי עבור השתתפותך בניסוי. </a:t>
            </a:r>
            <a:endParaRPr lang="en-US" dirty="0"/>
          </a:p>
          <a:p>
            <a:pPr algn="r" rtl="1"/>
            <a:br>
              <a:rPr lang="en-US" dirty="0"/>
            </a:br>
            <a:r>
              <a:rPr lang="he-IL" dirty="0"/>
              <a:t>כעת נסביר כיצד המשחק מתנהל.</a:t>
            </a:r>
          </a:p>
          <a:p>
            <a:pPr algn="r" rtl="1"/>
            <a:br>
              <a:rPr lang="he-IL" dirty="0"/>
            </a:b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40" y="4914554"/>
            <a:ext cx="1428750" cy="952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840" y="4914554"/>
            <a:ext cx="1428750" cy="952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557" y="4763929"/>
            <a:ext cx="1042887" cy="130061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69" y="3409084"/>
            <a:ext cx="1495425" cy="10382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87" y="3409083"/>
            <a:ext cx="1495425" cy="10382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440" y="3499570"/>
            <a:ext cx="971550" cy="8572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458" y="3499570"/>
            <a:ext cx="971550" cy="8572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81" y="2087255"/>
            <a:ext cx="609600" cy="115252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59" y="2085370"/>
            <a:ext cx="371475" cy="115252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852" y="2037484"/>
            <a:ext cx="466725" cy="120015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108" y="2054457"/>
            <a:ext cx="476250" cy="1181100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>
            <a:off x="3981796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053629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205728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045625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0155381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062253" y="3237633"/>
            <a:ext cx="8109754" cy="1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780" y="4763929"/>
            <a:ext cx="1042887" cy="13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0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71860" y="196562"/>
            <a:ext cx="11030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כל אחד מארבעת המוצרים בעל שווי מסוים בשוק. השווי זה אינו קבוע, אלא משתנה לאורך הזמן.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המטרה שלך היא לעשות בחירות שירוויחו לך כמה שיותר כסף.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l="5100" b="16093"/>
          <a:stretch/>
        </p:blipFill>
        <p:spPr>
          <a:xfrm>
            <a:off x="3274739" y="1923912"/>
            <a:ext cx="5379302" cy="27403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29390" y="465676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זמן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56648" y="310944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שווי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752975" y="-323850"/>
            <a:ext cx="57150" cy="85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BC7B7-2A92-439C-BC39-6EDCFA236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053" y="2437491"/>
            <a:ext cx="859079" cy="169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9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798287" y="0"/>
            <a:ext cx="11030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he-IL" dirty="0"/>
          </a:p>
          <a:p>
            <a:pPr algn="r" rtl="1"/>
            <a:r>
              <a:rPr lang="he-IL" dirty="0"/>
              <a:t>חשוב לזכור! מוצר שטוב בשלב מסוים במשחק, יכול להפוך להיות פחות או יותר טוב בהמשך.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לכן יש לשמור על ריכוז לאורך המטלה.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l="5100" b="16093"/>
          <a:stretch/>
        </p:blipFill>
        <p:spPr>
          <a:xfrm>
            <a:off x="3274739" y="1923912"/>
            <a:ext cx="5379302" cy="27403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29390" y="465676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זמן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56648" y="310944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שווי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752975" y="-323850"/>
            <a:ext cx="57150" cy="85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BC7B7-2A92-439C-BC39-6EDCFA236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053" y="2437491"/>
            <a:ext cx="859079" cy="169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5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752255" y="228891"/>
            <a:ext cx="10477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dirty="0"/>
              <a:t>כעת, ננסה מספר צעדים כהדגמה. לפני שנתחיל יש לנסות לשנן היטב אלו מוצרים מוכר כל נציג.</a:t>
            </a:r>
          </a:p>
          <a:p>
            <a:pPr algn="r"/>
            <a:endParaRPr lang="he-IL" dirty="0"/>
          </a:p>
          <a:p>
            <a:pPr algn="r"/>
            <a:r>
              <a:rPr lang="he-IL" dirty="0"/>
              <a:t> שימו לב שכל נציג מוכר אך ורק את המוצרים המוצגים ורק אותם הוא יכול למכור בשוק.</a:t>
            </a:r>
            <a:br>
              <a:rPr lang="he-IL" dirty="0"/>
            </a:b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40" y="4914554"/>
            <a:ext cx="1428750" cy="9525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840" y="4914554"/>
            <a:ext cx="1428750" cy="9525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557" y="4763929"/>
            <a:ext cx="1042887" cy="130061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69" y="3409084"/>
            <a:ext cx="1495425" cy="10382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87" y="3409083"/>
            <a:ext cx="1495425" cy="10382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440" y="3499570"/>
            <a:ext cx="971550" cy="8572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458" y="3499570"/>
            <a:ext cx="971550" cy="8572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81" y="2087255"/>
            <a:ext cx="609600" cy="11525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59" y="2085370"/>
            <a:ext cx="371475" cy="115252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852" y="2037484"/>
            <a:ext cx="466725" cy="120015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108" y="2054457"/>
            <a:ext cx="476250" cy="11811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3981796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053629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205728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045625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155381" y="2018866"/>
            <a:ext cx="16626" cy="43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062253" y="3237633"/>
            <a:ext cx="8109754" cy="1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780" y="4763929"/>
            <a:ext cx="1042887" cy="13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7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lothing, suit, shirt&#10;&#10;Description automatically generated">
            <a:extLst>
              <a:ext uri="{FF2B5EF4-FFF2-40B4-BE49-F238E27FC236}">
                <a16:creationId xmlns:a16="http://schemas.microsoft.com/office/drawing/2014/main" id="{C31F082C-F168-440B-B491-279CEC522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07" y="1018368"/>
            <a:ext cx="609600" cy="1152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6E8F5D-757B-44DE-83C7-0A6F9F3D0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210" y="970743"/>
            <a:ext cx="466725" cy="1200150"/>
          </a:xfrm>
          <a:prstGeom prst="rect">
            <a:avLst/>
          </a:prstGeom>
        </p:spPr>
      </p:pic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0BC46741-93B6-4E14-A642-39AB2EA55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807" y="2643186"/>
            <a:ext cx="1876425" cy="1571625"/>
          </a:xfrm>
          <a:prstGeom prst="rect">
            <a:avLst/>
          </a:prstGeom>
        </p:spPr>
      </p:pic>
      <p:pic>
        <p:nvPicPr>
          <p:cNvPr id="13" name="Picture 12" descr="A close up of a box&#10;&#10;Description automatically generated">
            <a:extLst>
              <a:ext uri="{FF2B5EF4-FFF2-40B4-BE49-F238E27FC236}">
                <a16:creationId xmlns:a16="http://schemas.microsoft.com/office/drawing/2014/main" id="{0825FC71-B917-44BF-AC12-005E265062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10" y="4214811"/>
            <a:ext cx="1943100" cy="18478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260" y="2982633"/>
            <a:ext cx="1885950" cy="1123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807" y="4938711"/>
            <a:ext cx="1885950" cy="11239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E69201C-FB31-420D-99DF-847E243128A4}"/>
              </a:ext>
            </a:extLst>
          </p:cNvPr>
          <p:cNvSpPr/>
          <p:nvPr/>
        </p:nvSpPr>
        <p:spPr>
          <a:xfrm>
            <a:off x="3111062" y="709806"/>
            <a:ext cx="5549462" cy="17696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A7B21-0986-46F5-B78C-7AA1CF193AA3}"/>
              </a:ext>
            </a:extLst>
          </p:cNvPr>
          <p:cNvSpPr txBox="1"/>
          <p:nvPr/>
        </p:nvSpPr>
        <p:spPr>
          <a:xfrm>
            <a:off x="4480661" y="1247651"/>
            <a:ext cx="293536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dirty="0"/>
              <a:t>נבחר מי ימכור את החפצים שלו בשוק בעזרת המקשים </a:t>
            </a:r>
            <a:r>
              <a:rPr lang="en-GB" dirty="0"/>
              <a:t>k</a:t>
            </a:r>
            <a:r>
              <a:rPr lang="he-IL" dirty="0"/>
              <a:t> ו</a:t>
            </a:r>
            <a:r>
              <a:rPr lang="en-GB" dirty="0"/>
              <a:t>s </a:t>
            </a:r>
            <a:endParaRPr lang="he-IL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13650B-0361-4C51-A781-285B43F5326B}"/>
              </a:ext>
            </a:extLst>
          </p:cNvPr>
          <p:cNvCxnSpPr>
            <a:cxnSpLocks/>
          </p:cNvCxnSpPr>
          <p:nvPr/>
        </p:nvCxnSpPr>
        <p:spPr>
          <a:xfrm flipH="1">
            <a:off x="3909625" y="1570817"/>
            <a:ext cx="5274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13650B-0361-4C51-A781-285B43F5326B}"/>
              </a:ext>
            </a:extLst>
          </p:cNvPr>
          <p:cNvCxnSpPr>
            <a:cxnSpLocks/>
          </p:cNvCxnSpPr>
          <p:nvPr/>
        </p:nvCxnSpPr>
        <p:spPr>
          <a:xfrm flipV="1">
            <a:off x="7359380" y="1570817"/>
            <a:ext cx="5709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3650B-0361-4C51-A781-285B43F5326B}"/>
              </a:ext>
            </a:extLst>
          </p:cNvPr>
          <p:cNvCxnSpPr>
            <a:cxnSpLocks/>
          </p:cNvCxnSpPr>
          <p:nvPr/>
        </p:nvCxnSpPr>
        <p:spPr>
          <a:xfrm>
            <a:off x="2861929" y="3605048"/>
            <a:ext cx="585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8A7B21-0986-46F5-B78C-7AA1CF193AA3}"/>
              </a:ext>
            </a:extLst>
          </p:cNvPr>
          <p:cNvSpPr txBox="1"/>
          <p:nvPr/>
        </p:nvSpPr>
        <p:spPr>
          <a:xfrm>
            <a:off x="132354" y="3383999"/>
            <a:ext cx="273269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כאן המוכר שיבחר ינסה למכור את הפרי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8A7B21-0986-46F5-B78C-7AA1CF193AA3}"/>
              </a:ext>
            </a:extLst>
          </p:cNvPr>
          <p:cNvSpPr txBox="1"/>
          <p:nvPr/>
        </p:nvSpPr>
        <p:spPr>
          <a:xfrm>
            <a:off x="8490875" y="5261603"/>
            <a:ext cx="273269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כאן המוכר שיבחר ינסה למכור את הבגד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113650B-0361-4C51-A781-285B43F5326B}"/>
              </a:ext>
            </a:extLst>
          </p:cNvPr>
          <p:cNvCxnSpPr>
            <a:cxnSpLocks/>
          </p:cNvCxnSpPr>
          <p:nvPr/>
        </p:nvCxnSpPr>
        <p:spPr>
          <a:xfrm flipH="1" flipV="1">
            <a:off x="8133029" y="5500684"/>
            <a:ext cx="5274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E051E7-38A2-4B07-A889-E910D8352FF0}"/>
              </a:ext>
            </a:extLst>
          </p:cNvPr>
          <p:cNvSpPr txBox="1"/>
          <p:nvPr/>
        </p:nvSpPr>
        <p:spPr>
          <a:xfrm>
            <a:off x="4018553" y="1277257"/>
            <a:ext cx="263162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endParaRPr lang="LID4096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7220D9-71E3-47AB-B3C3-5861B0E88B3D}"/>
              </a:ext>
            </a:extLst>
          </p:cNvPr>
          <p:cNvSpPr txBox="1"/>
          <p:nvPr/>
        </p:nvSpPr>
        <p:spPr>
          <a:xfrm>
            <a:off x="7558418" y="1279387"/>
            <a:ext cx="263162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8859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13650B-0361-4C51-A781-285B43F5326B}"/>
              </a:ext>
            </a:extLst>
          </p:cNvPr>
          <p:cNvCxnSpPr>
            <a:cxnSpLocks/>
          </p:cNvCxnSpPr>
          <p:nvPr/>
        </p:nvCxnSpPr>
        <p:spPr>
          <a:xfrm flipV="1">
            <a:off x="2927996" y="1905872"/>
            <a:ext cx="366132" cy="29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B8A7B21-0986-46F5-B78C-7AA1CF193AA3}"/>
              </a:ext>
            </a:extLst>
          </p:cNvPr>
          <p:cNvSpPr txBox="1"/>
          <p:nvPr/>
        </p:nvSpPr>
        <p:spPr>
          <a:xfrm>
            <a:off x="1072705" y="2156290"/>
            <a:ext cx="187642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בחרנו בו באמצעות</a:t>
            </a:r>
          </a:p>
          <a:p>
            <a:pPr algn="r" rtl="1"/>
            <a:r>
              <a:rPr lang="he-IL" dirty="0"/>
              <a:t>המקש </a:t>
            </a:r>
            <a:r>
              <a:rPr lang="en-GB" dirty="0"/>
              <a:t>s</a:t>
            </a:r>
            <a:endParaRPr lang="he-IL" dirty="0"/>
          </a:p>
        </p:txBody>
      </p:sp>
      <p:pic>
        <p:nvPicPr>
          <p:cNvPr id="10" name="Picture 9" descr="A picture containing clothing, suit, shirt&#10;&#10;Description automatically generated">
            <a:extLst>
              <a:ext uri="{FF2B5EF4-FFF2-40B4-BE49-F238E27FC236}">
                <a16:creationId xmlns:a16="http://schemas.microsoft.com/office/drawing/2014/main" id="{C31F082C-F168-440B-B491-279CEC522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07" y="1018368"/>
            <a:ext cx="609600" cy="1152525"/>
          </a:xfrm>
          <a:prstGeom prst="rect">
            <a:avLst/>
          </a:prstGeom>
        </p:spPr>
      </p:pic>
      <p:pic>
        <p:nvPicPr>
          <p:cNvPr id="13" name="Picture 12" descr="A picture containing table&#10;&#10;Description automatically generated">
            <a:extLst>
              <a:ext uri="{FF2B5EF4-FFF2-40B4-BE49-F238E27FC236}">
                <a16:creationId xmlns:a16="http://schemas.microsoft.com/office/drawing/2014/main" id="{0BC46741-93B6-4E14-A642-39AB2EA55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807" y="2643186"/>
            <a:ext cx="1876425" cy="1571625"/>
          </a:xfrm>
          <a:prstGeom prst="rect">
            <a:avLst/>
          </a:prstGeom>
        </p:spPr>
      </p:pic>
      <p:pic>
        <p:nvPicPr>
          <p:cNvPr id="14" name="Picture 13" descr="A close up of a box&#10;&#10;Description automatically generated">
            <a:extLst>
              <a:ext uri="{FF2B5EF4-FFF2-40B4-BE49-F238E27FC236}">
                <a16:creationId xmlns:a16="http://schemas.microsoft.com/office/drawing/2014/main" id="{0825FC71-B917-44BF-AC12-005E26506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619" y="4214811"/>
            <a:ext cx="1943100" cy="18478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E69201C-FB31-420D-99DF-847E243128A4}"/>
              </a:ext>
            </a:extLst>
          </p:cNvPr>
          <p:cNvSpPr/>
          <p:nvPr/>
        </p:nvSpPr>
        <p:spPr>
          <a:xfrm>
            <a:off x="3111062" y="709806"/>
            <a:ext cx="5549462" cy="17696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9982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A84524-8142-4B7E-8D34-8E9D028466BC}"/>
              </a:ext>
            </a:extLst>
          </p:cNvPr>
          <p:cNvCxnSpPr/>
          <p:nvPr/>
        </p:nvCxnSpPr>
        <p:spPr>
          <a:xfrm flipV="1">
            <a:off x="3065065" y="3776669"/>
            <a:ext cx="756657" cy="658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9891FF-D394-4FFB-93CB-4C77C3B2DC9F}"/>
              </a:ext>
            </a:extLst>
          </p:cNvPr>
          <p:cNvSpPr txBox="1"/>
          <p:nvPr/>
        </p:nvSpPr>
        <p:spPr>
          <a:xfrm>
            <a:off x="1184862" y="4313824"/>
            <a:ext cx="237994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לחיצה על </a:t>
            </a:r>
            <a:r>
              <a:rPr lang="en-GB" dirty="0"/>
              <a:t>s </a:t>
            </a:r>
            <a:r>
              <a:rPr lang="he-IL" dirty="0"/>
              <a:t> כדי לחשוף את הפרי של הנציג</a:t>
            </a:r>
          </a:p>
        </p:txBody>
      </p:sp>
      <p:pic>
        <p:nvPicPr>
          <p:cNvPr id="16" name="Picture 15" descr="A picture containing clothing, suit, shirt&#10;&#10;Description automatically generated">
            <a:extLst>
              <a:ext uri="{FF2B5EF4-FFF2-40B4-BE49-F238E27FC236}">
                <a16:creationId xmlns:a16="http://schemas.microsoft.com/office/drawing/2014/main" id="{C31F082C-F168-440B-B491-279CEC522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07" y="1018368"/>
            <a:ext cx="609600" cy="1152525"/>
          </a:xfrm>
          <a:prstGeom prst="rect">
            <a:avLst/>
          </a:prstGeom>
        </p:spPr>
      </p:pic>
      <p:pic>
        <p:nvPicPr>
          <p:cNvPr id="17" name="Picture 16" descr="A picture containing table&#10;&#10;Description automatically generated">
            <a:extLst>
              <a:ext uri="{FF2B5EF4-FFF2-40B4-BE49-F238E27FC236}">
                <a16:creationId xmlns:a16="http://schemas.microsoft.com/office/drawing/2014/main" id="{0BC46741-93B6-4E14-A642-39AB2EA55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807" y="2643186"/>
            <a:ext cx="1876425" cy="1571625"/>
          </a:xfrm>
          <a:prstGeom prst="rect">
            <a:avLst/>
          </a:prstGeom>
        </p:spPr>
      </p:pic>
      <p:pic>
        <p:nvPicPr>
          <p:cNvPr id="18" name="Picture 17" descr="A close up of a box&#10;&#10;Description automatically generated">
            <a:extLst>
              <a:ext uri="{FF2B5EF4-FFF2-40B4-BE49-F238E27FC236}">
                <a16:creationId xmlns:a16="http://schemas.microsoft.com/office/drawing/2014/main" id="{0825FC71-B917-44BF-AC12-005E26506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10" y="4214811"/>
            <a:ext cx="1943100" cy="18478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E69201C-FB31-420D-99DF-847E243128A4}"/>
              </a:ext>
            </a:extLst>
          </p:cNvPr>
          <p:cNvSpPr/>
          <p:nvPr/>
        </p:nvSpPr>
        <p:spPr>
          <a:xfrm>
            <a:off x="3037490" y="2544173"/>
            <a:ext cx="5549462" cy="16706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5998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21443</TotalTime>
  <Words>448</Words>
  <Application>Microsoft Office PowerPoint</Application>
  <PresentationFormat>Widescreen</PresentationFormat>
  <Paragraphs>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הוראות נא לקרוא את ההוראות היטב. במידה ופרט כלשהו בניסוי לא ברור פנו לנסיין - גם אם זה נראה שולי דפדפו אחורה-וקדימה בהוראות באמצעות החצים (-&gt;) ו(&lt;-) במקלדת.</dc:title>
  <dc:creator>Shay</dc:creator>
  <cp:lastModifiedBy>Ido Ben Artzi</cp:lastModifiedBy>
  <cp:revision>66</cp:revision>
  <dcterms:created xsi:type="dcterms:W3CDTF">2020-03-29T15:38:10Z</dcterms:created>
  <dcterms:modified xsi:type="dcterms:W3CDTF">2021-12-29T14:34:23Z</dcterms:modified>
</cp:coreProperties>
</file>