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3" r:id="rId5"/>
    <p:sldId id="264" r:id="rId6"/>
    <p:sldId id="266" r:id="rId7"/>
    <p:sldId id="267" r:id="rId8"/>
    <p:sldId id="261" r:id="rId9"/>
    <p:sldId id="262" r:id="rId10"/>
    <p:sldId id="256" r:id="rId11"/>
    <p:sldId id="25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BAC-0DE8-4C84-B15C-961A73A0026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served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sample of 267 placements from 20 accounts: 10 large, 5 medium and 5 small.</a:t>
            </a:r>
          </a:p>
          <a:p>
            <a:r>
              <a:rPr lang="en-US" dirty="0" smtClean="0"/>
              <a:t>Count “</a:t>
            </a:r>
            <a:r>
              <a:rPr lang="en-US" dirty="0" err="1" smtClean="0"/>
              <a:t>served_tag_network</a:t>
            </a:r>
            <a:r>
              <a:rPr lang="en-US" dirty="0" smtClean="0"/>
              <a:t>” column in RedShift by: placement, date, network.</a:t>
            </a:r>
          </a:p>
          <a:p>
            <a:r>
              <a:rPr lang="en-US" dirty="0" smtClean="0"/>
              <a:t>Run a similar query on </a:t>
            </a:r>
            <a:r>
              <a:rPr lang="en-US" dirty="0" err="1" smtClean="0"/>
              <a:t>kmn_cpm</a:t>
            </a:r>
            <a:r>
              <a:rPr lang="en-US" dirty="0" smtClean="0"/>
              <a:t>, and match the data.</a:t>
            </a:r>
          </a:p>
          <a:p>
            <a:r>
              <a:rPr lang="en-US" dirty="0" smtClean="0"/>
              <a:t>Filter rows of less than 500 events.</a:t>
            </a:r>
          </a:p>
          <a:p>
            <a:r>
              <a:rPr lang="en-US" dirty="0" smtClean="0"/>
              <a:t>Calculate a “deviation” metric for the difference in served (</a:t>
            </a:r>
            <a:r>
              <a:rPr lang="en-US" dirty="0" err="1" smtClean="0"/>
              <a:t>mysql</a:t>
            </a:r>
            <a:r>
              <a:rPr lang="en-US" dirty="0" smtClean="0"/>
              <a:t> vs. RS)</a:t>
            </a:r>
          </a:p>
          <a:p>
            <a:r>
              <a:rPr lang="en-US" dirty="0" smtClean="0"/>
              <a:t>Predict deviation 1-day-ahead using moving average, testing window sizes of between 1 and 5 days.</a:t>
            </a:r>
          </a:p>
        </p:txBody>
      </p:sp>
    </p:spTree>
    <p:extLst>
      <p:ext uri="{BB962C8B-B14F-4D97-AF65-F5344CB8AC3E}">
        <p14:creationId xmlns:p14="http://schemas.microsoft.com/office/powerpoint/2010/main" val="3463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181"/>
            <a:ext cx="12207874" cy="6377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098" y="75414"/>
            <a:ext cx="1194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Deviation time-series: tile = placement, color=network. The “bad days” are the dip in the middle of each x-axis. Placements with similar AOL pattern are </a:t>
            </a:r>
            <a:r>
              <a:rPr lang="en-US" dirty="0" smtClean="0"/>
              <a:t>framed.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233" y="556181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4051" y="55783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73511" y="1002797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593" y="989475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3675" y="97615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28224" y="54285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98711" y="106863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03070" y="231616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73510" y="413592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94051" y="582194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98710" y="591483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93241" y="278610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5125"/>
            <a:ext cx="11551921" cy="603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899" y="75414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served day over day relative change: tile = placement, color=network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 rows:</a:t>
            </a:r>
          </a:p>
          <a:p>
            <a:pPr lvl="1"/>
            <a:r>
              <a:rPr lang="en-US" dirty="0" smtClean="0"/>
              <a:t>Total: 25763 </a:t>
            </a:r>
          </a:p>
          <a:p>
            <a:pPr lvl="1"/>
            <a:r>
              <a:rPr lang="en-US" dirty="0" smtClean="0"/>
              <a:t>Served network == “h”: 5399 </a:t>
            </a:r>
          </a:p>
          <a:p>
            <a:pPr lvl="1"/>
            <a:r>
              <a:rPr lang="en-US" dirty="0" smtClean="0"/>
              <a:t>Served network blank: 5387 (21%)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--&gt; </a:t>
            </a:r>
            <a:r>
              <a:rPr lang="en-US" dirty="0" smtClean="0"/>
              <a:t>Rows expected to be matched in </a:t>
            </a:r>
            <a:r>
              <a:rPr lang="en-US" dirty="0" err="1" smtClean="0"/>
              <a:t>mysql</a:t>
            </a:r>
            <a:r>
              <a:rPr lang="en-US" dirty="0" smtClean="0"/>
              <a:t>: 14977</a:t>
            </a:r>
          </a:p>
          <a:p>
            <a:r>
              <a:rPr lang="en-US" dirty="0" smtClean="0"/>
              <a:t>RS rows unmatched by a corresponding </a:t>
            </a:r>
            <a:r>
              <a:rPr lang="en-US" dirty="0" err="1" smtClean="0"/>
              <a:t>MySql</a:t>
            </a:r>
            <a:r>
              <a:rPr lang="en-US" dirty="0" smtClean="0"/>
              <a:t> row: 999, most of them from 13/3 and 14/3 (data was collected on 15/3). </a:t>
            </a:r>
          </a:p>
          <a:p>
            <a:r>
              <a:rPr lang="en-US" dirty="0" smtClean="0"/>
              <a:t>Rows from </a:t>
            </a:r>
            <a:r>
              <a:rPr lang="en-US" dirty="0" err="1" smtClean="0"/>
              <a:t>MySql</a:t>
            </a:r>
            <a:r>
              <a:rPr lang="en-US" dirty="0" smtClean="0"/>
              <a:t> with at least 10 served, but no matching RS data: 22 rows.</a:t>
            </a:r>
          </a:p>
          <a:p>
            <a:pPr lvl="1"/>
            <a:r>
              <a:rPr lang="en-US" dirty="0" smtClean="0"/>
              <a:t>16 of them are </a:t>
            </a:r>
            <a:r>
              <a:rPr lang="en-US" dirty="0" err="1" smtClean="0"/>
              <a:t>smaato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Average served count in these 22 unmatched rows: 97.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46411" cy="461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826544"/>
            <a:ext cx="932006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16128"/>
            <a:ext cx="10515600" cy="49215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Seems that filtering </a:t>
            </a:r>
            <a:r>
              <a:rPr lang="en-US" dirty="0" err="1" smtClean="0"/>
              <a:t>js</a:t>
            </a:r>
            <a:r>
              <a:rPr lang="en-US" dirty="0" smtClean="0"/>
              <a:t>-errs will allow us to better set an upper bound to the estimation and avoid upward </a:t>
            </a:r>
            <a:r>
              <a:rPr lang="en-US" smtClean="0"/>
              <a:t>errrors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811303"/>
            <a:ext cx="931244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40643"/>
          </a:xfrm>
        </p:spPr>
        <p:txBody>
          <a:bodyPr/>
          <a:lstStyle/>
          <a:p>
            <a:r>
              <a:rPr lang="en-US" dirty="0" smtClean="0"/>
              <a:t>Served prediction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502242"/>
            <a:ext cx="11179509" cy="41913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627"/>
            <a:ext cx="10515600" cy="4351338"/>
          </a:xfrm>
        </p:spPr>
        <p:txBody>
          <a:bodyPr/>
          <a:lstStyle/>
          <a:p>
            <a:r>
              <a:rPr lang="en-US" dirty="0" smtClean="0"/>
              <a:t>Proposed model: 1-day moving-average of the deviation between served data in RS and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absolute prediction error on sample data: 13%.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Served prediction with safety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error of more than 5% is to be expected in a certain percentage of case.</a:t>
            </a:r>
          </a:p>
          <a:p>
            <a:r>
              <a:rPr lang="en-US" dirty="0" smtClean="0"/>
              <a:t>In order to reduce frequency of over-estimation, one technique is to display to clients figures that are deliberately lower than projected</a:t>
            </a:r>
          </a:p>
          <a:p>
            <a:r>
              <a:rPr lang="en-US" dirty="0" smtClean="0"/>
              <a:t>The result is higher incidence of under-estimation.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85645"/>
              </p:ext>
            </p:extLst>
          </p:nvPr>
        </p:nvGraphicFramePr>
        <p:xfrm>
          <a:off x="1126226" y="4308254"/>
          <a:ext cx="92599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08"/>
                <a:gridCol w="1594408"/>
                <a:gridCol w="1594408"/>
                <a:gridCol w="2233886"/>
                <a:gridCol w="22428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Bias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accurate (±5%)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somewhat </a:t>
                      </a:r>
                      <a:r>
                        <a:rPr lang="en-US" dirty="0" err="1" smtClean="0"/>
                        <a:t>nonaccurate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seve</a:t>
                      </a:r>
                      <a:r>
                        <a:rPr lang="en-US" baseline="0" dirty="0" smtClean="0"/>
                        <a:t>re downward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severe</a:t>
                      </a:r>
                      <a:r>
                        <a:rPr lang="en-US" baseline="0" dirty="0" smtClean="0"/>
                        <a:t> upward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No 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10%</a:t>
                      </a:r>
                      <a:r>
                        <a:rPr lang="en-US" baseline="0" dirty="0" smtClean="0"/>
                        <a:t>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Current method of </a:t>
            </a:r>
            <a:r>
              <a:rPr lang="en-US" dirty="0" err="1" smtClean="0"/>
              <a:t>eCPM</a:t>
            </a:r>
            <a:r>
              <a:rPr lang="en-US" dirty="0" smtClean="0"/>
              <a:t> prediction </a:t>
            </a:r>
          </a:p>
          <a:p>
            <a:pPr lvl="1"/>
            <a:r>
              <a:rPr lang="en-US" dirty="0" smtClean="0"/>
              <a:t>Based on model per network per order</a:t>
            </a:r>
          </a:p>
          <a:p>
            <a:pPr lvl="1"/>
            <a:r>
              <a:rPr lang="en-US" dirty="0" smtClean="0"/>
              <a:t>If model is missing, uses tag’s own history, or a similar tag</a:t>
            </a:r>
          </a:p>
          <a:p>
            <a:r>
              <a:rPr lang="en-US" dirty="0" smtClean="0"/>
              <a:t>Suggested method</a:t>
            </a:r>
          </a:p>
          <a:p>
            <a:pPr lvl="1"/>
            <a:r>
              <a:rPr lang="en-US" dirty="0" smtClean="0"/>
              <a:t>When available – tag’s own recent performance (if exists and floor price hasn’t changed)</a:t>
            </a:r>
          </a:p>
          <a:p>
            <a:pPr lvl="1"/>
            <a:r>
              <a:rPr lang="en-US" dirty="0"/>
              <a:t>When not available, model should be based on tag’s floor price with a network-specific coefficient:</a:t>
            </a:r>
          </a:p>
          <a:p>
            <a:pPr lvl="2"/>
            <a:r>
              <a:rPr lang="pt-BR" dirty="0"/>
              <a:t>OpenX, 	</a:t>
            </a:r>
            <a:r>
              <a:rPr lang="pt-BR" dirty="0" smtClean="0"/>
              <a:t>1.18</a:t>
            </a:r>
            <a:endParaRPr lang="pt-BR" dirty="0"/>
          </a:p>
          <a:p>
            <a:pPr lvl="2"/>
            <a:r>
              <a:rPr lang="pt-BR" dirty="0" smtClean="0"/>
              <a:t>Adx, 		1.11</a:t>
            </a:r>
            <a:endParaRPr lang="en-US" dirty="0" smtClean="0"/>
          </a:p>
          <a:p>
            <a:pPr lvl="2"/>
            <a:r>
              <a:rPr lang="pt-BR" dirty="0" smtClean="0"/>
              <a:t>Index</a:t>
            </a:r>
            <a:r>
              <a:rPr lang="pt-BR" dirty="0"/>
              <a:t>, 		1.01</a:t>
            </a:r>
          </a:p>
          <a:p>
            <a:pPr lvl="2"/>
            <a:r>
              <a:rPr lang="pt-BR" dirty="0" smtClean="0"/>
              <a:t>PlusePoint, 	1.00</a:t>
            </a:r>
          </a:p>
          <a:p>
            <a:pPr lvl="2"/>
            <a:r>
              <a:rPr lang="pt-BR" dirty="0" smtClean="0"/>
              <a:t>Pubmatic, 	0.99</a:t>
            </a:r>
          </a:p>
          <a:p>
            <a:pPr lvl="2"/>
            <a:r>
              <a:rPr lang="pt-BR" dirty="0" smtClean="0"/>
              <a:t>AOL</a:t>
            </a:r>
            <a:r>
              <a:rPr lang="pt-BR" dirty="0"/>
              <a:t>, 		0.90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Overall, </a:t>
            </a:r>
            <a:r>
              <a:rPr lang="en-US" dirty="0" err="1" smtClean="0"/>
              <a:t>eCPM</a:t>
            </a:r>
            <a:r>
              <a:rPr lang="en-US" dirty="0" smtClean="0"/>
              <a:t> prediction accuracy of 5-6% is expected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contribution to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from own tag: 2-3% error</a:t>
            </a:r>
          </a:p>
          <a:p>
            <a:r>
              <a:rPr lang="en-US" dirty="0" err="1" smtClean="0"/>
              <a:t>eCpm</a:t>
            </a:r>
            <a:r>
              <a:rPr lang="en-US" dirty="0" smtClean="0"/>
              <a:t> from network and floor price: 5% error</a:t>
            </a:r>
          </a:p>
          <a:p>
            <a:r>
              <a:rPr lang="en-US" dirty="0" smtClean="0"/>
              <a:t>Served (after filtering OpenX, </a:t>
            </a:r>
            <a:r>
              <a:rPr lang="en-US" dirty="0" err="1" smtClean="0"/>
              <a:t>Smaato</a:t>
            </a:r>
            <a:r>
              <a:rPr lang="en-US" dirty="0" smtClean="0"/>
              <a:t>, Index, </a:t>
            </a:r>
            <a:r>
              <a:rPr lang="en-US" dirty="0" err="1" smtClean="0"/>
              <a:t>Adx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1325563"/>
          </a:xfrm>
        </p:spPr>
        <p:txBody>
          <a:bodyPr/>
          <a:lstStyle/>
          <a:p>
            <a:r>
              <a:rPr lang="en-US" dirty="0" smtClean="0"/>
              <a:t>Ratio of placement by frequency of: days within </a:t>
            </a:r>
            <a:r>
              <a:rPr lang="en-US" dirty="0"/>
              <a:t>10% of actual value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728199"/>
              </p:ext>
            </p:extLst>
          </p:nvPr>
        </p:nvGraphicFramePr>
        <p:xfrm>
          <a:off x="838200" y="1615835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990216"/>
              </p:ext>
            </p:extLst>
          </p:nvPr>
        </p:nvGraphicFramePr>
        <p:xfrm>
          <a:off x="838200" y="4859248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13"/>
                <a:gridCol w="1095555"/>
                <a:gridCol w="1224951"/>
                <a:gridCol w="1035170"/>
                <a:gridCol w="1078302"/>
                <a:gridCol w="1224951"/>
                <a:gridCol w="1043796"/>
                <a:gridCol w="963762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  of</a:t>
                      </a:r>
                      <a:r>
                        <a:rPr lang="en-US" baseline="0" dirty="0" smtClean="0"/>
                        <a:t> days </a:t>
                      </a:r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 of days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 of placements within criterion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8200" y="3533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Ratio of placement </a:t>
            </a:r>
            <a:r>
              <a:rPr lang="en-US" dirty="0"/>
              <a:t>by frequency </a:t>
            </a:r>
            <a:r>
              <a:rPr lang="en-US" dirty="0" smtClean="0"/>
              <a:t>of: days within </a:t>
            </a:r>
            <a:r>
              <a:rPr lang="en-US" dirty="0"/>
              <a:t>20% of actual value </a:t>
            </a:r>
          </a:p>
        </p:txBody>
      </p:sp>
    </p:spTree>
    <p:extLst>
      <p:ext uri="{BB962C8B-B14F-4D97-AF65-F5344CB8AC3E}">
        <p14:creationId xmlns:p14="http://schemas.microsoft.com/office/powerpoint/2010/main" val="4048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Another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523"/>
            <a:ext cx="10515600" cy="262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you’re a publisher, you can expect</a:t>
            </a:r>
          </a:p>
          <a:p>
            <a:r>
              <a:rPr lang="en-US" dirty="0" smtClean="0"/>
              <a:t>Accuracy level expected in 70% of days on 70% of placements: ±10%</a:t>
            </a:r>
          </a:p>
          <a:p>
            <a:r>
              <a:rPr lang="en-US" dirty="0"/>
              <a:t>Accuracy </a:t>
            </a:r>
            <a:r>
              <a:rPr lang="en-US" dirty="0" smtClean="0"/>
              <a:t>level expected </a:t>
            </a:r>
            <a:r>
              <a:rPr lang="en-US" dirty="0"/>
              <a:t>in </a:t>
            </a:r>
            <a:r>
              <a:rPr lang="en-US" dirty="0" smtClean="0"/>
              <a:t>80</a:t>
            </a:r>
            <a:r>
              <a:rPr lang="en-US" dirty="0"/>
              <a:t>% of days on </a:t>
            </a:r>
            <a:r>
              <a:rPr lang="en-US" dirty="0" smtClean="0"/>
              <a:t>80</a:t>
            </a:r>
            <a:r>
              <a:rPr lang="en-US" dirty="0"/>
              <a:t>% of placements: </a:t>
            </a:r>
            <a:r>
              <a:rPr lang="en-US" dirty="0" smtClean="0"/>
              <a:t>±15%</a:t>
            </a:r>
          </a:p>
          <a:p>
            <a:r>
              <a:rPr lang="en-US" dirty="0"/>
              <a:t>Accuracy </a:t>
            </a:r>
            <a:r>
              <a:rPr lang="en-US" dirty="0" smtClean="0"/>
              <a:t>level expected </a:t>
            </a:r>
            <a:r>
              <a:rPr lang="en-US" dirty="0"/>
              <a:t>in </a:t>
            </a:r>
            <a:r>
              <a:rPr lang="en-US" dirty="0" smtClean="0"/>
              <a:t>90</a:t>
            </a:r>
            <a:r>
              <a:rPr lang="en-US" dirty="0"/>
              <a:t>% of days on </a:t>
            </a:r>
            <a:r>
              <a:rPr lang="en-US" dirty="0" smtClean="0"/>
              <a:t>90</a:t>
            </a:r>
            <a:r>
              <a:rPr lang="en-US" dirty="0"/>
              <a:t>% of placements: </a:t>
            </a:r>
            <a:r>
              <a:rPr lang="en-US" dirty="0" smtClean="0"/>
              <a:t>±25%</a:t>
            </a:r>
            <a:endParaRPr lang="en-US" dirty="0"/>
          </a:p>
          <a:p>
            <a:r>
              <a:rPr lang="en-US" dirty="0" smtClean="0"/>
              <a:t>Pending examination of within-publisher correlation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8990"/>
              </p:ext>
            </p:extLst>
          </p:nvPr>
        </p:nvGraphicFramePr>
        <p:xfrm>
          <a:off x="1229743" y="44462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91"/>
                <a:gridCol w="1886309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\/ Days</a:t>
                      </a:r>
                      <a:r>
                        <a:rPr lang="en-US" baseline="0" dirty="0" smtClean="0"/>
                        <a:t> \ placements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±21%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±19%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±25%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5" y="1117088"/>
            <a:ext cx="10850305" cy="5598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1940" y="5663691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6306" y="5017360"/>
            <a:ext cx="8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44311" y="5444552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92671" y="4755654"/>
            <a:ext cx="9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redshift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388" y="1346826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1972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4139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9743" y="1371159"/>
            <a:ext cx="11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861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PulsePoint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6778" y="1346826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68362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Smaato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93"/>
            <a:ext cx="10515600" cy="1325563"/>
          </a:xfrm>
        </p:spPr>
        <p:txBody>
          <a:bodyPr/>
          <a:lstStyle/>
          <a:p>
            <a:r>
              <a:rPr lang="en-US" dirty="0" smtClean="0"/>
              <a:t>Deviation per network </a:t>
            </a:r>
            <a:r>
              <a:rPr lang="en-US" sz="2400" dirty="0" smtClean="0"/>
              <a:t>(count of rows with each deviation between -1 and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5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the dates 3/3 – 5/3, far fewer served events appeared in RS than actual number. This affected almost all placements and networks.  “Representation rate” dropped on these days from around 90% to about 40%. These dates were ignored in the analysis presented in earlier slides.</a:t>
            </a:r>
          </a:p>
          <a:p>
            <a:r>
              <a:rPr lang="en-US" dirty="0" smtClean="0"/>
              <a:t>AOL deviations have a similar pattern (deviation per day) across many placements from several users. This non-random effect should be investigated. See next slide.</a:t>
            </a:r>
          </a:p>
          <a:p>
            <a:r>
              <a:rPr lang="en-US" dirty="0" err="1" smtClean="0"/>
              <a:t>Smaato</a:t>
            </a:r>
            <a:r>
              <a:rPr lang="en-US" dirty="0" smtClean="0"/>
              <a:t> deviation is -98%, i.e. less than 2% of served events are detected.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 was substantially incomplete for both 13/3 and 14/3 (data was retrieved early afternoon on 15/3).</a:t>
            </a:r>
          </a:p>
        </p:txBody>
      </p:sp>
    </p:spTree>
    <p:extLst>
      <p:ext uri="{BB962C8B-B14F-4D97-AF65-F5344CB8AC3E}">
        <p14:creationId xmlns:p14="http://schemas.microsoft.com/office/powerpoint/2010/main" val="10369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847</Words>
  <Application>Microsoft Office PowerPoint</Application>
  <PresentationFormat>Widescreen</PresentationFormat>
  <Paragraphs>138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Methodology – served prediction</vt:lpstr>
      <vt:lpstr>Served prediction Result</vt:lpstr>
      <vt:lpstr>Served prediction with safety margin</vt:lpstr>
      <vt:lpstr>eCPM prediction</vt:lpstr>
      <vt:lpstr>eCPM contribution to accuracy</vt:lpstr>
      <vt:lpstr>Ratio of placement by frequency of: days within 10% of actual value </vt:lpstr>
      <vt:lpstr>Another View</vt:lpstr>
      <vt:lpstr>Deviation per network (count of rows with each deviation between -1 and 1)</vt:lpstr>
      <vt:lpstr>Important notes</vt:lpstr>
      <vt:lpstr>PowerPoint Presentation</vt:lpstr>
      <vt:lpstr>PowerPoint Presentation</vt:lpstr>
      <vt:lpstr>Technical details</vt:lpstr>
      <vt:lpstr>No filtering</vt:lpstr>
      <vt:lpstr>With Filtering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45</cp:revision>
  <dcterms:created xsi:type="dcterms:W3CDTF">2016-03-17T13:59:12Z</dcterms:created>
  <dcterms:modified xsi:type="dcterms:W3CDTF">2016-04-04T10:46:52Z</dcterms:modified>
</cp:coreProperties>
</file>