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5" r:id="rId4"/>
    <p:sldId id="263" r:id="rId5"/>
    <p:sldId id="264" r:id="rId6"/>
    <p:sldId id="266" r:id="rId7"/>
    <p:sldId id="270" r:id="rId8"/>
    <p:sldId id="267" r:id="rId9"/>
    <p:sldId id="261" r:id="rId10"/>
    <p:sldId id="262" r:id="rId11"/>
    <p:sldId id="256" r:id="rId12"/>
    <p:sldId id="257" r:id="rId13"/>
    <p:sldId id="260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CBAC-0DE8-4C84-B15C-961A73A0026C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7CDB4-A396-4ECE-B2D4-1A72D0972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426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CBAC-0DE8-4C84-B15C-961A73A0026C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7CDB4-A396-4ECE-B2D4-1A72D0972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432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CBAC-0DE8-4C84-B15C-961A73A0026C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7CDB4-A396-4ECE-B2D4-1A72D0972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297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CBAC-0DE8-4C84-B15C-961A73A0026C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7CDB4-A396-4ECE-B2D4-1A72D0972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804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CBAC-0DE8-4C84-B15C-961A73A0026C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7CDB4-A396-4ECE-B2D4-1A72D0972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291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CBAC-0DE8-4C84-B15C-961A73A0026C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7CDB4-A396-4ECE-B2D4-1A72D0972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097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CBAC-0DE8-4C84-B15C-961A73A0026C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7CDB4-A396-4ECE-B2D4-1A72D0972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57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CBAC-0DE8-4C84-B15C-961A73A0026C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7CDB4-A396-4ECE-B2D4-1A72D0972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075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CBAC-0DE8-4C84-B15C-961A73A0026C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7CDB4-A396-4ECE-B2D4-1A72D0972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723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CBAC-0DE8-4C84-B15C-961A73A0026C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7CDB4-A396-4ECE-B2D4-1A72D0972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241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CBAC-0DE8-4C84-B15C-961A73A0026C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7CDB4-A396-4ECE-B2D4-1A72D0972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05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D3CBAC-0DE8-4C84-B15C-961A73A0026C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87CDB4-A396-4ECE-B2D4-1A72D0972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648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 – served prediction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Pick a sample of 267 placements from 20 accounts: 10 large, 5 medium and 5 small.</a:t>
            </a:r>
          </a:p>
          <a:p>
            <a:r>
              <a:rPr lang="en-US" dirty="0" smtClean="0"/>
              <a:t>Count “</a:t>
            </a:r>
            <a:r>
              <a:rPr lang="en-US" dirty="0" err="1" smtClean="0"/>
              <a:t>served_tag_network</a:t>
            </a:r>
            <a:r>
              <a:rPr lang="en-US" dirty="0" smtClean="0"/>
              <a:t>” column in RedShift by: placement, date, network.</a:t>
            </a:r>
          </a:p>
          <a:p>
            <a:r>
              <a:rPr lang="en-US" dirty="0" smtClean="0"/>
              <a:t>Run a similar query on </a:t>
            </a:r>
            <a:r>
              <a:rPr lang="en-US" dirty="0" err="1" smtClean="0"/>
              <a:t>kmn_cpm</a:t>
            </a:r>
            <a:r>
              <a:rPr lang="en-US" dirty="0" smtClean="0"/>
              <a:t>, and match the data.</a:t>
            </a:r>
          </a:p>
          <a:p>
            <a:r>
              <a:rPr lang="en-US" dirty="0" smtClean="0"/>
              <a:t>Filter rows of less than 500 events.</a:t>
            </a:r>
          </a:p>
          <a:p>
            <a:r>
              <a:rPr lang="en-US" dirty="0" smtClean="0"/>
              <a:t>Calculate a “deviation” metric for the difference in served (</a:t>
            </a:r>
            <a:r>
              <a:rPr lang="en-US" dirty="0" err="1" smtClean="0"/>
              <a:t>mysql</a:t>
            </a:r>
            <a:r>
              <a:rPr lang="en-US" dirty="0" smtClean="0"/>
              <a:t> vs. RS)</a:t>
            </a:r>
          </a:p>
          <a:p>
            <a:r>
              <a:rPr lang="en-US" dirty="0" smtClean="0"/>
              <a:t>Predict deviation 1-day-ahead using moving average, testing window sizes of between 1 and 5 days.</a:t>
            </a:r>
          </a:p>
        </p:txBody>
      </p:sp>
    </p:spTree>
    <p:extLst>
      <p:ext uri="{BB962C8B-B14F-4D97-AF65-F5344CB8AC3E}">
        <p14:creationId xmlns:p14="http://schemas.microsoft.com/office/powerpoint/2010/main" val="3463425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For the dates 3/3 – 5/3, far fewer served events appeared in RS than actual number. This affected almost all placements and networks.  “Representation rate” dropped on these days from around 90% to about 40%. These dates were ignored in the analysis presented in earlier slides.</a:t>
            </a:r>
          </a:p>
          <a:p>
            <a:r>
              <a:rPr lang="en-US" dirty="0" smtClean="0"/>
              <a:t>AOL deviations have a similar pattern (deviation per day) across many placements from several users. This non-random effect should be investigated. See next slide.</a:t>
            </a:r>
          </a:p>
          <a:p>
            <a:r>
              <a:rPr lang="en-US" dirty="0" err="1" smtClean="0"/>
              <a:t>Smaato</a:t>
            </a:r>
            <a:r>
              <a:rPr lang="en-US" dirty="0" smtClean="0"/>
              <a:t> deviation is -98%, i.e. less than 2% of served events are detected.</a:t>
            </a:r>
          </a:p>
          <a:p>
            <a:r>
              <a:rPr lang="en-US" dirty="0" err="1" smtClean="0"/>
              <a:t>MySql</a:t>
            </a:r>
            <a:r>
              <a:rPr lang="en-US" dirty="0" smtClean="0"/>
              <a:t> data was substantially incomplete for both 13/3 and 14/3 (data was retrieved early afternoon on 15/3).</a:t>
            </a:r>
          </a:p>
        </p:txBody>
      </p:sp>
    </p:spTree>
    <p:extLst>
      <p:ext uri="{BB962C8B-B14F-4D97-AF65-F5344CB8AC3E}">
        <p14:creationId xmlns:p14="http://schemas.microsoft.com/office/powerpoint/2010/main" val="1036927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6181"/>
            <a:ext cx="12207874" cy="637734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45098" y="75414"/>
            <a:ext cx="11946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Deviation time-series: tile = placement, color=network. The “bad days” are the dip in the middle of each x-axis. Placements with similar AOL pattern are framed.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663233" y="556181"/>
            <a:ext cx="829559" cy="56618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494051" y="557836"/>
            <a:ext cx="829559" cy="56618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473511" y="1002797"/>
            <a:ext cx="829559" cy="56618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653593" y="989475"/>
            <a:ext cx="829559" cy="56618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833675" y="976153"/>
            <a:ext cx="829559" cy="56618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828224" y="542859"/>
            <a:ext cx="829559" cy="56618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1098711" y="1068639"/>
            <a:ext cx="829559" cy="56618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303070" y="2316163"/>
            <a:ext cx="829559" cy="56618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9473510" y="4135926"/>
            <a:ext cx="829559" cy="56618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9494051" y="5821943"/>
            <a:ext cx="829559" cy="56618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1098710" y="5914830"/>
            <a:ext cx="829559" cy="56618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193241" y="2786100"/>
            <a:ext cx="829559" cy="56618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827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99" y="365125"/>
            <a:ext cx="11551921" cy="60346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00899" y="75414"/>
            <a:ext cx="8154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served day over day relative change: tile = placement, color=network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549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RS rows:</a:t>
            </a:r>
          </a:p>
          <a:p>
            <a:pPr lvl="1"/>
            <a:r>
              <a:rPr lang="en-US" dirty="0" smtClean="0"/>
              <a:t>Total: 25763 </a:t>
            </a:r>
          </a:p>
          <a:p>
            <a:pPr lvl="1"/>
            <a:r>
              <a:rPr lang="en-US" dirty="0" smtClean="0"/>
              <a:t>Served network == “h”: 5399 </a:t>
            </a:r>
          </a:p>
          <a:p>
            <a:pPr lvl="1"/>
            <a:r>
              <a:rPr lang="en-US" dirty="0" smtClean="0"/>
              <a:t>Served network blank: 5387 (21%)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--&gt; </a:t>
            </a:r>
            <a:r>
              <a:rPr lang="en-US" dirty="0" smtClean="0"/>
              <a:t>Rows expected to be matched in </a:t>
            </a:r>
            <a:r>
              <a:rPr lang="en-US" dirty="0" err="1" smtClean="0"/>
              <a:t>mysql</a:t>
            </a:r>
            <a:r>
              <a:rPr lang="en-US" dirty="0" smtClean="0"/>
              <a:t>: 14977</a:t>
            </a:r>
          </a:p>
          <a:p>
            <a:r>
              <a:rPr lang="en-US" dirty="0" smtClean="0"/>
              <a:t>RS rows unmatched by a corresponding </a:t>
            </a:r>
            <a:r>
              <a:rPr lang="en-US" dirty="0" err="1" smtClean="0"/>
              <a:t>MySql</a:t>
            </a:r>
            <a:r>
              <a:rPr lang="en-US" dirty="0" smtClean="0"/>
              <a:t> row: 999, most of them from 13/3 and 14/3 (data was collected on 15/3). </a:t>
            </a:r>
          </a:p>
          <a:p>
            <a:r>
              <a:rPr lang="en-US" dirty="0" smtClean="0"/>
              <a:t>Rows from </a:t>
            </a:r>
            <a:r>
              <a:rPr lang="en-US" dirty="0" err="1" smtClean="0"/>
              <a:t>MySql</a:t>
            </a:r>
            <a:r>
              <a:rPr lang="en-US" dirty="0" smtClean="0"/>
              <a:t> with at least 10 served, but no matching RS data: 22 rows.</a:t>
            </a:r>
          </a:p>
          <a:p>
            <a:pPr lvl="1"/>
            <a:r>
              <a:rPr lang="en-US" dirty="0" smtClean="0"/>
              <a:t>16 of them are </a:t>
            </a:r>
            <a:r>
              <a:rPr lang="en-US" dirty="0" err="1" smtClean="0"/>
              <a:t>smaato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Average served count in these 22 unmatched rows: 97.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192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746411" cy="46141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No 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966" y="826544"/>
            <a:ext cx="9320068" cy="5204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12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378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With 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116128"/>
            <a:ext cx="10515600" cy="492155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Seems that filtering </a:t>
            </a:r>
            <a:r>
              <a:rPr lang="en-US" dirty="0" err="1" smtClean="0"/>
              <a:t>js</a:t>
            </a:r>
            <a:r>
              <a:rPr lang="en-US" dirty="0" smtClean="0"/>
              <a:t>-errs will allow us to better set an upper bound to the estimation and avoid upward </a:t>
            </a:r>
            <a:r>
              <a:rPr lang="en-US" dirty="0" err="1" smtClean="0"/>
              <a:t>errrors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9776" y="811303"/>
            <a:ext cx="9312447" cy="523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992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140643"/>
          </a:xfrm>
        </p:spPr>
        <p:txBody>
          <a:bodyPr/>
          <a:lstStyle/>
          <a:p>
            <a:r>
              <a:rPr lang="en-US" dirty="0" smtClean="0"/>
              <a:t>Served prediction Result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245" y="2502242"/>
            <a:ext cx="11179509" cy="419136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052627"/>
            <a:ext cx="10515600" cy="4351338"/>
          </a:xfrm>
        </p:spPr>
        <p:txBody>
          <a:bodyPr/>
          <a:lstStyle/>
          <a:p>
            <a:r>
              <a:rPr lang="en-US" dirty="0" smtClean="0"/>
              <a:t>Proposed model: 1-day moving-average of the deviation between served data in RS and in </a:t>
            </a:r>
            <a:r>
              <a:rPr lang="en-US" dirty="0" err="1" smtClean="0"/>
              <a:t>MySql</a:t>
            </a:r>
            <a:r>
              <a:rPr lang="en-US" dirty="0" smtClean="0"/>
              <a:t>.</a:t>
            </a:r>
          </a:p>
          <a:p>
            <a:r>
              <a:rPr lang="en-US" dirty="0" smtClean="0"/>
              <a:t>Mean absolute prediction error on sample data: 13%.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22222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Served prediction with safety margin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Estimation error of more than 5% is to be expected in a certain percentage of case.</a:t>
            </a:r>
          </a:p>
          <a:p>
            <a:r>
              <a:rPr lang="en-US" dirty="0" smtClean="0"/>
              <a:t>In order to reduce frequency of over-estimation, one technique is to display to clients figures that are deliberately lower than projected</a:t>
            </a:r>
          </a:p>
          <a:p>
            <a:r>
              <a:rPr lang="en-US" dirty="0" smtClean="0"/>
              <a:t>The result is higher incidence of under-estimation.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3585645"/>
              </p:ext>
            </p:extLst>
          </p:nvPr>
        </p:nvGraphicFramePr>
        <p:xfrm>
          <a:off x="1126226" y="4308254"/>
          <a:ext cx="9259976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4408"/>
                <a:gridCol w="1594408"/>
                <a:gridCol w="1594408"/>
                <a:gridCol w="2233886"/>
                <a:gridCol w="224286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Bias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% accurate (±5%)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% somewhat </a:t>
                      </a:r>
                      <a:r>
                        <a:rPr lang="en-US" dirty="0" err="1" smtClean="0"/>
                        <a:t>nonaccurate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% seve</a:t>
                      </a:r>
                      <a:r>
                        <a:rPr lang="en-US" baseline="0" dirty="0" smtClean="0"/>
                        <a:t>re downward error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% severe</a:t>
                      </a:r>
                      <a:r>
                        <a:rPr lang="en-US" baseline="0" dirty="0" smtClean="0"/>
                        <a:t> upward error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No bias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57%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10%</a:t>
                      </a:r>
                      <a:r>
                        <a:rPr lang="en-US" baseline="0" dirty="0" smtClean="0"/>
                        <a:t> down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64%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4092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eCPM</a:t>
            </a:r>
            <a:r>
              <a:rPr lang="en-US" dirty="0" smtClean="0"/>
              <a:t> prediction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70066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Current method of </a:t>
            </a:r>
            <a:r>
              <a:rPr lang="en-US" dirty="0" err="1" smtClean="0"/>
              <a:t>eCPM</a:t>
            </a:r>
            <a:r>
              <a:rPr lang="en-US" dirty="0" smtClean="0"/>
              <a:t> prediction </a:t>
            </a:r>
          </a:p>
          <a:p>
            <a:pPr lvl="1"/>
            <a:r>
              <a:rPr lang="en-US" dirty="0" smtClean="0"/>
              <a:t>Based on model per network per order</a:t>
            </a:r>
          </a:p>
          <a:p>
            <a:pPr lvl="1"/>
            <a:r>
              <a:rPr lang="en-US" dirty="0" smtClean="0"/>
              <a:t>If model is missing, uses tag’s own history, or a similar tag</a:t>
            </a:r>
          </a:p>
          <a:p>
            <a:r>
              <a:rPr lang="en-US" dirty="0" smtClean="0"/>
              <a:t>Suggested method</a:t>
            </a:r>
          </a:p>
          <a:p>
            <a:pPr lvl="1"/>
            <a:r>
              <a:rPr lang="en-US" dirty="0" smtClean="0"/>
              <a:t>When available – tag’s own recent performance (if exists and floor price hasn’t changed)</a:t>
            </a:r>
          </a:p>
          <a:p>
            <a:pPr lvl="1"/>
            <a:r>
              <a:rPr lang="en-US" dirty="0"/>
              <a:t>When not available, model should be based on tag’s floor price with a network-specific coefficient:</a:t>
            </a:r>
          </a:p>
          <a:p>
            <a:pPr lvl="2"/>
            <a:r>
              <a:rPr lang="pt-BR" dirty="0"/>
              <a:t>OpenX, 	</a:t>
            </a:r>
            <a:r>
              <a:rPr lang="pt-BR" dirty="0" smtClean="0"/>
              <a:t>1.18</a:t>
            </a:r>
            <a:endParaRPr lang="pt-BR" dirty="0"/>
          </a:p>
          <a:p>
            <a:pPr lvl="2"/>
            <a:r>
              <a:rPr lang="pt-BR" dirty="0" smtClean="0"/>
              <a:t>Adx, 		1.11</a:t>
            </a:r>
            <a:endParaRPr lang="en-US" dirty="0" smtClean="0"/>
          </a:p>
          <a:p>
            <a:pPr lvl="2"/>
            <a:r>
              <a:rPr lang="pt-BR" dirty="0" smtClean="0"/>
              <a:t>Index</a:t>
            </a:r>
            <a:r>
              <a:rPr lang="pt-BR" dirty="0"/>
              <a:t>, 		1.01</a:t>
            </a:r>
          </a:p>
          <a:p>
            <a:pPr lvl="2"/>
            <a:r>
              <a:rPr lang="pt-BR" dirty="0" smtClean="0"/>
              <a:t>PlusePoint, 	1.00</a:t>
            </a:r>
          </a:p>
          <a:p>
            <a:pPr lvl="2"/>
            <a:r>
              <a:rPr lang="pt-BR" dirty="0" smtClean="0"/>
              <a:t>Pubmatic, 	0.99</a:t>
            </a:r>
          </a:p>
          <a:p>
            <a:pPr lvl="2"/>
            <a:r>
              <a:rPr lang="pt-BR" dirty="0" smtClean="0"/>
              <a:t>AOL</a:t>
            </a:r>
            <a:r>
              <a:rPr lang="pt-BR" dirty="0"/>
              <a:t>, 		0.90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Overall, </a:t>
            </a:r>
            <a:r>
              <a:rPr lang="en-US" dirty="0" err="1" smtClean="0"/>
              <a:t>eCPM</a:t>
            </a:r>
            <a:r>
              <a:rPr lang="en-US" dirty="0" smtClean="0"/>
              <a:t> prediction accuracy of 5-6% is expected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039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eCPM</a:t>
            </a:r>
            <a:r>
              <a:rPr lang="en-US" dirty="0" smtClean="0"/>
              <a:t> contribution to accuracy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eCpm</a:t>
            </a:r>
            <a:r>
              <a:rPr lang="en-US" dirty="0" smtClean="0"/>
              <a:t> from own tag: 2-3% error</a:t>
            </a:r>
          </a:p>
          <a:p>
            <a:r>
              <a:rPr lang="en-US" dirty="0" err="1" smtClean="0"/>
              <a:t>eCpm</a:t>
            </a:r>
            <a:r>
              <a:rPr lang="en-US" dirty="0" smtClean="0"/>
              <a:t> from network and floor price: 5% error</a:t>
            </a:r>
          </a:p>
          <a:p>
            <a:r>
              <a:rPr lang="en-US" dirty="0" smtClean="0"/>
              <a:t>Served (after filtering OpenX, </a:t>
            </a:r>
            <a:r>
              <a:rPr lang="en-US" dirty="0" err="1" smtClean="0"/>
              <a:t>Smaato</a:t>
            </a:r>
            <a:r>
              <a:rPr lang="en-US" dirty="0" smtClean="0"/>
              <a:t>, Index, </a:t>
            </a:r>
            <a:r>
              <a:rPr lang="en-US" dirty="0" err="1" smtClean="0"/>
              <a:t>Adx</a:t>
            </a:r>
            <a:r>
              <a:rPr lang="en-US" dirty="0" smtClean="0"/>
              <a:t>):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711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1223"/>
            <a:ext cx="10515600" cy="1325563"/>
          </a:xfrm>
        </p:spPr>
        <p:txBody>
          <a:bodyPr/>
          <a:lstStyle/>
          <a:p>
            <a:r>
              <a:rPr lang="en-US" dirty="0" smtClean="0"/>
              <a:t>Ratio of placement by frequency of: days within </a:t>
            </a:r>
            <a:r>
              <a:rPr lang="en-US" dirty="0"/>
              <a:t>10% of actual value 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8728199"/>
              </p:ext>
            </p:extLst>
          </p:nvPr>
        </p:nvGraphicFramePr>
        <p:xfrm>
          <a:off x="838200" y="1615835"/>
          <a:ext cx="105156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0713"/>
                <a:gridCol w="1095555"/>
                <a:gridCol w="1224951"/>
                <a:gridCol w="1035170"/>
                <a:gridCol w="1078302"/>
                <a:gridCol w="1224951"/>
                <a:gridCol w="1043796"/>
                <a:gridCol w="963762"/>
                <a:gridCol w="1168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criterion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100%  of</a:t>
                      </a:r>
                      <a:r>
                        <a:rPr lang="en-US" baseline="0" dirty="0" smtClean="0"/>
                        <a:t> days </a:t>
                      </a:r>
                      <a:r>
                        <a:rPr lang="en-US" dirty="0" smtClean="0"/>
                        <a:t>within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95% of days within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90% or more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Percent of placements within criterion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54%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86%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92%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7990216"/>
              </p:ext>
            </p:extLst>
          </p:nvPr>
        </p:nvGraphicFramePr>
        <p:xfrm>
          <a:off x="838200" y="4859248"/>
          <a:ext cx="105156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0713"/>
                <a:gridCol w="1095555"/>
                <a:gridCol w="1224951"/>
                <a:gridCol w="1035170"/>
                <a:gridCol w="1078302"/>
                <a:gridCol w="1224951"/>
                <a:gridCol w="1043796"/>
                <a:gridCol w="963762"/>
                <a:gridCol w="1168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criterion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100%  of</a:t>
                      </a:r>
                      <a:r>
                        <a:rPr lang="en-US" baseline="0" dirty="0" smtClean="0"/>
                        <a:t> days </a:t>
                      </a:r>
                      <a:r>
                        <a:rPr lang="en-US" dirty="0" smtClean="0"/>
                        <a:t>within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95% of days within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90% or more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Percent of placements within criterion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62%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62%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86%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94%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98%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99%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itle 1"/>
          <p:cNvSpPr txBox="1">
            <a:spLocks/>
          </p:cNvSpPr>
          <p:nvPr/>
        </p:nvSpPr>
        <p:spPr>
          <a:xfrm>
            <a:off x="838200" y="353368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Ratio of placement </a:t>
            </a:r>
            <a:r>
              <a:rPr lang="en-US" dirty="0"/>
              <a:t>by frequency </a:t>
            </a:r>
            <a:r>
              <a:rPr lang="en-US" dirty="0" smtClean="0"/>
              <a:t>of: days within </a:t>
            </a:r>
            <a:r>
              <a:rPr lang="en-US" dirty="0"/>
              <a:t>20% of actual value </a:t>
            </a:r>
          </a:p>
        </p:txBody>
      </p:sp>
    </p:spTree>
    <p:extLst>
      <p:ext uri="{BB962C8B-B14F-4D97-AF65-F5344CB8AC3E}">
        <p14:creationId xmlns:p14="http://schemas.microsoft.com/office/powerpoint/2010/main" val="4048368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1224"/>
            <a:ext cx="10515600" cy="816694"/>
          </a:xfrm>
        </p:spPr>
        <p:txBody>
          <a:bodyPr>
            <a:noAutofit/>
          </a:bodyPr>
          <a:lstStyle/>
          <a:p>
            <a:r>
              <a:rPr lang="en-US" sz="3200" dirty="0" smtClean="0"/>
              <a:t>Ratio of placement by frequency of: days within </a:t>
            </a:r>
            <a:r>
              <a:rPr lang="en-US" sz="3200" dirty="0"/>
              <a:t>10% of actual value 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8416121"/>
              </p:ext>
            </p:extLst>
          </p:nvPr>
        </p:nvGraphicFramePr>
        <p:xfrm>
          <a:off x="838200" y="1109041"/>
          <a:ext cx="10515600" cy="2308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0713"/>
                <a:gridCol w="1095555"/>
                <a:gridCol w="1224951"/>
                <a:gridCol w="1035170"/>
                <a:gridCol w="1078302"/>
                <a:gridCol w="1224951"/>
                <a:gridCol w="1043796"/>
                <a:gridCol w="963762"/>
                <a:gridCol w="1168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criterion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100%  of</a:t>
                      </a:r>
                      <a:r>
                        <a:rPr lang="en-US" baseline="0" dirty="0" smtClean="0"/>
                        <a:t> days </a:t>
                      </a:r>
                      <a:r>
                        <a:rPr lang="en-US" dirty="0" smtClean="0"/>
                        <a:t>within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95% of days within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90% or more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50%</a:t>
                      </a:r>
                      <a:endParaRPr lang="en-US" dirty="0"/>
                    </a:p>
                  </a:txBody>
                  <a:tcPr/>
                </a:tc>
              </a:tr>
              <a:tr h="754265">
                <a:tc>
                  <a:txBody>
                    <a:bodyPr/>
                    <a:lstStyle/>
                    <a:p>
                      <a:r>
                        <a:rPr lang="en-US" dirty="0" smtClean="0"/>
                        <a:t>% </a:t>
                      </a:r>
                      <a:r>
                        <a:rPr lang="en-US" dirty="0" smtClean="0"/>
                        <a:t>placements within criterion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54%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86%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92%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%</a:t>
                      </a:r>
                      <a:r>
                        <a:rPr lang="en-US" baseline="0" dirty="0" smtClean="0"/>
                        <a:t> sites within criterion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42%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42%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57%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68%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84%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94%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94%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94%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5893798"/>
              </p:ext>
            </p:extLst>
          </p:nvPr>
        </p:nvGraphicFramePr>
        <p:xfrm>
          <a:off x="838200" y="4204822"/>
          <a:ext cx="1051560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0713"/>
                <a:gridCol w="1095555"/>
                <a:gridCol w="1224951"/>
                <a:gridCol w="1035170"/>
                <a:gridCol w="1078302"/>
                <a:gridCol w="1224951"/>
                <a:gridCol w="1043796"/>
                <a:gridCol w="963762"/>
                <a:gridCol w="1168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criterion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100%  of</a:t>
                      </a:r>
                      <a:r>
                        <a:rPr lang="en-US" baseline="0" dirty="0" smtClean="0"/>
                        <a:t> days </a:t>
                      </a:r>
                      <a:r>
                        <a:rPr lang="en-US" dirty="0" smtClean="0"/>
                        <a:t>within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95% of days within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90% or more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% placements within criterion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62%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62%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86%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94%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98%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99%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%</a:t>
                      </a:r>
                      <a:r>
                        <a:rPr lang="en-US" baseline="0" dirty="0" smtClean="0"/>
                        <a:t> sites within criterion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68%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68%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79%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84%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94%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itle 1"/>
          <p:cNvSpPr txBox="1">
            <a:spLocks/>
          </p:cNvSpPr>
          <p:nvPr/>
        </p:nvSpPr>
        <p:spPr>
          <a:xfrm>
            <a:off x="838200" y="3533686"/>
            <a:ext cx="10515600" cy="5552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Ratio of placement </a:t>
            </a:r>
            <a:r>
              <a:rPr lang="en-US" sz="2800" dirty="0"/>
              <a:t>by frequency </a:t>
            </a:r>
            <a:r>
              <a:rPr lang="en-US" sz="2800" dirty="0" smtClean="0"/>
              <a:t>of: days within </a:t>
            </a:r>
            <a:r>
              <a:rPr lang="en-US" sz="2800" dirty="0"/>
              <a:t>20% of actual value </a:t>
            </a:r>
          </a:p>
        </p:txBody>
      </p:sp>
    </p:spTree>
    <p:extLst>
      <p:ext uri="{BB962C8B-B14F-4D97-AF65-F5344CB8AC3E}">
        <p14:creationId xmlns:p14="http://schemas.microsoft.com/office/powerpoint/2010/main" val="111229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/>
              <a:t>Another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04523"/>
            <a:ext cx="10515600" cy="26256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If you’re a publisher, you can expect</a:t>
            </a:r>
          </a:p>
          <a:p>
            <a:r>
              <a:rPr lang="en-US" dirty="0" smtClean="0"/>
              <a:t>Accuracy level expected in 70% of days on 70% of placements: ±10%</a:t>
            </a:r>
          </a:p>
          <a:p>
            <a:r>
              <a:rPr lang="en-US" dirty="0"/>
              <a:t>Accuracy </a:t>
            </a:r>
            <a:r>
              <a:rPr lang="en-US" dirty="0" smtClean="0"/>
              <a:t>level expected </a:t>
            </a:r>
            <a:r>
              <a:rPr lang="en-US" dirty="0"/>
              <a:t>in </a:t>
            </a:r>
            <a:r>
              <a:rPr lang="en-US" dirty="0" smtClean="0"/>
              <a:t>80</a:t>
            </a:r>
            <a:r>
              <a:rPr lang="en-US" dirty="0"/>
              <a:t>% of days on </a:t>
            </a:r>
            <a:r>
              <a:rPr lang="en-US" dirty="0" smtClean="0"/>
              <a:t>80</a:t>
            </a:r>
            <a:r>
              <a:rPr lang="en-US" dirty="0"/>
              <a:t>% of placements: </a:t>
            </a:r>
            <a:r>
              <a:rPr lang="en-US" dirty="0" smtClean="0"/>
              <a:t>±15%</a:t>
            </a:r>
          </a:p>
          <a:p>
            <a:r>
              <a:rPr lang="en-US" dirty="0"/>
              <a:t>Accuracy </a:t>
            </a:r>
            <a:r>
              <a:rPr lang="en-US" dirty="0" smtClean="0"/>
              <a:t>level expected </a:t>
            </a:r>
            <a:r>
              <a:rPr lang="en-US" dirty="0"/>
              <a:t>in </a:t>
            </a:r>
            <a:r>
              <a:rPr lang="en-US" dirty="0" smtClean="0"/>
              <a:t>90</a:t>
            </a:r>
            <a:r>
              <a:rPr lang="en-US" dirty="0"/>
              <a:t>% of days on </a:t>
            </a:r>
            <a:r>
              <a:rPr lang="en-US" dirty="0" smtClean="0"/>
              <a:t>90</a:t>
            </a:r>
            <a:r>
              <a:rPr lang="en-US" dirty="0"/>
              <a:t>% of placements: </a:t>
            </a:r>
            <a:r>
              <a:rPr lang="en-US" dirty="0" smtClean="0"/>
              <a:t>±25%</a:t>
            </a:r>
            <a:endParaRPr lang="en-US" dirty="0"/>
          </a:p>
          <a:p>
            <a:r>
              <a:rPr lang="en-US" dirty="0" smtClean="0"/>
              <a:t>Pending examination of within-publisher correlation</a:t>
            </a:r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2388990"/>
              </p:ext>
            </p:extLst>
          </p:nvPr>
        </p:nvGraphicFramePr>
        <p:xfrm>
          <a:off x="1229743" y="4446277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7691"/>
                <a:gridCol w="1886309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\/ Days</a:t>
                      </a:r>
                      <a:r>
                        <a:rPr lang="en-US" baseline="0" dirty="0" smtClean="0"/>
                        <a:t> \ placements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±10%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±12%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±17%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±12%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±15%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±21%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±15%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±19%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±25%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102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495" y="1117088"/>
            <a:ext cx="10850305" cy="5598145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3441940" y="5663691"/>
            <a:ext cx="250166" cy="1026544"/>
          </a:xfrm>
          <a:prstGeom prst="ellipse">
            <a:avLst/>
          </a:prstGeom>
          <a:noFill/>
          <a:ln w="38100">
            <a:solidFill>
              <a:schemeClr val="accent2">
                <a:lumMod val="75000"/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006306" y="5017360"/>
            <a:ext cx="8712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0’s in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mysql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9844311" y="5444552"/>
            <a:ext cx="250166" cy="1026544"/>
          </a:xfrm>
          <a:prstGeom prst="ellipse">
            <a:avLst/>
          </a:prstGeom>
          <a:noFill/>
          <a:ln w="38100">
            <a:solidFill>
              <a:schemeClr val="accent2">
                <a:lumMod val="75000"/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9492671" y="4755654"/>
            <a:ext cx="9513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0’s in redshift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80388" y="1346826"/>
            <a:ext cx="1008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OpenX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501972" y="1371159"/>
            <a:ext cx="1008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Index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034139" y="1371159"/>
            <a:ext cx="1008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AOL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509743" y="1371159"/>
            <a:ext cx="1126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Pubmatic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843861" y="1371159"/>
            <a:ext cx="126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PulsePoint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446778" y="1346826"/>
            <a:ext cx="126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Adx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9968362" y="1371159"/>
            <a:ext cx="126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Smaato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5793"/>
            <a:ext cx="10515600" cy="1325563"/>
          </a:xfrm>
        </p:spPr>
        <p:txBody>
          <a:bodyPr/>
          <a:lstStyle/>
          <a:p>
            <a:r>
              <a:rPr lang="en-US" dirty="0" smtClean="0"/>
              <a:t>Deviation per network </a:t>
            </a:r>
            <a:r>
              <a:rPr lang="en-US" sz="2400" dirty="0" smtClean="0"/>
              <a:t>(count of rows with each deviation between -1 and 1)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68551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11190</TotalTime>
  <Words>1005</Words>
  <Application>Microsoft Office PowerPoint</Application>
  <PresentationFormat>Widescreen</PresentationFormat>
  <Paragraphs>194</Paragraphs>
  <Slides>15</Slides>
  <Notes>0</Notes>
  <HiddenSlides>5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Office Theme</vt:lpstr>
      <vt:lpstr>Methodology – served prediction</vt:lpstr>
      <vt:lpstr>Served prediction Result</vt:lpstr>
      <vt:lpstr>Served prediction with safety margin</vt:lpstr>
      <vt:lpstr>eCPM prediction</vt:lpstr>
      <vt:lpstr>eCPM contribution to accuracy</vt:lpstr>
      <vt:lpstr>Ratio of placement by frequency of: days within 10% of actual value </vt:lpstr>
      <vt:lpstr>Ratio of placement by frequency of: days within 10% of actual value </vt:lpstr>
      <vt:lpstr>Another View</vt:lpstr>
      <vt:lpstr>Deviation per network (count of rows with each deviation between -1 and 1)</vt:lpstr>
      <vt:lpstr>Important notes</vt:lpstr>
      <vt:lpstr>PowerPoint Presentation</vt:lpstr>
      <vt:lpstr>PowerPoint Presentation</vt:lpstr>
      <vt:lpstr>Technical details</vt:lpstr>
      <vt:lpstr>No filtering</vt:lpstr>
      <vt:lpstr>With Filtering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Shahar Siegman</dc:creator>
  <cp:lastModifiedBy>Shahar Siegman</cp:lastModifiedBy>
  <cp:revision>49</cp:revision>
  <dcterms:created xsi:type="dcterms:W3CDTF">2016-03-17T13:59:12Z</dcterms:created>
  <dcterms:modified xsi:type="dcterms:W3CDTF">2016-05-17T15:01:17Z</dcterms:modified>
</cp:coreProperties>
</file>