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1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62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09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8737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07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6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7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2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9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5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0C215-CF22-4CBD-98D1-6CC5B6325D1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421B05-CDB4-4C22-8F2B-EE7916EC6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7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682" y="1922585"/>
            <a:ext cx="7766936" cy="776190"/>
          </a:xfrm>
        </p:spPr>
        <p:txBody>
          <a:bodyPr/>
          <a:lstStyle/>
          <a:p>
            <a:pPr algn="ctr"/>
            <a:r>
              <a:rPr lang="en-US" sz="4400" b="1" u="sng" dirty="0" smtClean="0"/>
              <a:t>Article Summary</a:t>
            </a:r>
            <a:endParaRPr lang="en-US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369" y="3212124"/>
            <a:ext cx="9566031" cy="1906953"/>
          </a:xfrm>
        </p:spPr>
        <p:txBody>
          <a:bodyPr>
            <a:normAutofit/>
          </a:bodyPr>
          <a:lstStyle/>
          <a:p>
            <a:pPr algn="ctr"/>
            <a:endParaRPr lang="he-IL" b="1" u="sng" dirty="0"/>
          </a:p>
          <a:p>
            <a:pPr algn="ctr"/>
            <a:r>
              <a:rPr lang="en-US" sz="3600" b="1" u="sng" dirty="0" err="1"/>
              <a:t>OpenPose</a:t>
            </a:r>
            <a:r>
              <a:rPr lang="en-US" sz="3600" b="1" u="sng" dirty="0"/>
              <a:t>: </a:t>
            </a:r>
            <a:r>
              <a:rPr lang="en-US" sz="3600" b="1" u="sng" dirty="0" err="1"/>
              <a:t>Realtime</a:t>
            </a:r>
            <a:r>
              <a:rPr lang="en-US" sz="3600" b="1" u="sng" dirty="0"/>
              <a:t> Multi-Person 2D Pose Estimation using Part Affinity Fields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8517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חיבור האיברים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בעזרת מפות הביטחון אנו מסיקים היכן נמצאים המפרקים השונים.</a:t>
            </a:r>
          </a:p>
          <a:p>
            <a:pPr algn="r" rtl="1"/>
            <a:r>
              <a:rPr lang="he-IL" dirty="0"/>
              <a:t>לכל שני מפרקים סמוכים מתאימים (כתף ומרפק לדוגמה) נבנה תמונת </a:t>
            </a:r>
            <a:r>
              <a:rPr lang="en-GB" b="1" dirty="0"/>
              <a:t>PAF</a:t>
            </a:r>
            <a:r>
              <a:rPr lang="he-IL" dirty="0"/>
              <a:t> משוערת, שתייצג את האפשרות ששני מפרקים אלו שייכים לאותו אדם.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נבדוק את מידת ההתאמה של תמונת ה- </a:t>
            </a:r>
            <a:r>
              <a:rPr lang="en-GB" b="1" dirty="0"/>
              <a:t>PAF</a:t>
            </a:r>
            <a:r>
              <a:rPr lang="he-IL" dirty="0"/>
              <a:t> המשוערת ל- </a:t>
            </a:r>
            <a:r>
              <a:rPr lang="en-GB" b="1" dirty="0"/>
              <a:t>PAF</a:t>
            </a:r>
            <a:r>
              <a:rPr lang="he-IL" dirty="0"/>
              <a:t> המקורי אשר חושב בשלב הקודם. </a:t>
            </a:r>
          </a:p>
          <a:p>
            <a:pPr algn="r" rtl="1"/>
            <a:r>
              <a:rPr lang="he-IL" dirty="0"/>
              <a:t>עבור כל זוג מפרקים יינתן ציון עבור ההתאמה ביניהם.</a:t>
            </a:r>
          </a:p>
          <a:p>
            <a:pPr algn="r" rtl="1"/>
            <a:r>
              <a:rPr lang="he-IL" dirty="0"/>
              <a:t>נבחרת התאמה מירבית למידת ההתאמה עבור גוף האדם כולו באמצעות אלגוריתם חמדני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331" y="3287596"/>
            <a:ext cx="22002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end of scho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32" y="1220325"/>
            <a:ext cx="5875630" cy="3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169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6264"/>
            <a:ext cx="8596668" cy="3880773"/>
          </a:xfrm>
        </p:spPr>
        <p:txBody>
          <a:bodyPr/>
          <a:lstStyle/>
          <a:p>
            <a:r>
              <a:rPr lang="en-US" dirty="0" smtClean="0"/>
              <a:t>New approach to detect multiple people’s 2D pose in an images</a:t>
            </a:r>
          </a:p>
          <a:p>
            <a:r>
              <a:rPr lang="en-US" dirty="0" smtClean="0"/>
              <a:t>Gives answer to few known problems:</a:t>
            </a:r>
          </a:p>
          <a:p>
            <a:pPr lvl="1"/>
            <a:r>
              <a:rPr lang="en-US" dirty="0" smtClean="0"/>
              <a:t>Number of people in the image</a:t>
            </a:r>
          </a:p>
          <a:p>
            <a:pPr lvl="1"/>
            <a:r>
              <a:rPr lang="en-US" dirty="0" smtClean="0"/>
              <a:t>Peoples can appear in different locations and scales</a:t>
            </a:r>
          </a:p>
          <a:p>
            <a:pPr lvl="1"/>
            <a:r>
              <a:rPr lang="en-US" dirty="0" smtClean="0"/>
              <a:t>Complex spatial interferences between peoples</a:t>
            </a:r>
          </a:p>
          <a:p>
            <a:pPr lvl="1"/>
            <a:r>
              <a:rPr lang="en-US" dirty="0" smtClean="0"/>
              <a:t>Runtime grows quickly with amount of people in the picture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462" y="4669100"/>
            <a:ext cx="4576070" cy="18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6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do we have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smtClean="0"/>
              <a:t>Most algorithms divide the solution for 2D pose detection</a:t>
            </a:r>
          </a:p>
          <a:p>
            <a:r>
              <a:rPr lang="en-US" dirty="0" smtClean="0"/>
              <a:t>Early detect of each person in the picture</a:t>
            </a:r>
          </a:p>
          <a:p>
            <a:r>
              <a:rPr lang="en-US" dirty="0" smtClean="0"/>
              <a:t>Perform single-person pose detection for each person</a:t>
            </a:r>
            <a:endParaRPr lang="he-IL" dirty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rtl="1">
              <a:buNone/>
            </a:pPr>
            <a:r>
              <a:rPr lang="en-US" dirty="0" smtClean="0"/>
              <a:t>Significant disadvantage of this approach is reliability on successful detection of each person.</a:t>
            </a:r>
          </a:p>
          <a:p>
            <a:pPr marL="0" indent="0" rtl="1">
              <a:buNone/>
            </a:pPr>
            <a:r>
              <a:rPr lang="en-US" dirty="0" smtClean="0"/>
              <a:t>Furthermore, it’s does not solve the runtime problem</a:t>
            </a:r>
            <a:endParaRPr lang="en-US" dirty="0"/>
          </a:p>
        </p:txBody>
      </p:sp>
      <p:sp>
        <p:nvSpPr>
          <p:cNvPr id="5" name="AutoShape 2" descr="×ª××¦××ª ×ª××× × ×¢×××¨ âªold newsâ¬â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361"/>
          <a:stretch/>
        </p:blipFill>
        <p:spPr>
          <a:xfrm>
            <a:off x="6499677" y="4538001"/>
            <a:ext cx="2514253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New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400" b="1" u="sng" dirty="0" smtClean="0"/>
              <a:t>Opposite</a:t>
            </a:r>
            <a:r>
              <a:rPr lang="en-US" dirty="0" smtClean="0"/>
              <a:t> approach:</a:t>
            </a:r>
          </a:p>
          <a:p>
            <a:r>
              <a:rPr lang="en-US" dirty="0"/>
              <a:t>D</a:t>
            </a:r>
            <a:r>
              <a:rPr lang="en-US" dirty="0" smtClean="0"/>
              <a:t>etecting all different body parts in the image</a:t>
            </a:r>
          </a:p>
          <a:p>
            <a:r>
              <a:rPr lang="en-US" dirty="0" smtClean="0"/>
              <a:t>Combined parts to complete 2D pose for each person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Advantages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Early commitment robustness</a:t>
            </a:r>
          </a:p>
          <a:p>
            <a:r>
              <a:rPr lang="en-US" dirty="0" smtClean="0"/>
              <a:t>Reduced correlation between runtime and number of people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Disadvantages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No use of global contextual cues and other body parts and people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*</a:t>
            </a:r>
            <a:r>
              <a:rPr lang="en-US" dirty="0" smtClean="0"/>
              <a:t>even though using those cues sometimes may cause troubles </a:t>
            </a:r>
            <a:endParaRPr lang="en-US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Renovations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smtClean="0"/>
              <a:t>Main upgrad</a:t>
            </a:r>
            <a:r>
              <a:rPr lang="en-US" dirty="0" smtClean="0"/>
              <a:t>e of this method is using </a:t>
            </a:r>
            <a:r>
              <a:rPr lang="en-US" dirty="0">
                <a:solidFill>
                  <a:srgbClr val="0070C0"/>
                </a:solidFill>
              </a:rPr>
              <a:t>Part Affinity Field (PAF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:</a:t>
            </a:r>
          </a:p>
          <a:p>
            <a:pPr marL="0" indent="0" algn="l">
              <a:buNone/>
            </a:pPr>
            <a:r>
              <a:rPr lang="en-US" dirty="0" smtClean="0"/>
              <a:t>	2 dimensional vector for each body part that contain:</a:t>
            </a:r>
          </a:p>
          <a:p>
            <a:pPr lvl="2"/>
            <a:r>
              <a:rPr lang="en-US" dirty="0" smtClean="0"/>
              <a:t>Coordinates</a:t>
            </a:r>
          </a:p>
          <a:p>
            <a:pPr lvl="2"/>
            <a:r>
              <a:rPr lang="en-US" dirty="0" smtClean="0"/>
              <a:t>Orientation</a:t>
            </a:r>
            <a:endParaRPr lang="he-IL" dirty="0"/>
          </a:p>
          <a:p>
            <a:pPr algn="r" rtl="1"/>
            <a:endParaRPr lang="he-IL" dirty="0"/>
          </a:p>
          <a:p>
            <a:pPr marL="0" indent="0" algn="l">
              <a:buNone/>
            </a:pPr>
            <a:r>
              <a:rPr lang="en-US" dirty="0" smtClean="0"/>
              <a:t>Why?</a:t>
            </a:r>
          </a:p>
          <a:p>
            <a:r>
              <a:rPr lang="en-US" dirty="0" smtClean="0"/>
              <a:t>The PAF provide strong contexts that help achieving competitive performances with low computational cost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*This paper is continuance to previous one and present upgrades to this method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598" y="1270000"/>
            <a:ext cx="3912178" cy="156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4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עוד ועוד חידושים...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96" y="1853738"/>
            <a:ext cx="8949806" cy="514557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smtClean="0"/>
              <a:t>In addition, there are </a:t>
            </a:r>
            <a:r>
              <a:rPr lang="en-US" b="1" dirty="0" smtClean="0">
                <a:solidFill>
                  <a:srgbClr val="0070C0"/>
                </a:solidFill>
              </a:rPr>
              <a:t>confidence maps (CM)</a:t>
            </a:r>
            <a:r>
              <a:rPr lang="en-US" dirty="0" smtClean="0"/>
              <a:t>:</a:t>
            </a:r>
            <a:endParaRPr lang="he-IL" dirty="0"/>
          </a:p>
          <a:p>
            <a:pPr algn="l"/>
            <a:r>
              <a:rPr lang="en-US" dirty="0" smtClean="0"/>
              <a:t>Map for each joint in the picture</a:t>
            </a:r>
          </a:p>
          <a:p>
            <a:pPr algn="l"/>
            <a:r>
              <a:rPr lang="en-US" dirty="0" smtClean="0"/>
              <a:t>contain for each pixel of the picture the certainty level that the joint is in i</a:t>
            </a:r>
            <a:r>
              <a:rPr lang="en-US" dirty="0"/>
              <a:t>t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l">
              <a:buNone/>
            </a:pPr>
            <a:r>
              <a:rPr lang="en-US" dirty="0" smtClean="0"/>
              <a:t>Improvements and notes:</a:t>
            </a:r>
            <a:endParaRPr lang="he-IL" dirty="0" smtClean="0"/>
          </a:p>
          <a:p>
            <a:r>
              <a:rPr lang="en-US" dirty="0" smtClean="0"/>
              <a:t>In this article</a:t>
            </a:r>
            <a:r>
              <a:rPr lang="en-US" dirty="0" smtClean="0"/>
              <a:t>, PAF’s calculation is prior to the confidence maps calculation as opposed to the previous one which present a parallel calculation</a:t>
            </a:r>
          </a:p>
          <a:p>
            <a:r>
              <a:rPr lang="en-US" dirty="0" smtClean="0"/>
              <a:t>It’s important to understand that CM refer to joints while PAF to the </a:t>
            </a:r>
            <a:r>
              <a:rPr lang="en-US" dirty="0"/>
              <a:t>b</a:t>
            </a:r>
            <a:r>
              <a:rPr lang="en-US" dirty="0" smtClean="0"/>
              <a:t>ody parts between them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27" y="3174538"/>
            <a:ext cx="3583391" cy="13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8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Method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המערכת מקבלת כקלט את תמונת המאפיינים שהתקבלה מהעיבוד המקדים של התמונה.</a:t>
            </a:r>
          </a:p>
          <a:p>
            <a:pPr algn="r" rtl="1"/>
            <a:r>
              <a:rPr lang="he-IL" dirty="0"/>
              <a:t>תמונת המאפיינים משמשת לחישוב ה- </a:t>
            </a:r>
            <a:r>
              <a:rPr lang="en-US" b="1" dirty="0"/>
              <a:t>PAF</a:t>
            </a:r>
            <a:r>
              <a:rPr lang="he-IL" dirty="0"/>
              <a:t> .</a:t>
            </a:r>
          </a:p>
          <a:p>
            <a:pPr algn="r" rtl="1"/>
            <a:r>
              <a:rPr lang="he-IL" dirty="0"/>
              <a:t>חישוב מפת הביטחון עבור כל איבר מתוך אוסף האיברים המתאימים שאותרו בתמונה. </a:t>
            </a:r>
          </a:p>
          <a:p>
            <a:pPr algn="r" rtl="1"/>
            <a:r>
              <a:rPr lang="he-IL" dirty="0"/>
              <a:t>בסוף התהליך אנו משתמשים ב- </a:t>
            </a:r>
            <a:r>
              <a:rPr lang="en-US" b="1" dirty="0"/>
              <a:t>PAF</a:t>
            </a:r>
            <a:r>
              <a:rPr lang="he-IL" dirty="0"/>
              <a:t> ובמפות הביטחון להסקה חמדנית של נקודות המפתח בגוף האנשים בתמונה.</a:t>
            </a:r>
            <a:br>
              <a:rPr lang="he-IL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חישוב ה-</a:t>
            </a:r>
            <a:r>
              <a:rPr lang="en-US" dirty="0"/>
              <a:t>PAF</a:t>
            </a:r>
            <a:r>
              <a:rPr lang="he-IL" dirty="0"/>
              <a:t> ומפות הבטחון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/>
              <a:t>חישובים אלו נעשים באמצעות רשתות נוירונים נפרדות:</a:t>
            </a:r>
          </a:p>
          <a:p>
            <a:pPr algn="r" rtl="1"/>
            <a:r>
              <a:rPr lang="he-IL" dirty="0"/>
              <a:t>לשם חישוב רשת ה-</a:t>
            </a:r>
            <a:r>
              <a:rPr lang="en-US" b="1" dirty="0"/>
              <a:t>PAF</a:t>
            </a:r>
            <a:r>
              <a:rPr lang="he-IL" dirty="0"/>
              <a:t>, נבנתה רשת נוירונים מבוססת קונבולוציה (</a:t>
            </a:r>
            <a:r>
              <a:rPr lang="en-US" b="1" dirty="0"/>
              <a:t>CNN</a:t>
            </a:r>
            <a:r>
              <a:rPr lang="he-IL" dirty="0"/>
              <a:t>) </a:t>
            </a:r>
          </a:p>
          <a:p>
            <a:pPr algn="r" rtl="1"/>
            <a:r>
              <a:rPr lang="he-IL" dirty="0"/>
              <a:t>רשת זו כוללת שרשור של מספר בלוקי קונבולוציה</a:t>
            </a:r>
          </a:p>
          <a:p>
            <a:pPr algn="r" rtl="1"/>
            <a:r>
              <a:rPr lang="he-IL" dirty="0"/>
              <a:t>כאשר כל בלוק מכיל 3 שכבות עוקבות שבהן גרעיני קונבולוציה 3</a:t>
            </a:r>
            <a:r>
              <a:rPr lang="en-US" b="1" dirty="0"/>
              <a:t>X</a:t>
            </a:r>
            <a:r>
              <a:rPr lang="he-IL" dirty="0"/>
              <a:t>3</a:t>
            </a:r>
          </a:p>
          <a:p>
            <a:pPr algn="r" rtl="1"/>
            <a:r>
              <a:rPr lang="he-IL" dirty="0"/>
              <a:t>לאחר בלוקים אלו ישנן מספר שכבות קונבולוציה עם גרעינים 1</a:t>
            </a:r>
            <a:r>
              <a:rPr lang="en-US" b="1" dirty="0"/>
              <a:t>X</a:t>
            </a:r>
            <a:r>
              <a:rPr lang="he-IL" dirty="0"/>
              <a:t>1</a:t>
            </a:r>
          </a:p>
          <a:p>
            <a:pPr algn="r" rtl="1"/>
            <a:r>
              <a:rPr lang="he-IL" dirty="0"/>
              <a:t>מפות הביטחון מחושבות באופן דומה. ההבדל נובע מהקלט של שתי הרשתות מכיוון שהרשת השנייה מקבלת בנוסף לתמונת המאפיינים גם את ה- </a:t>
            </a:r>
            <a:r>
              <a:rPr lang="en-US" b="1" dirty="0"/>
              <a:t>PAF</a:t>
            </a:r>
            <a:r>
              <a:rPr lang="he-IL" dirty="0"/>
              <a:t> שהתקבל לאחר סיום ריצת הרשת הראשונה.</a:t>
            </a:r>
          </a:p>
          <a:p>
            <a:pPr algn="r" rtl="1"/>
            <a:r>
              <a:rPr lang="he-IL" dirty="0"/>
              <a:t>לכל אחת מהרשתות ישנה פונקציית הפסד נפרדת, כאשר שתי הפונקציות הינן מסוג </a:t>
            </a:r>
            <a:r>
              <a:rPr lang="en-US" b="1" dirty="0"/>
              <a:t>L2</a:t>
            </a:r>
            <a:r>
              <a:rPr lang="he-I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92243" b="41817"/>
          <a:stretch/>
        </p:blipFill>
        <p:spPr>
          <a:xfrm>
            <a:off x="415635" y="3057234"/>
            <a:ext cx="698268" cy="2038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977" t="65064" r="74372"/>
          <a:stretch/>
        </p:blipFill>
        <p:spPr>
          <a:xfrm>
            <a:off x="6334296" y="490396"/>
            <a:ext cx="1138845" cy="12240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2646" t="65063" r="24320" b="2550"/>
          <a:stretch/>
        </p:blipFill>
        <p:spPr>
          <a:xfrm>
            <a:off x="490452" y="492911"/>
            <a:ext cx="3873731" cy="11346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2410" b="35411"/>
          <a:stretch/>
        </p:blipFill>
        <p:spPr>
          <a:xfrm>
            <a:off x="5123316" y="3057234"/>
            <a:ext cx="4283999" cy="2262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88349" y="743379"/>
            <a:ext cx="121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שכבת קונבולוציה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06205" y="737086"/>
            <a:ext cx="121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בלוק קונבולוציה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7793" r="47683" b="36360"/>
          <a:stretch/>
        </p:blipFill>
        <p:spPr>
          <a:xfrm>
            <a:off x="1113903" y="3057234"/>
            <a:ext cx="4007849" cy="22296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7940" y="3057234"/>
            <a:ext cx="121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קלט- תמונת מאפיינים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90432" y="2522076"/>
            <a:ext cx="1654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רשת נוירונים  למציאת  </a:t>
            </a:r>
            <a:r>
              <a:rPr lang="en-US" dirty="0"/>
              <a:t>PAF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20020" y="2522075"/>
            <a:ext cx="220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רשת נוירונים  למציאת  מפת ביטחון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234890" y="3753300"/>
            <a:ext cx="1289022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התאמת איברים לפי בן אדם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761662" y="3753300"/>
            <a:ext cx="1289022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פלט- שלד האנשים בתמונה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>
            <a:off x="10523912" y="4214965"/>
            <a:ext cx="237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6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6" grpId="0"/>
      <p:bldP spid="17" grpId="0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518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Gisha</vt:lpstr>
      <vt:lpstr>Trebuchet MS</vt:lpstr>
      <vt:lpstr>Wingdings 3</vt:lpstr>
      <vt:lpstr>Facet</vt:lpstr>
      <vt:lpstr>Article Summary</vt:lpstr>
      <vt:lpstr>Introduction</vt:lpstr>
      <vt:lpstr>What do we have so far…</vt:lpstr>
      <vt:lpstr>New Method</vt:lpstr>
      <vt:lpstr>Renovations</vt:lpstr>
      <vt:lpstr>עוד ועוד חידושים...</vt:lpstr>
      <vt:lpstr>The Method Stages</vt:lpstr>
      <vt:lpstr>חישוב ה-PAF ומפות הבטחון</vt:lpstr>
      <vt:lpstr>PowerPoint Presentation</vt:lpstr>
      <vt:lpstr>חיבור האיברים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סיכום מאמר מציאת חלקי גוף בתמונת</dc:title>
  <dc:creator>Shahar Edri</dc:creator>
  <cp:lastModifiedBy>Shahar Edri</cp:lastModifiedBy>
  <cp:revision>25</cp:revision>
  <dcterms:created xsi:type="dcterms:W3CDTF">2019-04-10T14:19:05Z</dcterms:created>
  <dcterms:modified xsi:type="dcterms:W3CDTF">2019-04-17T14:40:35Z</dcterms:modified>
</cp:coreProperties>
</file>