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1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2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09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73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0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6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9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5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sz="6600" b="1" u="sng" dirty="0"/>
              <a:t>סיכום מאמר מציאת חלקי גוף בתמונת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he-IL" b="1" u="sng" dirty="0"/>
          </a:p>
          <a:p>
            <a:pPr algn="ctr"/>
            <a:r>
              <a:rPr lang="en-US" b="1" u="sng" dirty="0" err="1"/>
              <a:t>OpenPose</a:t>
            </a:r>
            <a:r>
              <a:rPr lang="en-US" b="1" u="sng" dirty="0"/>
              <a:t>: </a:t>
            </a:r>
            <a:r>
              <a:rPr lang="en-US" b="1" u="sng" dirty="0" err="1"/>
              <a:t>Realtime</a:t>
            </a:r>
            <a:r>
              <a:rPr lang="en-US" b="1" u="sng" dirty="0"/>
              <a:t> Multi-Person 2D Pose Estimation using Part Affinity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7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חיבור האיברים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בעזרת מפות הביטחון אנו מסיקים היכן נמצאים המפרקים השונים.</a:t>
            </a:r>
          </a:p>
          <a:p>
            <a:pPr algn="r" rtl="1"/>
            <a:r>
              <a:rPr lang="he-IL" dirty="0"/>
              <a:t>לכל שני מפרקים סמוכים מתאימים (כתף ומרפק לדוגמה) נבנה תמונת </a:t>
            </a:r>
            <a:r>
              <a:rPr lang="en-GB" b="1" dirty="0"/>
              <a:t>PAF</a:t>
            </a:r>
            <a:r>
              <a:rPr lang="he-IL" dirty="0"/>
              <a:t> משוערת, שתייצג את האפשרות ששני מפרקים אלו שייכים לאותו אדם.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נבדוק את מידת ההתאמה של תמונת ה- </a:t>
            </a:r>
            <a:r>
              <a:rPr lang="en-GB" b="1" dirty="0"/>
              <a:t>PAF</a:t>
            </a:r>
            <a:r>
              <a:rPr lang="he-IL" dirty="0"/>
              <a:t> המשוערת ל- </a:t>
            </a:r>
            <a:r>
              <a:rPr lang="en-GB" b="1" dirty="0"/>
              <a:t>PAF</a:t>
            </a:r>
            <a:r>
              <a:rPr lang="he-IL" dirty="0"/>
              <a:t> המקורי אשר חושב בשלב הקודם. </a:t>
            </a:r>
          </a:p>
          <a:p>
            <a:pPr algn="r" rtl="1"/>
            <a:r>
              <a:rPr lang="he-IL" dirty="0"/>
              <a:t>עבור כל זוג מפרקים יינתן ציון עבור ההתאמה ביניהם.</a:t>
            </a:r>
          </a:p>
          <a:p>
            <a:pPr algn="r" rtl="1"/>
            <a:r>
              <a:rPr lang="he-IL" dirty="0"/>
              <a:t>נבחרת התאמה מירבית למידת ההתאמה עבור גוף האדם כולו באמצעות אלגוריתם חמדני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331" y="3287596"/>
            <a:ext cx="22002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1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end of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32" y="1220325"/>
            <a:ext cx="5875630" cy="3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0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6264"/>
            <a:ext cx="8596668" cy="388077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המאמר מציג שיטה חדשה ויעילה למציאת חלקי גוף ונקודות אנטומיות מרכזיות בגוף מתוך תמונות בדו-ממד. שיטה זו נותנת מענה לשלוש בעיות עיקריות שעולות בתחום זה:</a:t>
            </a:r>
          </a:p>
          <a:p>
            <a:pPr marL="0" indent="0" algn="r" rtl="1">
              <a:buNone/>
            </a:pPr>
            <a:endParaRPr lang="en-US" dirty="0"/>
          </a:p>
          <a:p>
            <a:pPr lvl="0" algn="r" rtl="1"/>
            <a:r>
              <a:rPr lang="he-IL" dirty="0"/>
              <a:t>מספר האנשים בתמונה וכן גודלם אינו ידוע</a:t>
            </a:r>
            <a:endParaRPr lang="en-US" dirty="0"/>
          </a:p>
          <a:p>
            <a:pPr lvl="0" algn="r" rtl="1"/>
            <a:r>
              <a:rPr lang="he-IL" dirty="0"/>
              <a:t>הקרבה המרחבית בין האנשים גורמת לשגיאות בהערכת האיברים</a:t>
            </a:r>
            <a:endParaRPr lang="en-US" dirty="0"/>
          </a:p>
          <a:p>
            <a:pPr lvl="0" algn="r" rtl="1"/>
            <a:r>
              <a:rPr lang="he-IL" dirty="0"/>
              <a:t>סיבוכיות זמן הריצה גדלה ככל שכמות האנשים עולה</a:t>
            </a:r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62" y="4669100"/>
            <a:ext cx="4576070" cy="18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6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מה היה עד עכשיו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אלגוריתמים לפיתרון </a:t>
            </a:r>
            <a:r>
              <a:rPr lang="he-IL" dirty="0" smtClean="0"/>
              <a:t>בעיות אלו מחלקים את הפתרון </a:t>
            </a:r>
            <a:r>
              <a:rPr lang="he-IL" dirty="0"/>
              <a:t>לשני שלבים: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השלב הראשון הוא זיהוי מוקדם של כל אדם בתמונה.</a:t>
            </a:r>
          </a:p>
          <a:p>
            <a:pPr algn="r" rtl="1"/>
            <a:r>
              <a:rPr lang="he-IL" dirty="0"/>
              <a:t>השלב השני הוא הפעלת אלגוריתם לזיהוי תבנית של גוף האדם. </a:t>
            </a:r>
          </a:p>
          <a:p>
            <a:pPr marL="0" indent="0" algn="r" rtl="1">
              <a:buNone/>
            </a:pPr>
            <a:r>
              <a:rPr lang="he-IL" dirty="0"/>
              <a:t>גישה זו סובלת מחסרון משמעותי של השענות על הצלחת זיהוי כל האנשים בתמונה. בנוסף, גישה זו אינה פותרת את בעיית זמן הריצה.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endParaRPr lang="en-US" dirty="0"/>
          </a:p>
        </p:txBody>
      </p:sp>
      <p:sp>
        <p:nvSpPr>
          <p:cNvPr id="5" name="AutoShape 2" descr="×ª××¦××ª ×ª××× × ×¢×××¨ âªold news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361"/>
          <a:stretch/>
        </p:blipFill>
        <p:spPr>
          <a:xfrm>
            <a:off x="1446414" y="4681970"/>
            <a:ext cx="2514253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1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שינוי השיטה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/>
              <a:t>השיטה החדשה פועלת בגישה </a:t>
            </a:r>
            <a:r>
              <a:rPr lang="he-IL" sz="2800" b="1" u="sng" dirty="0"/>
              <a:t>הפוכה</a:t>
            </a:r>
          </a:p>
          <a:p>
            <a:pPr algn="r" rtl="1"/>
            <a:r>
              <a:rPr lang="he-IL" dirty="0"/>
              <a:t> קודם כל מזהים את חלקי הגוף השונים אשר נמצאים בתמונה.</a:t>
            </a:r>
          </a:p>
          <a:p>
            <a:pPr algn="r" rtl="1"/>
            <a:r>
              <a:rPr lang="he-IL" dirty="0"/>
              <a:t>לאחר מכן מחברים אותם לכדי תבניות אדם עבור האנשים השונים בתמונה.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>
                <a:solidFill>
                  <a:srgbClr val="0070C0"/>
                </a:solidFill>
              </a:rPr>
              <a:t>יתרון:</a:t>
            </a:r>
          </a:p>
          <a:p>
            <a:pPr algn="r" rtl="1"/>
            <a:r>
              <a:rPr lang="he-IL" dirty="0"/>
              <a:t>שיטה זו חסינה להתחייבויות קודמות ומבטלת את הקורלציה בין זמן הריצה למספר האנשים בתמונה. </a:t>
            </a:r>
          </a:p>
          <a:p>
            <a:pPr algn="r" rtl="1"/>
            <a:endParaRPr lang="he-IL" dirty="0"/>
          </a:p>
          <a:p>
            <a:pPr marL="0" indent="0" algn="r" rtl="1">
              <a:buNone/>
            </a:pPr>
            <a:r>
              <a:rPr lang="he-I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חיסרון:</a:t>
            </a:r>
          </a:p>
          <a:p>
            <a:pPr algn="r" rtl="1"/>
            <a:r>
              <a:rPr lang="he-IL" dirty="0"/>
              <a:t>הבעיות בגישה זו היא שאין שימוש ברמזים שניתן לקבל מידיעת מיקומם של האנשים. בשיטות ישנות שפועלות בגישה זו לא השתמשו ביתרונות הגישה ביעילות ולכן זמן הריצה היה גדול מדי.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5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החידושים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היתרון העיקרי של השיטה הוא שימוש ב- </a:t>
            </a:r>
            <a:r>
              <a:rPr lang="en-US" dirty="0">
                <a:solidFill>
                  <a:srgbClr val="0070C0"/>
                </a:solidFill>
              </a:rPr>
              <a:t>Part Affinity Fields</a:t>
            </a:r>
            <a:r>
              <a:rPr lang="he-IL" dirty="0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PAF</a:t>
            </a:r>
            <a:r>
              <a:rPr lang="he-IL" dirty="0">
                <a:solidFill>
                  <a:srgbClr val="0070C0"/>
                </a:solidFill>
              </a:rPr>
              <a:t>)</a:t>
            </a:r>
            <a:r>
              <a:rPr lang="en-GB" dirty="0">
                <a:solidFill>
                  <a:srgbClr val="0070C0"/>
                </a:solidFill>
              </a:rPr>
              <a:t>:</a:t>
            </a:r>
          </a:p>
          <a:p>
            <a:pPr marL="0" indent="0" algn="r" rtl="1">
              <a:buNone/>
            </a:pPr>
            <a:r>
              <a:rPr lang="he-IL" dirty="0"/>
              <a:t>וקטור דו ממדי שבו לכל איבר גוף נשמרים:</a:t>
            </a:r>
          </a:p>
          <a:p>
            <a:pPr algn="r" rtl="1"/>
            <a:r>
              <a:rPr lang="he-IL" dirty="0"/>
              <a:t>הקואורדינטות שלו.</a:t>
            </a:r>
          </a:p>
          <a:p>
            <a:pPr algn="r" rtl="1"/>
            <a:r>
              <a:rPr lang="he-IL" dirty="0"/>
              <a:t> האוריינטציה שלו.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r>
              <a:rPr lang="he-IL" dirty="0"/>
              <a:t>למה?</a:t>
            </a:r>
          </a:p>
          <a:p>
            <a:pPr algn="r" rtl="1"/>
            <a:r>
              <a:rPr lang="he-IL" dirty="0"/>
              <a:t>וקטור זה מספק הקשרים חזקים מספיק על מנת להשיג ביצועים במחיר חישובי נמוך. </a:t>
            </a:r>
          </a:p>
          <a:p>
            <a:pPr algn="r" rtl="1"/>
            <a:r>
              <a:rPr lang="he-IL" dirty="0"/>
              <a:t>מאמר זה הוא מאמר המשך שמציג שיפורים שנעשו בשיטה.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07" y="3167149"/>
            <a:ext cx="3912178" cy="156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עוד ועוד חידושים...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6" y="1853738"/>
            <a:ext cx="8949806" cy="514557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בנוסף ל- </a:t>
            </a:r>
            <a:r>
              <a:rPr lang="en-US" dirty="0"/>
              <a:t>PAF</a:t>
            </a:r>
            <a:r>
              <a:rPr lang="he-IL" dirty="0"/>
              <a:t> נשתמש </a:t>
            </a:r>
            <a:r>
              <a:rPr lang="he-IL" b="1" dirty="0">
                <a:solidFill>
                  <a:srgbClr val="0070C0"/>
                </a:solidFill>
              </a:rPr>
              <a:t>במפת ביטחון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 זוהי מפה אשר נבנית לכל איבר בגוף</a:t>
            </a:r>
          </a:p>
          <a:p>
            <a:pPr algn="r" rtl="1"/>
            <a:r>
              <a:rPr lang="he-IL" dirty="0"/>
              <a:t>בכל פיקסל של התמונה מחושבת רמת הודאות שהאיבר נמצא בה.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מקצה שיפורים והערות:</a:t>
            </a:r>
          </a:p>
          <a:p>
            <a:pPr algn="r" rtl="1"/>
            <a:r>
              <a:rPr lang="he-IL" dirty="0"/>
              <a:t>במאמר הקודם מתוארת השיטה כך שחישוב מפות הביטחון וה-</a:t>
            </a:r>
            <a:r>
              <a:rPr lang="en-US" dirty="0"/>
              <a:t>PAF</a:t>
            </a:r>
            <a:r>
              <a:rPr lang="he-IL" dirty="0"/>
              <a:t> נעשה במקביל, אך במאמר הזה ה- </a:t>
            </a:r>
            <a:r>
              <a:rPr lang="en-US" dirty="0"/>
              <a:t>PAF</a:t>
            </a:r>
            <a:r>
              <a:rPr lang="he-IL" dirty="0"/>
              <a:t> חושב ראשון ורק לאחר מכן מפות הביטחון.</a:t>
            </a:r>
          </a:p>
          <a:p>
            <a:pPr algn="r" rtl="1"/>
            <a:r>
              <a:rPr lang="he-IL" dirty="0"/>
              <a:t>יש לשים לב שמפות הביטחון מתייחסות למפרקים וה- </a:t>
            </a:r>
            <a:r>
              <a:rPr lang="en-US" dirty="0"/>
              <a:t>PAF</a:t>
            </a:r>
            <a:r>
              <a:rPr lang="he-IL" dirty="0"/>
              <a:t> לאיברי הגוף שביניהם.</a:t>
            </a:r>
            <a:br>
              <a:rPr lang="he-IL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27" y="3174538"/>
            <a:ext cx="3583391" cy="13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8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השיטה בשלבים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המערכת מקבלת כקלט את תמונת המאפיינים שהתקבלה מהעיבוד המקדים של התמונה.</a:t>
            </a:r>
          </a:p>
          <a:p>
            <a:pPr algn="r" rtl="1"/>
            <a:r>
              <a:rPr lang="he-IL" dirty="0"/>
              <a:t>תמונת המאפיינים משמשת לחישוב ה- </a:t>
            </a:r>
            <a:r>
              <a:rPr lang="en-US" b="1" dirty="0"/>
              <a:t>PAF</a:t>
            </a:r>
            <a:r>
              <a:rPr lang="he-IL" dirty="0"/>
              <a:t> .</a:t>
            </a:r>
          </a:p>
          <a:p>
            <a:pPr algn="r" rtl="1"/>
            <a:r>
              <a:rPr lang="he-IL" dirty="0"/>
              <a:t>חישוב מפת הביטחון עבור כל איבר מתוך אוסף האיברים המתאימים שאותרו בתמונה. </a:t>
            </a:r>
          </a:p>
          <a:p>
            <a:pPr algn="r" rtl="1"/>
            <a:r>
              <a:rPr lang="he-IL" dirty="0"/>
              <a:t>בסוף התהליך אנו משתמשים ב- </a:t>
            </a:r>
            <a:r>
              <a:rPr lang="en-US" b="1" dirty="0"/>
              <a:t>PAF</a:t>
            </a:r>
            <a:r>
              <a:rPr lang="he-IL" dirty="0"/>
              <a:t> ובמפות הביטחון להסקה חמדנית של נקודות המפתח בגוף האנשים בתמונה.</a:t>
            </a:r>
            <a:br>
              <a:rPr lang="he-I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6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חישוב ה-</a:t>
            </a:r>
            <a:r>
              <a:rPr lang="en-US" dirty="0"/>
              <a:t>PAF</a:t>
            </a:r>
            <a:r>
              <a:rPr lang="he-IL" dirty="0"/>
              <a:t> ומפות הבטחון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חישובים אלו נעשים באמצעות רשתות נוירונים נפרדות:</a:t>
            </a:r>
          </a:p>
          <a:p>
            <a:pPr algn="r" rtl="1"/>
            <a:r>
              <a:rPr lang="he-IL" dirty="0"/>
              <a:t>לשם חישוב רשת ה-</a:t>
            </a:r>
            <a:r>
              <a:rPr lang="en-US" b="1" dirty="0"/>
              <a:t>PAF</a:t>
            </a:r>
            <a:r>
              <a:rPr lang="he-IL" dirty="0"/>
              <a:t>, נבנתה רשת נוירונים מבוססת קונבולוציה (</a:t>
            </a:r>
            <a:r>
              <a:rPr lang="en-US" b="1" dirty="0"/>
              <a:t>CNN</a:t>
            </a:r>
            <a:r>
              <a:rPr lang="he-IL" dirty="0"/>
              <a:t>) </a:t>
            </a:r>
          </a:p>
          <a:p>
            <a:pPr algn="r" rtl="1"/>
            <a:r>
              <a:rPr lang="he-IL" dirty="0"/>
              <a:t>רשת זו כוללת שרשור של מספר בלוקי קונבולוציה</a:t>
            </a:r>
          </a:p>
          <a:p>
            <a:pPr algn="r" rtl="1"/>
            <a:r>
              <a:rPr lang="he-IL" dirty="0"/>
              <a:t>כאשר כל בלוק מכיל 3 שכבות עוקבות שבהן גרעיני קונבולוציה 3</a:t>
            </a:r>
            <a:r>
              <a:rPr lang="en-US" b="1" dirty="0"/>
              <a:t>X</a:t>
            </a:r>
            <a:r>
              <a:rPr lang="he-IL" dirty="0"/>
              <a:t>3</a:t>
            </a:r>
          </a:p>
          <a:p>
            <a:pPr algn="r" rtl="1"/>
            <a:r>
              <a:rPr lang="he-IL" dirty="0"/>
              <a:t>לאחר בלוקים אלו ישנן מספר שכבות קונבולוציה עם גרעינים 1</a:t>
            </a:r>
            <a:r>
              <a:rPr lang="en-US" b="1" dirty="0"/>
              <a:t>X</a:t>
            </a:r>
            <a:r>
              <a:rPr lang="he-IL" dirty="0"/>
              <a:t>1</a:t>
            </a:r>
          </a:p>
          <a:p>
            <a:pPr algn="r" rtl="1"/>
            <a:r>
              <a:rPr lang="he-IL" dirty="0"/>
              <a:t>מפות הביטחון מחושבות באופן דומה. ההבדל נובע מהקלט של שתי הרשתות מכיוון שהרשת השנייה מקבלת בנוסף לתמונת המאפיינים גם את ה- </a:t>
            </a:r>
            <a:r>
              <a:rPr lang="en-US" b="1" dirty="0"/>
              <a:t>PAF</a:t>
            </a:r>
            <a:r>
              <a:rPr lang="he-IL" dirty="0"/>
              <a:t> שהתקבל לאחר סיום ריצת הרשת הראשונה.</a:t>
            </a:r>
          </a:p>
          <a:p>
            <a:pPr algn="r" rtl="1"/>
            <a:r>
              <a:rPr lang="he-IL" dirty="0"/>
              <a:t>לכל אחת מהרשתות ישנה פונקציית הפסד נפרדת, כאשר שתי הפונקציות הינן מסוג </a:t>
            </a:r>
            <a:r>
              <a:rPr lang="en-US" b="1" dirty="0"/>
              <a:t>L2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2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2243" b="41817"/>
          <a:stretch/>
        </p:blipFill>
        <p:spPr>
          <a:xfrm>
            <a:off x="415635" y="3057234"/>
            <a:ext cx="698268" cy="2038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977" t="65064" r="74372"/>
          <a:stretch/>
        </p:blipFill>
        <p:spPr>
          <a:xfrm>
            <a:off x="6334296" y="490396"/>
            <a:ext cx="1138845" cy="1224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2646" t="65063" r="24320" b="2550"/>
          <a:stretch/>
        </p:blipFill>
        <p:spPr>
          <a:xfrm>
            <a:off x="490452" y="492911"/>
            <a:ext cx="3873731" cy="11346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2410" b="35411"/>
          <a:stretch/>
        </p:blipFill>
        <p:spPr>
          <a:xfrm>
            <a:off x="5123316" y="3057234"/>
            <a:ext cx="4283999" cy="2262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88349" y="743379"/>
            <a:ext cx="121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שכבת קונבולוציה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06205" y="737086"/>
            <a:ext cx="121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בלוק קונבולוציה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7793" r="47683" b="36360"/>
          <a:stretch/>
        </p:blipFill>
        <p:spPr>
          <a:xfrm>
            <a:off x="1113903" y="3057234"/>
            <a:ext cx="4007849" cy="22296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7940" y="3057234"/>
            <a:ext cx="121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קלט- תמונת מאפיינים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90432" y="2522076"/>
            <a:ext cx="165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רשת נוירונים  למציאת  </a:t>
            </a:r>
            <a:r>
              <a:rPr lang="en-US" dirty="0"/>
              <a:t>PAF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0020" y="2522075"/>
            <a:ext cx="220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רשת נוירונים  למציאת  מפת ביטחון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34890" y="3753300"/>
            <a:ext cx="1289022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התאמת איברים לפי בן אדם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61662" y="3753300"/>
            <a:ext cx="1289022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פלט- שלד האנשים בתמונה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10523912" y="4214965"/>
            <a:ext cx="237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  <p:bldP spid="17" grpId="0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596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Gisha</vt:lpstr>
      <vt:lpstr>Trebuchet MS</vt:lpstr>
      <vt:lpstr>Wingdings 3</vt:lpstr>
      <vt:lpstr>Facet</vt:lpstr>
      <vt:lpstr>סיכום מאמר מציאת חלקי גוף בתמונת</vt:lpstr>
      <vt:lpstr>הקדמה</vt:lpstr>
      <vt:lpstr>מה היה עד עכשיו</vt:lpstr>
      <vt:lpstr>שינוי השיטה</vt:lpstr>
      <vt:lpstr>החידושים</vt:lpstr>
      <vt:lpstr>עוד ועוד חידושים...</vt:lpstr>
      <vt:lpstr>השיטה בשלבים</vt:lpstr>
      <vt:lpstr>חישוב ה-PAF ומפות הבטחון</vt:lpstr>
      <vt:lpstr>PowerPoint Presentation</vt:lpstr>
      <vt:lpstr>חיבור האיברים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סיכום מאמר מציאת חלקי גוף בתמונת</dc:title>
  <dc:creator>Shahar Edri</dc:creator>
  <cp:lastModifiedBy>Shahar Edri</cp:lastModifiedBy>
  <cp:revision>14</cp:revision>
  <dcterms:created xsi:type="dcterms:W3CDTF">2019-04-10T14:19:05Z</dcterms:created>
  <dcterms:modified xsi:type="dcterms:W3CDTF">2019-04-17T14:41:14Z</dcterms:modified>
</cp:coreProperties>
</file>