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2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LID4096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>
        <p:scale>
          <a:sx n="88" d="100"/>
          <a:sy n="88" d="100"/>
        </p:scale>
        <p:origin x="5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92641845707906"/>
          <c:y val="7.5133259582249035E-2"/>
          <c:w val="0.85181175209071858"/>
          <c:h val="0.798882318624673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גיליון1!$M$24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722992666941921E-3"/>
                  <c:y val="-0.103445160736156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A20-4E06-BC80-6C535AC9B8F3}"/>
                </c:ext>
              </c:extLst>
            </c:dLbl>
            <c:dLbl>
              <c:idx val="1"/>
              <c:layout>
                <c:manualLayout>
                  <c:x val="-8.3584489000412873E-3"/>
                  <c:y val="-0.145763635582765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A20-4E06-BC80-6C535AC9B8F3}"/>
                </c:ext>
              </c:extLst>
            </c:dLbl>
            <c:dLbl>
              <c:idx val="2"/>
              <c:layout>
                <c:manualLayout>
                  <c:x val="0"/>
                  <c:y val="-0.347951904294344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A20-4E06-BC80-6C535AC9B8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גיליון1!$O$25:$O$27</c:f>
                <c:numCache>
                  <c:formatCode>General</c:formatCode>
                  <c:ptCount val="3"/>
                  <c:pt idx="0">
                    <c:v>9.3733220413154336E-2</c:v>
                  </c:pt>
                  <c:pt idx="1">
                    <c:v>7.5022473815237592E-2</c:v>
                  </c:pt>
                  <c:pt idx="2">
                    <c:v>0.10332840844573639</c:v>
                  </c:pt>
                </c:numCache>
              </c:numRef>
            </c:plus>
            <c:minus>
              <c:numRef>
                <c:f>גיליון1!$O$25:$O$27</c:f>
                <c:numCache>
                  <c:formatCode>General</c:formatCode>
                  <c:ptCount val="3"/>
                  <c:pt idx="0">
                    <c:v>9.3733220413154336E-2</c:v>
                  </c:pt>
                  <c:pt idx="1">
                    <c:v>7.5022473815237592E-2</c:v>
                  </c:pt>
                  <c:pt idx="2">
                    <c:v>0.10332840844573639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גיליון1!$K$25:$L$27</c:f>
              <c:strCache>
                <c:ptCount val="3"/>
                <c:pt idx="0">
                  <c:v>Neker cube test </c:v>
                </c:pt>
                <c:pt idx="1">
                  <c:v>Cambridge Face Memory Test</c:v>
                </c:pt>
                <c:pt idx="2">
                  <c:v>Inverted depth decsion </c:v>
                </c:pt>
              </c:strCache>
            </c:strRef>
          </c:cat>
          <c:val>
            <c:numRef>
              <c:f>גיליון1!$M$25:$M$27</c:f>
              <c:numCache>
                <c:formatCode>0.00%</c:formatCode>
                <c:ptCount val="3"/>
                <c:pt idx="0">
                  <c:v>0.65372687908909088</c:v>
                </c:pt>
                <c:pt idx="1">
                  <c:v>0.59663023896666656</c:v>
                </c:pt>
                <c:pt idx="2">
                  <c:v>0.35698738309187578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20-4E06-BC80-6C535AC9B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277088"/>
        <c:axId val="86275648"/>
      </c:barChart>
      <c:catAx>
        <c:axId val="86277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AVG</a:t>
                </a:r>
              </a:p>
            </c:rich>
          </c:tx>
          <c:layout>
            <c:manualLayout>
              <c:xMode val="edge"/>
              <c:yMode val="edge"/>
              <c:x val="0.48030762602061927"/>
              <c:y val="0.872621390711705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6275648"/>
        <c:crosses val="autoZero"/>
        <c:auto val="1"/>
        <c:lblAlgn val="ctr"/>
        <c:lblOffset val="100"/>
        <c:noMultiLvlLbl val="0"/>
      </c:catAx>
      <c:valAx>
        <c:axId val="8627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Accuracy </a:t>
                </a:r>
                <a:endParaRPr lang="he-IL"/>
              </a:p>
            </c:rich>
          </c:tx>
          <c:layout>
            <c:manualLayout>
              <c:xMode val="edge"/>
              <c:yMode val="edge"/>
              <c:x val="1.3930748166735479E-2"/>
              <c:y val="0.331658736117837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627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53975">
      <a:solidFill>
        <a:schemeClr val="tx1">
          <a:alpha val="44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F7CC67-D632-ABD0-C085-77C1CEEAB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6541914-5DDF-A48E-BE77-F9C835922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AE2A8B3-A74A-6C1F-2F5A-E61FC6C7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051D9ED-9B82-06B2-2BBF-FED0E040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890EE77-6C8D-C6A9-97A7-DA4301DD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162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3D1050-63E2-1BB0-60D5-04F6B2EF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F513009-979A-31BB-8600-F953DE8D1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4D66284-24BA-DF30-36E5-772312CA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BEF447-67B1-F5CD-CCD2-C59EA3E7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FD9F99-5F67-7EB9-22A1-1FEF7920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205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C639F14-B09F-1CDC-0525-B0DF60AE9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846F8C1-13F4-A8F4-6022-5DCE5243F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561069D-0E18-C289-B3F1-D2B8B934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1AD1CF0-D609-7B7D-2042-0AB88BF4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FBF77B-BE4C-DFDE-9325-04FC7B4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658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F1EAC9-7B4E-FE26-C753-E0152BAB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718951-FF7E-20A5-0307-C518C464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91A8971-DAEE-8999-E52B-B34DA8E5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0549E0-6E39-826A-5B51-BD437D1D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1C3C59C-9A13-0F14-1DD0-9FEB3BA6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529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598EA0-768A-8D62-24AE-717CF42C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1368D44-4A5C-93BC-68BE-775EDD92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E3E122A-CB60-C79A-12DE-E7C48E5B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EAB513-27B0-ACB4-54FE-6658A112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344E6E0-6852-B38B-BB9F-280DD9A9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00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5220BC-4A87-45D1-CAA5-672ED46F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779487-ED87-158E-3DBD-ED02ECA36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FEC3031-91A5-35B4-4FE2-DBF32B0A2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ECF1D29-330E-6B47-9D0B-8D731AC4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951C409-0D1D-7A92-B4DE-26245798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5071A8F-B147-2F46-F0B2-DB36619E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62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143C52-7496-AF9F-DE8B-E5E32BF5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4D91D59-3200-A4F5-1FB1-7A073885D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412BA26-5402-CA07-B358-221BCCD23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88E6B11-FBC0-A285-2DA7-15E33EC86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2EE0B4D-1EB5-3634-D09D-0BA9DFA6C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5187C8A-A2E7-8523-0CE7-6B0E3D3C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533B1F0-348B-DC51-CC17-3CE32F29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39BC3A4-FFB8-B431-DD9C-86D71BEE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389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6B5A60-6D66-5AED-9F57-33C79170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ED28F25-AA5D-018D-FCE2-CDE86DEE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55FA2AF-B530-A474-6CBF-ADC7CE11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06D07A9-603D-5FAF-3E35-F1BEB708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080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AE513FA-7683-7917-6444-A651D26A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1F18090-4D8B-BC13-E400-869AF14D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054078D-FC52-57AE-77B2-B730394E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529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85423A-A912-B175-0EE8-015F658C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6B6354-7A71-E241-B9BA-E2A1B67F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51199F-6F21-C96F-C256-2984D8E4B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8F70C4C-23D7-4F96-3A3A-7F7D112B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0AD18A-F57F-0E16-42C9-1AABCC01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7C44358-E90A-F27E-4472-7163A120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087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34CB37-2CDD-10DF-BC69-EBE61539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A9BEA57-1E16-A3ED-E7BA-00A91AD0F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D70C15D-BFC3-894A-7CA8-08CAFB93E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5E0E253-8D23-F33A-10DC-1418753C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97A7D99-D970-5D90-9CBB-E70ED31B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BEF2DC7-071A-9AAA-7EF5-6B9D7780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549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9922081-7F60-3550-6AB2-FF405AF6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149431C-C674-A450-2C33-28B295973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4F33235-BC0C-E473-4C37-83F6D27B2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3E4F1-E323-438F-BDBB-031004AB24C8}" type="datetimeFigureOut">
              <a:rPr lang="LID4096" smtClean="0"/>
              <a:t>08/13/2025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365992-5897-927F-27F9-4976B2EB6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8237E50-0C31-A6CD-E48D-87EE9646C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166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D52898A-FAFF-3121-B830-C79A8829A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T4 -RDM</a:t>
            </a:r>
            <a:endParaRPr lang="LID4096" sz="48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67A640A-BEEC-83E8-C218-B70F07708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Shahar shamur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Professor Sharon Gilaie-Dotan</a:t>
            </a:r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5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6DDE085D-1D6F-B8E3-BB07-B430B6A07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42" y="421280"/>
            <a:ext cx="11785715" cy="2609348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5C61B571-0DBD-B15F-57AD-DFA06CCD0C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8" r="488"/>
          <a:stretch>
            <a:fillRect/>
          </a:stretch>
        </p:blipFill>
        <p:spPr>
          <a:xfrm>
            <a:off x="1197429" y="3233783"/>
            <a:ext cx="9144000" cy="332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5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85647004-8F57-CB19-051C-7F56FA47B0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81" b="1567"/>
          <a:stretch>
            <a:fillRect/>
          </a:stretch>
        </p:blipFill>
        <p:spPr>
          <a:xfrm>
            <a:off x="201222" y="553486"/>
            <a:ext cx="11789555" cy="1718076"/>
          </a:xfrm>
          <a:prstGeom prst="rect">
            <a:avLst/>
          </a:prstGeom>
        </p:spPr>
      </p:pic>
      <p:graphicFrame>
        <p:nvGraphicFramePr>
          <p:cNvPr id="8" name="תרשים 7">
            <a:extLst>
              <a:ext uri="{FF2B5EF4-FFF2-40B4-BE49-F238E27FC236}">
                <a16:creationId xmlns:a16="http://schemas.microsoft.com/office/drawing/2014/main" id="{6E93888D-68BF-D683-E160-FF8FB09A8D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94354"/>
              </p:ext>
            </p:extLst>
          </p:nvPr>
        </p:nvGraphicFramePr>
        <p:xfrm>
          <a:off x="2514410" y="2620440"/>
          <a:ext cx="6535552" cy="3801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150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5624B8-85A1-CAF0-BAFF-8B58835E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dirty="0"/>
              <a:t>נתונים</a:t>
            </a:r>
            <a:endParaRPr lang="LID4096" sz="48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4C34DC8-7430-308E-B103-9F80CAC31DAF}"/>
              </a:ext>
            </a:extLst>
          </p:cNvPr>
          <p:cNvSpPr txBox="1"/>
          <p:nvPr/>
        </p:nvSpPr>
        <p:spPr>
          <a:xfrm>
            <a:off x="1562099" y="1894114"/>
            <a:ext cx="97227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מבחן </a:t>
            </a:r>
            <a:r>
              <a:rPr lang="en-US" sz="2400" dirty="0"/>
              <a:t> </a:t>
            </a:r>
            <a:r>
              <a:rPr lang="en-US" sz="2400" b="1" dirty="0" err="1"/>
              <a:t>Neker</a:t>
            </a:r>
            <a:r>
              <a:rPr lang="en-US" sz="2400" b="1" dirty="0"/>
              <a:t> cube test </a:t>
            </a:r>
            <a:r>
              <a:rPr lang="he-IL" sz="2400" dirty="0"/>
              <a:t>הציג ממוצע הצלחה גבוה יחסית (65%) עם שונות נמוכה, מה שמעיד על ביצועים יציבים בין המשתתפים.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מבחן </a:t>
            </a:r>
            <a:r>
              <a:rPr lang="en-US" sz="2400" dirty="0"/>
              <a:t> </a:t>
            </a:r>
            <a:r>
              <a:rPr lang="en-US" sz="2400" b="1" dirty="0"/>
              <a:t>Cambridge Face Memory Test </a:t>
            </a:r>
            <a:r>
              <a:rPr lang="he-IL" sz="2400" dirty="0"/>
              <a:t>הראה תוצאות דומות בממוצע (כ-60%) עם פיזור נתונים דומה, מה שמצביע על עקביות טובה בין נבדקים.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מבחן </a:t>
            </a:r>
            <a:r>
              <a:rPr lang="en-US" sz="2400" dirty="0"/>
              <a:t> </a:t>
            </a:r>
            <a:r>
              <a:rPr lang="en-US" sz="2400" b="1" dirty="0"/>
              <a:t>Inverted depth decision </a:t>
            </a:r>
            <a:r>
              <a:rPr lang="he-IL" sz="2400" dirty="0"/>
              <a:t>הציג ממוצע נמוך יותר (36%) ושונות גבוהה יותר, מה שמעידה על פערים גדולים ביכולות בין המשתתפים.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ככלל, שני המבחנים הראשונים מראים רמת ביצוע אחידה יחסית, בעוד שהשלישי מעיד על קושי גבוה יותר ושונות רבה יותר בביצועים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92462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FD08B36-1917-EF81-E3C6-951D9F0244FE}"/>
              </a:ext>
            </a:extLst>
          </p:cNvPr>
          <p:cNvSpPr txBox="1"/>
          <p:nvPr/>
        </p:nvSpPr>
        <p:spPr>
          <a:xfrm>
            <a:off x="2149928" y="175697"/>
            <a:ext cx="7892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CHAT GPT -5 </a:t>
            </a:r>
            <a:endParaRPr lang="LID4096" sz="3200" b="1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15AE5AE-DD6E-8486-40BC-BEB33E728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71" y="954851"/>
            <a:ext cx="6593101" cy="553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6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99098-52CD-8192-05D8-9964E2BFD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8F84575-9F3F-D259-45D3-0A8808E61C67}"/>
              </a:ext>
            </a:extLst>
          </p:cNvPr>
          <p:cNvSpPr txBox="1"/>
          <p:nvPr/>
        </p:nvSpPr>
        <p:spPr>
          <a:xfrm>
            <a:off x="2149928" y="143039"/>
            <a:ext cx="7892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Perplexity </a:t>
            </a:r>
            <a:endParaRPr lang="LID4096" sz="3200" b="1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6A8F553-6192-AA12-367E-7FED6E7B6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992" y="883691"/>
            <a:ext cx="7768790" cy="59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6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E7785-2A15-A3AD-916B-96915E66A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CD1CB88-1136-0F0A-ECEE-5A098322D8C5}"/>
              </a:ext>
            </a:extLst>
          </p:cNvPr>
          <p:cNvSpPr txBox="1"/>
          <p:nvPr/>
        </p:nvSpPr>
        <p:spPr>
          <a:xfrm>
            <a:off x="1823357" y="186581"/>
            <a:ext cx="7892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Gemini</a:t>
            </a:r>
            <a:endParaRPr lang="LID4096" sz="3200" b="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8387AAF-36D6-3A68-C9FD-CCBAB6E10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87" y="820589"/>
            <a:ext cx="7521364" cy="585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1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34323-1373-ED8F-864F-5BCE07B74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07804-0FAD-B4D8-AE14-454453C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לסיכום</a:t>
            </a:r>
            <a:endParaRPr lang="LID4096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FA027A4-32DB-0461-C37D-1E086E2F76A4}"/>
              </a:ext>
            </a:extLst>
          </p:cNvPr>
          <p:cNvSpPr txBox="1"/>
          <p:nvPr/>
        </p:nvSpPr>
        <p:spPr>
          <a:xfrm>
            <a:off x="1562099" y="1894114"/>
            <a:ext cx="972275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dirty="0"/>
              <a:t>המטריצה ממפה עד כמה ביצועי כל זוג מבחנים שונים זה מזה, כאשר ערך גבוה מצביע על פער גדול יותר.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dirty="0"/>
              <a:t>שני המבחנים </a:t>
            </a:r>
            <a:r>
              <a:rPr lang="en-US" sz="2400" b="1" dirty="0" err="1"/>
              <a:t>Neker</a:t>
            </a:r>
            <a:r>
              <a:rPr lang="en-US" sz="2400" b="1" dirty="0"/>
              <a:t> cube test</a:t>
            </a:r>
            <a:r>
              <a:rPr lang="he-IL" sz="2400" b="1" dirty="0"/>
              <a:t> </a:t>
            </a:r>
            <a:r>
              <a:rPr lang="en-US" sz="2400" b="1" dirty="0"/>
              <a:t> </a:t>
            </a:r>
            <a:r>
              <a:rPr lang="he-IL" sz="2400" dirty="0"/>
              <a:t>ו־</a:t>
            </a:r>
            <a:r>
              <a:rPr lang="en-US" sz="2400" b="1" dirty="0"/>
              <a:t>Cambridge Face Memory Test</a:t>
            </a:r>
            <a:r>
              <a:rPr lang="he-IL" sz="2400" b="1" dirty="0"/>
              <a:t> </a:t>
            </a:r>
            <a:r>
              <a:rPr lang="en-US" sz="2400" b="1" dirty="0"/>
              <a:t> </a:t>
            </a:r>
            <a:r>
              <a:rPr lang="he-IL" sz="2400" dirty="0"/>
              <a:t>ככל הנראה דומים יותר בביצועים (ערכי </a:t>
            </a:r>
            <a:r>
              <a:rPr lang="he-IL" sz="2400" dirty="0" err="1"/>
              <a:t>אי־דמיון</a:t>
            </a:r>
            <a:r>
              <a:rPr lang="he-IL" sz="2400" dirty="0"/>
              <a:t> נמוכים יחסית), מה שמעיד שהם בוחנים יכולות קרובות או חופפות. </a:t>
            </a:r>
          </a:p>
          <a:p>
            <a:r>
              <a:rPr lang="he-IL" sz="2400" dirty="0"/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dirty="0"/>
              <a:t>המבחן </a:t>
            </a:r>
            <a:r>
              <a:rPr lang="en-US" sz="2400" b="1" dirty="0"/>
              <a:t>Inverted depth decision</a:t>
            </a:r>
            <a:r>
              <a:rPr lang="he-IL" sz="2400" b="1" dirty="0"/>
              <a:t> </a:t>
            </a:r>
            <a:r>
              <a:rPr lang="en-US" sz="2400" b="1" dirty="0"/>
              <a:t> </a:t>
            </a:r>
            <a:r>
              <a:rPr lang="he-IL" sz="2400" dirty="0"/>
              <a:t>מציג ערכי </a:t>
            </a:r>
            <a:r>
              <a:rPr lang="he-IL" sz="2400" dirty="0" err="1"/>
              <a:t>אי־דמיון</a:t>
            </a:r>
            <a:r>
              <a:rPr lang="he-IL" sz="2400" dirty="0"/>
              <a:t> גבוהים יותר מול שני האחרים, מה שמעיד שהוא בוחן יכולת שונה יחסית.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1600" dirty="0"/>
              <a:t>קישור </a:t>
            </a:r>
            <a:r>
              <a:rPr lang="he-IL" sz="1600" dirty="0" err="1"/>
              <a:t>לגיט</a:t>
            </a:r>
            <a:r>
              <a:rPr lang="he-IL" sz="1600" dirty="0"/>
              <a:t>(כלל הקודים והמצגת): </a:t>
            </a:r>
          </a:p>
        </p:txBody>
      </p:sp>
    </p:spTree>
    <p:extLst>
      <p:ext uri="{BB962C8B-B14F-4D97-AF65-F5344CB8AC3E}">
        <p14:creationId xmlns:p14="http://schemas.microsoft.com/office/powerpoint/2010/main" val="97435344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TM04033923[[fn=עומק]]</Template>
  <TotalTime>93</TotalTime>
  <Words>202</Words>
  <Application>Microsoft Office PowerPoint</Application>
  <PresentationFormat>מסך רחב</PresentationFormat>
  <Paragraphs>24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ערכת נושא Office</vt:lpstr>
      <vt:lpstr>T4 -RDM</vt:lpstr>
      <vt:lpstr>מצגת של PowerPoint‏</vt:lpstr>
      <vt:lpstr>מצגת של PowerPoint‏</vt:lpstr>
      <vt:lpstr>נתונים</vt:lpstr>
      <vt:lpstr>מצגת של PowerPoint‏</vt:lpstr>
      <vt:lpstr>מצגת של PowerPoint‏</vt:lpstr>
      <vt:lpstr>מצגת של PowerPoint‏</vt:lpstr>
      <vt:lpstr>לסיכום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Shahar Shamur</dc:creator>
  <cp:lastModifiedBy>Shahar Shamur</cp:lastModifiedBy>
  <cp:revision>2</cp:revision>
  <dcterms:created xsi:type="dcterms:W3CDTF">2025-08-12T17:43:58Z</dcterms:created>
  <dcterms:modified xsi:type="dcterms:W3CDTF">2025-08-13T14:42:44Z</dcterms:modified>
</cp:coreProperties>
</file>