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63" r:id="rId6"/>
    <p:sldId id="259" r:id="rId7"/>
    <p:sldId id="266" r:id="rId8"/>
    <p:sldId id="267" r:id="rId9"/>
    <p:sldId id="260" r:id="rId10"/>
    <p:sldId id="268" r:id="rId11"/>
    <p:sldId id="265" r:id="rId12"/>
    <p:sldId id="261" r:id="rId13"/>
    <p:sldId id="264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456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0836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latinLnBrk="0">
      <a:defRPr sz="1200">
        <a:latin typeface="+mj-lt"/>
        <a:ea typeface="+mj-ea"/>
        <a:cs typeface="+mj-cs"/>
        <a:sym typeface="Calibri"/>
      </a:defRPr>
    </a:lvl1pPr>
    <a:lvl2pPr indent="228600" algn="r" latinLnBrk="0">
      <a:defRPr sz="1200">
        <a:latin typeface="+mj-lt"/>
        <a:ea typeface="+mj-ea"/>
        <a:cs typeface="+mj-cs"/>
        <a:sym typeface="Calibri"/>
      </a:defRPr>
    </a:lvl2pPr>
    <a:lvl3pPr indent="457200" algn="r" latinLnBrk="0">
      <a:defRPr sz="1200">
        <a:latin typeface="+mj-lt"/>
        <a:ea typeface="+mj-ea"/>
        <a:cs typeface="+mj-cs"/>
        <a:sym typeface="Calibri"/>
      </a:defRPr>
    </a:lvl3pPr>
    <a:lvl4pPr indent="685800" algn="r" latinLnBrk="0">
      <a:defRPr sz="1200">
        <a:latin typeface="+mj-lt"/>
        <a:ea typeface="+mj-ea"/>
        <a:cs typeface="+mj-cs"/>
        <a:sym typeface="Calibri"/>
      </a:defRPr>
    </a:lvl4pPr>
    <a:lvl5pPr indent="914400" algn="r" latinLnBrk="0">
      <a:defRPr sz="1200">
        <a:latin typeface="+mj-lt"/>
        <a:ea typeface="+mj-ea"/>
        <a:cs typeface="+mj-cs"/>
        <a:sym typeface="Calibri"/>
      </a:defRPr>
    </a:lvl5pPr>
    <a:lvl6pPr indent="1143000" algn="r" latinLnBrk="0">
      <a:defRPr sz="1200">
        <a:latin typeface="+mj-lt"/>
        <a:ea typeface="+mj-ea"/>
        <a:cs typeface="+mj-cs"/>
        <a:sym typeface="Calibri"/>
      </a:defRPr>
    </a:lvl6pPr>
    <a:lvl7pPr indent="1371600" algn="r" latinLnBrk="0">
      <a:defRPr sz="1200">
        <a:latin typeface="+mj-lt"/>
        <a:ea typeface="+mj-ea"/>
        <a:cs typeface="+mj-cs"/>
        <a:sym typeface="Calibri"/>
      </a:defRPr>
    </a:lvl7pPr>
    <a:lvl8pPr indent="1600200" algn="r" latinLnBrk="0">
      <a:defRPr sz="1200">
        <a:latin typeface="+mj-lt"/>
        <a:ea typeface="+mj-ea"/>
        <a:cs typeface="+mj-cs"/>
        <a:sym typeface="Calibri"/>
      </a:defRPr>
    </a:lvl8pPr>
    <a:lvl9pPr indent="1828800" algn="r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rtl="1">
              <a:defRPr/>
            </a:pP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5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17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1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" y="5365751"/>
            <a:ext cx="12187767" cy="665163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" y="6030914"/>
            <a:ext cx="12187767" cy="173037"/>
          </a:xfrm>
          <a:prstGeom prst="rect">
            <a:avLst/>
          </a:prstGeom>
          <a:solidFill>
            <a:srgbClr val="6A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2234" y="2016126"/>
            <a:ext cx="11165417" cy="5762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2234" y="2774950"/>
            <a:ext cx="11165417" cy="53975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483851" y="6448425"/>
            <a:ext cx="1200149" cy="179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7884" y="398463"/>
            <a:ext cx="2791883" cy="5376862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2233" y="398463"/>
            <a:ext cx="8172451" cy="5376862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6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pic" sz="quarter" idx="13"/>
          </p:nvPr>
        </p:nvSpPr>
        <p:spPr>
          <a:xfrm>
            <a:off x="7569397" y="3062890"/>
            <a:ext cx="2839643" cy="27503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sz="half" idx="14"/>
          </p:nvPr>
        </p:nvSpPr>
        <p:spPr>
          <a:xfrm>
            <a:off x="1783381" y="258968"/>
            <a:ext cx="5723931" cy="555426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sz="quarter" idx="15"/>
          </p:nvPr>
        </p:nvSpPr>
        <p:spPr>
          <a:xfrm>
            <a:off x="7569397" y="258968"/>
            <a:ext cx="2839643" cy="275034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1782960" y="5884664"/>
            <a:ext cx="8626080" cy="464344"/>
          </a:xfrm>
          <a:prstGeom prst="rect">
            <a:avLst/>
          </a:prstGeom>
        </p:spPr>
        <p:txBody>
          <a:bodyPr lIns="35718" tIns="35718" rIns="35718" bIns="35718" anchor="b"/>
          <a:lstStyle>
            <a:lvl1pPr defTabSz="410765">
              <a:lnSpc>
                <a:spcPct val="150000"/>
              </a:lnSpc>
              <a:defRPr sz="2800"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1782960" y="6340078"/>
            <a:ext cx="8626080" cy="303610"/>
          </a:xfrm>
          <a:prstGeom prst="rect">
            <a:avLst/>
          </a:prstGeom>
        </p:spPr>
        <p:txBody>
          <a:bodyPr lIns="35718" tIns="35718" rIns="35718" bIns="35718"/>
          <a:lstStyle>
            <a:lvl1pPr marL="0" indent="0" algn="l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228600" algn="l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457200" algn="l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685800" algn="l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914400" algn="l" defTabSz="41076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6002421" y="6661553"/>
            <a:ext cx="196088" cy="210633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 sz="900">
                <a:solidFill>
                  <a:srgbClr val="5C88A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33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93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1351" y="6253163"/>
            <a:ext cx="1022349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7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233" y="1708151"/>
            <a:ext cx="5480051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5" y="1708151"/>
            <a:ext cx="5482167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8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7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2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6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2234" y="398463"/>
            <a:ext cx="1116753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234" y="1708151"/>
            <a:ext cx="11165417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3851" y="6451600"/>
            <a:ext cx="1200149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38163" indent="-266700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809625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079500" indent="-268288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3509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18081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6pPr>
      <a:lvl7pPr marL="22653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7pPr>
      <a:lvl8pPr marL="27225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8pPr>
      <a:lvl9pPr marL="3179763" indent="-269875" algn="l" rtl="0" eaLnBrk="1" fontAlgn="base" hangingPunct="1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rtl="1"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 smtClean="0"/>
              <a:t>Classifying Global Catastrophic Risks</a:t>
            </a:r>
            <a:endParaRPr dirty="0"/>
          </a:p>
        </p:txBody>
      </p:sp>
      <p:sp>
        <p:nvSpPr>
          <p:cNvPr id="147" name="Shape 147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rtl="1">
              <a:defRPr/>
            </a:pPr>
            <a:r>
              <a:rPr lang="en-GB" dirty="0" smtClean="0">
                <a:latin typeface="+mn-lt"/>
                <a:ea typeface="+mn-ea"/>
                <a:cs typeface="+mn-cs"/>
                <a:sym typeface="Helvetica"/>
              </a:rPr>
              <a:t>Centre for the Study of Existential Risk</a:t>
            </a:r>
            <a:endParaRPr dirty="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skRedu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95" y="71385"/>
            <a:ext cx="10406570" cy="666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0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Dimension: Prevention</a:t>
            </a:r>
            <a:r>
              <a:rPr lang="en-US" dirty="0"/>
              <a:t>/</a:t>
            </a:r>
            <a:r>
              <a:rPr lang="en-US" dirty="0" smtClean="0"/>
              <a:t>Mitigation</a:t>
            </a:r>
            <a:endParaRPr lang="en-US" dirty="0"/>
          </a:p>
        </p:txBody>
      </p:sp>
      <p:pic>
        <p:nvPicPr>
          <p:cNvPr id="9" name="Content Placeholder 8" descr="classification_blurred_3d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47" b="-6047"/>
          <a:stretch/>
        </p:blipFill>
        <p:spPr>
          <a:xfrm>
            <a:off x="195059" y="2002082"/>
            <a:ext cx="10711066" cy="3902075"/>
          </a:xfrm>
        </p:spPr>
      </p:pic>
      <p:cxnSp>
        <p:nvCxnSpPr>
          <p:cNvPr id="11" name="Straight Arrow Connector 10"/>
          <p:cNvCxnSpPr/>
          <p:nvPr/>
        </p:nvCxnSpPr>
        <p:spPr>
          <a:xfrm flipV="1">
            <a:off x="10906125" y="1873250"/>
            <a:ext cx="31750" cy="381000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8687864" y="2134929"/>
            <a:ext cx="2218262" cy="3548321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84375" y="5683250"/>
            <a:ext cx="8921750" cy="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1046510" y="388941"/>
            <a:ext cx="4591043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2" name="Picture 1" descr="Prevention &amp;  Mitigation  fragilit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664"/>
            <a:ext cx="12195844" cy="660033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 Scanning</a:t>
            </a:r>
          </a:p>
          <a:p>
            <a:r>
              <a:rPr lang="en-US" dirty="0" smtClean="0"/>
              <a:t>Scenario Planning</a:t>
            </a:r>
          </a:p>
          <a:p>
            <a:r>
              <a:rPr lang="en-US" dirty="0" smtClean="0"/>
              <a:t>Aggregation of Expertise</a:t>
            </a:r>
          </a:p>
          <a:p>
            <a:r>
              <a:rPr lang="en-US" dirty="0"/>
              <a:t>Interdisciplinary </a:t>
            </a:r>
            <a:r>
              <a:rPr lang="en-US" dirty="0" smtClean="0"/>
              <a:t>Workshops</a:t>
            </a:r>
          </a:p>
          <a:p>
            <a:r>
              <a:rPr lang="en-US" dirty="0" smtClean="0"/>
              <a:t>Knowledge Sharing</a:t>
            </a:r>
          </a:p>
          <a:p>
            <a:r>
              <a:rPr lang="en-US" dirty="0" smtClean="0"/>
              <a:t>Academic Engineering</a:t>
            </a:r>
          </a:p>
        </p:txBody>
      </p:sp>
    </p:spTree>
    <p:extLst>
      <p:ext uri="{BB962C8B-B14F-4D97-AF65-F5344CB8AC3E}">
        <p14:creationId xmlns:p14="http://schemas.microsoft.com/office/powerpoint/2010/main" val="203657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Pale Blue Dot</a:t>
            </a:r>
            <a:endParaRPr lang="en-US" dirty="0"/>
          </a:p>
        </p:txBody>
      </p:sp>
      <p:pic>
        <p:nvPicPr>
          <p:cNvPr id="4" name="Content Placeholder 3" descr="Pale_Blue_Do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2" b="36562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5343525" y="5891904"/>
            <a:ext cx="6238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commons.wikimedia.org</a:t>
            </a:r>
            <a:r>
              <a:rPr lang="en-US" sz="1200" dirty="0"/>
              <a:t>/wiki/</a:t>
            </a:r>
            <a:r>
              <a:rPr lang="en-US" sz="1200" dirty="0" err="1"/>
              <a:t>File:Pale_Blue_Dot.png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346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543" y="603291"/>
            <a:ext cx="7718361" cy="5631316"/>
          </a:xfrm>
        </p:spPr>
      </p:pic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1761064" y="240006"/>
            <a:ext cx="8626080" cy="46434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400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lang="en-GB" dirty="0" smtClean="0">
                <a:solidFill>
                  <a:srgbClr val="000000"/>
                </a:solidFill>
              </a:rPr>
              <a:t>Threats to human survival on the pale blue dot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087" y="6242653"/>
            <a:ext cx="9251085" cy="54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Global Challenges Foundation (2015) </a:t>
            </a:r>
            <a:r>
              <a:rPr lang="en-US" i="1" dirty="0" smtClean="0"/>
              <a:t>Global Challenges: 12 Risks that threaten human civilization.</a:t>
            </a:r>
            <a:endParaRPr lang="en-US" i="1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Which is great, </a:t>
            </a:r>
            <a:r>
              <a:rPr dirty="0" smtClean="0"/>
              <a:t>but</a:t>
            </a:r>
            <a:r>
              <a:rPr lang="en-GB" dirty="0" smtClean="0"/>
              <a:t> has limitations</a:t>
            </a:r>
            <a:endParaRPr dirty="0"/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l">
              <a:buSzTx/>
              <a:buFontTx/>
              <a:buNone/>
            </a:lvl1pPr>
          </a:lstStyle>
          <a:p>
            <a:pPr marL="457200" indent="-457200">
              <a:buFont typeface="Arial"/>
              <a:buChar char="•"/>
            </a:pPr>
            <a:r>
              <a:rPr lang="en-GB" dirty="0" smtClean="0"/>
              <a:t>No tool for systemic exploration of threats.</a:t>
            </a:r>
          </a:p>
          <a:p>
            <a:pPr marL="1200150" lvl="1" indent="-457200">
              <a:buFont typeface="Arial"/>
              <a:buChar char="•"/>
            </a:pPr>
            <a:r>
              <a:rPr lang="en-GB" dirty="0" smtClean="0"/>
              <a:t>Worry about “unknown unknowns”.</a:t>
            </a:r>
          </a:p>
          <a:p>
            <a:pPr marL="457200" indent="-457200">
              <a:buFont typeface="Arial"/>
              <a:buChar char="•"/>
            </a:pPr>
            <a:r>
              <a:rPr dirty="0" smtClean="0"/>
              <a:t>Not </a:t>
            </a:r>
            <a:r>
              <a:rPr dirty="0"/>
              <a:t>clear to most academic/scientific disciplines </a:t>
            </a:r>
            <a:r>
              <a:rPr lang="en-GB" dirty="0" smtClean="0"/>
              <a:t>outside those directly identified </a:t>
            </a:r>
            <a:r>
              <a:rPr dirty="0" smtClean="0"/>
              <a:t>how </a:t>
            </a:r>
            <a:r>
              <a:rPr dirty="0"/>
              <a:t>they relate to this endeavour.</a:t>
            </a:r>
          </a:p>
        </p:txBody>
      </p:sp>
      <p:sp>
        <p:nvSpPr>
          <p:cNvPr id="161" name="Shape 161"/>
          <p:cNvSpPr/>
          <p:nvPr/>
        </p:nvSpPr>
        <p:spPr>
          <a:xfrm>
            <a:off x="2259857" y="4346186"/>
            <a:ext cx="7679532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normAutofit/>
          </a:bodyPr>
          <a:lstStyle>
            <a:lvl1pPr algn="l" defTabSz="410765">
              <a:lnSpc>
                <a:spcPct val="90000"/>
              </a:lnSpc>
              <a:defRPr sz="5000">
                <a:solidFill>
                  <a:srgbClr val="558A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en-GB" dirty="0" smtClean="0"/>
              <a:t>Try</a:t>
            </a:r>
            <a:r>
              <a:rPr dirty="0" smtClean="0"/>
              <a:t> </a:t>
            </a:r>
            <a:r>
              <a:rPr lang="en-GB" dirty="0" smtClean="0"/>
              <a:t>a different approach.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Spaceship Earth</a:t>
            </a:r>
            <a:endParaRPr lang="en-US" dirty="0"/>
          </a:p>
        </p:txBody>
      </p:sp>
      <p:pic>
        <p:nvPicPr>
          <p:cNvPr id="4" name="Content Placeholder 3" descr="enterpris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4" b="2260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1428750" y="5860118"/>
            <a:ext cx="10153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Kreg</a:t>
            </a:r>
            <a:r>
              <a:rPr lang="en-US" sz="1200" dirty="0" smtClean="0"/>
              <a:t> Steppe / CC-BY-SA-</a:t>
            </a:r>
            <a:r>
              <a:rPr lang="en-US" sz="1200" dirty="0"/>
              <a:t>2.0 https://</a:t>
            </a:r>
            <a:r>
              <a:rPr lang="en-US" sz="1200" dirty="0" err="1"/>
              <a:t>commons.wikimedia.org</a:t>
            </a:r>
            <a:r>
              <a:rPr lang="en-US" sz="1200" dirty="0"/>
              <a:t>/wiki/</a:t>
            </a:r>
            <a:r>
              <a:rPr lang="en-US" sz="1200" dirty="0" err="1"/>
              <a:t>File:Enterprise-D_bridge_stations.jpg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1503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7125" y="460375"/>
            <a:ext cx="7699375" cy="22383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Global Catastrophic Risk</a:t>
            </a:r>
            <a:endParaRPr lang="en-US" sz="5400" dirty="0"/>
          </a:p>
        </p:txBody>
      </p:sp>
      <p:sp>
        <p:nvSpPr>
          <p:cNvPr id="7" name="Rounded Rectangle 6"/>
          <p:cNvSpPr/>
          <p:nvPr/>
        </p:nvSpPr>
        <p:spPr>
          <a:xfrm>
            <a:off x="454026" y="3492500"/>
            <a:ext cx="3657599" cy="2359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Critical System Breach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91051" y="3492500"/>
            <a:ext cx="3327400" cy="2359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Global Spread Mechanism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428037" y="3492500"/>
            <a:ext cx="3400425" cy="23590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Prevention/Mitigation Failure</a:t>
            </a:r>
          </a:p>
        </p:txBody>
      </p:sp>
      <p:cxnSp>
        <p:nvCxnSpPr>
          <p:cNvPr id="6" name="Straight Arrow Connector 5"/>
          <p:cNvCxnSpPr>
            <a:stCxn id="9" idx="0"/>
          </p:cNvCxnSpPr>
          <p:nvPr/>
        </p:nvCxnSpPr>
        <p:spPr>
          <a:xfrm flipH="1" flipV="1">
            <a:off x="6159500" y="2698750"/>
            <a:ext cx="3968750" cy="793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>
            <a:stCxn id="8" idx="0"/>
            <a:endCxn id="4" idx="2"/>
          </p:cNvCxnSpPr>
          <p:nvPr/>
        </p:nvCxnSpPr>
        <p:spPr>
          <a:xfrm flipH="1" flipV="1">
            <a:off x="6246813" y="2698750"/>
            <a:ext cx="7938" cy="793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stCxn id="7" idx="0"/>
            <a:endCxn id="4" idx="2"/>
          </p:cNvCxnSpPr>
          <p:nvPr/>
        </p:nvCxnSpPr>
        <p:spPr>
          <a:xfrm flipV="1">
            <a:off x="2282826" y="2698750"/>
            <a:ext cx="3963987" cy="793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ritical Syste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45" y="0"/>
            <a:ext cx="846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3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lobal Spread Mechanis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5616"/>
            <a:ext cx="12192000" cy="253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3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57239" y="-1286839"/>
            <a:ext cx="4590944" cy="9792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3E72"/>
      </a:dk1>
      <a:lt1>
        <a:srgbClr val="FFFFFF"/>
      </a:lt1>
      <a:dk2>
        <a:srgbClr val="FFFFFF"/>
      </a:dk2>
      <a:lt2>
        <a:srgbClr val="00B3BE"/>
      </a:lt2>
      <a:accent1>
        <a:srgbClr val="0073CF"/>
      </a:accent1>
      <a:accent2>
        <a:srgbClr val="E37222"/>
      </a:accent2>
      <a:accent3>
        <a:srgbClr val="FFFFFF"/>
      </a:accent3>
      <a:accent4>
        <a:srgbClr val="003460"/>
      </a:accent4>
      <a:accent5>
        <a:srgbClr val="AABCE4"/>
      </a:accent5>
      <a:accent6>
        <a:srgbClr val="CE671E"/>
      </a:accent6>
      <a:hlink>
        <a:srgbClr val="58A618"/>
      </a:hlink>
      <a:folHlink>
        <a:srgbClr val="8E258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3E72"/>
        </a:dk1>
        <a:lt1>
          <a:srgbClr val="FFFFFF"/>
        </a:lt1>
        <a:dk2>
          <a:srgbClr val="FFFFFF"/>
        </a:dk2>
        <a:lt2>
          <a:srgbClr val="00B3BE"/>
        </a:lt2>
        <a:accent1>
          <a:srgbClr val="0073CF"/>
        </a:accent1>
        <a:accent2>
          <a:srgbClr val="E37222"/>
        </a:accent2>
        <a:accent3>
          <a:srgbClr val="FFFFFF"/>
        </a:accent3>
        <a:accent4>
          <a:srgbClr val="003460"/>
        </a:accent4>
        <a:accent5>
          <a:srgbClr val="AABCE4"/>
        </a:accent5>
        <a:accent6>
          <a:srgbClr val="CE671E"/>
        </a:accent6>
        <a:hlink>
          <a:srgbClr val="58A618"/>
        </a:hlink>
        <a:folHlink>
          <a:srgbClr val="8E25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3E72"/>
        </a:dk1>
        <a:lt1>
          <a:srgbClr val="FFFFFF"/>
        </a:lt1>
        <a:dk2>
          <a:srgbClr val="FFFFFF"/>
        </a:dk2>
        <a:lt2>
          <a:srgbClr val="83AFB4"/>
        </a:lt2>
        <a:accent1>
          <a:srgbClr val="6AADE4"/>
        </a:accent1>
        <a:accent2>
          <a:srgbClr val="EFBD47"/>
        </a:accent2>
        <a:accent3>
          <a:srgbClr val="FFFFFF"/>
        </a:accent3>
        <a:accent4>
          <a:srgbClr val="003460"/>
        </a:accent4>
        <a:accent5>
          <a:srgbClr val="B9D3EF"/>
        </a:accent5>
        <a:accent6>
          <a:srgbClr val="D9AB3F"/>
        </a:accent6>
        <a:hlink>
          <a:srgbClr val="A8B400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3E72"/>
        </a:dk1>
        <a:lt1>
          <a:srgbClr val="FFFFFF"/>
        </a:lt1>
        <a:dk2>
          <a:srgbClr val="FFFFFF"/>
        </a:dk2>
        <a:lt2>
          <a:srgbClr val="156570"/>
        </a:lt2>
        <a:accent1>
          <a:srgbClr val="003E72"/>
        </a:accent1>
        <a:accent2>
          <a:srgbClr val="C84E00"/>
        </a:accent2>
        <a:accent3>
          <a:srgbClr val="FFFFFF"/>
        </a:accent3>
        <a:accent4>
          <a:srgbClr val="003460"/>
        </a:accent4>
        <a:accent5>
          <a:srgbClr val="AAAFBC"/>
        </a:accent5>
        <a:accent6>
          <a:srgbClr val="B54600"/>
        </a:accent6>
        <a:hlink>
          <a:srgbClr val="435125"/>
        </a:hlink>
        <a:folHlink>
          <a:srgbClr val="412D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CSER powerpoint template.ppt</Template>
  <TotalTime>952</TotalTime>
  <Words>157</Words>
  <Application>Microsoft Macintosh PowerPoint</Application>
  <PresentationFormat>Custom</PresentationFormat>
  <Paragraphs>25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</vt:lpstr>
      <vt:lpstr>Classifying Global Catastrophic Risks</vt:lpstr>
      <vt:lpstr>Pale Blue Dot</vt:lpstr>
      <vt:lpstr>Threats to human survival on the pale blue dot</vt:lpstr>
      <vt:lpstr>Which is great, but has limitations</vt:lpstr>
      <vt:lpstr>Monitoring Spaceship Earth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3rd Dimension: Prevention/Mitigation</vt:lpstr>
      <vt:lpstr>PowerPoint Presentation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Global Catastrophic Risks</dc:title>
  <cp:lastModifiedBy>Shahar Avin</cp:lastModifiedBy>
  <cp:revision>27</cp:revision>
  <dcterms:modified xsi:type="dcterms:W3CDTF">2018-02-28T14:19:19Z</dcterms:modified>
</cp:coreProperties>
</file>