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72" r:id="rId10"/>
    <p:sldId id="267" r:id="rId11"/>
    <p:sldId id="265" r:id="rId12"/>
    <p:sldId id="266" r:id="rId13"/>
    <p:sldId id="264" r:id="rId14"/>
    <p:sldId id="269" r:id="rId15"/>
    <p:sldId id="268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2"/>
    <a:srgbClr val="6AADE4"/>
    <a:srgbClr val="00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36" autoAdjust="0"/>
    <p:restoredTop sz="96327"/>
  </p:normalViewPr>
  <p:slideViewPr>
    <p:cSldViewPr>
      <p:cViewPr varScale="1">
        <p:scale>
          <a:sx n="112" d="100"/>
          <a:sy n="112" d="100"/>
        </p:scale>
        <p:origin x="192" y="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487BE86-CEE3-454B-98A9-FF1E181334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5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CA6827-E511-EA49-928A-B4A011EA23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9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C05E58-846A-B146-8C77-3AEC835A227E}" type="slidenum">
              <a:rPr lang="en-GB"/>
              <a:pPr/>
              <a:t>1</a:t>
            </a:fld>
            <a:endParaRPr lang="en-GB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3375"/>
            <a:ext cx="319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2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9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9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13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3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45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8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5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7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8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308725"/>
            <a:ext cx="275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38163" indent="-266700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0962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079500" indent="-268288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3509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8081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j-ea"/>
              </a:rPr>
              <a:t>When should you trust the developers of AI systems?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6325" y="3255755"/>
            <a:ext cx="8374063" cy="539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ITU AI for Good Webinar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Shahar Avin</a:t>
            </a:r>
            <a:br>
              <a:rPr lang="en-US" altLang="en-US" dirty="0">
                <a:ea typeface="+mn-ea"/>
              </a:rPr>
            </a:br>
            <a:r>
              <a:rPr lang="en-US" altLang="en-US" dirty="0">
                <a:ea typeface="+mn-ea"/>
              </a:rPr>
              <a:t>sa478@cam.ac.uk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b="1" dirty="0">
                <a:solidFill>
                  <a:schemeClr val="tx2"/>
                </a:solidFill>
                <a:ea typeface="+mn-ea"/>
              </a:rPr>
              <a:t>Centre for the Study of Existential Risk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E1C-45F9-3E8B-1229-776C402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Machine Learning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CF0B-998F-3C9A-3D4E-2D84525E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</a:p>
          <a:p>
            <a:r>
              <a:rPr lang="en-US" dirty="0"/>
              <a:t>Differential privacy</a:t>
            </a:r>
          </a:p>
          <a:p>
            <a:r>
              <a:rPr lang="en-US" dirty="0"/>
              <a:t>Encrypted computation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PyTorch’s</a:t>
            </a:r>
            <a:r>
              <a:rPr lang="en-US" dirty="0"/>
              <a:t> </a:t>
            </a:r>
            <a:r>
              <a:rPr lang="en-US" dirty="0" err="1"/>
              <a:t>Opacus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Privacy</a:t>
            </a:r>
          </a:p>
          <a:p>
            <a:r>
              <a:rPr lang="en-US" dirty="0"/>
              <a:t>Federated AI (</a:t>
            </a:r>
            <a:r>
              <a:rPr lang="en-US" dirty="0" err="1"/>
              <a:t>FedAI</a:t>
            </a:r>
            <a:r>
              <a:rPr lang="en-US" dirty="0"/>
              <a:t>), </a:t>
            </a:r>
            <a:r>
              <a:rPr lang="en-US" dirty="0" err="1"/>
              <a:t>PySyft</a:t>
            </a:r>
            <a:r>
              <a:rPr lang="en-US" dirty="0"/>
              <a:t>, Flower, and </a:t>
            </a:r>
            <a:r>
              <a:rPr lang="en-US" dirty="0" err="1"/>
              <a:t>OpenFL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6339-7378-DA6C-EC15-01C97C68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trails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4E0-FDB9-76A7-7456-7106394D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development process</a:t>
            </a:r>
          </a:p>
          <a:p>
            <a:r>
              <a:rPr lang="en-US" dirty="0"/>
              <a:t>Document the system and its makeup</a:t>
            </a:r>
          </a:p>
          <a:p>
            <a:r>
              <a:rPr lang="en-US" dirty="0"/>
              <a:t>Document the system’s 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Rolls-Royce Aletheia Framework</a:t>
            </a:r>
          </a:p>
          <a:p>
            <a:r>
              <a:rPr lang="en-GB" dirty="0"/>
              <a:t>ABOUT ML, Model Cards, Datasheets for Datasets</a:t>
            </a:r>
          </a:p>
          <a:p>
            <a:r>
              <a:rPr lang="en-US" dirty="0"/>
              <a:t>Meta AI OPT-175 logbook</a:t>
            </a:r>
          </a:p>
        </p:txBody>
      </p:sp>
    </p:spTree>
    <p:extLst>
      <p:ext uri="{BB962C8B-B14F-4D97-AF65-F5344CB8AC3E}">
        <p14:creationId xmlns:p14="http://schemas.microsoft.com/office/powerpoint/2010/main" val="41100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BE7-81C4-1D4C-BD10-D4CA4642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421-1FD5-06D8-0372-36333CCD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should provide sufficient insight for the end-user to </a:t>
            </a:r>
            <a:r>
              <a:rPr lang="en-GB" b="1" dirty="0"/>
              <a:t>understand</a:t>
            </a:r>
            <a:r>
              <a:rPr lang="en-GB" dirty="0"/>
              <a:t> how a model produced an output; </a:t>
            </a:r>
          </a:p>
          <a:p>
            <a:r>
              <a:rPr lang="en-GB" dirty="0"/>
              <a:t>Interpretable explanations should be </a:t>
            </a:r>
            <a:r>
              <a:rPr lang="en-GB" b="1" dirty="0"/>
              <a:t>faithful</a:t>
            </a:r>
            <a:r>
              <a:rPr lang="en-GB" dirty="0"/>
              <a:t> to the model, accurately reflecting its underlying behaviour</a:t>
            </a:r>
          </a:p>
          <a:p>
            <a:r>
              <a:rPr lang="en-GB" dirty="0"/>
              <a:t>Techniques should </a:t>
            </a:r>
            <a:r>
              <a:rPr lang="en-GB" b="1" dirty="0"/>
              <a:t>not</a:t>
            </a:r>
            <a:r>
              <a:rPr lang="en-GB" dirty="0"/>
              <a:t> be misused by AI developers to provide </a:t>
            </a:r>
            <a:r>
              <a:rPr lang="en-GB" b="1" dirty="0"/>
              <a:t>misleading</a:t>
            </a:r>
            <a:r>
              <a:rPr lang="en-GB" dirty="0"/>
              <a:t> explanations for system behaviour. </a:t>
            </a:r>
          </a:p>
          <a:p>
            <a:endParaRPr lang="en-GB" dirty="0"/>
          </a:p>
          <a:p>
            <a:r>
              <a:rPr lang="en-US" dirty="0"/>
              <a:t>We need more interpretability, </a:t>
            </a:r>
            <a:r>
              <a:rPr lang="en-US" dirty="0" err="1"/>
              <a:t>explainability</a:t>
            </a:r>
            <a:r>
              <a:rPr lang="en-US" dirty="0"/>
              <a:t> and reproducibility tools that specifically address risks (e.g. accidents, bias)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13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C34B-7012-8C9F-528B-64A8FD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CF45-3C57-62B9-5F94-F7ECCC75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Deliberately try to find out what could go wrong – in order to address it</a:t>
            </a:r>
          </a:p>
          <a:p>
            <a:r>
              <a:rPr lang="en-US" dirty="0"/>
              <a:t>A range from “what might happen” to “let’s try and break this thing”</a:t>
            </a:r>
          </a:p>
          <a:p>
            <a:r>
              <a:rPr lang="en-US" dirty="0"/>
              <a:t>A natural extension of existing computer security, with some novel ML challenges</a:t>
            </a:r>
          </a:p>
          <a:p>
            <a:endParaRPr lang="en-US" dirty="0"/>
          </a:p>
          <a:p>
            <a:r>
              <a:rPr lang="en-US" dirty="0"/>
              <a:t>Microsoft Impact Assessments</a:t>
            </a:r>
          </a:p>
          <a:p>
            <a:r>
              <a:rPr lang="en-US" dirty="0"/>
              <a:t>Machine Intelligence Garage Ethics Framework</a:t>
            </a:r>
          </a:p>
          <a:p>
            <a:r>
              <a:rPr lang="en-US" dirty="0"/>
              <a:t>OpenAI DALL-E 2 Red Teaming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red teaming</a:t>
            </a:r>
          </a:p>
        </p:txBody>
      </p:sp>
    </p:spTree>
    <p:extLst>
      <p:ext uri="{BB962C8B-B14F-4D97-AF65-F5344CB8AC3E}">
        <p14:creationId xmlns:p14="http://schemas.microsoft.com/office/powerpoint/2010/main" val="76939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8B36-F16E-71C0-3AB3-FDF0B6BC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safety bounty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4722-B42D-196C-5A27-796084DF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computer security but largely absent in AI</a:t>
            </a:r>
          </a:p>
          <a:p>
            <a:r>
              <a:rPr lang="en-US" dirty="0"/>
              <a:t>Aligns incentives of vendors and security researchers</a:t>
            </a:r>
          </a:p>
          <a:p>
            <a:r>
              <a:rPr lang="en-US" dirty="0"/>
              <a:t>Can be used more broadly than security, to identify and report socio-technical harms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Algorithmic Justice League Bug Bounties report</a:t>
            </a:r>
          </a:p>
          <a:p>
            <a:r>
              <a:rPr lang="en-GB" dirty="0"/>
              <a:t>Twitter’s algorithmic bias bounty challenge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F473-E215-1708-F2FD-5A3A05AB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511E-0B40-53CF-DCF6-101BAFFB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seen to follow best practice…</a:t>
            </a:r>
          </a:p>
          <a:p>
            <a:r>
              <a:rPr lang="en-US" dirty="0"/>
              <a:t>… without sharing proprietary or private data</a:t>
            </a:r>
          </a:p>
          <a:p>
            <a:r>
              <a:rPr lang="en-GB" dirty="0"/>
              <a:t>Proactive independent risk assessment</a:t>
            </a:r>
          </a:p>
          <a:p>
            <a:r>
              <a:rPr lang="en-GB" dirty="0"/>
              <a:t>Reliance on standardised audit trails</a:t>
            </a:r>
          </a:p>
          <a:p>
            <a:r>
              <a:rPr lang="en-GB" dirty="0"/>
              <a:t>Independent assessment of adherence to guidelines and regulations</a:t>
            </a:r>
          </a:p>
          <a:p>
            <a:r>
              <a:rPr lang="en-GB" dirty="0"/>
              <a:t>Also need to trust the auditors</a:t>
            </a:r>
          </a:p>
          <a:p>
            <a:endParaRPr lang="en-GB" dirty="0"/>
          </a:p>
          <a:p>
            <a:r>
              <a:rPr lang="en-GB" dirty="0"/>
              <a:t>Z-inspection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BD78-F731-3397-6CD0-D86D3543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incident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3E1C-F86E-8932-2146-BB5DB4A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about real harms is highly relevant to trust</a:t>
            </a:r>
          </a:p>
          <a:p>
            <a:pPr lvl="1"/>
            <a:r>
              <a:rPr lang="en-US" dirty="0"/>
              <a:t>also to R&amp;D, regulation and policy</a:t>
            </a:r>
          </a:p>
          <a:p>
            <a:r>
              <a:rPr lang="en-US" dirty="0"/>
              <a:t>Developers are disincentivized from sharing incidents in their own systems, especially if they </a:t>
            </a:r>
            <a:r>
              <a:rPr lang="en-US" b="1" dirty="0"/>
              <a:t>cannot trust competitors </a:t>
            </a:r>
            <a:r>
              <a:rPr lang="en-US" dirty="0"/>
              <a:t>to share similar incidents</a:t>
            </a:r>
          </a:p>
          <a:p>
            <a:r>
              <a:rPr lang="en-US" dirty="0"/>
              <a:t>Can be a regulatory requirement</a:t>
            </a:r>
          </a:p>
          <a:p>
            <a:r>
              <a:rPr lang="en-US" dirty="0"/>
              <a:t>Can be facilitated through a third party that allows anonymous reporting</a:t>
            </a:r>
          </a:p>
          <a:p>
            <a:endParaRPr lang="en-US" dirty="0"/>
          </a:p>
          <a:p>
            <a:r>
              <a:rPr lang="en-US" dirty="0"/>
              <a:t>AI Incident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83779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484-05E9-B426-86D9-FFFF320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mechanisms fit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AEB55-E385-396C-DA83-F9B7267E8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5" b="-1"/>
          <a:stretch/>
        </p:blipFill>
        <p:spPr>
          <a:xfrm>
            <a:off x="791580" y="1700808"/>
            <a:ext cx="7560840" cy="4150012"/>
          </a:xfrm>
        </p:spPr>
      </p:pic>
    </p:spTree>
    <p:extLst>
      <p:ext uri="{BB962C8B-B14F-4D97-AF65-F5344CB8AC3E}">
        <p14:creationId xmlns:p14="http://schemas.microsoft.com/office/powerpoint/2010/main" val="351274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E6B1-BF52-CEDB-C06F-5DFB04D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E3A-3117-E9E5-3368-0BBA315E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Check out the paper (DOI: 10.1126/science.abi7176) </a:t>
            </a:r>
            <a:br>
              <a:rPr lang="en-US" dirty="0"/>
            </a:br>
            <a:r>
              <a:rPr lang="en-US" dirty="0"/>
              <a:t>and the full report (arXiv:2004.07213) </a:t>
            </a:r>
          </a:p>
          <a:p>
            <a:r>
              <a:rPr lang="en-US" sz="1600" dirty="0"/>
              <a:t>Miles Brundage, Shahar Avin, Jasmine Wang, Haydn Belfield, Gretchen Krueger, Gillian Hadfield, Heidy </a:t>
            </a:r>
            <a:r>
              <a:rPr lang="en-US" sz="1600" dirty="0" err="1"/>
              <a:t>Khlaaf</a:t>
            </a:r>
            <a:r>
              <a:rPr lang="en-US" sz="1600" dirty="0"/>
              <a:t>, </a:t>
            </a:r>
            <a:r>
              <a:rPr lang="en-US" sz="1600" dirty="0" err="1"/>
              <a:t>Jingying</a:t>
            </a:r>
            <a:r>
              <a:rPr lang="en-US" sz="1600" dirty="0"/>
              <a:t> Yang, Helen Toner, Ruth Fong, Tegan Maharaj, Pang Wei Koh, Sara Hooker, Jade Leung, Andrew Trask, Emma </a:t>
            </a:r>
            <a:r>
              <a:rPr lang="en-US" sz="1600" dirty="0" err="1"/>
              <a:t>Bluemke</a:t>
            </a:r>
            <a:r>
              <a:rPr lang="en-US" sz="1600" dirty="0"/>
              <a:t>, Jonathan </a:t>
            </a:r>
            <a:r>
              <a:rPr lang="en-US" sz="1600" dirty="0" err="1"/>
              <a:t>Lebensold</a:t>
            </a:r>
            <a:r>
              <a:rPr lang="en-US" sz="1600" dirty="0"/>
              <a:t>, Cullen O'Keefe, Mark </a:t>
            </a:r>
            <a:r>
              <a:rPr lang="en-US" sz="1600" dirty="0" err="1"/>
              <a:t>Koren</a:t>
            </a:r>
            <a:r>
              <a:rPr lang="en-US" sz="1600" dirty="0"/>
              <a:t>, </a:t>
            </a:r>
            <a:r>
              <a:rPr lang="en-US" sz="1600" dirty="0" err="1"/>
              <a:t>Théo</a:t>
            </a:r>
            <a:r>
              <a:rPr lang="en-US" sz="1600" dirty="0"/>
              <a:t> </a:t>
            </a:r>
            <a:r>
              <a:rPr lang="en-US" sz="1600" dirty="0" err="1"/>
              <a:t>Ryffel</a:t>
            </a:r>
            <a:r>
              <a:rPr lang="en-US" sz="1600" dirty="0"/>
              <a:t>, JB </a:t>
            </a:r>
            <a:r>
              <a:rPr lang="en-US" sz="1600" dirty="0" err="1"/>
              <a:t>Rubinovitz</a:t>
            </a:r>
            <a:r>
              <a:rPr lang="en-US" sz="1600" dirty="0"/>
              <a:t>, </a:t>
            </a:r>
            <a:r>
              <a:rPr lang="en-US" sz="1600" dirty="0" err="1"/>
              <a:t>Tamay</a:t>
            </a:r>
            <a:r>
              <a:rPr lang="en-US" sz="1600" dirty="0"/>
              <a:t> </a:t>
            </a:r>
            <a:r>
              <a:rPr lang="en-US" sz="1600" dirty="0" err="1"/>
              <a:t>Besiroglu</a:t>
            </a:r>
            <a:r>
              <a:rPr lang="en-US" sz="1600" dirty="0"/>
              <a:t>, Federica </a:t>
            </a:r>
            <a:r>
              <a:rPr lang="en-US" sz="1600" dirty="0" err="1"/>
              <a:t>Carugati</a:t>
            </a:r>
            <a:r>
              <a:rPr lang="en-US" sz="1600" dirty="0"/>
              <a:t>, Jack Clark, Peter Eckersley, Sarah de Haas, Maritza Johnson, Ben Laurie, Alex </a:t>
            </a:r>
            <a:r>
              <a:rPr lang="en-US" sz="1600" dirty="0" err="1"/>
              <a:t>Ingerman</a:t>
            </a:r>
            <a:r>
              <a:rPr lang="en-US" sz="1600" dirty="0"/>
              <a:t>, Igor </a:t>
            </a:r>
            <a:r>
              <a:rPr lang="en-US" sz="1600" dirty="0" err="1"/>
              <a:t>Krawczuk</a:t>
            </a:r>
            <a:r>
              <a:rPr lang="en-US" sz="1600" dirty="0"/>
              <a:t>, Amanda </a:t>
            </a:r>
            <a:r>
              <a:rPr lang="en-US" sz="1600" dirty="0" err="1"/>
              <a:t>Askell</a:t>
            </a:r>
            <a:r>
              <a:rPr lang="en-US" sz="1600" dirty="0"/>
              <a:t>, Rosario </a:t>
            </a:r>
            <a:r>
              <a:rPr lang="en-US" sz="1600" dirty="0" err="1"/>
              <a:t>Cammarota</a:t>
            </a:r>
            <a:r>
              <a:rPr lang="en-US" sz="1600" dirty="0"/>
              <a:t>, Andrew </a:t>
            </a:r>
            <a:r>
              <a:rPr lang="en-US" sz="1600" dirty="0" err="1"/>
              <a:t>Lohn</a:t>
            </a:r>
            <a:r>
              <a:rPr lang="en-US" sz="1600" dirty="0"/>
              <a:t>, David Krueger, Charlotte Stix, Peter Henderson, Logan Graham, Carina </a:t>
            </a:r>
            <a:r>
              <a:rPr lang="en-US" sz="1600" dirty="0" err="1"/>
              <a:t>Prunkl</a:t>
            </a:r>
            <a:r>
              <a:rPr lang="en-US" sz="1600" dirty="0"/>
              <a:t>, Bianca Martin, Elizabeth Seger, Noa Zilberman, Seán </a:t>
            </a:r>
            <a:r>
              <a:rPr lang="en-US" sz="1600" dirty="0" err="1"/>
              <a:t>Ó</a:t>
            </a:r>
            <a:r>
              <a:rPr lang="en-US" sz="1600" dirty="0"/>
              <a:t> hÉigeartaigh, </a:t>
            </a:r>
            <a:r>
              <a:rPr lang="en-US" sz="1600" dirty="0" err="1"/>
              <a:t>Frens</a:t>
            </a:r>
            <a:r>
              <a:rPr lang="en-US" sz="1600" dirty="0"/>
              <a:t> Kroeger, Girish Sastry, Rebecca Kagan, Adrian Weller, Brian </a:t>
            </a:r>
            <a:r>
              <a:rPr lang="en-US" sz="1600" dirty="0" err="1"/>
              <a:t>Tse</a:t>
            </a:r>
            <a:r>
              <a:rPr lang="en-US" sz="1600" dirty="0"/>
              <a:t>, Elizabeth Barnes, Allan Dafoe, Paul </a:t>
            </a:r>
            <a:r>
              <a:rPr lang="en-US" sz="1600" dirty="0" err="1"/>
              <a:t>Scharre</a:t>
            </a:r>
            <a:r>
              <a:rPr lang="en-US" sz="1600" dirty="0"/>
              <a:t>, Ariel Herbert-Voss, </a:t>
            </a:r>
            <a:r>
              <a:rPr lang="en-US" sz="1600" dirty="0" err="1"/>
              <a:t>Martijn</a:t>
            </a:r>
            <a:r>
              <a:rPr lang="en-US" sz="1600" dirty="0"/>
              <a:t> </a:t>
            </a:r>
            <a:r>
              <a:rPr lang="en-US" sz="1600" dirty="0" err="1"/>
              <a:t>Rasser</a:t>
            </a:r>
            <a:r>
              <a:rPr lang="en-US" sz="1600" dirty="0"/>
              <a:t>, </a:t>
            </a:r>
            <a:r>
              <a:rPr lang="en-US" sz="1600" dirty="0" err="1"/>
              <a:t>Shagun</a:t>
            </a:r>
            <a:r>
              <a:rPr lang="en-US" sz="1600" dirty="0"/>
              <a:t> </a:t>
            </a:r>
            <a:r>
              <a:rPr lang="en-US" sz="1600" dirty="0" err="1"/>
              <a:t>Sodhani</a:t>
            </a:r>
            <a:r>
              <a:rPr lang="en-US" sz="1600" dirty="0"/>
              <a:t>, Carrick Flynn, Thomas </a:t>
            </a:r>
            <a:r>
              <a:rPr lang="en-US" sz="1600" dirty="0" err="1"/>
              <a:t>Krendl</a:t>
            </a:r>
            <a:r>
              <a:rPr lang="en-US" sz="1600" dirty="0"/>
              <a:t> Gilbert, Lisa Dyer, </a:t>
            </a:r>
            <a:r>
              <a:rPr lang="en-US" sz="1600" dirty="0" err="1"/>
              <a:t>Saif</a:t>
            </a:r>
            <a:r>
              <a:rPr lang="en-US" sz="1600" dirty="0"/>
              <a:t> Khan, </a:t>
            </a:r>
            <a:r>
              <a:rPr lang="en-US" sz="1600" dirty="0" err="1"/>
              <a:t>Yoshua</a:t>
            </a:r>
            <a:r>
              <a:rPr lang="en-US" sz="1600" dirty="0"/>
              <a:t> </a:t>
            </a:r>
            <a:r>
              <a:rPr lang="en-US" sz="1600" dirty="0" err="1"/>
              <a:t>Bengio</a:t>
            </a:r>
            <a:r>
              <a:rPr lang="en-US" sz="1600" dirty="0"/>
              <a:t>, Markus </a:t>
            </a:r>
            <a:r>
              <a:rPr lang="en-US" sz="1600" dirty="0" err="1"/>
              <a:t>Anderljung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30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0624-B31B-6A86-A5BD-7E4F7065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7652-15F3-58DE-227D-C8675930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should trust developers of AI systems when they have demonstrated that they are trustworthy</a:t>
            </a:r>
          </a:p>
        </p:txBody>
      </p:sp>
    </p:spTree>
    <p:extLst>
      <p:ext uri="{BB962C8B-B14F-4D97-AF65-F5344CB8AC3E}">
        <p14:creationId xmlns:p14="http://schemas.microsoft.com/office/powerpoint/2010/main" val="309496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problem</a:t>
            </a:r>
          </a:p>
          <a:p>
            <a:pPr>
              <a:defRPr/>
            </a:pPr>
            <a:r>
              <a:rPr lang="en-US" dirty="0">
                <a:ea typeface="+mn-ea"/>
              </a:rPr>
              <a:t>Concrete mechanisms to address the problem</a:t>
            </a:r>
          </a:p>
          <a:p>
            <a:pPr>
              <a:defRPr/>
            </a:pPr>
            <a:r>
              <a:rPr lang="en-US" dirty="0">
                <a:ea typeface="+mn-ea"/>
              </a:rPr>
              <a:t>How the mechanisms fit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 wide range of risks from AI</a:t>
            </a:r>
          </a:p>
          <a:p>
            <a:pPr>
              <a:defRPr/>
            </a:pPr>
            <a:r>
              <a:rPr lang="en-US" dirty="0">
                <a:ea typeface="+mn-ea"/>
              </a:rPr>
              <a:t>AI principles do not specify solutions</a:t>
            </a:r>
          </a:p>
          <a:p>
            <a:pPr>
              <a:defRPr/>
            </a:pPr>
            <a:r>
              <a:rPr lang="en-US" dirty="0">
                <a:ea typeface="+mn-ea"/>
              </a:rPr>
              <a:t>No easy way to verify compliance with principles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5D2-79A7-ED53-CB52-C75D0985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 range of risks from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98FFAD-7981-DE76-508D-0A122F8C3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97179"/>
              </p:ext>
            </p:extLst>
          </p:nvPr>
        </p:nvGraphicFramePr>
        <p:xfrm>
          <a:off x="384175" y="1708150"/>
          <a:ext cx="8374060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515">
                  <a:extLst>
                    <a:ext uri="{9D8B030D-6E8A-4147-A177-3AD203B41FA5}">
                      <a16:colId xmlns:a16="http://schemas.microsoft.com/office/drawing/2014/main" val="3550608996"/>
                    </a:ext>
                  </a:extLst>
                </a:gridCol>
                <a:gridCol w="2093515">
                  <a:extLst>
                    <a:ext uri="{9D8B030D-6E8A-4147-A177-3AD203B41FA5}">
                      <a16:colId xmlns:a16="http://schemas.microsoft.com/office/drawing/2014/main" val="2628700333"/>
                    </a:ext>
                  </a:extLst>
                </a:gridCol>
                <a:gridCol w="2093515">
                  <a:extLst>
                    <a:ext uri="{9D8B030D-6E8A-4147-A177-3AD203B41FA5}">
                      <a16:colId xmlns:a16="http://schemas.microsoft.com/office/drawing/2014/main" val="1402011950"/>
                    </a:ext>
                  </a:extLst>
                </a:gridCol>
                <a:gridCol w="2093515">
                  <a:extLst>
                    <a:ext uri="{9D8B030D-6E8A-4147-A177-3AD203B41FA5}">
                      <a16:colId xmlns:a16="http://schemas.microsoft.com/office/drawing/2014/main" val="255937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6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Now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Tesla autopilot 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Pornographic and political deepfakes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Biased decisions in healthcare, finance, justice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warning false 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Automated, large scale spear 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persuasive conversation 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Misaligned power-seeking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Ubiquitous surveillance coupled with centrally controlled autonomous lethal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company singularities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Value erosion and value lock-in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0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28C6-73B9-2F15-6BFA-0D8AE3E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principles do not specify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6224-01AE-246E-6155-EC49587A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assurance of </a:t>
            </a:r>
            <a:r>
              <a:rPr lang="en-US" b="1" dirty="0"/>
              <a:t>safety and security </a:t>
            </a:r>
            <a:r>
              <a:rPr lang="en-US" dirty="0"/>
              <a:t>of AI systems throughout their life cycles, especially in safety-critical domains</a:t>
            </a:r>
          </a:p>
          <a:p>
            <a:r>
              <a:rPr lang="en-US" b="1" dirty="0"/>
              <a:t>prevention of misuse</a:t>
            </a:r>
          </a:p>
          <a:p>
            <a:r>
              <a:rPr lang="en-US" dirty="0"/>
              <a:t>protection of user </a:t>
            </a:r>
            <a:r>
              <a:rPr lang="en-US" b="1" dirty="0"/>
              <a:t>privacy</a:t>
            </a:r>
            <a:r>
              <a:rPr lang="en-US" dirty="0"/>
              <a:t> and source data</a:t>
            </a:r>
          </a:p>
          <a:p>
            <a:r>
              <a:rPr lang="en-US" dirty="0"/>
              <a:t>ensuring that systems are </a:t>
            </a:r>
            <a:r>
              <a:rPr lang="en-US" b="1" dirty="0"/>
              <a:t>fair and minimize bias</a:t>
            </a:r>
            <a:r>
              <a:rPr lang="en-US" dirty="0"/>
              <a:t>, especially when such biases amplify existing discrimination and inequality</a:t>
            </a:r>
          </a:p>
          <a:p>
            <a:r>
              <a:rPr lang="en-US" dirty="0"/>
              <a:t>ensuring the decisions made by AI systems, as well as any failures, are </a:t>
            </a:r>
            <a:r>
              <a:rPr lang="en-US" b="1" dirty="0"/>
              <a:t>interpretable, </a:t>
            </a:r>
            <a:r>
              <a:rPr lang="en-US" dirty="0"/>
              <a:t>explainable,</a:t>
            </a:r>
            <a:r>
              <a:rPr lang="en-US" b="1" dirty="0"/>
              <a:t> </a:t>
            </a:r>
            <a:r>
              <a:rPr lang="en-US" dirty="0"/>
              <a:t>reproducible</a:t>
            </a:r>
            <a:r>
              <a:rPr lang="en-US" b="1" dirty="0"/>
              <a:t> </a:t>
            </a:r>
            <a:r>
              <a:rPr lang="en-US" dirty="0"/>
              <a:t>and allow challenge or remedy </a:t>
            </a:r>
          </a:p>
          <a:p>
            <a:r>
              <a:rPr lang="en-US" dirty="0"/>
              <a:t>identifying individuals or institutions who can be held </a:t>
            </a:r>
            <a:r>
              <a:rPr lang="en-US" b="1" dirty="0"/>
              <a:t>accountable</a:t>
            </a:r>
            <a:r>
              <a:rPr lang="en-US" dirty="0"/>
              <a:t> for the behaviors of AI systems</a:t>
            </a:r>
          </a:p>
        </p:txBody>
      </p:sp>
    </p:spTree>
    <p:extLst>
      <p:ext uri="{BB962C8B-B14F-4D97-AF65-F5344CB8AC3E}">
        <p14:creationId xmlns:p14="http://schemas.microsoft.com/office/powerpoint/2010/main" val="272180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E607-AF45-E927-EFFC-C05EB4B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easy way to verify compliance with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8052-FFB8-4F74-6D38-948B57B2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progress =&gt; few established best practices, little regulation</a:t>
            </a:r>
          </a:p>
          <a:p>
            <a:pPr lvl="1"/>
            <a:r>
              <a:rPr lang="en-US" dirty="0"/>
              <a:t>Norms (openness) and incentives (VC, data) push for low barriers to entry and emphasis on rapid scaling</a:t>
            </a:r>
          </a:p>
          <a:p>
            <a:r>
              <a:rPr lang="en-US" dirty="0"/>
              <a:t>General purpose technology =&gt; a wide range of impacted domains</a:t>
            </a:r>
          </a:p>
          <a:p>
            <a:r>
              <a:rPr lang="en-US" dirty="0"/>
              <a:t>Risks are context sensitive, mitigations are context sensitive</a:t>
            </a:r>
          </a:p>
          <a:p>
            <a:r>
              <a:rPr lang="en-US" dirty="0"/>
              <a:t>Need to rely on experts for verification</a:t>
            </a:r>
          </a:p>
          <a:p>
            <a:pPr lvl="1"/>
            <a:r>
              <a:rPr lang="en-US" dirty="0"/>
              <a:t>But want to avoid “marking own work”</a:t>
            </a:r>
          </a:p>
        </p:txBody>
      </p:sp>
    </p:spTree>
    <p:extLst>
      <p:ext uri="{BB962C8B-B14F-4D97-AF65-F5344CB8AC3E}">
        <p14:creationId xmlns:p14="http://schemas.microsoft.com/office/powerpoint/2010/main" val="911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BBD-B44A-8AF1-8F92-0B2931A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mechanisms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D022-3157-0618-3B89-4E353449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2348880"/>
            <a:ext cx="8374063" cy="3426445"/>
          </a:xfrm>
        </p:spPr>
        <p:txBody>
          <a:bodyPr numCol="2"/>
          <a:lstStyle/>
          <a:p>
            <a:r>
              <a:rPr lang="en-US" dirty="0"/>
              <a:t>Mechanisms internal to the development organization</a:t>
            </a:r>
          </a:p>
          <a:p>
            <a:pPr lvl="1"/>
            <a:r>
              <a:rPr lang="en-US" dirty="0"/>
              <a:t>Privacy-preserving machine learning tools</a:t>
            </a:r>
          </a:p>
          <a:p>
            <a:pPr lvl="1"/>
            <a:r>
              <a:rPr lang="en-US" dirty="0"/>
              <a:t>Audit trails</a:t>
            </a:r>
          </a:p>
          <a:p>
            <a:pPr lvl="1"/>
            <a:r>
              <a:rPr lang="en-US" dirty="0"/>
              <a:t>Transparency tools</a:t>
            </a:r>
          </a:p>
          <a:p>
            <a:pPr lvl="1"/>
            <a:r>
              <a:rPr lang="en-US" dirty="0"/>
              <a:t>Red teams</a:t>
            </a:r>
          </a:p>
          <a:p>
            <a:pPr lvl="1"/>
            <a:r>
              <a:rPr lang="en-US" dirty="0"/>
              <a:t>Mechanisms external to the development organization</a:t>
            </a:r>
          </a:p>
          <a:p>
            <a:pPr lvl="2"/>
            <a:r>
              <a:rPr lang="en-US" dirty="0"/>
              <a:t>Third-party audits</a:t>
            </a:r>
          </a:p>
          <a:p>
            <a:pPr lvl="2"/>
            <a:r>
              <a:rPr lang="en-US" dirty="0"/>
              <a:t>Bias and safety bounty programs</a:t>
            </a:r>
          </a:p>
          <a:p>
            <a:pPr lvl="2"/>
            <a:r>
              <a:rPr lang="en-US" dirty="0"/>
              <a:t>Public incident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0D80B-E657-3CB0-DF85-0E48FE71C4D1}"/>
              </a:ext>
            </a:extLst>
          </p:cNvPr>
          <p:cNvSpPr txBox="1"/>
          <p:nvPr/>
        </p:nvSpPr>
        <p:spPr>
          <a:xfrm>
            <a:off x="306000" y="172456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the mechanisms do not address</a:t>
            </a:r>
          </a:p>
        </p:txBody>
      </p:sp>
    </p:spTree>
    <p:extLst>
      <p:ext uri="{BB962C8B-B14F-4D97-AF65-F5344CB8AC3E}">
        <p14:creationId xmlns:p14="http://schemas.microsoft.com/office/powerpoint/2010/main" val="171083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BF5E-51F9-21CD-DF24-7DCE718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mechanisms do not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4CF7-42EF-9E4C-52AB-B0547A9E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address developer incentives</a:t>
            </a:r>
          </a:p>
          <a:p>
            <a:r>
              <a:rPr lang="en-US" dirty="0"/>
              <a:t>Do not address earlier stages (problem identification) </a:t>
            </a:r>
          </a:p>
          <a:p>
            <a:r>
              <a:rPr lang="en-US" dirty="0"/>
              <a:t>Do not address later stages (deployment, use, termination)</a:t>
            </a:r>
          </a:p>
          <a:p>
            <a:r>
              <a:rPr lang="en-US" dirty="0"/>
              <a:t>Do not address broader ecosystem considerations</a:t>
            </a:r>
          </a:p>
          <a:p>
            <a:pPr lvl="1"/>
            <a:r>
              <a:rPr lang="en-US" dirty="0"/>
              <a:t>Healthy, equitable and diverse work environment</a:t>
            </a:r>
          </a:p>
          <a:p>
            <a:pPr lvl="1"/>
            <a:r>
              <a:rPr lang="en-US" dirty="0"/>
              <a:t>Protection of whistleblowers (including anti-retaliation policies)</a:t>
            </a:r>
          </a:p>
          <a:p>
            <a:pPr lvl="1"/>
            <a:r>
              <a:rPr lang="en-US" dirty="0"/>
              <a:t>Broader ethical, environmental and social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5412104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3341</TotalTime>
  <Words>968</Words>
  <Application>Microsoft Macintosh PowerPoint</Application>
  <PresentationFormat>On-screen Show (4:3)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blank</vt:lpstr>
      <vt:lpstr>When should you trust the developers of AI systems?</vt:lpstr>
      <vt:lpstr>PowerPoint Presentation</vt:lpstr>
      <vt:lpstr>Outline</vt:lpstr>
      <vt:lpstr>The problem</vt:lpstr>
      <vt:lpstr>A wide range of risks from AI</vt:lpstr>
      <vt:lpstr>AI principles do not specify solutions</vt:lpstr>
      <vt:lpstr>No easy way to verify compliance with principles</vt:lpstr>
      <vt:lpstr>Concrete mechanisms to address the problem</vt:lpstr>
      <vt:lpstr>What the mechanisms do not address</vt:lpstr>
      <vt:lpstr>Privacy-preserving Machine Learning tools</vt:lpstr>
      <vt:lpstr>Audit trails</vt:lpstr>
      <vt:lpstr>Transparency tools</vt:lpstr>
      <vt:lpstr>Red teams</vt:lpstr>
      <vt:lpstr>Bias and safety bounty programs</vt:lpstr>
      <vt:lpstr>Third-party audits</vt:lpstr>
      <vt:lpstr>Public incident databases</vt:lpstr>
      <vt:lpstr>How the mechanisms fit together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should you trust the developers of AI systems?</dc:title>
  <dc:subject/>
  <dc:creator>Shahar Edgerton Avin</dc:creator>
  <cp:keywords/>
  <dc:description/>
  <cp:lastModifiedBy>Shahar Edgerton Avin</cp:lastModifiedBy>
  <cp:revision>1</cp:revision>
  <cp:lastPrinted>1601-01-01T00:00:00Z</cp:lastPrinted>
  <dcterms:created xsi:type="dcterms:W3CDTF">2022-07-11T16:06:12Z</dcterms:created>
  <dcterms:modified xsi:type="dcterms:W3CDTF">2022-07-13T23:47:39Z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