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0" r:id="rId4"/>
    <p:sldId id="272" r:id="rId5"/>
    <p:sldId id="276" r:id="rId6"/>
    <p:sldId id="273" r:id="rId7"/>
    <p:sldId id="274" r:id="rId8"/>
    <p:sldId id="277" r:id="rId9"/>
    <p:sldId id="278" r:id="rId10"/>
    <p:sldId id="291" r:id="rId11"/>
    <p:sldId id="267" r:id="rId12"/>
    <p:sldId id="292" r:id="rId13"/>
    <p:sldId id="293" r:id="rId14"/>
    <p:sldId id="294" r:id="rId15"/>
    <p:sldId id="268" r:id="rId16"/>
    <p:sldId id="269" r:id="rId17"/>
    <p:sldId id="270" r:id="rId18"/>
    <p:sldId id="295" r:id="rId19"/>
    <p:sldId id="279" r:id="rId20"/>
    <p:sldId id="280" r:id="rId21"/>
    <p:sldId id="281" r:id="rId22"/>
    <p:sldId id="282" r:id="rId23"/>
    <p:sldId id="296" r:id="rId24"/>
    <p:sldId id="283" r:id="rId25"/>
    <p:sldId id="284" r:id="rId26"/>
    <p:sldId id="285" r:id="rId27"/>
    <p:sldId id="286" r:id="rId28"/>
    <p:sldId id="297" r:id="rId29"/>
    <p:sldId id="287" r:id="rId30"/>
    <p:sldId id="289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8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/>
      <a:tcStyle>
        <a:tcBdr/>
        <a:fill>
          <a:solidFill>
            <a:srgbClr val="E6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solidFill>
            <a:srgbClr val="003E7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solidFill>
            <a:srgbClr val="003E72">
              <a:alpha val="20000"/>
            </a:srgbClr>
          </a:solidFill>
        </a:fill>
      </a:tcStyle>
    </a:firstCol>
    <a:la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508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84175" y="398462"/>
            <a:ext cx="8375650" cy="423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384175" y="1708150"/>
            <a:ext cx="8374063" cy="4067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CSER-logo-reversed-colour@2x-8.png" descr="CSER-logo-reversed-colour@2x-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7703" y="6297413"/>
            <a:ext cx="2692297" cy="49073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9037" y="6451600"/>
            <a:ext cx="153964" cy="1355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0" y="6030912"/>
            <a:ext cx="9140825" cy="173038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9037" y="6448425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9875" marR="0" indent="-269875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1pPr>
      <a:lvl2pPr marL="567795" marR="0" indent="-296333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2pPr>
      <a:lvl3pPr marL="839611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3pPr>
      <a:lvl4pPr marL="1109309" marR="0" indent="-298097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4pPr>
      <a:lvl5pPr marL="13809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5pPr>
      <a:lvl6pPr marL="18381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6pPr>
      <a:lvl7pPr marL="22953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7pPr>
      <a:lvl8pPr marL="27525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8pPr>
      <a:lvl9pPr marL="32097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1190870" y="2994981"/>
            <a:ext cx="676228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The Malicious Use of </a:t>
            </a:r>
            <a:r>
              <a:rPr lang="en-GB" dirty="0" smtClean="0"/>
              <a:t>Artificial Intelligence</a:t>
            </a:r>
          </a:p>
        </p:txBody>
      </p:sp>
      <p:sp>
        <p:nvSpPr>
          <p:cNvPr id="41" name="Shahar Avin…"/>
          <p:cNvSpPr txBox="1"/>
          <p:nvPr/>
        </p:nvSpPr>
        <p:spPr>
          <a:xfrm>
            <a:off x="2531511" y="4172353"/>
            <a:ext cx="40809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Shahar Avin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Centre for the Study of Existential Risk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sa478@cam.ac.uk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2599142" y="2994981"/>
            <a:ext cx="394576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Common Threat Factors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468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threat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 existing threats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Skill transfer</a:t>
            </a:r>
          </a:p>
          <a:p>
            <a:pPr lvl="1"/>
            <a:r>
              <a:rPr lang="en-US" dirty="0" smtClean="0"/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1035416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threat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novel threats</a:t>
            </a:r>
          </a:p>
          <a:p>
            <a:pPr lvl="1"/>
            <a:r>
              <a:rPr lang="en-US" dirty="0" smtClean="0"/>
              <a:t>Super-human performance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Attacks on AI systems</a:t>
            </a:r>
          </a:p>
        </p:txBody>
      </p:sp>
    </p:spTree>
    <p:extLst>
      <p:ext uri="{BB962C8B-B14F-4D97-AF65-F5344CB8AC3E}">
        <p14:creationId xmlns:p14="http://schemas.microsoft.com/office/powerpoint/2010/main" val="3370189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threat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 character of threats</a:t>
            </a:r>
          </a:p>
          <a:p>
            <a:pPr lvl="1"/>
            <a:r>
              <a:rPr lang="en-US" dirty="0" smtClean="0"/>
              <a:t>Distance and difficulty of attribution</a:t>
            </a:r>
          </a:p>
          <a:p>
            <a:pPr lvl="1"/>
            <a:r>
              <a:rPr lang="en-US" dirty="0" smtClean="0"/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3333327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3117593" y="2994981"/>
            <a:ext cx="290885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Security Domains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468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Security</a:t>
            </a:r>
          </a:p>
          <a:p>
            <a:pPr lvl="1"/>
            <a:r>
              <a:rPr lang="en-US" dirty="0" smtClean="0"/>
              <a:t>Against humans: automated spear phishing</a:t>
            </a:r>
          </a:p>
          <a:p>
            <a:pPr lvl="1"/>
            <a:r>
              <a:rPr lang="en-US" dirty="0" smtClean="0"/>
              <a:t>Against systems: automated </a:t>
            </a:r>
            <a:r>
              <a:rPr lang="en-US" dirty="0"/>
              <a:t>v</a:t>
            </a:r>
            <a:r>
              <a:rPr lang="en-US" dirty="0" smtClean="0"/>
              <a:t>ulnerability discovery</a:t>
            </a:r>
          </a:p>
          <a:p>
            <a:pPr lvl="1"/>
            <a:r>
              <a:rPr lang="en-US" dirty="0" smtClean="0"/>
              <a:t>Against AI systems: adversarial examples, data poisoning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629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Using AI: repurposed drones, robots</a:t>
            </a:r>
          </a:p>
          <a:p>
            <a:pPr lvl="1"/>
            <a:r>
              <a:rPr lang="en-US" dirty="0" smtClean="0"/>
              <a:t>Against AI: adversarial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3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Political Security</a:t>
            </a:r>
          </a:p>
          <a:p>
            <a:pPr lvl="1"/>
            <a:r>
              <a:rPr lang="en-US" dirty="0" smtClean="0"/>
              <a:t>By governments: profiling, surveillance</a:t>
            </a:r>
          </a:p>
          <a:p>
            <a:pPr lvl="1"/>
            <a:r>
              <a:rPr lang="en-US" dirty="0" smtClean="0"/>
              <a:t>Against polities: manipulation, fake content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3034401" y="2994981"/>
            <a:ext cx="307524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468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Policymakers </a:t>
            </a:r>
            <a:r>
              <a:rPr lang="en-US" sz="3600" dirty="0"/>
              <a:t>should collaborate closely with technical researchers to investigate, prevent, and mitigate potential malicious uses of </a:t>
            </a:r>
            <a:r>
              <a:rPr lang="en-US" sz="3600" dirty="0" smtClean="0"/>
              <a:t>AI.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431254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Risk Quadrants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4018"/>
              </p:ext>
            </p:extLst>
          </p:nvPr>
        </p:nvGraphicFramePr>
        <p:xfrm>
          <a:off x="533823" y="1398746"/>
          <a:ext cx="8044143" cy="4389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503"/>
                <a:gridCol w="3000447"/>
                <a:gridCol w="3350193"/>
              </a:tblGrid>
              <a:tr h="119358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Accident</a:t>
                      </a:r>
                      <a:r>
                        <a:rPr lang="en-US" sz="2000" baseline="0" dirty="0" smtClean="0"/>
                        <a:t> Risk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(AI Safety)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Malicious Use Risk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(AI Security)</a:t>
                      </a:r>
                      <a:endParaRPr lang="en-US" sz="2000" dirty="0"/>
                    </a:p>
                  </a:txBody>
                  <a:tcPr anchor="ctr"/>
                </a:tc>
              </a:tr>
              <a:tr h="11935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Near</a:t>
                      </a:r>
                      <a:r>
                        <a:rPr lang="en-US" sz="2000" baseline="0" dirty="0" smtClean="0"/>
                        <a:t> 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Amodei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Olah</a:t>
                      </a:r>
                      <a:r>
                        <a:rPr lang="en-US" sz="2000" dirty="0" smtClean="0"/>
                        <a:t> et al (2016) </a:t>
                      </a:r>
                      <a:r>
                        <a:rPr lang="en-US" sz="2000" i="1" dirty="0" smtClean="0"/>
                        <a:t>Concrete Problems in AI Safety</a:t>
                      </a:r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err="1" smtClean="0"/>
                        <a:t>Leike</a:t>
                      </a:r>
                      <a:r>
                        <a:rPr lang="en-US" sz="2000" dirty="0" smtClean="0"/>
                        <a:t> et al (2017) </a:t>
                      </a:r>
                      <a:r>
                        <a:rPr lang="en-US" sz="2000" i="1" dirty="0" smtClean="0"/>
                        <a:t>AI Safety </a:t>
                      </a:r>
                      <a:r>
                        <a:rPr lang="en-US" sz="2000" i="1" dirty="0" err="1" smtClean="0"/>
                        <a:t>Gridwolds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Brundage</a:t>
                      </a:r>
                      <a:r>
                        <a:rPr lang="en-US" sz="2000" dirty="0" smtClean="0"/>
                        <a:t>, Avin et al (2018</a:t>
                      </a:r>
                      <a:r>
                        <a:rPr lang="en-US" sz="2000" i="0" dirty="0" smtClean="0"/>
                        <a:t>)</a:t>
                      </a:r>
                      <a:r>
                        <a:rPr lang="en-US" sz="2000" i="1" dirty="0" smtClean="0"/>
                        <a:t> The Malicious</a:t>
                      </a:r>
                      <a:r>
                        <a:rPr lang="en-US" sz="2000" i="1" baseline="0" dirty="0" smtClean="0"/>
                        <a:t> Use of Artificial Intelligence: Forecasting, Prevention and Mitigation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1275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r>
                        <a:rPr lang="en-US" sz="2000" baseline="0" dirty="0" smtClean="0"/>
                        <a:t> 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Bostrom</a:t>
                      </a:r>
                      <a:r>
                        <a:rPr lang="en-US" sz="2000" baseline="0" dirty="0" smtClean="0"/>
                        <a:t> (2014) </a:t>
                      </a:r>
                      <a:r>
                        <a:rPr lang="en-US" sz="2000" i="1" baseline="0" dirty="0" smtClean="0"/>
                        <a:t>Superintelligence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:(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Researchers </a:t>
            </a:r>
            <a:r>
              <a:rPr lang="en-US" sz="3600" dirty="0"/>
              <a:t>and engineers in artificial intelligence should take the dual-use nature of their work seriously, allowing misuse-related considerations to influence research priorities and norms, and proactively reaching out to relevant actors when harmful applications are </a:t>
            </a:r>
            <a:r>
              <a:rPr lang="en-US" sz="3600" dirty="0" smtClean="0"/>
              <a:t>foreseeable.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935413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Best </a:t>
            </a:r>
            <a:r>
              <a:rPr lang="en-US" sz="3600" dirty="0"/>
              <a:t>practices should be identified in research areas with more mature methods for addressing dual-use concerns, such as computer security, and imported where applicable to the case of </a:t>
            </a:r>
            <a:r>
              <a:rPr lang="en-US" sz="3600" dirty="0" smtClean="0"/>
              <a:t>AI.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094993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Actively </a:t>
            </a:r>
            <a:r>
              <a:rPr lang="en-US" sz="3600" dirty="0"/>
              <a:t>seek to expand the range of stakeholders and domain experts involved in discussions of these </a:t>
            </a:r>
            <a:r>
              <a:rPr lang="en-US" sz="3600" dirty="0" smtClean="0"/>
              <a:t>challenges.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492337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2635447" y="2994981"/>
            <a:ext cx="387315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Priority Research Areas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468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research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from and with the </a:t>
            </a:r>
            <a:r>
              <a:rPr lang="en-US" dirty="0" err="1"/>
              <a:t>Cybersecurity</a:t>
            </a:r>
            <a:r>
              <a:rPr lang="en-US" dirty="0"/>
              <a:t>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Red teaming</a:t>
            </a:r>
          </a:p>
          <a:p>
            <a:pPr lvl="1"/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Responsible disclosure of AI vulnerabilities</a:t>
            </a:r>
          </a:p>
          <a:p>
            <a:pPr lvl="1"/>
            <a:r>
              <a:rPr lang="en-US" dirty="0" smtClean="0"/>
              <a:t>Forecasting security relevant capabilities</a:t>
            </a:r>
          </a:p>
          <a:p>
            <a:pPr lvl="1"/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Secure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3965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research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/>
              <a:t>Different Openness Models </a:t>
            </a:r>
            <a:endParaRPr lang="en-US" dirty="0" smtClean="0"/>
          </a:p>
          <a:p>
            <a:pPr lvl="1"/>
            <a:r>
              <a:rPr lang="en-US" dirty="0" smtClean="0"/>
              <a:t>Pre-publication risk assessment in areas of special concern</a:t>
            </a:r>
          </a:p>
          <a:p>
            <a:pPr lvl="1"/>
            <a:r>
              <a:rPr lang="en-US" dirty="0" smtClean="0"/>
              <a:t>Central access licensing model</a:t>
            </a:r>
          </a:p>
          <a:p>
            <a:pPr lvl="1"/>
            <a:r>
              <a:rPr lang="en-US" dirty="0" smtClean="0"/>
              <a:t>Sharing regimes that favor safety</a:t>
            </a:r>
          </a:p>
          <a:p>
            <a:pPr lvl="1"/>
            <a:r>
              <a:rPr lang="en-US" dirty="0" smtClean="0"/>
              <a:t>Dual-use norms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4797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research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Promoting </a:t>
            </a:r>
            <a:r>
              <a:rPr lang="en-US" dirty="0"/>
              <a:t>a Culture of Responsibility </a:t>
            </a:r>
            <a:endParaRPr lang="en-US" dirty="0" smtClean="0"/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Ethical statements and standards</a:t>
            </a:r>
          </a:p>
          <a:p>
            <a:pPr lvl="1"/>
            <a:r>
              <a:rPr lang="en-US" dirty="0" smtClean="0"/>
              <a:t>Whistleblowing measures</a:t>
            </a:r>
          </a:p>
          <a:p>
            <a:pPr lvl="1"/>
            <a:r>
              <a:rPr lang="en-US" dirty="0" smtClean="0"/>
              <a:t>Nuanced narratives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37652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research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Technological and Policy Solutions </a:t>
            </a:r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Privacy protection</a:t>
            </a:r>
          </a:p>
          <a:p>
            <a:pPr lvl="1"/>
            <a:r>
              <a:rPr lang="en-US" dirty="0" smtClean="0"/>
              <a:t>Coordinated use of AI for public-good security</a:t>
            </a:r>
          </a:p>
          <a:p>
            <a:pPr lvl="1"/>
            <a:r>
              <a:rPr lang="en-US" dirty="0" smtClean="0"/>
              <a:t>Monitoring of AI-relevant resources</a:t>
            </a:r>
          </a:p>
          <a:p>
            <a:pPr lvl="1"/>
            <a:r>
              <a:rPr lang="en-US" dirty="0" smtClean="0"/>
              <a:t>Explore legislative and regulatory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7926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3089997" y="2994981"/>
            <a:ext cx="29640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Since the report</a:t>
            </a:r>
            <a:r>
              <a:rPr lang="mr-IN" dirty="0" smtClean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468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the report (random roundup)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media coverage</a:t>
            </a:r>
          </a:p>
          <a:p>
            <a:r>
              <a:rPr lang="en-US" dirty="0" smtClean="0"/>
              <a:t>Featured in House of Lords report</a:t>
            </a:r>
          </a:p>
          <a:p>
            <a:r>
              <a:rPr lang="en-US" dirty="0" smtClean="0"/>
              <a:t>Cambridge </a:t>
            </a:r>
            <a:r>
              <a:rPr lang="en-US" dirty="0" err="1" smtClean="0"/>
              <a:t>Analytica</a:t>
            </a:r>
            <a:r>
              <a:rPr lang="en-US" dirty="0" smtClean="0"/>
              <a:t> story, Facebook congress testimony</a:t>
            </a:r>
          </a:p>
          <a:p>
            <a:r>
              <a:rPr lang="en-US" dirty="0" smtClean="0"/>
              <a:t>ACM call for impact assessment in peer review process</a:t>
            </a:r>
          </a:p>
          <a:p>
            <a:r>
              <a:rPr lang="en-US" dirty="0" smtClean="0"/>
              <a:t>DARPA project on deep fakes</a:t>
            </a:r>
          </a:p>
          <a:p>
            <a:r>
              <a:rPr lang="en-US" dirty="0" smtClean="0"/>
              <a:t>Project MAVEN discontinuation and Google’s AI principles</a:t>
            </a:r>
          </a:p>
          <a:p>
            <a:r>
              <a:rPr lang="en-US" dirty="0" err="1" smtClean="0"/>
              <a:t>DeepPhish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951377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3553255" y="2994981"/>
            <a:ext cx="203752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737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3608853" y="2994981"/>
            <a:ext cx="192632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Questions?</a:t>
            </a:r>
            <a:endParaRPr dirty="0"/>
          </a:p>
        </p:txBody>
      </p:sp>
      <p:sp>
        <p:nvSpPr>
          <p:cNvPr id="41" name="Shahar Avin…"/>
          <p:cNvSpPr txBox="1"/>
          <p:nvPr/>
        </p:nvSpPr>
        <p:spPr>
          <a:xfrm>
            <a:off x="3568240" y="4628719"/>
            <a:ext cx="20075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Shahar Avin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 smtClean="0"/>
              <a:t>sa478</a:t>
            </a:r>
            <a:r>
              <a:rPr dirty="0"/>
              <a:t>@cam.ac.uk</a:t>
            </a:r>
          </a:p>
        </p:txBody>
      </p:sp>
    </p:spTree>
    <p:extLst>
      <p:ext uri="{BB962C8B-B14F-4D97-AF65-F5344CB8AC3E}">
        <p14:creationId xmlns:p14="http://schemas.microsoft.com/office/powerpoint/2010/main" val="27569331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capabilities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4" y="1114408"/>
            <a:ext cx="9042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69510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capabilities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28" y="1263586"/>
            <a:ext cx="6457878" cy="5058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9074" y="5873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blog.openai.com</a:t>
            </a:r>
            <a:r>
              <a:rPr lang="en-US" dirty="0"/>
              <a:t>/</a:t>
            </a:r>
            <a:r>
              <a:rPr lang="en-US" dirty="0" err="1"/>
              <a:t>ai</a:t>
            </a:r>
            <a:r>
              <a:rPr lang="en-US" dirty="0"/>
              <a:t>-and-compute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055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capabilities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504"/>
            <a:ext cx="9144000" cy="29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39618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capabilities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607226"/>
            <a:ext cx="3882694" cy="4103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40" y="1607226"/>
            <a:ext cx="4192785" cy="31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03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arXiv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Coursera</a:t>
            </a:r>
            <a:r>
              <a:rPr lang="en-US" dirty="0" smtClean="0"/>
              <a:t> / YouTube</a:t>
            </a:r>
          </a:p>
          <a:p>
            <a:r>
              <a:rPr lang="en-US" dirty="0" smtClean="0"/>
              <a:t>Cloud GPUs / Cloud TPUs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6016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vulnerabilities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897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4112" y="5809006"/>
            <a:ext cx="58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karpathy.github.io</a:t>
            </a:r>
            <a:r>
              <a:rPr lang="en-US" dirty="0"/>
              <a:t>/2015/03/30/breaking-</a:t>
            </a:r>
            <a:r>
              <a:rPr lang="en-US" dirty="0" err="1"/>
              <a:t>convnets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356249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3E72"/>
      </a:dk1>
      <a:lt1>
        <a:srgbClr val="727272"/>
      </a:lt1>
      <a:dk2>
        <a:srgbClr val="A7A7A7"/>
      </a:dk2>
      <a:lt2>
        <a:srgbClr val="535353"/>
      </a:lt2>
      <a:accent1>
        <a:srgbClr val="0073CF"/>
      </a:accent1>
      <a:accent2>
        <a:srgbClr val="E3722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E3722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521</Words>
  <Application>Microsoft Macintosh PowerPoint</Application>
  <PresentationFormat>On-screen Show (4:3)</PresentationFormat>
  <Paragraphs>108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</vt:lpstr>
      <vt:lpstr>PowerPoint Presentation</vt:lpstr>
      <vt:lpstr>Risk Quadrants</vt:lpstr>
      <vt:lpstr>PowerPoint Presentation</vt:lpstr>
      <vt:lpstr>Background: capabilities</vt:lpstr>
      <vt:lpstr>Background: capabilities</vt:lpstr>
      <vt:lpstr>Background: capabilities</vt:lpstr>
      <vt:lpstr>Background: capabilities</vt:lpstr>
      <vt:lpstr>Background: access</vt:lpstr>
      <vt:lpstr>Background: vulnerabilities</vt:lpstr>
      <vt:lpstr>PowerPoint Presentation</vt:lpstr>
      <vt:lpstr>Common threat factors</vt:lpstr>
      <vt:lpstr>Common threat factors</vt:lpstr>
      <vt:lpstr>Common threat factors</vt:lpstr>
      <vt:lpstr>PowerPoint Presentation</vt:lpstr>
      <vt:lpstr>Security Domains</vt:lpstr>
      <vt:lpstr>Security Domains</vt:lpstr>
      <vt:lpstr>Security Domains</vt:lpstr>
      <vt:lpstr>PowerPoint Presentation</vt:lpstr>
      <vt:lpstr>Recommendations</vt:lpstr>
      <vt:lpstr>Recommendations</vt:lpstr>
      <vt:lpstr>Recommendations</vt:lpstr>
      <vt:lpstr>Recommendations</vt:lpstr>
      <vt:lpstr>PowerPoint Presentation</vt:lpstr>
      <vt:lpstr>Priority research areas</vt:lpstr>
      <vt:lpstr>Priority research areas</vt:lpstr>
      <vt:lpstr>Priority research areas</vt:lpstr>
      <vt:lpstr>Priority research areas</vt:lpstr>
      <vt:lpstr>PowerPoint Presentation</vt:lpstr>
      <vt:lpstr>Since the report (random roundup)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Shahar Avin</cp:lastModifiedBy>
  <cp:revision>20</cp:revision>
  <dcterms:modified xsi:type="dcterms:W3CDTF">2018-06-20T19:48:03Z</dcterms:modified>
</cp:coreProperties>
</file>