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58" r:id="rId10"/>
    <p:sldId id="259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3E72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3E72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3E72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3E72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3E72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3E72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3E72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3E72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3E72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3E72"/>
        </a:fontRef>
        <a:srgbClr val="003E7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4ED"/>
          </a:solidFill>
        </a:fill>
      </a:tcStyle>
    </a:wholeTbl>
    <a:band2H>
      <a:tcTxStyle/>
      <a:tcStyle>
        <a:tcBdr/>
        <a:fill>
          <a:solidFill>
            <a:srgbClr val="E6EBF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3E72"/>
        </a:fontRef>
        <a:srgbClr val="003E7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3E72"/>
        </a:fontRef>
        <a:srgbClr val="003E7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3E72"/>
        </a:fontRef>
        <a:srgbClr val="003E7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8EB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3E72"/>
        </a:fontRef>
        <a:srgbClr val="003E7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3E72"/>
              </a:solidFill>
              <a:prstDash val="solid"/>
              <a:round/>
            </a:ln>
          </a:top>
          <a:bottom>
            <a:ln w="25400" cap="flat">
              <a:solidFill>
                <a:srgbClr val="003E7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3E72"/>
              </a:solidFill>
              <a:prstDash val="solid"/>
              <a:round/>
            </a:ln>
          </a:top>
          <a:bottom>
            <a:ln w="25400" cap="flat">
              <a:solidFill>
                <a:srgbClr val="003E7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3E72"/>
        </a:fontRef>
        <a:srgbClr val="003E7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DD4"/>
          </a:solidFill>
        </a:fill>
      </a:tcStyle>
    </a:wholeTbl>
    <a:band2H>
      <a:tcTxStyle/>
      <a:tcStyle>
        <a:tcBdr/>
        <a:fill>
          <a:solidFill>
            <a:srgbClr val="E6E8E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3E72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3E72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3E72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3E72"/>
        </a:fontRef>
        <a:srgbClr val="003E72"/>
      </a:tcTxStyle>
      <a:tcStyle>
        <a:tcBdr>
          <a:left>
            <a:ln w="12700" cap="flat">
              <a:solidFill>
                <a:srgbClr val="003E72"/>
              </a:solidFill>
              <a:prstDash val="solid"/>
              <a:round/>
            </a:ln>
          </a:left>
          <a:right>
            <a:ln w="12700" cap="flat">
              <a:solidFill>
                <a:srgbClr val="003E72"/>
              </a:solidFill>
              <a:prstDash val="solid"/>
              <a:round/>
            </a:ln>
          </a:right>
          <a:top>
            <a:ln w="12700" cap="flat">
              <a:solidFill>
                <a:srgbClr val="003E72"/>
              </a:solidFill>
              <a:prstDash val="solid"/>
              <a:round/>
            </a:ln>
          </a:top>
          <a:bottom>
            <a:ln w="12700" cap="flat">
              <a:solidFill>
                <a:srgbClr val="003E72"/>
              </a:solidFill>
              <a:prstDash val="solid"/>
              <a:round/>
            </a:ln>
          </a:bottom>
          <a:insideH>
            <a:ln w="12700" cap="flat">
              <a:solidFill>
                <a:srgbClr val="003E72"/>
              </a:solidFill>
              <a:prstDash val="solid"/>
              <a:round/>
            </a:ln>
          </a:insideH>
          <a:insideV>
            <a:ln w="12700" cap="flat">
              <a:solidFill>
                <a:srgbClr val="003E72"/>
              </a:solidFill>
              <a:prstDash val="solid"/>
              <a:round/>
            </a:ln>
          </a:insideV>
        </a:tcBdr>
        <a:fill>
          <a:solidFill>
            <a:srgbClr val="003E72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3E72"/>
        </a:fontRef>
        <a:srgbClr val="003E72"/>
      </a:tcTxStyle>
      <a:tcStyle>
        <a:tcBdr>
          <a:left>
            <a:ln w="12700" cap="flat">
              <a:solidFill>
                <a:srgbClr val="003E72"/>
              </a:solidFill>
              <a:prstDash val="solid"/>
              <a:round/>
            </a:ln>
          </a:left>
          <a:right>
            <a:ln w="12700" cap="flat">
              <a:solidFill>
                <a:srgbClr val="003E72"/>
              </a:solidFill>
              <a:prstDash val="solid"/>
              <a:round/>
            </a:ln>
          </a:right>
          <a:top>
            <a:ln w="12700" cap="flat">
              <a:solidFill>
                <a:srgbClr val="003E72"/>
              </a:solidFill>
              <a:prstDash val="solid"/>
              <a:round/>
            </a:ln>
          </a:top>
          <a:bottom>
            <a:ln w="12700" cap="flat">
              <a:solidFill>
                <a:srgbClr val="003E72"/>
              </a:solidFill>
              <a:prstDash val="solid"/>
              <a:round/>
            </a:ln>
          </a:bottom>
          <a:insideH>
            <a:ln w="12700" cap="flat">
              <a:solidFill>
                <a:srgbClr val="003E72"/>
              </a:solidFill>
              <a:prstDash val="solid"/>
              <a:round/>
            </a:ln>
          </a:insideH>
          <a:insideV>
            <a:ln w="12700" cap="flat">
              <a:solidFill>
                <a:srgbClr val="003E72"/>
              </a:solidFill>
              <a:prstDash val="solid"/>
              <a:round/>
            </a:ln>
          </a:insideV>
        </a:tcBdr>
        <a:fill>
          <a:solidFill>
            <a:srgbClr val="003E72">
              <a:alpha val="20000"/>
            </a:srgbClr>
          </a:solidFill>
        </a:fill>
      </a:tcStyle>
    </a:firstCol>
    <a:lastRow>
      <a:tcTxStyle b="on" i="off">
        <a:fontRef idx="major">
          <a:srgbClr val="003E72"/>
        </a:fontRef>
        <a:srgbClr val="003E72"/>
      </a:tcTxStyle>
      <a:tcStyle>
        <a:tcBdr>
          <a:left>
            <a:ln w="12700" cap="flat">
              <a:solidFill>
                <a:srgbClr val="003E72"/>
              </a:solidFill>
              <a:prstDash val="solid"/>
              <a:round/>
            </a:ln>
          </a:left>
          <a:right>
            <a:ln w="12700" cap="flat">
              <a:solidFill>
                <a:srgbClr val="003E72"/>
              </a:solidFill>
              <a:prstDash val="solid"/>
              <a:round/>
            </a:ln>
          </a:right>
          <a:top>
            <a:ln w="50800" cap="flat">
              <a:solidFill>
                <a:srgbClr val="003E72"/>
              </a:solidFill>
              <a:prstDash val="solid"/>
              <a:round/>
            </a:ln>
          </a:top>
          <a:bottom>
            <a:ln w="12700" cap="flat">
              <a:solidFill>
                <a:srgbClr val="003E72"/>
              </a:solidFill>
              <a:prstDash val="solid"/>
              <a:round/>
            </a:ln>
          </a:bottom>
          <a:insideH>
            <a:ln w="12700" cap="flat">
              <a:solidFill>
                <a:srgbClr val="003E72"/>
              </a:solidFill>
              <a:prstDash val="solid"/>
              <a:round/>
            </a:ln>
          </a:insideH>
          <a:insideV>
            <a:ln w="12700" cap="flat">
              <a:solidFill>
                <a:srgbClr val="003E72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3E72"/>
        </a:fontRef>
        <a:srgbClr val="003E72"/>
      </a:tcTxStyle>
      <a:tcStyle>
        <a:tcBdr>
          <a:left>
            <a:ln w="12700" cap="flat">
              <a:solidFill>
                <a:srgbClr val="003E72"/>
              </a:solidFill>
              <a:prstDash val="solid"/>
              <a:round/>
            </a:ln>
          </a:left>
          <a:right>
            <a:ln w="12700" cap="flat">
              <a:solidFill>
                <a:srgbClr val="003E72"/>
              </a:solidFill>
              <a:prstDash val="solid"/>
              <a:round/>
            </a:ln>
          </a:right>
          <a:top>
            <a:ln w="12700" cap="flat">
              <a:solidFill>
                <a:srgbClr val="003E72"/>
              </a:solidFill>
              <a:prstDash val="solid"/>
              <a:round/>
            </a:ln>
          </a:top>
          <a:bottom>
            <a:ln w="25400" cap="flat">
              <a:solidFill>
                <a:srgbClr val="003E72"/>
              </a:solidFill>
              <a:prstDash val="solid"/>
              <a:round/>
            </a:ln>
          </a:bottom>
          <a:insideH>
            <a:ln w="12700" cap="flat">
              <a:solidFill>
                <a:srgbClr val="003E72"/>
              </a:solidFill>
              <a:prstDash val="solid"/>
              <a:round/>
            </a:ln>
          </a:insideH>
          <a:insideV>
            <a:ln w="12700" cap="flat">
              <a:solidFill>
                <a:srgbClr val="003E72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11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191095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384175" y="398462"/>
            <a:ext cx="8375650" cy="423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idx="1"/>
          </p:nvPr>
        </p:nvSpPr>
        <p:spPr>
          <a:xfrm>
            <a:off x="384175" y="1708150"/>
            <a:ext cx="8374063" cy="40671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5" name="CSER-logo-reversed-colour@2x-8.png" descr="CSER-logo-reversed-colour@2x-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7703" y="6297413"/>
            <a:ext cx="2692297" cy="490737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09037" y="6451600"/>
            <a:ext cx="153964" cy="1355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0" y="5365750"/>
            <a:ext cx="9140825" cy="665163"/>
          </a:xfrm>
          <a:prstGeom prst="rect">
            <a:avLst/>
          </a:prstGeom>
          <a:solidFill>
            <a:srgbClr val="003E72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" name="Rectangle"/>
          <p:cNvSpPr/>
          <p:nvPr/>
        </p:nvSpPr>
        <p:spPr>
          <a:xfrm>
            <a:off x="0" y="6030912"/>
            <a:ext cx="9140825" cy="173038"/>
          </a:xfrm>
          <a:prstGeom prst="rect">
            <a:avLst/>
          </a:prstGeom>
          <a:solidFill>
            <a:srgbClr val="6AADE4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09037" y="6448425"/>
            <a:ext cx="153964" cy="13554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 sz="1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69875" marR="0" indent="-269875" algn="l" defTabSz="9144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ln>
            <a:noFill/>
          </a:ln>
          <a:solidFill>
            <a:srgbClr val="003E72"/>
          </a:solidFill>
          <a:uFillTx/>
          <a:latin typeface="+mj-lt"/>
          <a:ea typeface="+mj-ea"/>
          <a:cs typeface="+mj-cs"/>
          <a:sym typeface="Arial"/>
        </a:defRPr>
      </a:lvl1pPr>
      <a:lvl2pPr marL="567795" marR="0" indent="-296333" algn="l" defTabSz="9144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ln>
            <a:noFill/>
          </a:ln>
          <a:solidFill>
            <a:srgbClr val="003E72"/>
          </a:solidFill>
          <a:uFillTx/>
          <a:latin typeface="+mj-lt"/>
          <a:ea typeface="+mj-ea"/>
          <a:cs typeface="+mj-cs"/>
          <a:sym typeface="Arial"/>
        </a:defRPr>
      </a:lvl2pPr>
      <a:lvl3pPr marL="839611" marR="0" indent="-299861" algn="l" defTabSz="9144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ln>
            <a:noFill/>
          </a:ln>
          <a:solidFill>
            <a:srgbClr val="003E72"/>
          </a:solidFill>
          <a:uFillTx/>
          <a:latin typeface="+mj-lt"/>
          <a:ea typeface="+mj-ea"/>
          <a:cs typeface="+mj-cs"/>
          <a:sym typeface="Arial"/>
        </a:defRPr>
      </a:lvl3pPr>
      <a:lvl4pPr marL="1109309" marR="0" indent="-298097" algn="l" defTabSz="9144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ln>
            <a:noFill/>
          </a:ln>
          <a:solidFill>
            <a:srgbClr val="003E72"/>
          </a:solidFill>
          <a:uFillTx/>
          <a:latin typeface="+mj-lt"/>
          <a:ea typeface="+mj-ea"/>
          <a:cs typeface="+mj-cs"/>
          <a:sym typeface="Arial"/>
        </a:defRPr>
      </a:lvl4pPr>
      <a:lvl5pPr marL="1380948" marR="0" indent="-299861" algn="l" defTabSz="9144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ln>
            <a:noFill/>
          </a:ln>
          <a:solidFill>
            <a:srgbClr val="003E72"/>
          </a:solidFill>
          <a:uFillTx/>
          <a:latin typeface="+mj-lt"/>
          <a:ea typeface="+mj-ea"/>
          <a:cs typeface="+mj-cs"/>
          <a:sym typeface="Arial"/>
        </a:defRPr>
      </a:lvl5pPr>
      <a:lvl6pPr marL="1838148" marR="0" indent="-299861" algn="l" defTabSz="9144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100000"/>
        <a:buFontTx/>
        <a:buChar char=""/>
        <a:tabLst/>
        <a:defRPr sz="2000" b="0" i="0" u="none" strike="noStrike" cap="none" spc="0" baseline="0">
          <a:ln>
            <a:noFill/>
          </a:ln>
          <a:solidFill>
            <a:srgbClr val="003E72"/>
          </a:solidFill>
          <a:uFillTx/>
          <a:latin typeface="+mj-lt"/>
          <a:ea typeface="+mj-ea"/>
          <a:cs typeface="+mj-cs"/>
          <a:sym typeface="Arial"/>
        </a:defRPr>
      </a:lvl6pPr>
      <a:lvl7pPr marL="2295348" marR="0" indent="-299861" algn="l" defTabSz="9144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100000"/>
        <a:buFontTx/>
        <a:buChar char=""/>
        <a:tabLst/>
        <a:defRPr sz="2000" b="0" i="0" u="none" strike="noStrike" cap="none" spc="0" baseline="0">
          <a:ln>
            <a:noFill/>
          </a:ln>
          <a:solidFill>
            <a:srgbClr val="003E72"/>
          </a:solidFill>
          <a:uFillTx/>
          <a:latin typeface="+mj-lt"/>
          <a:ea typeface="+mj-ea"/>
          <a:cs typeface="+mj-cs"/>
          <a:sym typeface="Arial"/>
        </a:defRPr>
      </a:lvl7pPr>
      <a:lvl8pPr marL="2752548" marR="0" indent="-299861" algn="l" defTabSz="9144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100000"/>
        <a:buFontTx/>
        <a:buChar char=""/>
        <a:tabLst/>
        <a:defRPr sz="2000" b="0" i="0" u="none" strike="noStrike" cap="none" spc="0" baseline="0">
          <a:ln>
            <a:noFill/>
          </a:ln>
          <a:solidFill>
            <a:srgbClr val="003E72"/>
          </a:solidFill>
          <a:uFillTx/>
          <a:latin typeface="+mj-lt"/>
          <a:ea typeface="+mj-ea"/>
          <a:cs typeface="+mj-cs"/>
          <a:sym typeface="Arial"/>
        </a:defRPr>
      </a:lvl8pPr>
      <a:lvl9pPr marL="3209748" marR="0" indent="-299861" algn="l" defTabSz="9144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100000"/>
        <a:buFontTx/>
        <a:buChar char=""/>
        <a:tabLst/>
        <a:defRPr sz="2000" b="0" i="0" u="none" strike="noStrike" cap="none" spc="0" baseline="0">
          <a:ln>
            <a:noFill/>
          </a:ln>
          <a:solidFill>
            <a:srgbClr val="003E72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talks.cam.ac.uk/show/archive/80932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xistential risk from artificial superintelligence…"/>
          <p:cNvSpPr txBox="1"/>
          <p:nvPr/>
        </p:nvSpPr>
        <p:spPr>
          <a:xfrm>
            <a:off x="2404166" y="2994981"/>
            <a:ext cx="4335680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600" b="1">
                <a:solidFill>
                  <a:srgbClr val="FFFFFF"/>
                </a:solidFill>
              </a:defRPr>
            </a:pPr>
            <a:r>
              <a:rPr lang="en-GB" dirty="0" smtClean="0"/>
              <a:t>Artificial Intelligence Risks</a:t>
            </a:r>
            <a:endParaRPr dirty="0"/>
          </a:p>
        </p:txBody>
      </p:sp>
      <p:sp>
        <p:nvSpPr>
          <p:cNvPr id="41" name="Shahar Avin…"/>
          <p:cNvSpPr txBox="1"/>
          <p:nvPr/>
        </p:nvSpPr>
        <p:spPr>
          <a:xfrm>
            <a:off x="2531511" y="4172353"/>
            <a:ext cx="4080978" cy="884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Shahar Avin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Centre for the Study of Existential Risk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sa478@cam.ac.uk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Competence, not malice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204" y="1668652"/>
            <a:ext cx="6148155" cy="410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00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 Term Malicious Use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Novel attacks</a:t>
            </a:r>
          </a:p>
          <a:p>
            <a:pPr lvl="1"/>
            <a:r>
              <a:rPr lang="en-US" dirty="0" smtClean="0"/>
              <a:t>Using AI systems</a:t>
            </a:r>
          </a:p>
          <a:p>
            <a:pPr lvl="1"/>
            <a:r>
              <a:rPr lang="en-US" dirty="0" smtClean="0"/>
              <a:t>On AI systems</a:t>
            </a:r>
          </a:p>
          <a:p>
            <a:r>
              <a:rPr lang="en-US" dirty="0" smtClean="0"/>
              <a:t>Scale and diffusion of attacks</a:t>
            </a:r>
          </a:p>
          <a:p>
            <a:pPr lvl="1"/>
            <a:r>
              <a:rPr lang="en-US" dirty="0" smtClean="0"/>
              <a:t>Automation</a:t>
            </a:r>
          </a:p>
          <a:p>
            <a:pPr lvl="1"/>
            <a:r>
              <a:rPr lang="en-US" dirty="0" smtClean="0"/>
              <a:t>Access</a:t>
            </a:r>
          </a:p>
          <a:p>
            <a:r>
              <a:rPr lang="en-US" dirty="0" smtClean="0"/>
              <a:t>Character of attacks</a:t>
            </a:r>
          </a:p>
          <a:p>
            <a:pPr lvl="1"/>
            <a:r>
              <a:rPr lang="en-US" dirty="0" smtClean="0"/>
              <a:t>Attribution</a:t>
            </a:r>
          </a:p>
          <a:p>
            <a:pPr lvl="1"/>
            <a:r>
              <a:rPr lang="en-US" dirty="0" smtClean="0"/>
              <a:t>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161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Domains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Digital Security</a:t>
            </a:r>
          </a:p>
          <a:p>
            <a:pPr lvl="1"/>
            <a:r>
              <a:rPr lang="en-US" dirty="0" smtClean="0"/>
              <a:t>Against humans: automated spear phishing</a:t>
            </a:r>
          </a:p>
          <a:p>
            <a:pPr lvl="1"/>
            <a:r>
              <a:rPr lang="en-US" dirty="0" smtClean="0"/>
              <a:t>Against systems: automated </a:t>
            </a:r>
            <a:r>
              <a:rPr lang="en-US" dirty="0"/>
              <a:t>v</a:t>
            </a:r>
            <a:r>
              <a:rPr lang="en-US" dirty="0" smtClean="0"/>
              <a:t>ulnerability discovery</a:t>
            </a:r>
          </a:p>
          <a:p>
            <a:pPr lvl="1"/>
            <a:r>
              <a:rPr lang="en-US" dirty="0" smtClean="0"/>
              <a:t>Against AI systems: adversarial examples, data poisoning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629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Domains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Physical Security</a:t>
            </a:r>
          </a:p>
          <a:p>
            <a:pPr lvl="1"/>
            <a:r>
              <a:rPr lang="en-US" dirty="0" smtClean="0"/>
              <a:t>Using AI: repurposed drones, robots</a:t>
            </a:r>
          </a:p>
          <a:p>
            <a:pPr lvl="1"/>
            <a:r>
              <a:rPr lang="en-US" dirty="0" smtClean="0"/>
              <a:t>Against AI: adversarial examples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4331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Domains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Political Security</a:t>
            </a:r>
          </a:p>
          <a:p>
            <a:pPr lvl="1"/>
            <a:r>
              <a:rPr lang="en-US" dirty="0" smtClean="0"/>
              <a:t>By governments: profiling, surveillance</a:t>
            </a:r>
          </a:p>
          <a:p>
            <a:pPr lvl="1"/>
            <a:r>
              <a:rPr lang="en-US" dirty="0" smtClean="0"/>
              <a:t>Against polities: manipulation, fake content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7545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Term Malicious Use Risks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Race dynamics</a:t>
            </a:r>
          </a:p>
          <a:p>
            <a:r>
              <a:rPr lang="en-US" dirty="0" smtClean="0"/>
              <a:t>Power distribution</a:t>
            </a:r>
          </a:p>
          <a:p>
            <a:r>
              <a:rPr lang="en-US" dirty="0" smtClean="0"/>
              <a:t>Human prediction and mechanism design</a:t>
            </a:r>
          </a:p>
          <a:p>
            <a:r>
              <a:rPr lang="en-US" dirty="0" smtClean="0"/>
              <a:t>Ubiquitous surveillance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5897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utl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 smtClean="0"/>
              <a:t>Risk Quadrants</a:t>
            </a: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44018"/>
              </p:ext>
            </p:extLst>
          </p:nvPr>
        </p:nvGraphicFramePr>
        <p:xfrm>
          <a:off x="533823" y="1398746"/>
          <a:ext cx="8044143" cy="43891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3503"/>
                <a:gridCol w="3000447"/>
                <a:gridCol w="3350193"/>
              </a:tblGrid>
              <a:tr h="1193585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Accident</a:t>
                      </a:r>
                      <a:r>
                        <a:rPr lang="en-US" sz="2000" baseline="0" dirty="0" smtClean="0"/>
                        <a:t> Risk </a:t>
                      </a:r>
                      <a:br>
                        <a:rPr lang="en-US" sz="2000" baseline="0" dirty="0" smtClean="0"/>
                      </a:br>
                      <a:r>
                        <a:rPr lang="en-US" sz="2000" baseline="0" dirty="0" smtClean="0"/>
                        <a:t>(AI Safety)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Malicious Use Risk 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(AI Security)</a:t>
                      </a:r>
                      <a:endParaRPr lang="en-US" sz="2000" dirty="0"/>
                    </a:p>
                  </a:txBody>
                  <a:tcPr anchor="ctr"/>
                </a:tc>
              </a:tr>
              <a:tr h="11935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Near</a:t>
                      </a:r>
                      <a:r>
                        <a:rPr lang="en-US" sz="2000" baseline="0" dirty="0" smtClean="0"/>
                        <a:t> Term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Amodei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err="1" smtClean="0"/>
                        <a:t>Olah</a:t>
                      </a:r>
                      <a:r>
                        <a:rPr lang="en-US" sz="2000" dirty="0" smtClean="0"/>
                        <a:t> et al (2016) </a:t>
                      </a:r>
                      <a:r>
                        <a:rPr lang="en-US" sz="2000" i="1" dirty="0" smtClean="0"/>
                        <a:t>Concrete Problems in AI Safety</a:t>
                      </a:r>
                    </a:p>
                    <a:p>
                      <a:pPr algn="ctr"/>
                      <a:endParaRPr lang="en-US" sz="2000" dirty="0" smtClean="0"/>
                    </a:p>
                    <a:p>
                      <a:pPr algn="ctr"/>
                      <a:r>
                        <a:rPr lang="en-US" sz="2000" dirty="0" err="1" smtClean="0"/>
                        <a:t>Leike</a:t>
                      </a:r>
                      <a:r>
                        <a:rPr lang="en-US" sz="2000" dirty="0" smtClean="0"/>
                        <a:t> et al (2017) </a:t>
                      </a:r>
                      <a:r>
                        <a:rPr lang="en-US" sz="2000" i="1" dirty="0" smtClean="0"/>
                        <a:t>AI Safety </a:t>
                      </a:r>
                      <a:r>
                        <a:rPr lang="en-US" sz="2000" i="1" dirty="0" err="1" smtClean="0"/>
                        <a:t>Gridwolds</a:t>
                      </a:r>
                      <a:endParaRPr lang="en-US" sz="20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Brundage</a:t>
                      </a:r>
                      <a:r>
                        <a:rPr lang="en-US" sz="2000" dirty="0" smtClean="0"/>
                        <a:t>, Avin et al (2018</a:t>
                      </a:r>
                      <a:r>
                        <a:rPr lang="en-US" sz="2000" i="0" dirty="0" smtClean="0"/>
                        <a:t>)</a:t>
                      </a:r>
                      <a:r>
                        <a:rPr lang="en-US" sz="2000" i="1" dirty="0" smtClean="0"/>
                        <a:t> The Malicious</a:t>
                      </a:r>
                      <a:r>
                        <a:rPr lang="en-US" sz="2000" i="1" baseline="0" dirty="0" smtClean="0"/>
                        <a:t> Use of Artificial Intelligence: Forecasting, Prevention and Mitigation</a:t>
                      </a:r>
                      <a:endParaRPr lang="en-US" sz="2000" i="1" dirty="0"/>
                    </a:p>
                  </a:txBody>
                  <a:tcPr anchor="ctr"/>
                </a:tc>
              </a:tr>
              <a:tr h="127533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Long</a:t>
                      </a:r>
                      <a:r>
                        <a:rPr lang="en-US" sz="2000" baseline="0" dirty="0" smtClean="0"/>
                        <a:t> Term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Bostrom</a:t>
                      </a:r>
                      <a:r>
                        <a:rPr lang="en-US" sz="2000" baseline="0" dirty="0" smtClean="0"/>
                        <a:t> (2014) </a:t>
                      </a:r>
                      <a:r>
                        <a:rPr lang="en-US" sz="2000" i="1" baseline="0" dirty="0" smtClean="0"/>
                        <a:t>Superintelligence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:(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Term Accident Risk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numCol="2"/>
          <a:lstStyle/>
          <a:p>
            <a:r>
              <a:rPr lang="en-US" dirty="0" smtClean="0"/>
              <a:t>Specification problems</a:t>
            </a:r>
          </a:p>
          <a:p>
            <a:pPr lvl="1"/>
            <a:r>
              <a:rPr lang="en-US" dirty="0" err="1" smtClean="0"/>
              <a:t>Interruptibility</a:t>
            </a:r>
            <a:endParaRPr lang="en-US" dirty="0" smtClean="0"/>
          </a:p>
          <a:p>
            <a:pPr lvl="1"/>
            <a:r>
              <a:rPr lang="en-US" dirty="0" smtClean="0"/>
              <a:t>Side effects</a:t>
            </a:r>
          </a:p>
          <a:p>
            <a:pPr lvl="1"/>
            <a:r>
              <a:rPr lang="en-US" dirty="0" smtClean="0"/>
              <a:t>Absent supervisor</a:t>
            </a:r>
          </a:p>
          <a:p>
            <a:pPr lvl="1"/>
            <a:r>
              <a:rPr lang="en-US" dirty="0" smtClean="0"/>
              <a:t>Reward gaming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Robustness problems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elf-modification</a:t>
            </a:r>
          </a:p>
          <a:p>
            <a:pPr lvl="2"/>
            <a:r>
              <a:rPr lang="en-US" dirty="0" smtClean="0"/>
              <a:t>Distributional shift</a:t>
            </a:r>
          </a:p>
          <a:p>
            <a:pPr lvl="2"/>
            <a:r>
              <a:rPr lang="en-US" dirty="0" smtClean="0"/>
              <a:t>Adversaries</a:t>
            </a:r>
          </a:p>
          <a:p>
            <a:pPr lvl="2"/>
            <a:r>
              <a:rPr lang="en-US" dirty="0" smtClean="0"/>
              <a:t>Exploration</a:t>
            </a:r>
          </a:p>
        </p:txBody>
      </p:sp>
    </p:spTree>
    <p:extLst>
      <p:ext uri="{BB962C8B-B14F-4D97-AF65-F5344CB8AC3E}">
        <p14:creationId xmlns:p14="http://schemas.microsoft.com/office/powerpoint/2010/main" val="305429735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</a:t>
            </a:r>
            <a:r>
              <a:rPr lang="en-US" dirty="0" err="1" smtClean="0"/>
              <a:t>interruptibility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09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26333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effects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0900"/>
            <a:ext cx="9144000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09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8229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Distributional shift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0900"/>
            <a:ext cx="9144000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0900"/>
            <a:ext cx="9144000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509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42895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scenario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175" y="1708150"/>
            <a:ext cx="8374063" cy="4365356"/>
          </a:xfrm>
        </p:spPr>
        <p:txBody>
          <a:bodyPr>
            <a:noAutofit/>
          </a:bodyPr>
          <a:lstStyle/>
          <a:p>
            <a:pPr lvl="0"/>
            <a:r>
              <a:rPr lang="en-GB" sz="1400" dirty="0" smtClean="0"/>
              <a:t>Setting: large </a:t>
            </a:r>
            <a:r>
              <a:rPr lang="en-GB" sz="1400" dirty="0"/>
              <a:t>tech corporation that has both ML development </a:t>
            </a:r>
            <a:r>
              <a:rPr lang="en-GB" sz="1400" dirty="0" smtClean="0"/>
              <a:t>and </a:t>
            </a:r>
            <a:r>
              <a:rPr lang="en-GB" sz="1400" dirty="0"/>
              <a:t>cloud computing </a:t>
            </a:r>
            <a:endParaRPr lang="en-GB" sz="1400" dirty="0" smtClean="0"/>
          </a:p>
          <a:p>
            <a:pPr lvl="0"/>
            <a:r>
              <a:rPr lang="en-GB" sz="1400" dirty="0" smtClean="0"/>
              <a:t>Task: improving </a:t>
            </a:r>
            <a:r>
              <a:rPr lang="en-GB" sz="1400" dirty="0"/>
              <a:t>task scheduling on distributed compute resources.</a:t>
            </a:r>
          </a:p>
          <a:p>
            <a:pPr lvl="0"/>
            <a:r>
              <a:rPr lang="en-GB" sz="1400" dirty="0" smtClean="0"/>
              <a:t>Solution: Reinforcement </a:t>
            </a:r>
            <a:r>
              <a:rPr lang="en-GB" sz="1400" dirty="0"/>
              <a:t>learning package developed in-</a:t>
            </a:r>
            <a:r>
              <a:rPr lang="en-GB" sz="1400" dirty="0" smtClean="0"/>
              <a:t>house.</a:t>
            </a:r>
            <a:endParaRPr lang="en-GB" sz="1400" dirty="0"/>
          </a:p>
          <a:p>
            <a:pPr lvl="1">
              <a:lnSpc>
                <a:spcPct val="50000"/>
              </a:lnSpc>
            </a:pPr>
            <a:r>
              <a:rPr lang="en-GB" sz="1400" dirty="0" smtClean="0"/>
              <a:t>Inputs: current </a:t>
            </a:r>
            <a:r>
              <a:rPr lang="en-GB" sz="1400" dirty="0"/>
              <a:t>loads on the different machines, the incoming tasks </a:t>
            </a:r>
            <a:r>
              <a:rPr lang="en-GB" sz="1400" dirty="0" smtClean="0"/>
              <a:t>queue, </a:t>
            </a:r>
            <a:r>
              <a:rPr lang="en-GB" sz="1400" dirty="0"/>
              <a:t>and historical </a:t>
            </a:r>
            <a:r>
              <a:rPr lang="en-GB" sz="1400" dirty="0" smtClean="0"/>
              <a:t>data.</a:t>
            </a:r>
          </a:p>
          <a:p>
            <a:pPr lvl="1">
              <a:lnSpc>
                <a:spcPct val="50000"/>
              </a:lnSpc>
            </a:pPr>
            <a:r>
              <a:rPr lang="en-GB" sz="1400" dirty="0" smtClean="0"/>
              <a:t>Output: an </a:t>
            </a:r>
            <a:r>
              <a:rPr lang="en-GB" sz="1400" dirty="0"/>
              <a:t>assignment of tasks to machines. </a:t>
            </a:r>
            <a:endParaRPr lang="en-GB" sz="1400" dirty="0" smtClean="0"/>
          </a:p>
          <a:p>
            <a:pPr lvl="1">
              <a:lnSpc>
                <a:spcPct val="50000"/>
              </a:lnSpc>
            </a:pPr>
            <a:r>
              <a:rPr lang="en-GB" sz="1400" dirty="0" smtClean="0"/>
              <a:t>Reward function: priority</a:t>
            </a:r>
            <a:r>
              <a:rPr lang="en-GB" sz="1400" dirty="0"/>
              <a:t>-weighted time-to-execute.</a:t>
            </a:r>
          </a:p>
          <a:p>
            <a:pPr lvl="0"/>
            <a:r>
              <a:rPr lang="en-GB" sz="1400" dirty="0" smtClean="0"/>
              <a:t>Performs </a:t>
            </a:r>
            <a:r>
              <a:rPr lang="en-GB" sz="1400" dirty="0"/>
              <a:t>well in a test </a:t>
            </a:r>
            <a:r>
              <a:rPr lang="en-GB" sz="1400" dirty="0" smtClean="0"/>
              <a:t>environment, rolled</a:t>
            </a:r>
            <a:r>
              <a:rPr lang="en-GB" sz="1400" dirty="0"/>
              <a:t>-out.</a:t>
            </a:r>
          </a:p>
          <a:p>
            <a:pPr lvl="0"/>
            <a:r>
              <a:rPr lang="en-GB" sz="1400" dirty="0"/>
              <a:t>A few months later, the system starts to run out of </a:t>
            </a:r>
            <a:r>
              <a:rPr lang="en-GB" sz="1400" dirty="0" smtClean="0"/>
              <a:t>memory. </a:t>
            </a:r>
            <a:r>
              <a:rPr lang="en-GB" sz="1400" dirty="0"/>
              <a:t>A</a:t>
            </a:r>
            <a:r>
              <a:rPr lang="en-GB" sz="1400" dirty="0" smtClean="0"/>
              <a:t> </a:t>
            </a:r>
            <a:r>
              <a:rPr lang="en-GB" sz="1400" dirty="0"/>
              <a:t>tech-infrastructure engineer decides to switch the system from a fixed-capacity setting to a load-balanced setting.</a:t>
            </a:r>
          </a:p>
          <a:p>
            <a:pPr lvl="0"/>
            <a:r>
              <a:rPr lang="en-GB" sz="1400" dirty="0" smtClean="0"/>
              <a:t>Feedback </a:t>
            </a:r>
            <a:r>
              <a:rPr lang="en-GB" sz="1400" dirty="0"/>
              <a:t>loop drives the RL agent to spawn an increasing amount of RL tasks with very high priority</a:t>
            </a:r>
            <a:r>
              <a:rPr lang="en-GB" sz="1400" dirty="0" smtClean="0"/>
              <a:t>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73689997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more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Engineering Safe AI seminar group</a:t>
            </a:r>
          </a:p>
          <a:p>
            <a:pPr lvl="1"/>
            <a:r>
              <a:rPr lang="en-US" dirty="0" smtClean="0"/>
              <a:t>Engineering Department</a:t>
            </a:r>
          </a:p>
          <a:p>
            <a:pPr lvl="1"/>
            <a:r>
              <a:rPr lang="en-US" dirty="0" smtClean="0"/>
              <a:t>Wednesdays, 5-6.30pm</a:t>
            </a:r>
          </a:p>
          <a:p>
            <a:pPr lvl="1"/>
            <a:r>
              <a:rPr lang="en-US" dirty="0" err="1" smtClean="0"/>
              <a:t>Adri</a:t>
            </a:r>
            <a:r>
              <a:rPr lang="en-US" dirty="0" err="1" smtClean="0"/>
              <a:t>à</a:t>
            </a:r>
            <a:r>
              <a:rPr lang="en-US" dirty="0" smtClean="0"/>
              <a:t> (ag919@cam</a:t>
            </a:r>
            <a:r>
              <a:rPr lang="mr-IN" dirty="0" smtClean="0"/>
              <a:t>…</a:t>
            </a:r>
            <a:r>
              <a:rPr lang="en-US" dirty="0" smtClean="0"/>
              <a:t>) or Beth (</a:t>
            </a:r>
            <a:r>
              <a:rPr lang="en-US" dirty="0" err="1" smtClean="0"/>
              <a:t>beth.m.barnes@gmail.com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://talks.cam.ac.uk/show/archive/</a:t>
            </a:r>
            <a:r>
              <a:rPr lang="en-US" dirty="0" smtClean="0">
                <a:hlinkClick r:id="rId2"/>
              </a:rPr>
              <a:t>80932</a:t>
            </a:r>
            <a:endParaRPr lang="en-US" dirty="0" smtClean="0"/>
          </a:p>
          <a:p>
            <a:r>
              <a:rPr lang="en-US" dirty="0" smtClean="0"/>
              <a:t>Video</a:t>
            </a:r>
          </a:p>
          <a:p>
            <a:pPr lvl="1"/>
            <a:r>
              <a:rPr lang="en-US" dirty="0" smtClean="0"/>
              <a:t>YouTube: Robert Miles “Concrete Problems in AI Safety”</a:t>
            </a:r>
          </a:p>
          <a:p>
            <a:pPr lvl="1"/>
            <a:r>
              <a:rPr lang="en-US" dirty="0" err="1" smtClean="0"/>
              <a:t>Talks@Google</a:t>
            </a:r>
            <a:r>
              <a:rPr lang="en-US" dirty="0" smtClean="0"/>
              <a:t>, NIPS videos</a:t>
            </a:r>
          </a:p>
          <a:p>
            <a:r>
              <a:rPr lang="en-US" dirty="0" err="1" smtClean="0"/>
              <a:t>DeepMind</a:t>
            </a:r>
            <a:r>
              <a:rPr lang="en-US" dirty="0" smtClean="0"/>
              <a:t>, </a:t>
            </a:r>
            <a:r>
              <a:rPr lang="en-US" dirty="0" err="1" smtClean="0"/>
              <a:t>OpenAI</a:t>
            </a:r>
            <a:r>
              <a:rPr lang="en-US" dirty="0" smtClean="0"/>
              <a:t>, CHAI (publications, internships, jobs)</a:t>
            </a:r>
          </a:p>
          <a:p>
            <a:pPr marL="27146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930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Term Accident Risk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Competence, not malice</a:t>
            </a:r>
          </a:p>
          <a:p>
            <a:r>
              <a:rPr lang="en-US" dirty="0" smtClean="0"/>
              <a:t>Intelligence as problem solving</a:t>
            </a:r>
          </a:p>
          <a:p>
            <a:r>
              <a:rPr lang="en-US" dirty="0" smtClean="0"/>
              <a:t>Tool/Agent distinction</a:t>
            </a:r>
          </a:p>
          <a:p>
            <a:r>
              <a:rPr lang="en-US" dirty="0" err="1" smtClean="0"/>
              <a:t>Orthogonality</a:t>
            </a:r>
            <a:r>
              <a:rPr lang="en-US" dirty="0" smtClean="0"/>
              <a:t> thesis</a:t>
            </a:r>
          </a:p>
          <a:p>
            <a:r>
              <a:rPr lang="en-US" dirty="0" smtClean="0"/>
              <a:t>Convergent instrumental goals</a:t>
            </a:r>
          </a:p>
          <a:p>
            <a:r>
              <a:rPr lang="en-US" dirty="0" smtClean="0"/>
              <a:t>Principal-Agent problem</a:t>
            </a:r>
          </a:p>
          <a:p>
            <a:r>
              <a:rPr lang="en-US" dirty="0" smtClean="0"/>
              <a:t>Alignment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5958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">
      <a:dk1>
        <a:srgbClr val="003E72"/>
      </a:dk1>
      <a:lt1>
        <a:srgbClr val="727272"/>
      </a:lt1>
      <a:dk2>
        <a:srgbClr val="A7A7A7"/>
      </a:dk2>
      <a:lt2>
        <a:srgbClr val="535353"/>
      </a:lt2>
      <a:accent1>
        <a:srgbClr val="0073CF"/>
      </a:accent1>
      <a:accent2>
        <a:srgbClr val="E3722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blank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3E72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3E72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3CF"/>
      </a:accent1>
      <a:accent2>
        <a:srgbClr val="E3722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blank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3E72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3E72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448</Words>
  <Application>Microsoft Macintosh PowerPoint</Application>
  <PresentationFormat>On-screen Show (4:3)</PresentationFormat>
  <Paragraphs>89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blank</vt:lpstr>
      <vt:lpstr>PowerPoint Presentation</vt:lpstr>
      <vt:lpstr>Risk Quadrants</vt:lpstr>
      <vt:lpstr>Short Term Accident Risk</vt:lpstr>
      <vt:lpstr>Safe interruptibility</vt:lpstr>
      <vt:lpstr>Side effects</vt:lpstr>
      <vt:lpstr>Distributional shift</vt:lpstr>
      <vt:lpstr>Possible scenario</vt:lpstr>
      <vt:lpstr>Learn more</vt:lpstr>
      <vt:lpstr>Long Term Accident Risk</vt:lpstr>
      <vt:lpstr>Competence, not malice</vt:lpstr>
      <vt:lpstr>Near Term Malicious Use</vt:lpstr>
      <vt:lpstr>Security Domains</vt:lpstr>
      <vt:lpstr>Security Domains (contd)</vt:lpstr>
      <vt:lpstr>Security Domains (contd)</vt:lpstr>
      <vt:lpstr>Long Term Malicious Use Risks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Shahar Avin</cp:lastModifiedBy>
  <cp:revision>13</cp:revision>
  <dcterms:modified xsi:type="dcterms:W3CDTF">2018-03-01T17:10:34Z</dcterms:modified>
</cp:coreProperties>
</file>