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309" r:id="rId4"/>
    <p:sldId id="310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47" r:id="rId16"/>
    <p:sldId id="348" r:id="rId17"/>
    <p:sldId id="341" r:id="rId18"/>
    <p:sldId id="324" r:id="rId19"/>
    <p:sldId id="328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9" r:id="rId30"/>
    <p:sldId id="350" r:id="rId31"/>
    <p:sldId id="351" r:id="rId32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 autoAdjust="0"/>
    <p:restoredTop sz="92914" autoAdjust="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5E37FB-3ADA-4F89-8A1D-846991A62E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38D47-C97D-47D3-86F1-DDAFB36A0E8F}" type="slidenum">
              <a:rPr lang="he-IL" altLang="he-IL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E354E-E51E-4978-8873-F7AAF8D8E090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15208-A523-4FB4-BD7C-2DDD9A6688C2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0A45-2236-45B8-8D9A-B1FB8C3AD9E4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47ADB-86D1-4215-B6D4-197E65949CB4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D9C60-61A6-4303-BD00-949E6AE3AB96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F8B43-DB4F-4528-BC01-0C1EB690F2CA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F9743-6B0D-4E86-913F-BDCF62D48294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290D1-840F-439C-92A8-99A45EE07548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04F0B-A539-4437-899F-2F5F81B9553D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88989-2F77-442E-97B5-84FDF2D590BF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0FA4E-F69D-4AA9-B097-C33941CF2D56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06869-D009-4461-A15E-C15C00FEA4FC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E55CC-2CD3-409E-8DC8-201BD7BFC224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3913E-63D6-4F66-BAC1-E618A1CEFBD8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58324-F891-46DD-9AE3-7AB085684EDF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F25B2-9C0F-45BA-B3C7-D5D1DC5737D7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3943B-FD6A-4E66-8B53-A828D08F60A2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he-IL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ADE32-8DE2-4605-9808-F3A3F925017C}" type="slidenum">
              <a:rPr lang="he-IL" altLang="he-IL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altLang="he-IL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344E5-9414-4A34-A731-83BF06750D3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9162A-AF10-48F8-A504-FEFD72A7079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B348-36DC-4058-8773-F89B94F227A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65375-3053-4122-B3D4-DD38ABA3BD7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FAC94-B21E-4523-9B73-2DFD0AAF015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>
            <a:lvl1pPr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/>
          <a:lstStyle>
            <a:lvl1pPr>
              <a:defRPr sz="2800" baseline="0"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97E16-2840-449B-9BAA-33979136EF2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C9964-4DFC-4933-8BF5-0DE4725676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959D1-7A56-43EC-AF40-A8080FD7E55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8EF2D-9478-46BC-B8A9-5C63085EB2D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5A137-2D01-486C-99B9-439D4BB07B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7890-D934-4742-8588-396094EB38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86268-F3AA-4A20-BA11-26C7F0296B2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940C-D93D-4EBF-BDC7-33624894979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9FDD3-9DE5-4FE8-B7AF-8474A1DAF1D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D46F0-F691-4A5A-A6D8-CE22EBAA46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A485-554D-4683-AF90-3E9668AB4BD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42E42-3520-49F0-BE3F-4E908D105B1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20C10-D289-43AF-BCE1-4CE330700A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F6AC1-A5D7-40F6-B6DB-E410221ECF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D9014-F359-430E-91B0-4DDBE8C91B2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3D7AF-FBF9-4EB7-865A-F73A2CDFF29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F65ED-0DBD-4BCD-9D0A-A762515B14C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E771F-7067-4C7E-AF8A-DF9D147904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FA7F6-F24F-4C31-8419-7C0E654394C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BAFF8E-2D43-4318-BFA9-5E1C76D7722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prstClr val="black"/>
                </a:solidFill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prstClr val="black"/>
                </a:solidFill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prstClr val="black"/>
                </a:solidFill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50FA5D0-BA5F-4A1F-9356-09976D3E83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Georgia" pitchFamily="18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Georgia" pitchFamily="18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Georgia" pitchFamily="18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800" b="1">
          <a:solidFill>
            <a:srgbClr val="0000FF"/>
          </a:solidFill>
          <a:latin typeface="Georgia" pitchFamily="18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981075"/>
            <a:ext cx="7772400" cy="1943100"/>
          </a:xfrm>
        </p:spPr>
        <p:txBody>
          <a:bodyPr/>
          <a:lstStyle/>
          <a:p>
            <a:pPr eaLnBrk="1" hangingPunct="1"/>
            <a:r>
              <a:rPr lang="he-IL" altLang="he-IL" sz="6600" b="1" smtClean="0">
                <a:solidFill>
                  <a:srgbClr val="FF3300"/>
                </a:solidFill>
              </a:rPr>
              <a:t>מבוא למדעי המחשב ושפת </a:t>
            </a:r>
            <a:r>
              <a:rPr lang="en-US" altLang="he-IL" sz="6600" b="1" smtClean="0">
                <a:solidFill>
                  <a:srgbClr val="FF3300"/>
                </a:solidFill>
              </a:rPr>
              <a:t>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357563"/>
            <a:ext cx="6408738" cy="2663825"/>
          </a:xfrm>
        </p:spPr>
        <p:txBody>
          <a:bodyPr/>
          <a:lstStyle/>
          <a:p>
            <a:pPr eaLnBrk="1" hangingPunct="1"/>
            <a:r>
              <a:rPr lang="he-IL" altLang="he-IL" smtClean="0"/>
              <a:t>מפגש 02</a:t>
            </a:r>
          </a:p>
          <a:p>
            <a:pPr eaLnBrk="1" hangingPunct="1"/>
            <a:r>
              <a:rPr lang="he-IL" altLang="he-IL" smtClean="0"/>
              <a:t>זרימה של תוכנית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smtClean="0"/>
              <a:t>משפטי תנאי</a:t>
            </a:r>
            <a:endParaRPr lang="en-US" altLang="he-IL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616575"/>
          </a:xfrm>
        </p:spPr>
        <p:txBody>
          <a:bodyPr/>
          <a:lstStyle/>
          <a:p>
            <a:r>
              <a:rPr lang="en-US" altLang="he-IL" smtClean="0"/>
              <a:t> if else</a:t>
            </a:r>
            <a:r>
              <a:rPr lang="he-IL" altLang="he-IL" smtClean="0"/>
              <a:t> – בצע חלק קוד ראשון אם התנאי מתקיים</a:t>
            </a:r>
            <a:r>
              <a:rPr lang="en-US" altLang="he-IL" smtClean="0"/>
              <a:t> </a:t>
            </a:r>
            <a:r>
              <a:rPr lang="he-IL" altLang="he-IL" smtClean="0"/>
              <a:t>,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he-IL" altLang="he-IL" smtClean="0"/>
              <a:t>		אחרת בצע חלק קוד שני:</a:t>
            </a:r>
          </a:p>
          <a:p>
            <a:pPr algn="l" rtl="0">
              <a:buFontTx/>
              <a:buNone/>
            </a:pPr>
            <a:endParaRPr lang="en-US" altLang="he-IL" smtClean="0"/>
          </a:p>
          <a:p>
            <a:pPr algn="l" rtl="0"/>
            <a:endParaRPr lang="en-US" altLang="he-IL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55875" y="2420938"/>
            <a:ext cx="367188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altLang="he-IL" sz="2800" b="1">
                <a:solidFill>
                  <a:srgbClr val="000000"/>
                </a:solidFill>
              </a:rPr>
              <a:t>if (</a:t>
            </a:r>
            <a:r>
              <a:rPr lang="he-IL" altLang="he-IL" sz="2800" b="1">
                <a:solidFill>
                  <a:srgbClr val="000000"/>
                </a:solidFill>
              </a:rPr>
              <a:t>תנאי בוליאני</a:t>
            </a:r>
            <a:r>
              <a:rPr lang="en-US" altLang="he-IL" sz="2800" b="1">
                <a:solidFill>
                  <a:srgbClr val="000000"/>
                </a:solidFill>
              </a:rPr>
              <a:t>)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{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	do …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}</a:t>
            </a:r>
          </a:p>
          <a:p>
            <a:pPr algn="l" rtl="0"/>
            <a:r>
              <a:rPr lang="en-US" altLang="he-IL" sz="2800" b="1">
                <a:solidFill>
                  <a:srgbClr val="000000"/>
                </a:solidFill>
              </a:rPr>
              <a:t>else</a:t>
            </a:r>
          </a:p>
          <a:p>
            <a:pPr algn="l" rtl="0"/>
            <a:r>
              <a:rPr lang="en-US" altLang="he-IL" sz="2800" b="1">
                <a:solidFill>
                  <a:srgbClr val="000000"/>
                </a:solidFill>
              </a:rPr>
              <a:t>{</a:t>
            </a:r>
          </a:p>
          <a:p>
            <a:pPr algn="l" rtl="0"/>
            <a:r>
              <a:rPr lang="en-US" altLang="he-IL" sz="2800" b="1">
                <a:solidFill>
                  <a:srgbClr val="000000"/>
                </a:solidFill>
              </a:rPr>
              <a:t>	do …</a:t>
            </a:r>
          </a:p>
          <a:p>
            <a:pPr algn="l" rtl="0"/>
            <a:r>
              <a:rPr lang="en-US" altLang="he-IL" sz="2800" b="1">
                <a:solidFill>
                  <a:srgbClr val="000000"/>
                </a:solidFill>
              </a:rPr>
              <a:t>}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continue  ….</a:t>
            </a:r>
          </a:p>
          <a:p>
            <a:pPr algn="l" rtl="0"/>
            <a:endParaRPr lang="en-US" altLang="he-IL" sz="2800" b="1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2660650" y="1844675"/>
            <a:ext cx="182563" cy="6477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Curved Down Arrow 5"/>
          <p:cNvSpPr/>
          <p:nvPr/>
        </p:nvSpPr>
        <p:spPr bwMode="auto">
          <a:xfrm>
            <a:off x="2916238" y="2060575"/>
            <a:ext cx="1295400" cy="4318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80063" y="2492375"/>
            <a:ext cx="2087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altLang="he-IL" sz="24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2268538" y="5949950"/>
            <a:ext cx="215900" cy="863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258888" y="2997200"/>
            <a:ext cx="1009650" cy="2873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063" y="2497138"/>
            <a:ext cx="2087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altLang="he-IL" sz="24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1187450" y="4724400"/>
            <a:ext cx="1008063" cy="2889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4" name="Curved Right Arrow 13"/>
          <p:cNvSpPr/>
          <p:nvPr/>
        </p:nvSpPr>
        <p:spPr bwMode="auto">
          <a:xfrm>
            <a:off x="1547813" y="4005263"/>
            <a:ext cx="503237" cy="2160587"/>
          </a:xfrm>
          <a:prstGeom prst="curvedRightArrow">
            <a:avLst>
              <a:gd name="adj1" fmla="val 25000"/>
              <a:gd name="adj2" fmla="val 76123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5" name="Curved Right Arrow 14"/>
          <p:cNvSpPr/>
          <p:nvPr/>
        </p:nvSpPr>
        <p:spPr bwMode="auto">
          <a:xfrm>
            <a:off x="1692275" y="3068638"/>
            <a:ext cx="503238" cy="1584325"/>
          </a:xfrm>
          <a:prstGeom prst="curvedRightArrow">
            <a:avLst>
              <a:gd name="adj1" fmla="val 25000"/>
              <a:gd name="adj2" fmla="val 76123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7" grpId="1"/>
      <p:bldP spid="9" grpId="0" animBg="1"/>
      <p:bldP spid="9" grpId="1" animBg="1"/>
      <p:bldP spid="9" grpId="2" animBg="1"/>
      <p:bldP spid="10" grpId="0" animBg="1"/>
      <p:bldP spid="10" grpId="1" animBg="1"/>
      <p:bldP spid="11" grpId="0"/>
      <p:bldP spid="12" grpId="0" animBg="1"/>
      <p:bldP spid="14" grpId="0" animBg="1"/>
      <p:bldP spid="14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3 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r>
              <a:rPr lang="he-IL" altLang="he-IL" smtClean="0"/>
              <a:t>כתוב תוכנית המבקשת מספר דו ספרתי מהמשתמש, ומבצעת:</a:t>
            </a:r>
          </a:p>
          <a:p>
            <a:pPr lvl="1"/>
            <a:r>
              <a:rPr lang="he-IL" altLang="he-IL" smtClean="0"/>
              <a:t> בודקת את הקלט:</a:t>
            </a:r>
          </a:p>
          <a:p>
            <a:pPr lvl="2"/>
            <a:r>
              <a:rPr lang="he-IL" altLang="he-IL" smtClean="0"/>
              <a:t>אם לא תקין נותנת הודעת שגיאה</a:t>
            </a:r>
          </a:p>
          <a:p>
            <a:pPr lvl="2"/>
            <a:r>
              <a:rPr lang="he-IL" altLang="he-IL" smtClean="0"/>
              <a:t>אם הקלט תקין:</a:t>
            </a:r>
          </a:p>
          <a:p>
            <a:pPr lvl="3"/>
            <a:r>
              <a:rPr lang="he-IL" altLang="he-IL" smtClean="0"/>
              <a:t>בודקת האם שתי הספרות זהות </a:t>
            </a:r>
          </a:p>
          <a:p>
            <a:pPr lvl="4"/>
            <a:r>
              <a:rPr lang="he-IL" altLang="he-IL" smtClean="0"/>
              <a:t>אם זהות – מדפיסה </a:t>
            </a:r>
            <a:r>
              <a:rPr lang="en-US" altLang="he-IL" smtClean="0"/>
              <a:t>Equal</a:t>
            </a:r>
            <a:endParaRPr lang="he-IL" altLang="he-IL" smtClean="0"/>
          </a:p>
          <a:p>
            <a:pPr lvl="4"/>
            <a:r>
              <a:rPr lang="he-IL" altLang="he-IL" smtClean="0"/>
              <a:t>אם לא זהות – מדפיסה </a:t>
            </a:r>
            <a:r>
              <a:rPr lang="en-US" altLang="he-IL" smtClean="0"/>
              <a:t>Not Equal</a:t>
            </a:r>
          </a:p>
          <a:p>
            <a:r>
              <a:rPr lang="he-IL" altLang="he-IL" b="1" smtClean="0"/>
              <a:t>מה נעשה ?</a:t>
            </a:r>
          </a:p>
          <a:p>
            <a:endParaRPr lang="en-US" altLang="he-I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</a:t>
            </a:r>
            <a:r>
              <a:rPr lang="he-IL" altLang="he-IL" dirty="0" smtClean="0"/>
              <a:t>3 </a:t>
            </a:r>
            <a:r>
              <a:rPr lang="he-IL" altLang="he-IL" dirty="0" smtClean="0"/>
              <a:t>- התוכנית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689600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public static void main 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{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Scanner scan=new Scanner(</a:t>
            </a:r>
            <a:r>
              <a:rPr lang="en-US" sz="1800" b="1" dirty="0" err="1" smtClean="0"/>
              <a:t>System.in</a:t>
            </a:r>
            <a:r>
              <a:rPr lang="en-US" sz="1800" b="1" dirty="0" smtClean="0"/>
              <a:t>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number, tens, ones;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("Please enter a 2 digit number");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number=</a:t>
            </a:r>
            <a:r>
              <a:rPr lang="en-US" sz="1800" b="1" dirty="0" err="1" smtClean="0"/>
              <a:t>scan.nextInt</a:t>
            </a:r>
            <a:r>
              <a:rPr lang="en-US" sz="1800" b="1" dirty="0" smtClean="0"/>
              <a:t>();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endParaRPr lang="en-US" sz="1800" b="1" dirty="0" smtClean="0"/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if (number &lt; 10 || number &gt; 99) 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("Not a 2 digit number");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endParaRPr lang="en-US" sz="1800" b="1" dirty="0" smtClean="0"/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else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{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	ones = </a:t>
            </a:r>
            <a:r>
              <a:rPr lang="en-US" sz="1800" b="1" dirty="0" err="1" smtClean="0"/>
              <a:t>numer</a:t>
            </a:r>
            <a:r>
              <a:rPr lang="en-US" sz="1800" b="1" dirty="0" smtClean="0"/>
              <a:t> % 10;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Arial" pitchFamily="34" charset="0"/>
                <a:ea typeface="+mn-ea"/>
              </a:rPr>
              <a:t>		tens = number / 10;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Arial" pitchFamily="34" charset="0"/>
                <a:ea typeface="+mn-ea"/>
              </a:rPr>
              <a:t>		if (ones == tens)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+mn-ea"/>
              </a:rPr>
              <a:t>// if(number%11 == 0)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Arial" pitchFamily="34" charset="0"/>
                <a:ea typeface="+mn-ea"/>
              </a:rPr>
              <a:t>			</a:t>
            </a:r>
            <a:r>
              <a:rPr lang="en-US" sz="1800" b="1" dirty="0" err="1" smtClean="0">
                <a:latin typeface="Arial" pitchFamily="34" charset="0"/>
                <a:ea typeface="+mn-ea"/>
              </a:rPr>
              <a:t>System.out.println</a:t>
            </a:r>
            <a:r>
              <a:rPr lang="en-US" sz="1800" b="1" dirty="0" smtClean="0">
                <a:latin typeface="Arial" pitchFamily="34" charset="0"/>
                <a:ea typeface="+mn-ea"/>
              </a:rPr>
              <a:t>(“Equal");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he-IL" sz="1800" b="1" dirty="0" smtClean="0">
                <a:latin typeface="Arial" pitchFamily="34" charset="0"/>
                <a:ea typeface="+mn-ea"/>
              </a:rPr>
              <a:t>	</a:t>
            </a:r>
            <a:r>
              <a:rPr lang="en-US" sz="1800" b="1" dirty="0" smtClean="0">
                <a:latin typeface="Arial" pitchFamily="34" charset="0"/>
                <a:ea typeface="+mn-ea"/>
              </a:rPr>
              <a:t>	else      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he-IL" sz="1800" b="1" dirty="0" smtClean="0"/>
              <a:t>	</a:t>
            </a:r>
            <a:r>
              <a:rPr lang="en-US" sz="1800" b="1" dirty="0" smtClean="0"/>
              <a:t>   </a:t>
            </a:r>
            <a:r>
              <a:rPr lang="he-IL" sz="1800" b="1" dirty="0" smtClean="0"/>
              <a:t>         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(“Not Equal");   </a:t>
            </a:r>
            <a:r>
              <a:rPr lang="he-IL" sz="1800" b="1" dirty="0" smtClean="0"/>
              <a:t>             </a:t>
            </a:r>
            <a:endParaRPr lang="en-US" sz="1800" b="1" dirty="0" smtClean="0"/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}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3 - </a:t>
            </a:r>
            <a:r>
              <a:rPr lang="he-IL" altLang="he-IL" dirty="0" smtClean="0"/>
              <a:t>התוכנית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689600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public static void main (String[]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{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Scanner scan=new Scanner(</a:t>
            </a:r>
            <a:r>
              <a:rPr lang="en-US" sz="1800" b="1" dirty="0" err="1" smtClean="0"/>
              <a:t>System.in</a:t>
            </a:r>
            <a:r>
              <a:rPr lang="en-US" sz="1800" b="1" dirty="0" smtClean="0"/>
              <a:t>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number, tens, ones;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("Please enter a 2 digit number");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number=</a:t>
            </a:r>
            <a:r>
              <a:rPr lang="en-US" sz="1800" b="1" dirty="0" err="1" smtClean="0"/>
              <a:t>scan.nextInt</a:t>
            </a:r>
            <a:r>
              <a:rPr lang="en-US" sz="1800" b="1" dirty="0" smtClean="0"/>
              <a:t>();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endParaRPr lang="en-US" sz="1800" b="1" dirty="0" smtClean="0"/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if (9 &lt; number  &amp;&amp; number  &lt; 100) 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{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	ones = number % 10;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Arial" pitchFamily="34" charset="0"/>
                <a:ea typeface="+mn-ea"/>
              </a:rPr>
              <a:t>		tens = number / 10;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Arial" pitchFamily="34" charset="0"/>
                <a:ea typeface="+mn-ea"/>
              </a:rPr>
              <a:t>		if (ones == tens)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Arial" pitchFamily="34" charset="0"/>
                <a:ea typeface="+mn-ea"/>
              </a:rPr>
              <a:t>			</a:t>
            </a:r>
            <a:r>
              <a:rPr lang="en-US" sz="1800" b="1" dirty="0" err="1" smtClean="0">
                <a:latin typeface="Arial" pitchFamily="34" charset="0"/>
                <a:ea typeface="+mn-ea"/>
              </a:rPr>
              <a:t>System.out.println</a:t>
            </a:r>
            <a:r>
              <a:rPr lang="en-US" sz="1800" b="1" dirty="0" smtClean="0">
                <a:latin typeface="Arial" pitchFamily="34" charset="0"/>
                <a:ea typeface="+mn-ea"/>
              </a:rPr>
              <a:t>("Both digits are equal");</a:t>
            </a:r>
          </a:p>
          <a:p>
            <a:pPr lvl="1" algn="l" rtl="0">
              <a:lnSpc>
                <a:spcPct val="80000"/>
              </a:lnSpc>
              <a:buFontTx/>
              <a:buNone/>
              <a:defRPr/>
            </a:pPr>
            <a:r>
              <a:rPr lang="he-IL" sz="1800" b="1" dirty="0" smtClean="0">
                <a:latin typeface="Arial" pitchFamily="34" charset="0"/>
                <a:ea typeface="+mn-ea"/>
              </a:rPr>
              <a:t>	</a:t>
            </a:r>
            <a:r>
              <a:rPr lang="en-US" sz="1800" b="1" dirty="0" smtClean="0">
                <a:latin typeface="Arial" pitchFamily="34" charset="0"/>
                <a:ea typeface="+mn-ea"/>
              </a:rPr>
              <a:t>	else      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he-IL" sz="1800" b="1" dirty="0" smtClean="0"/>
              <a:t>	</a:t>
            </a:r>
            <a:r>
              <a:rPr lang="en-US" sz="1800" b="1" dirty="0" smtClean="0"/>
              <a:t>   </a:t>
            </a:r>
            <a:r>
              <a:rPr lang="he-IL" sz="1800" b="1" dirty="0" smtClean="0"/>
              <a:t>                     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("Both digits are different");   </a:t>
            </a:r>
            <a:r>
              <a:rPr lang="he-IL" sz="1800" b="1" dirty="0" smtClean="0"/>
              <a:t>             </a:t>
            </a:r>
            <a:endParaRPr lang="en-US" sz="1800" b="1" dirty="0" smtClean="0"/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}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endParaRPr lang="en-US" sz="1800" b="1" dirty="0" smtClean="0"/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else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("Not a 2 digit number");</a:t>
            </a:r>
          </a:p>
          <a:p>
            <a:pPr algn="l" rtl="0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4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 smtClean="0"/>
              <a:t>כתבו תכנית המחשבת ומדפיסה את ציונו הסופי של סטודנט בקורס מסוים. </a:t>
            </a:r>
            <a:endParaRPr lang="en-US" sz="2400" dirty="0" smtClean="0"/>
          </a:p>
          <a:p>
            <a:r>
              <a:rPr lang="he-IL" sz="2400" dirty="0" smtClean="0"/>
              <a:t>בקורס ישנן 5 מטלות. משקל כל מטלה הוא 5% מהציון הכללי, אולם חובה להגיש לפחות 3 מטלות. בנוסף ישנו בקורס מבחן סופי שמשקלו נקבע לפי כמות המטלות שהוגשו – אם הוגשו 5 מטלות, משקל המבחן הסופי הוא 75%, אם הוגשו 4 מטלות משקלו של המבחן 80%, ואם הוגשו 3 מטלות משקלו 85%.</a:t>
            </a:r>
            <a:endParaRPr lang="en-US" sz="2400" dirty="0" smtClean="0"/>
          </a:p>
          <a:p>
            <a:r>
              <a:rPr lang="he-IL" sz="2400" dirty="0" smtClean="0"/>
              <a:t>התכנית צריכה לקלוט מהמשתמש את ציוני המטלות 1-5 (אם מטלה כלשהי לא הוגשה יש לקלוט את הציון 1- כדי לציין שאין להתחשב בה בציון הסופי), ואת ציון המבחן. </a:t>
            </a:r>
            <a:endParaRPr lang="he-IL" sz="2400" dirty="0" smtClean="0"/>
          </a:p>
          <a:p>
            <a:r>
              <a:rPr lang="he-IL" sz="2400" dirty="0" smtClean="0"/>
              <a:t>התכנית </a:t>
            </a:r>
            <a:r>
              <a:rPr lang="he-IL" sz="2400" dirty="0" smtClean="0"/>
              <a:t>תחשב את הציון הסופי על-ידי הכפלת ציוני המטלות באחוז שלהן מהציון הסופי, ועוד הכפלת ציון המבחן באחוז שלו מהציון הסופי. לאחר חישוב הציון הסופי בקורס התכנית צריכה להדפיס אותו.</a:t>
            </a:r>
            <a:endParaRPr lang="en-US" sz="2400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4 המשך.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e-IL" b="1" dirty="0" smtClean="0"/>
              <a:t>לדוגמא</a:t>
            </a:r>
            <a:r>
              <a:rPr lang="he-IL" dirty="0" smtClean="0"/>
              <a:t>, הקלט הבא:</a:t>
            </a:r>
            <a:endParaRPr lang="en-US" dirty="0" smtClean="0"/>
          </a:p>
          <a:p>
            <a:pPr algn="l" rtl="0"/>
            <a:r>
              <a:rPr lang="en-US" b="1" dirty="0" smtClean="0"/>
              <a:t>Please enter exercise number 1 grade:</a:t>
            </a:r>
            <a:r>
              <a:rPr lang="en-US" dirty="0" smtClean="0"/>
              <a:t> 80</a:t>
            </a:r>
          </a:p>
          <a:p>
            <a:pPr algn="l" rtl="0"/>
            <a:r>
              <a:rPr lang="en-US" b="1" dirty="0" smtClean="0"/>
              <a:t>Please enter exercise number 2 grade:</a:t>
            </a:r>
            <a:r>
              <a:rPr lang="en-US" dirty="0" smtClean="0"/>
              <a:t> -1</a:t>
            </a:r>
          </a:p>
          <a:p>
            <a:pPr algn="l" rtl="0"/>
            <a:r>
              <a:rPr lang="en-US" b="1" dirty="0" smtClean="0"/>
              <a:t>Please enter exercise number 3 grade:</a:t>
            </a:r>
            <a:r>
              <a:rPr lang="en-US" dirty="0" smtClean="0"/>
              <a:t> 100</a:t>
            </a:r>
          </a:p>
          <a:p>
            <a:pPr algn="l" rtl="0"/>
            <a:r>
              <a:rPr lang="en-US" b="1" dirty="0" smtClean="0"/>
              <a:t>Please enter exercise number 4 grade:</a:t>
            </a:r>
            <a:r>
              <a:rPr lang="en-US" dirty="0" smtClean="0"/>
              <a:t> 90</a:t>
            </a:r>
          </a:p>
          <a:p>
            <a:pPr algn="l" rtl="0"/>
            <a:r>
              <a:rPr lang="en-US" b="1" dirty="0" smtClean="0"/>
              <a:t>Please enter exercise number 5 grade:</a:t>
            </a:r>
            <a:r>
              <a:rPr lang="en-US" dirty="0" smtClean="0"/>
              <a:t> 100</a:t>
            </a:r>
          </a:p>
          <a:p>
            <a:pPr algn="l" rtl="0"/>
            <a:r>
              <a:rPr lang="en-US" b="1" dirty="0" smtClean="0"/>
              <a:t>Please enter final exam’s grade:</a:t>
            </a:r>
            <a:r>
              <a:rPr lang="en-US" dirty="0" smtClean="0"/>
              <a:t> 80</a:t>
            </a:r>
          </a:p>
          <a:p>
            <a:pPr algn="l"/>
            <a:r>
              <a:rPr lang="he-IL" dirty="0" smtClean="0"/>
              <a:t> 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</a:t>
            </a:r>
            <a:r>
              <a:rPr lang="he-IL" altLang="he-IL" dirty="0" smtClean="0"/>
              <a:t>5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r>
              <a:rPr lang="he-IL" altLang="he-IL" smtClean="0"/>
              <a:t>כתוב תוכנית הממירה ציון מספרי לציון מילולי לפי הטבלה </a:t>
            </a:r>
            <a:r>
              <a:rPr lang="en-US" altLang="he-IL" smtClean="0"/>
              <a:t>:</a:t>
            </a:r>
            <a:endParaRPr lang="he-IL" altLang="he-IL" smtClean="0"/>
          </a:p>
          <a:p>
            <a:r>
              <a:rPr lang="he-IL" altLang="he-IL" smtClean="0"/>
              <a:t>ציון מ 1 עד 4 </a:t>
            </a:r>
            <a:r>
              <a:rPr lang="en-US" altLang="he-IL" smtClean="0"/>
              <a:t>fail</a:t>
            </a:r>
          </a:p>
          <a:p>
            <a:r>
              <a:rPr lang="he-IL" altLang="he-IL" smtClean="0"/>
              <a:t>ציון 5 </a:t>
            </a:r>
            <a:r>
              <a:rPr lang="en-US" altLang="he-IL" smtClean="0"/>
              <a:t>poor</a:t>
            </a:r>
            <a:endParaRPr lang="he-IL" altLang="he-IL" smtClean="0"/>
          </a:p>
          <a:p>
            <a:r>
              <a:rPr lang="he-IL" altLang="he-IL" smtClean="0"/>
              <a:t>ציון 6 </a:t>
            </a:r>
            <a:r>
              <a:rPr lang="en-US" altLang="he-IL" smtClean="0"/>
              <a:t>pass</a:t>
            </a:r>
            <a:endParaRPr lang="he-IL" altLang="he-IL" smtClean="0"/>
          </a:p>
          <a:p>
            <a:r>
              <a:rPr lang="he-IL" altLang="he-IL" smtClean="0"/>
              <a:t>ציון 7 ו- 8 </a:t>
            </a:r>
            <a:r>
              <a:rPr lang="en-US" altLang="he-IL" smtClean="0"/>
              <a:t>good</a:t>
            </a:r>
            <a:endParaRPr lang="he-IL" altLang="he-IL" smtClean="0"/>
          </a:p>
          <a:p>
            <a:r>
              <a:rPr lang="he-IL" altLang="he-IL" smtClean="0"/>
              <a:t>ציון 9 </a:t>
            </a:r>
            <a:r>
              <a:rPr lang="en-US" altLang="he-IL" smtClean="0"/>
              <a:t>very good</a:t>
            </a:r>
            <a:endParaRPr lang="he-IL" altLang="he-IL" smtClean="0"/>
          </a:p>
          <a:p>
            <a:r>
              <a:rPr lang="he-IL" altLang="he-IL" smtClean="0"/>
              <a:t>ציון 10 </a:t>
            </a:r>
            <a:r>
              <a:rPr lang="en-US" altLang="he-IL" smtClean="0"/>
              <a:t>excellent</a:t>
            </a:r>
          </a:p>
          <a:p>
            <a:r>
              <a:rPr lang="he-IL" altLang="he-IL" smtClean="0"/>
              <a:t>אחרת </a:t>
            </a:r>
            <a:r>
              <a:rPr lang="en-US" altLang="he-IL" smtClean="0"/>
              <a:t>error number</a:t>
            </a:r>
          </a:p>
          <a:p>
            <a:r>
              <a:rPr lang="he-IL" altLang="he-IL" b="1" smtClean="0"/>
              <a:t>מה נעשה ?</a:t>
            </a:r>
            <a:endParaRPr lang="en-US" altLang="he-IL" b="1" smtClean="0"/>
          </a:p>
          <a:p>
            <a:r>
              <a:rPr lang="he-IL" altLang="he-IL" b="1" smtClean="0"/>
              <a:t>נשתמש ב </a:t>
            </a:r>
            <a:r>
              <a:rPr lang="en-US" altLang="he-IL" b="1" smtClean="0"/>
              <a:t>switch</a:t>
            </a:r>
            <a:r>
              <a:rPr lang="he-IL" altLang="he-IL" b="1" smtClean="0"/>
              <a:t> ....</a:t>
            </a:r>
          </a:p>
          <a:p>
            <a:endParaRPr lang="en-US" altLang="he-I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smtClean="0"/>
              <a:t>משפטי תנאי מקוננים – </a:t>
            </a:r>
            <a:r>
              <a:rPr lang="en-US" altLang="he-IL" smtClean="0"/>
              <a:t>if, else if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689600"/>
          </a:xfrm>
        </p:spPr>
        <p:txBody>
          <a:bodyPr/>
          <a:lstStyle/>
          <a:p>
            <a:pPr lvl="3" algn="l">
              <a:buFontTx/>
              <a:buNone/>
            </a:pPr>
            <a:endParaRPr lang="en-US" altLang="he-IL" sz="1800" smtClean="0"/>
          </a:p>
          <a:p>
            <a:pPr lvl="3" algn="l" rtl="0">
              <a:buFontTx/>
              <a:buNone/>
            </a:pPr>
            <a:r>
              <a:rPr lang="en-US" altLang="he-IL" sz="1800" smtClean="0"/>
              <a:t>if (</a:t>
            </a:r>
            <a:r>
              <a:rPr lang="he-IL" altLang="he-IL" sz="1800" smtClean="0"/>
              <a:t>תנאי בוליאני 1</a:t>
            </a:r>
            <a:r>
              <a:rPr lang="en-US" altLang="he-IL" sz="1800" smtClean="0"/>
              <a:t>)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{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	do ….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}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else if (</a:t>
            </a:r>
            <a:r>
              <a:rPr lang="he-IL" altLang="he-IL" sz="1800" smtClean="0"/>
              <a:t>תנאי בוליאני 2</a:t>
            </a:r>
            <a:r>
              <a:rPr lang="en-US" altLang="he-IL" sz="1800" smtClean="0"/>
              <a:t>)</a:t>
            </a:r>
            <a:endParaRPr lang="he-IL" altLang="he-IL" sz="1800" smtClean="0"/>
          </a:p>
          <a:p>
            <a:pPr lvl="3" algn="l" rtl="0">
              <a:buFontTx/>
              <a:buNone/>
            </a:pPr>
            <a:r>
              <a:rPr lang="en-US" altLang="he-IL" sz="1800" smtClean="0"/>
              <a:t>{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	do ….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} 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else if (</a:t>
            </a:r>
            <a:r>
              <a:rPr lang="he-IL" altLang="he-IL" sz="1800" smtClean="0"/>
              <a:t>תנאי בוליאני 3</a:t>
            </a:r>
            <a:r>
              <a:rPr lang="en-US" altLang="he-IL" sz="1800" smtClean="0"/>
              <a:t>)</a:t>
            </a:r>
            <a:endParaRPr lang="he-IL" altLang="he-IL" sz="1800" smtClean="0"/>
          </a:p>
          <a:p>
            <a:pPr lvl="3" algn="l" rtl="0">
              <a:buFontTx/>
              <a:buNone/>
            </a:pPr>
            <a:r>
              <a:rPr lang="en-US" altLang="he-IL" sz="1800" smtClean="0"/>
              <a:t>…</a:t>
            </a:r>
          </a:p>
          <a:p>
            <a:pPr lvl="3" algn="l" rtl="0">
              <a:buFontTx/>
              <a:buNone/>
            </a:pPr>
            <a:endParaRPr lang="en-US" altLang="he-IL" sz="1800" smtClean="0"/>
          </a:p>
          <a:p>
            <a:pPr lvl="3" algn="l" rtl="0">
              <a:buFontTx/>
              <a:buNone/>
            </a:pPr>
            <a:r>
              <a:rPr lang="en-US" altLang="he-IL" sz="1800" smtClean="0"/>
              <a:t>else          </a:t>
            </a:r>
            <a:r>
              <a:rPr lang="he-IL" altLang="he-IL" sz="1800" smtClean="0"/>
              <a:t>(לא חייבים)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{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	do ….</a:t>
            </a:r>
          </a:p>
          <a:p>
            <a:pPr lvl="3" algn="l" rtl="0">
              <a:buFontTx/>
              <a:buNone/>
            </a:pPr>
            <a:r>
              <a:rPr lang="en-US" altLang="he-IL" sz="1800" smtClean="0"/>
              <a:t>}</a:t>
            </a:r>
          </a:p>
          <a:p>
            <a:pPr lvl="3" algn="l" rtl="0">
              <a:buFontTx/>
              <a:buNone/>
            </a:pPr>
            <a:endParaRPr lang="en-US" altLang="he-IL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smtClean="0"/>
              <a:t>פקודת </a:t>
            </a:r>
            <a:r>
              <a:rPr lang="en-US" altLang="he-IL" smtClean="0"/>
              <a:t>switch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int switchValue = expression;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switch (switchValue) {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case value_1: 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		statements 1;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		break;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case value_2: 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		statements 2;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		break;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…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case value_i: 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		statements i;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		break;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  default: </a:t>
            </a: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		statements-(i+1)    //</a:t>
            </a:r>
            <a:r>
              <a:rPr lang="he-IL" altLang="he-IL" sz="2000" smtClean="0">
                <a:latin typeface="Georgia" pitchFamily="18" charset="0"/>
              </a:rPr>
              <a:t> </a:t>
            </a:r>
            <a:r>
              <a:rPr lang="en-US" altLang="he-IL" sz="2000" smtClean="0">
                <a:latin typeface="Georgia" pitchFamily="18" charset="0"/>
              </a:rPr>
              <a:t> </a:t>
            </a:r>
            <a:r>
              <a:rPr lang="he-IL" altLang="he-IL" sz="2000" smtClean="0">
                <a:latin typeface="Georgia" pitchFamily="18" charset="0"/>
              </a:rPr>
              <a:t>לא חובה</a:t>
            </a:r>
            <a:endParaRPr lang="en-US" altLang="he-IL" sz="2000" smtClean="0">
              <a:latin typeface="Georgia" pitchFamily="18" charset="0"/>
            </a:endParaRPr>
          </a:p>
          <a:p>
            <a:pPr algn="l" rtl="0">
              <a:buFontTx/>
              <a:buNone/>
            </a:pPr>
            <a:r>
              <a:rPr lang="en-US" altLang="he-IL" sz="2000" smtClean="0">
                <a:latin typeface="Georgia" pitchFamily="18" charset="0"/>
              </a:rPr>
              <a:t>}</a:t>
            </a:r>
          </a:p>
          <a:p>
            <a:pPr algn="l" rtl="0">
              <a:buFontTx/>
              <a:buNone/>
            </a:pPr>
            <a:endParaRPr lang="en-US" altLang="he-IL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</a:t>
            </a:r>
            <a:r>
              <a:rPr lang="he-IL" altLang="he-IL" dirty="0" smtClean="0"/>
              <a:t>5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import java.util.Scanner;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public class GradeSwitch 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	public static void main (String[]args) 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	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		Scanner scan=new Scanner(System.in);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     		int grade;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he-IL" altLang="he-IL" sz="1800" b="1" smtClean="0"/>
              <a:t>	     </a:t>
            </a:r>
            <a:r>
              <a:rPr lang="en-US" altLang="he-IL" sz="1800" b="1" smtClean="0"/>
              <a:t>  	System.out.println("Please enter your grade");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he-IL" altLang="he-IL" sz="1800" b="1" smtClean="0"/>
              <a:t>	     </a:t>
            </a:r>
            <a:r>
              <a:rPr lang="en-US" altLang="he-IL" sz="1800" b="1" smtClean="0"/>
              <a:t>  	grade=scan.nextInt();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he-IL" sz="1800" b="1" smtClean="0"/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		</a:t>
            </a:r>
            <a:r>
              <a:rPr lang="en-US" altLang="he-IL" sz="1800" b="1" smtClean="0">
                <a:solidFill>
                  <a:srgbClr val="0000FF"/>
                </a:solidFill>
              </a:rPr>
              <a:t>switch (grade) 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>
                <a:solidFill>
                  <a:srgbClr val="0000FF"/>
                </a:solidFill>
              </a:rPr>
              <a:t>			…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he-IL" sz="1800" b="1" smtClean="0">
              <a:solidFill>
                <a:srgbClr val="0000FF"/>
              </a:solidFill>
            </a:endParaRP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he-IL" sz="1800" b="1" smtClean="0">
              <a:solidFill>
                <a:srgbClr val="0000FF"/>
              </a:solidFill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	}    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1800" b="1" smtClean="0"/>
              <a:t>}</a:t>
            </a:r>
            <a:endParaRPr lang="en-US" altLang="he-IL" sz="1800" b="1" smtClean="0">
              <a:solidFill>
                <a:srgbClr val="0000FF"/>
              </a:solidFill>
            </a:endParaRPr>
          </a:p>
          <a:p>
            <a:pPr algn="l" rtl="0">
              <a:lnSpc>
                <a:spcPct val="80000"/>
              </a:lnSpc>
              <a:buFontTx/>
              <a:buNone/>
            </a:pPr>
            <a:endParaRPr lang="en-US" altLang="he-IL" sz="1800" b="1" smtClean="0">
              <a:solidFill>
                <a:srgbClr val="0000FF"/>
              </a:solidFill>
            </a:endParaRPr>
          </a:p>
          <a:p>
            <a:endParaRPr lang="en-US" altLang="he-IL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משפטי </a:t>
            </a:r>
            <a:r>
              <a:rPr lang="he-IL" altLang="he-IL" dirty="0" smtClean="0"/>
              <a:t>תנאי וביטויים לוגיים</a:t>
            </a:r>
            <a:endParaRPr lang="en-US" altLang="he-IL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r>
              <a:rPr lang="he-IL" altLang="he-IL" smtClean="0"/>
              <a:t>תנאי </a:t>
            </a:r>
            <a:r>
              <a:rPr lang="en-US" altLang="he-IL" smtClean="0"/>
              <a:t>if</a:t>
            </a:r>
            <a:r>
              <a:rPr lang="he-IL" altLang="he-IL" smtClean="0"/>
              <a:t> – בצע חלק קוד זה אם התנאי מתקיים:</a:t>
            </a:r>
          </a:p>
          <a:p>
            <a:pPr algn="l" rtl="0">
              <a:buFontTx/>
              <a:buNone/>
            </a:pPr>
            <a:endParaRPr lang="en-US" altLang="he-IL" smtClean="0"/>
          </a:p>
          <a:p>
            <a:pPr algn="l" rtl="0"/>
            <a:endParaRPr lang="en-US" altLang="he-IL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55875" y="2852738"/>
            <a:ext cx="3671888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altLang="he-IL" sz="2800" b="1">
                <a:solidFill>
                  <a:srgbClr val="000000"/>
                </a:solidFill>
              </a:rPr>
              <a:t>if (</a:t>
            </a:r>
            <a:r>
              <a:rPr lang="he-IL" altLang="he-IL" sz="2800" b="1">
                <a:solidFill>
                  <a:srgbClr val="000000"/>
                </a:solidFill>
              </a:rPr>
              <a:t>תנאי בוליאני</a:t>
            </a:r>
            <a:r>
              <a:rPr lang="en-US" altLang="he-IL" sz="2800" b="1">
                <a:solidFill>
                  <a:srgbClr val="000000"/>
                </a:solidFill>
              </a:rPr>
              <a:t>)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{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	do …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}</a:t>
            </a:r>
            <a:br>
              <a:rPr lang="en-US" altLang="he-IL" sz="2800" b="1">
                <a:solidFill>
                  <a:srgbClr val="000000"/>
                </a:solidFill>
              </a:rPr>
            </a:br>
            <a:r>
              <a:rPr lang="en-US" altLang="he-IL" sz="2800" b="1">
                <a:solidFill>
                  <a:srgbClr val="000000"/>
                </a:solidFill>
              </a:rPr>
              <a:t>continue  ….</a:t>
            </a:r>
          </a:p>
          <a:p>
            <a:pPr algn="l" rtl="0"/>
            <a:endParaRPr lang="en-US" altLang="he-IL" sz="2800" b="1">
              <a:solidFill>
                <a:srgbClr val="000000"/>
              </a:solidFill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2660650" y="1916113"/>
            <a:ext cx="215900" cy="8651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Curved Down Arrow 5"/>
          <p:cNvSpPr/>
          <p:nvPr/>
        </p:nvSpPr>
        <p:spPr bwMode="auto">
          <a:xfrm>
            <a:off x="2916238" y="2492375"/>
            <a:ext cx="1295400" cy="43180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80063" y="2898775"/>
            <a:ext cx="2087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altLang="he-IL" sz="24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2268538" y="4652963"/>
            <a:ext cx="215900" cy="863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187450" y="3429000"/>
            <a:ext cx="1008063" cy="2873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063" y="2924175"/>
            <a:ext cx="2087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altLang="he-IL" sz="2400" b="1">
                <a:solidFill>
                  <a:srgbClr val="FF0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7" grpId="1"/>
      <p:bldP spid="9" grpId="0" animBg="1"/>
      <p:bldP spid="9" grpId="1" animBg="1"/>
      <p:bldP spid="9" grpId="2" animBg="1"/>
      <p:bldP spid="10" grpId="0" animBg="1"/>
      <p:bldP spid="10" grpId="1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250825" y="476250"/>
            <a:ext cx="6607175" cy="679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00"/>
                </a:solidFill>
              </a:rPr>
              <a:t>	</a:t>
            </a:r>
            <a:r>
              <a:rPr lang="en-US" altLang="he-IL" b="1">
                <a:solidFill>
                  <a:srgbClr val="0000FF"/>
                </a:solidFill>
              </a:rPr>
              <a:t>switch (grade) 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              {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       case 1: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 </a:t>
            </a:r>
            <a:r>
              <a:rPr lang="he-IL" altLang="he-IL" b="1">
                <a:solidFill>
                  <a:srgbClr val="0000FF"/>
                </a:solidFill>
              </a:rPr>
              <a:t>   </a:t>
            </a:r>
            <a:r>
              <a:rPr lang="en-US" altLang="he-IL" b="1">
                <a:solidFill>
                  <a:srgbClr val="0000FF"/>
                </a:solidFill>
              </a:rPr>
              <a:t>                 case 2: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</a:t>
            </a:r>
            <a:r>
              <a:rPr lang="en-US" altLang="he-IL" b="1">
                <a:solidFill>
                  <a:srgbClr val="0000FF"/>
                </a:solidFill>
              </a:rPr>
              <a:t>                    case 3: 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</a:t>
            </a:r>
            <a:r>
              <a:rPr lang="en-US" altLang="he-IL" b="1">
                <a:solidFill>
                  <a:srgbClr val="0000FF"/>
                </a:solidFill>
              </a:rPr>
              <a:t>                  case 4: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              System.out.println("fail");</a:t>
            </a:r>
            <a:r>
              <a:rPr lang="he-IL" altLang="he-IL" b="1">
                <a:solidFill>
                  <a:srgbClr val="0000FF"/>
                </a:solidFill>
              </a:rPr>
              <a:t>  </a:t>
            </a:r>
            <a:endParaRPr lang="en-US" altLang="he-IL" b="1">
              <a:solidFill>
                <a:srgbClr val="0000FF"/>
              </a:solidFill>
            </a:endParaRP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break;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</a:t>
            </a:r>
            <a:r>
              <a:rPr lang="en-US" altLang="he-IL" b="1">
                <a:solidFill>
                  <a:srgbClr val="0000FF"/>
                </a:solidFill>
              </a:rPr>
              <a:t>                  case 5: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System.out.println("poor");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break;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                   </a:t>
            </a:r>
            <a:r>
              <a:rPr lang="en-US" altLang="he-IL" b="1">
                <a:solidFill>
                  <a:srgbClr val="0000FF"/>
                </a:solidFill>
              </a:rPr>
              <a:t>case 6: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System.out.println("pass");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              </a:t>
            </a:r>
            <a:r>
              <a:rPr lang="en-US" altLang="he-IL" b="1">
                <a:solidFill>
                  <a:srgbClr val="0000FF"/>
                </a:solidFill>
              </a:rPr>
              <a:t>            break;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</a:t>
            </a:r>
            <a:r>
              <a:rPr lang="en-US" altLang="he-IL" b="1">
                <a:solidFill>
                  <a:srgbClr val="0000FF"/>
                </a:solidFill>
              </a:rPr>
              <a:t>                   case 7: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</a:t>
            </a:r>
            <a:r>
              <a:rPr lang="en-US" altLang="he-IL" b="1">
                <a:solidFill>
                  <a:srgbClr val="0000FF"/>
                </a:solidFill>
              </a:rPr>
              <a:t>                   case 8: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System.out.println("good");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break;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</a:t>
            </a:r>
            <a:r>
              <a:rPr lang="en-US" altLang="he-IL" b="1">
                <a:solidFill>
                  <a:srgbClr val="0000FF"/>
                </a:solidFill>
              </a:rPr>
              <a:t>                    case 9: 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System.out.println("very good");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break;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</a:t>
            </a:r>
            <a:r>
              <a:rPr lang="en-US" altLang="he-IL" b="1">
                <a:solidFill>
                  <a:srgbClr val="0000FF"/>
                </a:solidFill>
              </a:rPr>
              <a:t>                    case 10: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System.out.println("excellent");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              </a:t>
            </a:r>
            <a:r>
              <a:rPr lang="en-US" altLang="he-IL" b="1">
                <a:solidFill>
                  <a:srgbClr val="0000FF"/>
                </a:solidFill>
              </a:rPr>
              <a:t>            break;</a:t>
            </a:r>
          </a:p>
          <a:p>
            <a:pPr algn="l" rtl="0">
              <a:lnSpc>
                <a:spcPct val="80000"/>
              </a:lnSpc>
            </a:pPr>
            <a:r>
              <a:rPr lang="he-IL" altLang="he-IL" b="1">
                <a:solidFill>
                  <a:srgbClr val="0000FF"/>
                </a:solidFill>
              </a:rPr>
              <a:t>      </a:t>
            </a:r>
            <a:r>
              <a:rPr lang="en-US" altLang="he-IL" b="1">
                <a:solidFill>
                  <a:srgbClr val="0000FF"/>
                </a:solidFill>
              </a:rPr>
              <a:t>                 default: 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System.out.println("No such grade.");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	break;</a:t>
            </a:r>
          </a:p>
          <a:p>
            <a:pPr algn="l" rtl="0">
              <a:lnSpc>
                <a:spcPct val="80000"/>
              </a:lnSpc>
            </a:pPr>
            <a:r>
              <a:rPr lang="en-US" altLang="he-IL" b="1">
                <a:solidFill>
                  <a:srgbClr val="0000FF"/>
                </a:solidFill>
              </a:rPr>
              <a:t>	}</a:t>
            </a:r>
          </a:p>
          <a:p>
            <a:pPr algn="l" rtl="0">
              <a:lnSpc>
                <a:spcPct val="80000"/>
              </a:lnSpc>
            </a:pPr>
            <a:endParaRPr lang="en-US" altLang="he-IL" b="1">
              <a:solidFill>
                <a:srgbClr val="0000FF"/>
              </a:solidFill>
            </a:endParaRPr>
          </a:p>
          <a:p>
            <a:endParaRPr lang="en-US" altLang="he-IL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smtClean="0"/>
              <a:t>אופרטור ? :</a:t>
            </a:r>
            <a:endParaRPr lang="en-US" alt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399087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sz="2400" b="1" smtClean="0"/>
              <a:t>(Boolean expression) ? statements 1 : statements 2;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if true, return statements 1, else, return statements 2</a:t>
            </a:r>
          </a:p>
          <a:p>
            <a:pPr algn="l" rtl="0">
              <a:buFontTx/>
              <a:buNone/>
            </a:pPr>
            <a:endParaRPr lang="en-US" altLang="he-IL" sz="1100" b="1" smtClean="0"/>
          </a:p>
          <a:p>
            <a:pPr algn="l" rtl="0">
              <a:buFontTx/>
              <a:buNone/>
            </a:pPr>
            <a:r>
              <a:rPr lang="en-US" altLang="he-IL" sz="2400" b="1" smtClean="0"/>
              <a:t>Same as: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if (Boolean expression)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	 statements 1;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else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	 statements 2;</a:t>
            </a:r>
          </a:p>
          <a:p>
            <a:pPr algn="l" rtl="0">
              <a:buFontTx/>
              <a:buNone/>
            </a:pPr>
            <a:endParaRPr lang="en-US" altLang="he-IL" sz="2400" b="1" smtClean="0"/>
          </a:p>
          <a:p>
            <a:pPr algn="l" rtl="0">
              <a:buFontTx/>
              <a:buNone/>
            </a:pPr>
            <a:r>
              <a:rPr lang="en-US" altLang="he-IL" sz="2400" b="1" smtClean="0"/>
              <a:t>example: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int a, b;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// get value from user …</a:t>
            </a:r>
          </a:p>
          <a:p>
            <a:pPr algn="l" rtl="0">
              <a:buFontTx/>
              <a:buNone/>
            </a:pPr>
            <a:r>
              <a:rPr lang="en-US" altLang="he-IL" sz="2400" b="1" smtClean="0"/>
              <a:t>int max = a &lt; b ? b : 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כותרת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6</a:t>
            </a:r>
            <a:endParaRPr lang="he-IL" altLang="he-IL" dirty="0" smtClean="0"/>
          </a:p>
        </p:txBody>
      </p:sp>
      <p:sp>
        <p:nvSpPr>
          <p:cNvPr id="27651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0" indent="0">
              <a:buFontTx/>
              <a:buNone/>
            </a:pPr>
            <a:endParaRPr lang="he-IL" altLang="he-IL" dirty="0" smtClean="0"/>
          </a:p>
          <a:p>
            <a:pPr marL="400050" lvl="1" indent="0">
              <a:buFontTx/>
              <a:buNone/>
            </a:pPr>
            <a:r>
              <a:rPr lang="he-IL" altLang="he-IL" dirty="0" smtClean="0"/>
              <a:t>חישוב הציון הסופי של הקורס מחושב כך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שציון הבחינה מהווה 70 אחוז, ציון </a:t>
            </a:r>
            <a:r>
              <a:rPr lang="he-IL" altLang="he-IL" dirty="0" err="1" smtClean="0"/>
              <a:t>הממ"ן</a:t>
            </a:r>
            <a:endParaRPr lang="he-IL" altLang="he-IL" dirty="0" smtClean="0"/>
          </a:p>
          <a:p>
            <a:pPr marL="400050" lvl="1" indent="0">
              <a:buFontTx/>
              <a:buNone/>
            </a:pPr>
            <a:r>
              <a:rPr lang="he-IL" altLang="he-IL" dirty="0" smtClean="0"/>
              <a:t>הראשון 10 אחוז וציון </a:t>
            </a:r>
            <a:r>
              <a:rPr lang="he-IL" altLang="he-IL" dirty="0" err="1" smtClean="0"/>
              <a:t>הממ"ן</a:t>
            </a:r>
            <a:r>
              <a:rPr lang="he-IL" altLang="he-IL" dirty="0" smtClean="0"/>
              <a:t> השני 20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אחוז.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כתבו תכנית הקולטת את ציון הבחינה ושני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ציוני הממנים (כציונים שלמים). על התכנית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לחשב ולהדפיס את ציון הסופי של הקורס.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כותרת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7</a:t>
            </a:r>
            <a:endParaRPr lang="he-IL" altLang="he-IL" dirty="0" smtClean="0"/>
          </a:p>
        </p:txBody>
      </p:sp>
      <p:sp>
        <p:nvSpPr>
          <p:cNvPr id="2867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he-IL" altLang="he-IL" dirty="0" smtClean="0"/>
              <a:t>מספר </a:t>
            </a:r>
            <a:r>
              <a:rPr lang="he-IL" altLang="he-IL" dirty="0" smtClean="0"/>
              <a:t>פלינדרום - </a:t>
            </a:r>
            <a:r>
              <a:rPr lang="en-US" altLang="he-IL" b="1" dirty="0" smtClean="0"/>
              <a:t>Palindrome </a:t>
            </a:r>
            <a:r>
              <a:rPr lang="he-IL" altLang="he-IL" b="1" dirty="0" smtClean="0"/>
              <a:t> </a:t>
            </a:r>
            <a:r>
              <a:rPr lang="he-IL" altLang="he-IL" dirty="0" smtClean="0"/>
              <a:t>הנו מספר (או ביטוי)</a:t>
            </a:r>
            <a:endParaRPr lang="he-IL" altLang="he-IL" dirty="0" smtClean="0"/>
          </a:p>
          <a:p>
            <a:pPr marL="400050" lvl="1" indent="0">
              <a:buFontTx/>
              <a:buNone/>
            </a:pPr>
            <a:r>
              <a:rPr lang="he-IL" altLang="he-IL" dirty="0" smtClean="0"/>
              <a:t>אשר ניתן לקרוא אותו מימין לשמאל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ומשמאל לימין בצורה זהה.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לדוגמה המספר 373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כתבו תכנית הקולטת מספר תלת ספרתי. על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התכנית לבדוק ולהדפיס האם המספר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פלינדרום או לא.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כותרת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8</a:t>
            </a:r>
            <a:endParaRPr lang="he-IL" altLang="he-IL" dirty="0" smtClean="0"/>
          </a:p>
        </p:txBody>
      </p:sp>
      <p:sp>
        <p:nvSpPr>
          <p:cNvPr id="29699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he-IL" altLang="he-IL" dirty="0" smtClean="0"/>
              <a:t>במחשבון </a:t>
            </a:r>
            <a:r>
              <a:rPr lang="he-IL" altLang="he-IL" dirty="0" smtClean="0"/>
              <a:t>בסיסי קיימות 2 פעולות: פלוס (+) ומינוס (-).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כתבו תכנית הקולטת שני מספרים שלמים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ותו עבור פעולה חשבונית + או -.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על התכנית לחשב ולהדפיס את תוצאת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החישוב על פי הפעולה. בעבור פעולת מינוס יש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להחסיר את המספר הראשון במספר השני.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לדוגמה, אם נקלטו שני המספרים 5 ו- 3 ופעולה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חשבונית + יש להדפיס 8 , אם נקלטה הפעולה –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יש להדפיס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כותרת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9</a:t>
            </a:r>
            <a:endParaRPr lang="he-IL" altLang="he-IL" dirty="0" smtClean="0"/>
          </a:p>
        </p:txBody>
      </p:sp>
      <p:sp>
        <p:nvSpPr>
          <p:cNvPr id="3072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he-IL" altLang="he-IL" dirty="0" smtClean="0"/>
              <a:t>במחשבון </a:t>
            </a:r>
            <a:r>
              <a:rPr lang="he-IL" altLang="he-IL" dirty="0" smtClean="0"/>
              <a:t>בסיסי קיימות 4 פעולות: פלוס +, מינוס -, 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כפל * וחילוק /.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כתבו תכנית הקולטת שני מספרים שלמים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ותו עבור פעולה חשבונית.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על התכנית לחשב ולהדפיס את תוצאת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החישוב על פי הפעולה.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לכל תו פעולה שגוי תינתן הודעה מתאימה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ותוצאת חישוב אפס.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כותרת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endParaRPr lang="he-IL" altLang="he-IL" smtClean="0"/>
          </a:p>
        </p:txBody>
      </p:sp>
      <p:sp>
        <p:nvSpPr>
          <p:cNvPr id="3174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e-IL" altLang="he-IL" smtClean="0"/>
              <a:t>תכנית 9 :</a:t>
            </a:r>
          </a:p>
          <a:p>
            <a:pPr marL="400050" lvl="1" indent="0">
              <a:buFontTx/>
              <a:buNone/>
            </a:pPr>
            <a:r>
              <a:rPr lang="he-IL" altLang="he-IL" smtClean="0"/>
              <a:t>במכרז לרכישת מוצר זוכה הצעת המחיר</a:t>
            </a:r>
          </a:p>
          <a:p>
            <a:pPr marL="400050" lvl="1" indent="0">
              <a:buFontTx/>
              <a:buNone/>
            </a:pPr>
            <a:r>
              <a:rPr lang="he-IL" altLang="he-IL" smtClean="0"/>
              <a:t>הגבוהה ביותר.</a:t>
            </a:r>
          </a:p>
          <a:p>
            <a:pPr marL="400050" lvl="1" indent="0">
              <a:buFontTx/>
              <a:buNone/>
            </a:pPr>
            <a:r>
              <a:rPr lang="he-IL" altLang="he-IL" smtClean="0"/>
              <a:t>במרכז הוצעו 3 הצעות מחיר.</a:t>
            </a:r>
          </a:p>
          <a:p>
            <a:pPr marL="400050" lvl="1" indent="0">
              <a:buFontTx/>
              <a:buNone/>
            </a:pPr>
            <a:r>
              <a:rPr lang="he-IL" altLang="he-IL" smtClean="0"/>
              <a:t>כתבו תכנית הקולטת את שלוש הצעות</a:t>
            </a:r>
          </a:p>
          <a:p>
            <a:pPr marL="400050" lvl="1" indent="0">
              <a:buFontTx/>
              <a:buNone/>
            </a:pPr>
            <a:r>
              <a:rPr lang="he-IL" altLang="he-IL" smtClean="0"/>
              <a:t>המחיר ,הניחו כי ההצעות שונות זו מזו.</a:t>
            </a:r>
          </a:p>
          <a:p>
            <a:pPr marL="400050" lvl="1" indent="0">
              <a:buFontTx/>
              <a:buNone/>
            </a:pPr>
            <a:r>
              <a:rPr lang="he-IL" altLang="he-IL" smtClean="0"/>
              <a:t>על התכנית לבדוק ולהדפיס את הצעת</a:t>
            </a:r>
          </a:p>
          <a:p>
            <a:pPr marL="400050" lvl="1" indent="0">
              <a:buFontTx/>
              <a:buNone/>
            </a:pPr>
            <a:r>
              <a:rPr lang="he-IL" altLang="he-IL" smtClean="0"/>
              <a:t>המחיר הזוכה.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כותרת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10</a:t>
            </a:r>
            <a:endParaRPr lang="he-IL" altLang="he-IL" dirty="0" smtClean="0"/>
          </a:p>
        </p:txBody>
      </p:sp>
      <p:sp>
        <p:nvSpPr>
          <p:cNvPr id="32771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400050" lvl="1" indent="0">
              <a:buFontTx/>
              <a:buNone/>
            </a:pPr>
            <a:endParaRPr lang="he-IL" altLang="he-IL" dirty="0" smtClean="0"/>
          </a:p>
          <a:p>
            <a:pPr marL="400050" lvl="1" indent="0">
              <a:buFontTx/>
              <a:buNone/>
            </a:pPr>
            <a:r>
              <a:rPr lang="he-IL" altLang="he-IL" dirty="0" smtClean="0"/>
              <a:t>המספר </a:t>
            </a:r>
            <a:r>
              <a:rPr lang="he-IL" altLang="he-IL" dirty="0" smtClean="0"/>
              <a:t>512 עונה על התנאי הבא: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אם </a:t>
            </a:r>
            <a:r>
              <a:rPr lang="he-IL" altLang="he-IL" dirty="0" err="1" smtClean="0"/>
              <a:t>סוכמים</a:t>
            </a:r>
            <a:r>
              <a:rPr lang="he-IL" altLang="he-IL" dirty="0" smtClean="0"/>
              <a:t> את ספרותיו ומעלים מספר זה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בחזקת 3 מגיעים למספר עצמו.  5+1+2 = 8 , 3^8= 512 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כתבו תכנית הקולטת מספר תלת ספרתי. על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התכנית להדפיס הודעה מתאימה האם</a:t>
            </a:r>
          </a:p>
          <a:p>
            <a:pPr marL="400050" lvl="1" indent="0">
              <a:buFontTx/>
              <a:buNone/>
            </a:pPr>
            <a:r>
              <a:rPr lang="he-IL" altLang="he-IL" dirty="0" smtClean="0"/>
              <a:t>המספר עונה על התנאי או לא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11</a:t>
            </a:r>
            <a:endParaRPr lang="he-IL" dirty="0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801" y="1772816"/>
            <a:ext cx="868667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11 המשך</a:t>
            </a:r>
            <a:endParaRPr lang="he-IL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55155"/>
            <a:ext cx="8648665" cy="377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smtClean="0"/>
              <a:t>אופרטורים בוליאניים</a:t>
            </a:r>
            <a:endParaRPr lang="en-US" altLang="he-IL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r>
              <a:rPr lang="he-IL" altLang="he-IL" smtClean="0"/>
              <a:t>אופרטורים בולאניים עונים באופן בוליאני על שאלות "האם?":</a:t>
            </a:r>
            <a:r>
              <a:rPr lang="en-US" altLang="he-IL" smtClean="0"/>
              <a:t/>
            </a:r>
            <a:br>
              <a:rPr lang="en-US" altLang="he-IL" smtClean="0"/>
            </a:br>
            <a:endParaRPr lang="en-US" altLang="he-IL" smtClean="0"/>
          </a:p>
          <a:p>
            <a:r>
              <a:rPr lang="en-US" altLang="he-IL" smtClean="0"/>
              <a:t>a</a:t>
            </a:r>
            <a:r>
              <a:rPr lang="he-IL" altLang="he-IL" smtClean="0"/>
              <a:t> גדול מ - </a:t>
            </a:r>
            <a:r>
              <a:rPr lang="en-US" altLang="he-IL" smtClean="0"/>
              <a:t>b</a:t>
            </a:r>
            <a:r>
              <a:rPr lang="he-IL" altLang="he-IL" smtClean="0"/>
              <a:t> </a:t>
            </a:r>
            <a:r>
              <a:rPr lang="en-US" altLang="he-IL" smtClean="0"/>
              <a:t>             :</a:t>
            </a:r>
            <a:r>
              <a:rPr lang="he-IL" altLang="he-IL" smtClean="0"/>
              <a:t> </a:t>
            </a:r>
            <a:r>
              <a:rPr lang="en-US" altLang="he-IL" b="1" smtClean="0"/>
              <a:t>a &gt; b</a:t>
            </a:r>
          </a:p>
          <a:p>
            <a:r>
              <a:rPr lang="en-US" altLang="he-IL" smtClean="0"/>
              <a:t>a</a:t>
            </a:r>
            <a:r>
              <a:rPr lang="he-IL" altLang="he-IL" smtClean="0"/>
              <a:t> גדול או שווה ל </a:t>
            </a:r>
            <a:r>
              <a:rPr lang="en-US" altLang="he-IL" smtClean="0"/>
              <a:t>b</a:t>
            </a:r>
            <a:r>
              <a:rPr lang="he-IL" altLang="he-IL" smtClean="0"/>
              <a:t> :      </a:t>
            </a:r>
            <a:r>
              <a:rPr lang="en-US" altLang="he-IL" b="1" smtClean="0"/>
              <a:t>a &gt;= b</a:t>
            </a:r>
            <a:endParaRPr lang="he-IL" altLang="he-IL" b="1" smtClean="0"/>
          </a:p>
          <a:p>
            <a:r>
              <a:rPr lang="en-US" altLang="he-IL" smtClean="0"/>
              <a:t>a</a:t>
            </a:r>
            <a:r>
              <a:rPr lang="he-IL" altLang="he-IL" smtClean="0"/>
              <a:t> קטן מ - </a:t>
            </a:r>
            <a:r>
              <a:rPr lang="en-US" altLang="he-IL" smtClean="0"/>
              <a:t>b</a:t>
            </a:r>
            <a:r>
              <a:rPr lang="he-IL" altLang="he-IL" smtClean="0"/>
              <a:t> </a:t>
            </a:r>
            <a:r>
              <a:rPr lang="en-US" altLang="he-IL" smtClean="0"/>
              <a:t>              :</a:t>
            </a:r>
            <a:r>
              <a:rPr lang="he-IL" altLang="he-IL" smtClean="0"/>
              <a:t> </a:t>
            </a:r>
            <a:r>
              <a:rPr lang="en-US" altLang="he-IL" b="1" smtClean="0"/>
              <a:t>a &lt; b</a:t>
            </a:r>
          </a:p>
          <a:p>
            <a:r>
              <a:rPr lang="en-US" altLang="he-IL" smtClean="0"/>
              <a:t>a</a:t>
            </a:r>
            <a:r>
              <a:rPr lang="he-IL" altLang="he-IL" smtClean="0"/>
              <a:t> קטן או שווה ל </a:t>
            </a:r>
            <a:r>
              <a:rPr lang="en-US" altLang="he-IL" smtClean="0"/>
              <a:t>b</a:t>
            </a:r>
            <a:r>
              <a:rPr lang="he-IL" altLang="he-IL" smtClean="0"/>
              <a:t> :    </a:t>
            </a:r>
            <a:r>
              <a:rPr lang="en-US" altLang="he-IL" smtClean="0"/>
              <a:t> </a:t>
            </a:r>
            <a:r>
              <a:rPr lang="he-IL" altLang="he-IL" smtClean="0"/>
              <a:t>  </a:t>
            </a:r>
            <a:r>
              <a:rPr lang="en-US" altLang="he-IL" b="1" smtClean="0"/>
              <a:t>a &lt;= b</a:t>
            </a:r>
          </a:p>
          <a:p>
            <a:r>
              <a:rPr lang="en-US" altLang="he-IL" smtClean="0"/>
              <a:t>a</a:t>
            </a:r>
            <a:r>
              <a:rPr lang="he-IL" altLang="he-IL" smtClean="0"/>
              <a:t> שווה ל </a:t>
            </a:r>
            <a:r>
              <a:rPr lang="en-US" altLang="he-IL" smtClean="0"/>
              <a:t>b</a:t>
            </a:r>
            <a:r>
              <a:rPr lang="he-IL" altLang="he-IL" smtClean="0"/>
              <a:t> :  </a:t>
            </a:r>
            <a:r>
              <a:rPr lang="en-US" altLang="he-IL" b="1" smtClean="0"/>
              <a:t>a == b</a:t>
            </a:r>
            <a:r>
              <a:rPr lang="en-US" altLang="he-IL" smtClean="0"/>
              <a:t>              </a:t>
            </a:r>
          </a:p>
          <a:p>
            <a:r>
              <a:rPr lang="en-US" altLang="he-IL" smtClean="0"/>
              <a:t>a</a:t>
            </a:r>
            <a:r>
              <a:rPr lang="he-IL" altLang="he-IL" smtClean="0"/>
              <a:t> שונה מ </a:t>
            </a:r>
            <a:r>
              <a:rPr lang="en-US" altLang="he-IL" smtClean="0"/>
              <a:t>b</a:t>
            </a:r>
            <a:r>
              <a:rPr lang="he-IL" altLang="he-IL" smtClean="0"/>
              <a:t> :  </a:t>
            </a:r>
            <a:r>
              <a:rPr lang="en-US" altLang="he-IL" b="1" smtClean="0"/>
              <a:t>a != b</a:t>
            </a:r>
            <a:r>
              <a:rPr lang="en-US" altLang="he-IL" smtClean="0"/>
              <a:t>              </a:t>
            </a:r>
          </a:p>
          <a:p>
            <a:endParaRPr lang="en-US" altLang="he-IL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r>
              <a:rPr lang="he-IL" dirty="0" smtClean="0"/>
              <a:t>תרגיל 12</a:t>
            </a:r>
            <a:endParaRPr lang="he-IL" dirty="0"/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83391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95288" y="-27384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1 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r>
              <a:rPr lang="he-IL" altLang="he-IL" smtClean="0"/>
              <a:t>כתוב תוכנית לחישוב ציון בגרות משוכלל לפי ציון מבחן ומספר יחידות הלימוד. שיטת החישוב היא: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he-IL" altLang="he-IL" smtClean="0"/>
              <a:t>עבור 5 יח"ל יש בונוס של  25 נקודות, 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he-IL" altLang="he-IL" smtClean="0"/>
              <a:t>עבור 4 יח"ל יש בונוס של 15 נקודות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he-IL" altLang="he-IL" smtClean="0"/>
              <a:t>ועבור </a:t>
            </a:r>
            <a:r>
              <a:rPr lang="en-US" altLang="he-IL" smtClean="0"/>
              <a:t>1- 3</a:t>
            </a:r>
            <a:r>
              <a:rPr lang="he-IL" altLang="he-IL" smtClean="0"/>
              <a:t> יח"ל אין בונוס כלל.</a:t>
            </a:r>
          </a:p>
          <a:p>
            <a:r>
              <a:rPr lang="he-IL" altLang="he-IL" smtClean="0"/>
              <a:t>עבור ציון 80 ב- 5 יח"ל הציון המשוכלל יהיה </a:t>
            </a:r>
            <a:r>
              <a:rPr lang="en-US" altLang="he-IL" smtClean="0"/>
              <a:t>80 + 25 = 105</a:t>
            </a:r>
            <a:endParaRPr lang="he-IL" altLang="he-IL" smtClean="0"/>
          </a:p>
          <a:p>
            <a:r>
              <a:rPr lang="he-IL" altLang="he-IL" smtClean="0"/>
              <a:t>עבור ציון 95 ב- 4 יח"ל הציון המשוכלל יהיה </a:t>
            </a:r>
            <a:r>
              <a:rPr lang="en-US" altLang="he-IL" smtClean="0"/>
              <a:t>95 + 15 = 110</a:t>
            </a:r>
          </a:p>
          <a:p>
            <a:r>
              <a:rPr lang="he-IL" altLang="he-IL" smtClean="0"/>
              <a:t>עבור ציון 95 ב- 3 יח"ל הציון המשוכלל יהיה </a:t>
            </a:r>
            <a:r>
              <a:rPr lang="en-US" altLang="he-IL" smtClean="0"/>
              <a:t>95 + 0   = 95  </a:t>
            </a:r>
          </a:p>
          <a:p>
            <a:r>
              <a:rPr lang="he-IL" altLang="he-IL" b="1" smtClean="0"/>
              <a:t>מה נעשה ?</a:t>
            </a:r>
            <a:endParaRPr lang="en-US" altLang="he-IL" b="1" smtClean="0"/>
          </a:p>
          <a:p>
            <a:endParaRPr lang="en-US" altLang="he-IL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</a:t>
            </a:r>
            <a:r>
              <a:rPr lang="he-IL" altLang="he-IL" dirty="0" smtClean="0"/>
              <a:t>1 - </a:t>
            </a:r>
            <a:r>
              <a:rPr lang="he-IL" altLang="he-IL" dirty="0" smtClean="0"/>
              <a:t>התוכנית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616575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import java.util.Scanner;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public class BagrutFinal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he-IL" altLang="he-IL" sz="1800" b="1" smtClean="0"/>
              <a:t>}</a:t>
            </a:r>
            <a:endParaRPr lang="en-US" altLang="he-IL" sz="1800" b="1" smtClean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public static void main (String[]args)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    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Scanner scan=new Scanner(System.in);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int grade, points;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System.out.println("Please enter your grade");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grade=scan.nextInt();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System.out.println("Please enter number of points");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points=scan.nextInt();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</a:t>
            </a:r>
            <a:r>
              <a:rPr lang="en-US" altLang="he-IL" sz="1800" b="1" smtClean="0">
                <a:solidFill>
                  <a:srgbClr val="0000FF"/>
                </a:solidFill>
              </a:rPr>
              <a:t>if(points == 5)</a:t>
            </a:r>
            <a:r>
              <a:rPr lang="en-US" altLang="he-IL" sz="1800" b="1" smtClean="0"/>
              <a:t>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	grade += 25;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</a:t>
            </a:r>
            <a:r>
              <a:rPr lang="en-US" altLang="he-IL" sz="1800" b="1" smtClean="0">
                <a:solidFill>
                  <a:srgbClr val="0000FF"/>
                </a:solidFill>
              </a:rPr>
              <a:t>if(points == 4)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	grade+= 15;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System.out.println("Your final grade is " + grade);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he-IL" altLang="he-IL" sz="1800" b="1" smtClean="0"/>
              <a:t>{            </a:t>
            </a:r>
            <a:endParaRPr lang="en-US" altLang="he-IL" sz="1800" b="1" smtClean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he-IL" altLang="he-IL" sz="1800" b="1" smtClean="0"/>
              <a:t>{</a:t>
            </a:r>
            <a:endParaRPr lang="en-US" altLang="he-IL" sz="1800" b="1" smtClean="0"/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6227763" y="1484313"/>
            <a:ext cx="2305050" cy="1223962"/>
          </a:xfrm>
          <a:prstGeom prst="wedgeRoundRectCallout">
            <a:avLst>
              <a:gd name="adj1" fmla="val -57208"/>
              <a:gd name="adj2" fmla="val 8117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e-IL" altLang="he-IL">
                <a:solidFill>
                  <a:srgbClr val="000000"/>
                </a:solidFill>
              </a:rPr>
              <a:t>הגדרת משתנים וקבלת קלט מהמשתמש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227763" y="4365625"/>
            <a:ext cx="2376487" cy="358775"/>
          </a:xfrm>
          <a:prstGeom prst="wedgeRoundRectCallout">
            <a:avLst>
              <a:gd name="adj1" fmla="val -153083"/>
              <a:gd name="adj2" fmla="val -36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e-IL" altLang="he-IL">
                <a:solidFill>
                  <a:srgbClr val="000000"/>
                </a:solidFill>
              </a:rPr>
              <a:t>קוד עבור 5 יח"ל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300788" y="5084763"/>
            <a:ext cx="2374900" cy="360362"/>
          </a:xfrm>
          <a:prstGeom prst="wedgeRoundRectCallout">
            <a:avLst>
              <a:gd name="adj1" fmla="val -153083"/>
              <a:gd name="adj2" fmla="val -366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he-IL" altLang="he-IL">
                <a:solidFill>
                  <a:srgbClr val="000000"/>
                </a:solidFill>
              </a:rPr>
              <a:t>קוד עבור 4 יח"ל</a:t>
            </a:r>
            <a:endParaRPr lang="en-US" altLang="he-IL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smtClean="0"/>
              <a:t>אופרטורים לוגיים</a:t>
            </a:r>
            <a:endParaRPr lang="en-US" altLang="he-IL" smtClean="0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0" y="1916113"/>
            <a:ext cx="2484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 &amp;&amp; (AND)</a:t>
            </a: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0" y="3284538"/>
            <a:ext cx="284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  ||  (OR)</a:t>
            </a:r>
          </a:p>
        </p:txBody>
      </p:sp>
      <p:sp>
        <p:nvSpPr>
          <p:cNvPr id="440328" name="Text Box 8"/>
          <p:cNvSpPr txBox="1">
            <a:spLocks noChangeArrowheads="1"/>
          </p:cNvSpPr>
          <p:nvPr/>
        </p:nvSpPr>
        <p:spPr bwMode="auto">
          <a:xfrm>
            <a:off x="0" y="4652963"/>
            <a:ext cx="284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  !  (NOT)</a:t>
            </a:r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5076825" y="1989138"/>
            <a:ext cx="4067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&amp;&amp; B</a:t>
            </a:r>
          </a:p>
        </p:txBody>
      </p:sp>
      <p:sp>
        <p:nvSpPr>
          <p:cNvPr id="440330" name="Text Box 10"/>
          <p:cNvSpPr txBox="1">
            <a:spLocks noChangeArrowheads="1"/>
          </p:cNvSpPr>
          <p:nvPr/>
        </p:nvSpPr>
        <p:spPr bwMode="auto">
          <a:xfrm>
            <a:off x="5003800" y="3429000"/>
            <a:ext cx="414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|| B</a:t>
            </a:r>
          </a:p>
        </p:txBody>
      </p:sp>
      <p:sp>
        <p:nvSpPr>
          <p:cNvPr id="440331" name="Rectangle 11"/>
          <p:cNvSpPr>
            <a:spLocks noChangeArrowheads="1"/>
          </p:cNvSpPr>
          <p:nvPr/>
        </p:nvSpPr>
        <p:spPr bwMode="auto">
          <a:xfrm>
            <a:off x="5076825" y="4868863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 algn="ctr">
              <a:defRPr/>
            </a:pPr>
            <a:r>
              <a:rPr 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! A</a:t>
            </a:r>
            <a:endParaRPr lang="en-US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3321" name="מציין מיקום תוכן 1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he-IL" smtClean="0"/>
          </a:p>
        </p:txBody>
      </p:sp>
      <p:sp>
        <p:nvSpPr>
          <p:cNvPr id="13322" name="מציין מיקום תוכן 19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6" grpId="0"/>
      <p:bldP spid="440327" grpId="0"/>
      <p:bldP spid="440328" grpId="0"/>
      <p:bldP spid="440329" grpId="0"/>
      <p:bldP spid="440330" grpId="0"/>
      <p:bldP spid="4403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smtClean="0"/>
              <a:t>דוגמא לשימוש באופרטורים לוגיים</a:t>
            </a:r>
            <a:endParaRPr lang="en-US" alt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r>
              <a:rPr lang="he-IL" altLang="he-IL" smtClean="0"/>
              <a:t>כתוב תוכנית המקבלת מספר שלם מהשמתמש 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he-IL" altLang="he-IL" smtClean="0"/>
              <a:t>ומדפיסה </a:t>
            </a:r>
            <a:r>
              <a:rPr lang="en-US" altLang="he-IL" b="1" smtClean="0"/>
              <a:t>OK</a:t>
            </a:r>
            <a:r>
              <a:rPr lang="he-IL" altLang="he-IL" smtClean="0"/>
              <a:t> אם הוא מספר דו ספרתי.</a:t>
            </a:r>
          </a:p>
          <a:p>
            <a:r>
              <a:rPr lang="he-IL" altLang="he-IL" b="1" smtClean="0"/>
              <a:t>מה נעשה ?</a:t>
            </a:r>
          </a:p>
          <a:p>
            <a:r>
              <a:rPr lang="he-IL" altLang="he-IL" smtClean="0"/>
              <a:t>נקלוט מספר שלם מהמשתמש</a:t>
            </a:r>
          </a:p>
          <a:p>
            <a:r>
              <a:rPr lang="he-IL" altLang="he-IL" smtClean="0"/>
              <a:t>נבדוק האם הוא גדול שווה מ 10 </a:t>
            </a:r>
            <a:r>
              <a:rPr lang="he-IL" altLang="he-IL" b="1" smtClean="0"/>
              <a:t>וגם</a:t>
            </a:r>
            <a:r>
              <a:rPr lang="he-IL" altLang="he-IL" smtClean="0"/>
              <a:t> האם הוא קטן מ- 100</a:t>
            </a:r>
            <a:r>
              <a:rPr lang="en-US" altLang="he-IL" smtClean="0"/>
              <a:t/>
            </a:r>
            <a:br>
              <a:rPr lang="en-US" altLang="he-IL" smtClean="0"/>
            </a:br>
            <a:r>
              <a:rPr lang="he-IL" altLang="he-IL" smtClean="0"/>
              <a:t>למשל:</a:t>
            </a:r>
          </a:p>
          <a:p>
            <a:pPr algn="l" rtl="0">
              <a:lnSpc>
                <a:spcPct val="150000"/>
              </a:lnSpc>
            </a:pPr>
            <a:r>
              <a:rPr lang="en-US" altLang="he-IL" sz="2400" b="1" smtClean="0"/>
              <a:t>if (10 &lt;= num &amp;&amp; num &lt;100)</a:t>
            </a:r>
          </a:p>
          <a:p>
            <a:pPr algn="l" rtl="0">
              <a:lnSpc>
                <a:spcPct val="150000"/>
              </a:lnSpc>
            </a:pPr>
            <a:r>
              <a:rPr lang="en-US" altLang="he-IL" sz="2400" b="1" smtClean="0"/>
              <a:t>if (9 &lt; num &amp;&amp; num &lt;100)</a:t>
            </a:r>
          </a:p>
          <a:p>
            <a:pPr algn="l" rtl="0">
              <a:lnSpc>
                <a:spcPct val="150000"/>
              </a:lnSpc>
            </a:pPr>
            <a:r>
              <a:rPr lang="en-US" altLang="he-IL" sz="2400" b="1" smtClean="0"/>
              <a:t>if (! (num &lt; 10 || 99 &lt; num))</a:t>
            </a:r>
          </a:p>
          <a:p>
            <a:endParaRPr lang="en-US" altLang="he-IL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תרגיל </a:t>
            </a:r>
            <a:r>
              <a:rPr lang="he-IL" altLang="he-IL" dirty="0" smtClean="0"/>
              <a:t>2 - </a:t>
            </a:r>
            <a:r>
              <a:rPr lang="en-US" altLang="he-IL" dirty="0" smtClean="0"/>
              <a:t>max</a:t>
            </a:r>
            <a:r>
              <a:rPr lang="he-IL" altLang="he-IL" dirty="0" smtClean="0"/>
              <a:t> 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r>
              <a:rPr lang="he-IL" altLang="he-IL" smtClean="0"/>
              <a:t>כתוב תוכנית המקבלת 4 מספרים מהמשתמש ומדפיסה את הגדול מביניהם.</a:t>
            </a:r>
          </a:p>
          <a:p>
            <a:r>
              <a:rPr lang="he-IL" altLang="he-IL" b="1" smtClean="0"/>
              <a:t>מה נעשה ?</a:t>
            </a:r>
          </a:p>
          <a:p>
            <a:pPr marL="914400" lvl="1" indent="-514350">
              <a:buFont typeface="Georgia" pitchFamily="18" charset="0"/>
              <a:buAutoNum type="arabicPeriod"/>
            </a:pPr>
            <a:r>
              <a:rPr lang="he-IL" altLang="he-IL" smtClean="0"/>
              <a:t>נגדיר 4 משתנים ונקבל ערכים מהמשתמש</a:t>
            </a:r>
            <a:r>
              <a:rPr lang="en-US" altLang="he-IL" smtClean="0"/>
              <a:t> </a:t>
            </a:r>
            <a:endParaRPr lang="he-IL" altLang="he-IL" smtClean="0"/>
          </a:p>
          <a:p>
            <a:pPr marL="914400" lvl="1" indent="-514350">
              <a:buFont typeface="Georgia" pitchFamily="18" charset="0"/>
              <a:buAutoNum type="arabicPeriod"/>
            </a:pPr>
            <a:r>
              <a:rPr lang="he-IL" altLang="he-IL" smtClean="0"/>
              <a:t>נבדוק ע"י השואה בין כל המספרים מי הכי גדול, כלומר</a:t>
            </a:r>
            <a:r>
              <a:rPr lang="en-US" altLang="he-IL" smtClean="0"/>
              <a:t>:</a:t>
            </a:r>
          </a:p>
          <a:p>
            <a:pPr marL="914400" lvl="1" indent="-514350">
              <a:buFont typeface="Georgia" pitchFamily="18" charset="0"/>
              <a:buAutoNum type="arabicPeriod"/>
            </a:pPr>
            <a:r>
              <a:rPr lang="he-IL" altLang="he-IL" smtClean="0"/>
              <a:t>                   </a:t>
            </a:r>
            <a:r>
              <a:rPr lang="en-US" altLang="he-IL" smtClean="0"/>
              <a:t>  if (a &gt; b &amp;&amp; a &gt; c &amp;&amp; a &gt; d)</a:t>
            </a:r>
            <a:br>
              <a:rPr lang="en-US" altLang="he-IL" smtClean="0"/>
            </a:br>
            <a:r>
              <a:rPr lang="he-IL" altLang="he-IL" smtClean="0"/>
              <a:t>                                         </a:t>
            </a:r>
            <a:r>
              <a:rPr lang="en-US" altLang="he-IL" smtClean="0"/>
              <a:t>	max = a</a:t>
            </a:r>
            <a:br>
              <a:rPr lang="en-US" altLang="he-IL" smtClean="0"/>
            </a:br>
            <a:r>
              <a:rPr lang="he-IL" altLang="he-IL" smtClean="0"/>
              <a:t>וכך עבור כל משתנה ....</a:t>
            </a:r>
          </a:p>
          <a:p>
            <a:pPr marL="914400" lvl="1" indent="-514350">
              <a:buFont typeface="Georgia" pitchFamily="18" charset="0"/>
              <a:buAutoNum type="arabicPeriod"/>
            </a:pPr>
            <a:r>
              <a:rPr lang="he-IL" altLang="he-IL" smtClean="0"/>
              <a:t>אפשרות אחרת .... ?</a:t>
            </a:r>
          </a:p>
          <a:p>
            <a:pPr marL="914400" lvl="1" indent="-514350">
              <a:buFont typeface="Georgia" pitchFamily="18" charset="0"/>
              <a:buAutoNum type="arabicPeriod"/>
            </a:pPr>
            <a:r>
              <a:rPr lang="he-IL" altLang="he-IL" smtClean="0"/>
              <a:t>נגדיר את </a:t>
            </a:r>
            <a:r>
              <a:rPr lang="en-US" altLang="he-IL" smtClean="0"/>
              <a:t>max</a:t>
            </a:r>
            <a:r>
              <a:rPr lang="he-IL" altLang="he-IL" smtClean="0"/>
              <a:t> להיות </a:t>
            </a:r>
            <a:r>
              <a:rPr lang="en-US" altLang="he-IL" smtClean="0"/>
              <a:t>a</a:t>
            </a:r>
            <a:r>
              <a:rPr lang="he-IL" altLang="he-IL" smtClean="0"/>
              <a:t> ונעבור על כל המספרים, אם יש צורך נחליף את </a:t>
            </a:r>
            <a:r>
              <a:rPr lang="en-US" altLang="he-IL" smtClean="0"/>
              <a:t>max</a:t>
            </a:r>
          </a:p>
          <a:p>
            <a:pPr marL="914400" lvl="1" indent="-514350" algn="l" rtl="0">
              <a:buFont typeface="Georgia" pitchFamily="18" charset="0"/>
              <a:buAutoNum type="arabicPeriod"/>
            </a:pPr>
            <a:endParaRPr lang="en-US" altLang="he-IL" smtClean="0"/>
          </a:p>
          <a:p>
            <a:pPr marL="914400" lvl="1" indent="-514350" algn="l" rtl="0">
              <a:buFont typeface="Georgia" pitchFamily="18" charset="0"/>
              <a:buAutoNum type="arabicPeriod"/>
            </a:pPr>
            <a:endParaRPr lang="he-IL" altLang="he-IL" smtClean="0"/>
          </a:p>
          <a:p>
            <a:endParaRPr lang="en-US" altLang="he-IL" smtClean="0"/>
          </a:p>
          <a:p>
            <a:endParaRPr lang="en-US" altLang="he-IL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he-IL" altLang="he-IL" dirty="0" smtClean="0"/>
              <a:t> תרגיל 2 - התוכנית</a:t>
            </a:r>
            <a:endParaRPr lang="en-US" alt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616575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public static void main (String[] args)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Scanner scan=new Scanner(System.in);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int  a, b, c, d, max;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System.out.println("Please enter  4 numbers ");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a = scan.nextInt();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b = scan.nextInt();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c = scan.nextInt();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d = scan.nextInt();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max = a;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if (max &lt; b)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max = b;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if (max &lt; c)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max = c;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if (max &lt; d)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	max = d;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1800" b="1" smtClean="0"/>
              <a:t>	System.out.println(“Max= “ + max);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he-IL" altLang="he-IL" sz="1800" b="1" smtClean="0"/>
              <a:t>{</a:t>
            </a:r>
            <a:endParaRPr lang="en-US" altLang="he-IL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עיצוב ברירת מחד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925</Words>
  <Application>Microsoft Office PowerPoint</Application>
  <PresentationFormat>‫הצגה על המסך (4:3)</PresentationFormat>
  <Paragraphs>340</Paragraphs>
  <Slides>30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30</vt:i4>
      </vt:variant>
    </vt:vector>
  </HeadingPairs>
  <TitlesOfParts>
    <vt:vector size="35" baseType="lpstr">
      <vt:lpstr>Arial</vt:lpstr>
      <vt:lpstr>Georgia</vt:lpstr>
      <vt:lpstr>Times New Roman</vt:lpstr>
      <vt:lpstr>עיצוב ברירת מחדל</vt:lpstr>
      <vt:lpstr>1_עיצוב ברירת מחדל</vt:lpstr>
      <vt:lpstr>מבוא למדעי המחשב ושפת Java</vt:lpstr>
      <vt:lpstr>משפטי תנאי וביטויים לוגיים</vt:lpstr>
      <vt:lpstr>אופרטורים בוליאניים</vt:lpstr>
      <vt:lpstr>תרגיל 1 </vt:lpstr>
      <vt:lpstr>תרגיל 1 - התוכנית</vt:lpstr>
      <vt:lpstr>אופרטורים לוגיים</vt:lpstr>
      <vt:lpstr>דוגמא לשימוש באופרטורים לוגיים</vt:lpstr>
      <vt:lpstr>תרגיל 2 - max </vt:lpstr>
      <vt:lpstr> תרגיל 2 - התוכנית</vt:lpstr>
      <vt:lpstr>משפטי תנאי</vt:lpstr>
      <vt:lpstr>תרגיל 3 </vt:lpstr>
      <vt:lpstr>תרגיל 3 - התוכנית</vt:lpstr>
      <vt:lpstr>תרגיל 3 - התוכנית</vt:lpstr>
      <vt:lpstr>תרגיל 4</vt:lpstr>
      <vt:lpstr>תרגיל 4 המשך.</vt:lpstr>
      <vt:lpstr>תרגיל 5</vt:lpstr>
      <vt:lpstr>משפטי תנאי מקוננים – if, else if</vt:lpstr>
      <vt:lpstr>פקודת switch</vt:lpstr>
      <vt:lpstr>תרגיל 5</vt:lpstr>
      <vt:lpstr>שקופית 20</vt:lpstr>
      <vt:lpstr>אופרטור ? :</vt:lpstr>
      <vt:lpstr>תרגיל 6</vt:lpstr>
      <vt:lpstr>תרגיל 7</vt:lpstr>
      <vt:lpstr>תרגיל 8</vt:lpstr>
      <vt:lpstr>תרגיל 9</vt:lpstr>
      <vt:lpstr>שקופית 26</vt:lpstr>
      <vt:lpstr>תרגיל 10</vt:lpstr>
      <vt:lpstr>תרגיל 11</vt:lpstr>
      <vt:lpstr>תרגיל 11 המשך</vt:lpstr>
      <vt:lpstr>תרגיל 12</vt:lpstr>
    </vt:vector>
  </TitlesOfParts>
  <Company>op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למדעי המחשב ושפת Java</dc:title>
  <dc:creator>shimon</dc:creator>
  <cp:lastModifiedBy>User</cp:lastModifiedBy>
  <cp:revision>183</cp:revision>
  <dcterms:created xsi:type="dcterms:W3CDTF">2005-10-16T09:06:18Z</dcterms:created>
  <dcterms:modified xsi:type="dcterms:W3CDTF">2017-03-27T12:36:07Z</dcterms:modified>
</cp:coreProperties>
</file>