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notesMasterIdLst>
    <p:notesMasterId r:id="rId18"/>
  </p:notesMasterIdLst>
  <p:handoutMasterIdLst>
    <p:handoutMasterId r:id="rId19"/>
  </p:handout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0" d="100"/>
          <a:sy n="120" d="100"/>
        </p:scale>
        <p:origin x="5040"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dirty="0"/>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A19057D7-29C8-4098-AA5A-D5B5080A0273}" type="datetime1">
              <a:rPr lang="he-IL" smtClean="0"/>
              <a:t>י"ז/אלול/תשפ"א</a:t>
            </a:fld>
            <a:endParaRPr lang="en-US" dirty="0"/>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97ACF5E7-ACB0-497B-A8C6-F2E617B4631D}" type="slidenum">
              <a:rPr lang="en-US" smtClean="0"/>
              <a:pPr algn="l" rtl="1"/>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487BAAEE-F7BD-4A16-8518-0FD93306B6A0}" type="datetime1">
              <a:rPr lang="he-IL" smtClean="0"/>
              <a:t>י"ז/אלול/תשפ"א</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37A705E3-E620-489D-9973-6221209A4B3B}" type="slidenum">
              <a:rPr lang="en-US" smtClean="0"/>
              <a:pPr/>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904DB13E-F722-4ED6-BB00-556651E95281}"/>
              </a:ext>
            </a:extLst>
          </p:cNvPr>
          <p:cNvSpPr/>
          <p:nvPr/>
        </p:nvSpPr>
        <p:spPr>
          <a:xfrm flipH="1">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useBgFill="1">
        <p:nvSpPr>
          <p:cNvPr id="10" name="מלבן 9"/>
          <p:cNvSpPr/>
          <p:nvPr/>
        </p:nvSpPr>
        <p:spPr>
          <a:xfrm flipH="1">
            <a:off x="1307868"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rtlCol="1"/>
          <a:lstStyle/>
          <a:p>
            <a:pPr algn="r" rtl="1"/>
            <a:endParaRPr lang="en-US"/>
          </a:p>
        </p:txBody>
      </p:sp>
      <p:sp>
        <p:nvSpPr>
          <p:cNvPr id="11" name="מלבן 10"/>
          <p:cNvSpPr/>
          <p:nvPr/>
        </p:nvSpPr>
        <p:spPr>
          <a:xfrm flipH="1">
            <a:off x="1447799" y="1411615"/>
            <a:ext cx="9296400" cy="4034770"/>
          </a:xfrm>
          <a:prstGeom prst="rect">
            <a:avLst/>
          </a:prstGeom>
          <a:noFill/>
          <a:ln w="6350" cap="sq" cmpd="sng" algn="ctr">
            <a:solidFill>
              <a:schemeClr val="tx1">
                <a:lumMod val="75000"/>
                <a:lumOff val="25000"/>
              </a:schemeClr>
            </a:solidFill>
            <a:prstDash val="solid"/>
            <a:miter lim="800000"/>
          </a:ln>
          <a:effectLst/>
        </p:spPr>
        <p:txBody>
          <a:bodyPr rtlCol="1"/>
          <a:lstStyle/>
          <a:p>
            <a:pPr algn="r" rtl="1"/>
            <a:endParaRPr lang="en-US"/>
          </a:p>
        </p:txBody>
      </p:sp>
      <p:sp>
        <p:nvSpPr>
          <p:cNvPr id="15" name="מלבן 14"/>
          <p:cNvSpPr/>
          <p:nvPr/>
        </p:nvSpPr>
        <p:spPr>
          <a:xfrm flipH="1">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grpSp>
        <p:nvGrpSpPr>
          <p:cNvPr id="7" name="קבוצה 6">
            <a:extLst>
              <a:ext uri="{FF2B5EF4-FFF2-40B4-BE49-F238E27FC236}">
                <a16:creationId xmlns:a16="http://schemas.microsoft.com/office/drawing/2014/main" id="{E26428D7-C6F3-473D-A360-A3F5C3E8728C}"/>
              </a:ext>
            </a:extLst>
          </p:cNvPr>
          <p:cNvGrpSpPr/>
          <p:nvPr/>
        </p:nvGrpSpPr>
        <p:grpSpPr>
          <a:xfrm flipH="1">
            <a:off x="5250180" y="1267730"/>
            <a:ext cx="1691640" cy="615934"/>
            <a:chOff x="5250180" y="1267730"/>
            <a:chExt cx="1691640" cy="615934"/>
          </a:xfrm>
        </p:grpSpPr>
        <p:cxnSp>
          <p:nvCxnSpPr>
            <p:cNvPr id="17" name="מחבר ישר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כותרת 1"/>
          <p:cNvSpPr>
            <a:spLocks noGrp="1"/>
          </p:cNvSpPr>
          <p:nvPr>
            <p:ph type="ctrTitle"/>
          </p:nvPr>
        </p:nvSpPr>
        <p:spPr>
          <a:xfrm flipH="1">
            <a:off x="1629101" y="2244830"/>
            <a:ext cx="8933796" cy="2437232"/>
          </a:xfrm>
        </p:spPr>
        <p:txBody>
          <a:bodyPr tIns="45720" bIns="45720" rtlCol="1" anchor="ctr">
            <a:normAutofit/>
          </a:bodyPr>
          <a:lstStyle>
            <a:lvl1pPr algn="ctr" rtl="1">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1"/>
            <a:r>
              <a:rPr lang="he-IL"/>
              <a:t>לחץ כדי לערוך סגנון כותרת של תבנית בסיס</a:t>
            </a:r>
            <a:endParaRPr lang="en-US" dirty="0"/>
          </a:p>
        </p:txBody>
      </p:sp>
      <p:sp>
        <p:nvSpPr>
          <p:cNvPr id="3" name="כותרת משנה 2"/>
          <p:cNvSpPr>
            <a:spLocks noGrp="1"/>
          </p:cNvSpPr>
          <p:nvPr>
            <p:ph type="subTitle" idx="1"/>
          </p:nvPr>
        </p:nvSpPr>
        <p:spPr>
          <a:xfrm flipH="1">
            <a:off x="1626053" y="4682062"/>
            <a:ext cx="8936846" cy="457201"/>
          </a:xfrm>
        </p:spPr>
        <p:txBody>
          <a:bodyPr rtlCol="1">
            <a:normAutofit/>
          </a:bodyPr>
          <a:lstStyle>
            <a:lvl1pPr marL="0" indent="0" algn="ctr" rtl="1">
              <a:spcBef>
                <a:spcPts val="0"/>
              </a:spcBef>
              <a:buNone/>
              <a:defRPr sz="1800" spc="80" baseline="0">
                <a:solidFill>
                  <a:schemeClr val="tx1">
                    <a:lumMod val="95000"/>
                    <a:lumOff val="5000"/>
                  </a:schemeClr>
                </a:solidFill>
              </a:defRPr>
            </a:lvl1pPr>
            <a:lvl2pPr marL="457200" indent="0" algn="ctr" rtl="1">
              <a:buNone/>
              <a:defRPr sz="1600"/>
            </a:lvl2pPr>
            <a:lvl3pPr marL="914400" indent="0" algn="ctr" rtl="1">
              <a:buNone/>
              <a:defRPr sz="16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he-IL"/>
              <a:t>לחץ כדי לערוך סגנון כותרת משנה של תבנית בסיס</a:t>
            </a:r>
            <a:endParaRPr lang="en-US" dirty="0"/>
          </a:p>
        </p:txBody>
      </p:sp>
      <p:sp>
        <p:nvSpPr>
          <p:cNvPr id="20" name="מציין מיקום של תאריך 19"/>
          <p:cNvSpPr>
            <a:spLocks noGrp="1"/>
          </p:cNvSpPr>
          <p:nvPr>
            <p:ph type="dt" sz="half" idx="10"/>
          </p:nvPr>
        </p:nvSpPr>
        <p:spPr>
          <a:xfrm flipH="1">
            <a:off x="5318760" y="1341256"/>
            <a:ext cx="1554480" cy="485546"/>
          </a:xfrm>
        </p:spPr>
        <p:txBody>
          <a:bodyPr rtlCol="1"/>
          <a:lstStyle>
            <a:lvl1pPr algn="ctr" rtl="1">
              <a:defRPr sz="1300" spc="0" baseline="0">
                <a:solidFill>
                  <a:srgbClr val="FFFFFF"/>
                </a:solidFill>
                <a:latin typeface="+mn-lt"/>
              </a:defRPr>
            </a:lvl1pPr>
          </a:lstStyle>
          <a:p>
            <a:pPr rtl="1"/>
            <a:fld id="{BF7160C1-15A3-436B-BE8D-A4D9E0EAAE91}" type="datetime1">
              <a:rPr lang="he-IL" smtClean="0"/>
              <a:t>י"ז/אלול/תשפ"א</a:t>
            </a:fld>
            <a:endParaRPr lang="en-US" dirty="0"/>
          </a:p>
        </p:txBody>
      </p:sp>
      <p:sp>
        <p:nvSpPr>
          <p:cNvPr id="21" name="מציין מיקום של כותרת תחתונה 20"/>
          <p:cNvSpPr>
            <a:spLocks noGrp="1"/>
          </p:cNvSpPr>
          <p:nvPr>
            <p:ph type="ftr" sz="quarter" idx="11"/>
          </p:nvPr>
        </p:nvSpPr>
        <p:spPr>
          <a:xfrm flipH="1">
            <a:off x="4832605" y="5177408"/>
            <a:ext cx="5730295" cy="228600"/>
          </a:xfrm>
        </p:spPr>
        <p:txBody>
          <a:bodyPr rtlCol="1"/>
          <a:lstStyle>
            <a:lvl1pPr algn="r" rtl="1">
              <a:defRPr>
                <a:solidFill>
                  <a:schemeClr val="tx1">
                    <a:lumMod val="85000"/>
                    <a:lumOff val="15000"/>
                  </a:schemeClr>
                </a:solidFill>
              </a:defRPr>
            </a:lvl1pPr>
          </a:lstStyle>
          <a:p>
            <a:pPr rtl="1"/>
            <a:endParaRPr lang="en-US" dirty="0"/>
          </a:p>
        </p:txBody>
      </p:sp>
      <p:sp>
        <p:nvSpPr>
          <p:cNvPr id="22" name="מציין מיקום של מספר שקופית 21"/>
          <p:cNvSpPr>
            <a:spLocks noGrp="1"/>
          </p:cNvSpPr>
          <p:nvPr>
            <p:ph type="sldNum" sz="quarter" idx="12"/>
          </p:nvPr>
        </p:nvSpPr>
        <p:spPr>
          <a:xfrm flipH="1">
            <a:off x="1629100" y="5177408"/>
            <a:ext cx="1955980" cy="228600"/>
          </a:xfrm>
        </p:spPr>
        <p:txBody>
          <a:bodyPr rtlCol="1"/>
          <a:lstStyle>
            <a:lvl1pPr algn="r" rtl="1">
              <a:defRPr>
                <a:solidFill>
                  <a:schemeClr val="tx1">
                    <a:lumMod val="85000"/>
                    <a:lumOff val="15000"/>
                  </a:schemeClr>
                </a:solidFill>
              </a:defRPr>
            </a:lvl1pPr>
          </a:lstStyle>
          <a:p>
            <a:pPr rtl="1"/>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66800" y="642594"/>
            <a:ext cx="10058400" cy="1371600"/>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1066800" y="2103120"/>
            <a:ext cx="10058400" cy="3849624"/>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של תאריך 3"/>
          <p:cNvSpPr>
            <a:spLocks noGrp="1"/>
          </p:cNvSpPr>
          <p:nvPr>
            <p:ph type="dt" sz="half" idx="10"/>
          </p:nvPr>
        </p:nvSpPr>
        <p:spPr>
          <a:xfrm flipH="1">
            <a:off x="2042161" y="6035040"/>
            <a:ext cx="2893045" cy="365760"/>
          </a:xfrm>
        </p:spPr>
        <p:txBody>
          <a:bodyPr rtlCol="1"/>
          <a:lstStyle>
            <a:lvl1pPr algn="r" rtl="1">
              <a:defRPr/>
            </a:lvl1pPr>
          </a:lstStyle>
          <a:p>
            <a:pPr rtl="1"/>
            <a:fld id="{9E18CD11-5483-4186-9C9D-D99E7FE92433}" type="datetime1">
              <a:rPr lang="he-IL" smtClean="0"/>
              <a:t>י"ז/אלול/תשפ"א</a:t>
            </a:fld>
            <a:endParaRPr lang="en-US"/>
          </a:p>
        </p:txBody>
      </p:sp>
      <p:sp>
        <p:nvSpPr>
          <p:cNvPr id="5" name="מציין מיקום של כותרת תחתונה 4"/>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6" name="מציין מיקום של מספר שקופית 5"/>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rot="10800000" flipH="1">
            <a:off x="838200" y="762000"/>
            <a:ext cx="2362200" cy="5257800"/>
          </a:xfrm>
        </p:spPr>
        <p:txBody>
          <a:bodyPr vert="eaVert"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3276600" y="762000"/>
            <a:ext cx="8077200" cy="5257800"/>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של תאריך 3"/>
          <p:cNvSpPr>
            <a:spLocks noGrp="1"/>
          </p:cNvSpPr>
          <p:nvPr>
            <p:ph type="dt" sz="half" idx="10"/>
          </p:nvPr>
        </p:nvSpPr>
        <p:spPr>
          <a:xfrm flipH="1">
            <a:off x="2042161" y="6035040"/>
            <a:ext cx="2893045" cy="365760"/>
          </a:xfrm>
        </p:spPr>
        <p:txBody>
          <a:bodyPr rtlCol="1"/>
          <a:lstStyle>
            <a:lvl1pPr algn="r" rtl="1">
              <a:defRPr/>
            </a:lvl1pPr>
          </a:lstStyle>
          <a:p>
            <a:pPr rtl="1"/>
            <a:fld id="{8128C7A3-6078-4E1D-A45D-7F8EB763EDD3}" type="datetime1">
              <a:rPr lang="he-IL" smtClean="0"/>
              <a:t>י"ז/אלול/תשפ"א</a:t>
            </a:fld>
            <a:endParaRPr lang="en-US"/>
          </a:p>
        </p:txBody>
      </p:sp>
      <p:sp>
        <p:nvSpPr>
          <p:cNvPr id="5" name="מציין מיקום של כותרת תחתונה 4"/>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6" name="מציין מיקום של מספר שקופית 5"/>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66800" y="642594"/>
            <a:ext cx="10058400" cy="1371600"/>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1066800" y="2103120"/>
            <a:ext cx="10058400" cy="3849624"/>
          </a:xfrm>
        </p:spPr>
        <p:txBody>
          <a:bodyPr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של תאריך 3"/>
          <p:cNvSpPr>
            <a:spLocks noGrp="1"/>
          </p:cNvSpPr>
          <p:nvPr>
            <p:ph type="dt" sz="half" idx="10"/>
          </p:nvPr>
        </p:nvSpPr>
        <p:spPr>
          <a:xfrm flipH="1">
            <a:off x="2042161" y="6035040"/>
            <a:ext cx="2893045" cy="365760"/>
          </a:xfrm>
        </p:spPr>
        <p:txBody>
          <a:bodyPr rtlCol="1"/>
          <a:lstStyle>
            <a:lvl1pPr algn="r" rtl="1">
              <a:defRPr/>
            </a:lvl1pPr>
          </a:lstStyle>
          <a:p>
            <a:pPr rtl="1"/>
            <a:fld id="{B2AC4221-72F6-45F6-B2F2-4BE5E859C5B9}" type="datetime1">
              <a:rPr lang="he-IL" smtClean="0"/>
              <a:t>י"ז/אלול/תשפ"א</a:t>
            </a:fld>
            <a:endParaRPr lang="en-US"/>
          </a:p>
        </p:txBody>
      </p:sp>
      <p:sp>
        <p:nvSpPr>
          <p:cNvPr id="5" name="מציין מיקום של כותרת תחתונה 4"/>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6" name="מציין מיקום של מספר שקופית 5"/>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15" name="מלבן 14">
            <a:extLst>
              <a:ext uri="{FF2B5EF4-FFF2-40B4-BE49-F238E27FC236}">
                <a16:creationId xmlns:a16="http://schemas.microsoft.com/office/drawing/2014/main" id="{0A4A1889-E37C-4EC3-9E41-9DAD221CF389}"/>
              </a:ext>
            </a:extLst>
          </p:cNvPr>
          <p:cNvSpPr/>
          <p:nvPr/>
        </p:nvSpPr>
        <p:spPr>
          <a:xfrm flipH="1">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useBgFill="1">
        <p:nvSpPr>
          <p:cNvPr id="23" name="מלבן 22"/>
          <p:cNvSpPr/>
          <p:nvPr/>
        </p:nvSpPr>
        <p:spPr>
          <a:xfrm flipH="1">
            <a:off x="1307868"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rtlCol="1"/>
          <a:lstStyle/>
          <a:p>
            <a:pPr algn="r" rtl="1"/>
            <a:endParaRPr lang="en-US"/>
          </a:p>
        </p:txBody>
      </p:sp>
      <p:sp>
        <p:nvSpPr>
          <p:cNvPr id="24" name="מלבן 23"/>
          <p:cNvSpPr/>
          <p:nvPr/>
        </p:nvSpPr>
        <p:spPr>
          <a:xfrm flipH="1">
            <a:off x="1447799" y="1411615"/>
            <a:ext cx="9296400" cy="4034770"/>
          </a:xfrm>
          <a:prstGeom prst="rect">
            <a:avLst/>
          </a:prstGeom>
          <a:noFill/>
          <a:ln w="6350" cap="sq" cmpd="sng" algn="ctr">
            <a:solidFill>
              <a:schemeClr val="tx1">
                <a:lumMod val="75000"/>
                <a:lumOff val="25000"/>
              </a:schemeClr>
            </a:solidFill>
            <a:prstDash val="solid"/>
            <a:miter lim="800000"/>
          </a:ln>
          <a:effectLst/>
        </p:spPr>
        <p:txBody>
          <a:bodyPr rtlCol="1"/>
          <a:lstStyle/>
          <a:p>
            <a:pPr algn="r" rtl="1"/>
            <a:endParaRPr lang="en-US"/>
          </a:p>
        </p:txBody>
      </p:sp>
      <p:sp>
        <p:nvSpPr>
          <p:cNvPr id="30" name="מלבן 29"/>
          <p:cNvSpPr/>
          <p:nvPr/>
        </p:nvSpPr>
        <p:spPr>
          <a:xfrm flipH="1">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1629156" y="2275165"/>
            <a:ext cx="8933688" cy="2406895"/>
          </a:xfrm>
        </p:spPr>
        <p:txBody>
          <a:bodyPr rtlCol="1" anchor="ctr">
            <a:normAutofit/>
          </a:bodyPr>
          <a:lstStyle>
            <a:lvl1pPr algn="ctr" rtl="1">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1"/>
            <a:r>
              <a:rPr lang="he-IL"/>
              <a:t>לחץ כדי לערוך סגנון כותרת של תבנית בסיס</a:t>
            </a:r>
            <a:endParaRPr lang="en-US" dirty="0"/>
          </a:p>
        </p:txBody>
      </p:sp>
      <p:grpSp>
        <p:nvGrpSpPr>
          <p:cNvPr id="16" name="קבוצה 15">
            <a:extLst>
              <a:ext uri="{FF2B5EF4-FFF2-40B4-BE49-F238E27FC236}">
                <a16:creationId xmlns:a16="http://schemas.microsoft.com/office/drawing/2014/main" id="{1683EB04-C23E-490C-A1A6-030CF79D23C8}"/>
              </a:ext>
            </a:extLst>
          </p:cNvPr>
          <p:cNvGrpSpPr/>
          <p:nvPr/>
        </p:nvGrpSpPr>
        <p:grpSpPr>
          <a:xfrm flipH="1">
            <a:off x="5250180" y="1267730"/>
            <a:ext cx="1691640" cy="615934"/>
            <a:chOff x="5250180" y="1267730"/>
            <a:chExt cx="1691640" cy="615934"/>
          </a:xfrm>
        </p:grpSpPr>
        <p:cxnSp>
          <p:nvCxnSpPr>
            <p:cNvPr id="17" name="מחבר ישר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מחבר ישר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מחבר ישר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מציין מיקום טקסט 2"/>
          <p:cNvSpPr>
            <a:spLocks noGrp="1"/>
          </p:cNvSpPr>
          <p:nvPr>
            <p:ph type="body" idx="1"/>
          </p:nvPr>
        </p:nvSpPr>
        <p:spPr>
          <a:xfrm flipH="1">
            <a:off x="1623060" y="4682062"/>
            <a:ext cx="8939784" cy="457200"/>
          </a:xfrm>
        </p:spPr>
        <p:txBody>
          <a:bodyPr rtlCol="1" anchor="t">
            <a:normAutofit/>
          </a:bodyPr>
          <a:lstStyle>
            <a:lvl1pPr marL="0" indent="0" algn="ctr" rtl="1">
              <a:buNone/>
              <a:tabLst>
                <a:tab pos="2633663" algn="l"/>
              </a:tabLst>
              <a:defRPr sz="1800">
                <a:solidFill>
                  <a:schemeClr val="tx1">
                    <a:lumMod val="95000"/>
                    <a:lumOff val="5000"/>
                  </a:schemeClr>
                </a:solidFill>
                <a:effectLst/>
              </a:defRPr>
            </a:lvl1pPr>
            <a:lvl2pPr marL="457200" indent="0" algn="r" rtl="1">
              <a:buNone/>
              <a:defRPr sz="16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4" name="מציין מיקום של תאריך 3"/>
          <p:cNvSpPr>
            <a:spLocks noGrp="1"/>
          </p:cNvSpPr>
          <p:nvPr>
            <p:ph type="dt" sz="half" idx="10"/>
          </p:nvPr>
        </p:nvSpPr>
        <p:spPr>
          <a:xfrm flipH="1">
            <a:off x="5318760" y="1344502"/>
            <a:ext cx="1554480" cy="498781"/>
          </a:xfrm>
        </p:spPr>
        <p:txBody>
          <a:bodyPr rtlCol="1"/>
          <a:lstStyle>
            <a:lvl1pPr algn="ctr" rtl="1">
              <a:defRPr lang="en-US" sz="1300" kern="1200" spc="0" baseline="0">
                <a:solidFill>
                  <a:srgbClr val="FFFFFF"/>
                </a:solidFill>
                <a:latin typeface="+mn-lt"/>
                <a:ea typeface="+mn-ea"/>
                <a:cs typeface="+mn-cs"/>
              </a:defRPr>
            </a:lvl1pPr>
          </a:lstStyle>
          <a:p>
            <a:pPr rtl="1"/>
            <a:fld id="{7E798AAF-4D28-4EAA-AAA2-0B0D10BF921A}" type="datetime1">
              <a:rPr lang="he-IL" smtClean="0"/>
              <a:t>י"ז/אלול/תשפ"א</a:t>
            </a:fld>
            <a:endParaRPr lang="en-US" dirty="0"/>
          </a:p>
        </p:txBody>
      </p:sp>
      <p:sp>
        <p:nvSpPr>
          <p:cNvPr id="5" name="מציין מיקום של כותרת תחתונה 4"/>
          <p:cNvSpPr>
            <a:spLocks noGrp="1"/>
          </p:cNvSpPr>
          <p:nvPr>
            <p:ph type="ftr" sz="quarter" idx="11"/>
          </p:nvPr>
        </p:nvSpPr>
        <p:spPr>
          <a:xfrm flipH="1">
            <a:off x="4902709" y="5177408"/>
            <a:ext cx="5660134" cy="228600"/>
          </a:xfrm>
        </p:spPr>
        <p:txBody>
          <a:bodyPr rtlCol="1"/>
          <a:lstStyle>
            <a:lvl1pPr algn="r" rtl="1">
              <a:defRPr>
                <a:solidFill>
                  <a:schemeClr val="tx1">
                    <a:lumMod val="85000"/>
                    <a:lumOff val="15000"/>
                  </a:schemeClr>
                </a:solidFill>
              </a:defRPr>
            </a:lvl1pPr>
          </a:lstStyle>
          <a:p>
            <a:pPr rtl="1"/>
            <a:endParaRPr lang="en-US" dirty="0"/>
          </a:p>
        </p:txBody>
      </p:sp>
      <p:sp>
        <p:nvSpPr>
          <p:cNvPr id="6" name="מציין מיקום של מספר שקופית 5"/>
          <p:cNvSpPr>
            <a:spLocks noGrp="1"/>
          </p:cNvSpPr>
          <p:nvPr>
            <p:ph type="sldNum" sz="quarter" idx="12"/>
          </p:nvPr>
        </p:nvSpPr>
        <p:spPr>
          <a:xfrm flipH="1">
            <a:off x="1629157" y="5177408"/>
            <a:ext cx="1958339" cy="228600"/>
          </a:xfrm>
        </p:spPr>
        <p:txBody>
          <a:bodyPr rtlCol="1"/>
          <a:lstStyle>
            <a:lvl1pPr algn="r" rtl="1">
              <a:defRPr>
                <a:solidFill>
                  <a:schemeClr val="tx1">
                    <a:lumMod val="85000"/>
                    <a:lumOff val="15000"/>
                  </a:schemeClr>
                </a:solidFill>
              </a:defRPr>
            </a:lvl1pPr>
          </a:lstStyle>
          <a:p>
            <a:pPr rtl="1"/>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כותרת 7"/>
          <p:cNvSpPr>
            <a:spLocks noGrp="1"/>
          </p:cNvSpPr>
          <p:nvPr>
            <p:ph type="title"/>
          </p:nvPr>
        </p:nvSpPr>
        <p:spPr>
          <a:xfrm flipH="1">
            <a:off x="1066800" y="642594"/>
            <a:ext cx="10058400" cy="1371600"/>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sz="half" idx="1" hasCustomPrompt="1"/>
          </p:nvPr>
        </p:nvSpPr>
        <p:spPr>
          <a:xfrm flipH="1">
            <a:off x="6461760" y="2103120"/>
            <a:ext cx="4663440" cy="3749040"/>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4" name="מציין מיקום תוכן 3"/>
          <p:cNvSpPr>
            <a:spLocks noGrp="1"/>
          </p:cNvSpPr>
          <p:nvPr>
            <p:ph sz="half" idx="2" hasCustomPrompt="1"/>
          </p:nvPr>
        </p:nvSpPr>
        <p:spPr>
          <a:xfrm flipH="1">
            <a:off x="1066800" y="2103120"/>
            <a:ext cx="4663440" cy="3749040"/>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5" name="מציין מיקום של תאריך 4"/>
          <p:cNvSpPr>
            <a:spLocks noGrp="1"/>
          </p:cNvSpPr>
          <p:nvPr>
            <p:ph type="dt" sz="half" idx="10"/>
          </p:nvPr>
        </p:nvSpPr>
        <p:spPr>
          <a:xfrm flipH="1">
            <a:off x="2042161" y="6035040"/>
            <a:ext cx="2893045" cy="365760"/>
          </a:xfrm>
        </p:spPr>
        <p:txBody>
          <a:bodyPr rtlCol="1"/>
          <a:lstStyle>
            <a:lvl1pPr algn="r" rtl="1">
              <a:defRPr/>
            </a:lvl1pPr>
          </a:lstStyle>
          <a:p>
            <a:pPr rtl="1"/>
            <a:fld id="{4F86298B-D689-4B54-8E0F-6FF70DC91813}" type="datetime1">
              <a:rPr lang="he-IL" smtClean="0"/>
              <a:t>י"ז/אלול/תשפ"א</a:t>
            </a:fld>
            <a:endParaRPr lang="en-US"/>
          </a:p>
        </p:txBody>
      </p:sp>
      <p:sp>
        <p:nvSpPr>
          <p:cNvPr id="6" name="מציין מיקום של כותרת תחתונה 5"/>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7" name="מציין מיקום של מספר שקופית 6"/>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66800" y="642594"/>
            <a:ext cx="10058400" cy="1371600"/>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6458712" y="2074334"/>
            <a:ext cx="4663440" cy="640080"/>
          </a:xfrm>
        </p:spPr>
        <p:txBody>
          <a:bodyPr rtlCol="1" anchor="ctr">
            <a:normAutofit/>
          </a:bodyPr>
          <a:lstStyle>
            <a:lvl1pPr marL="0" indent="0" algn="r" rtl="1">
              <a:spcBef>
                <a:spcPts val="0"/>
              </a:spcBef>
              <a:buNone/>
              <a:defRPr sz="1900" b="1" i="0">
                <a:solidFill>
                  <a:schemeClr val="tx1"/>
                </a:solidFill>
                <a:latin typeface="+mn-lt"/>
              </a:defRPr>
            </a:lvl1pPr>
            <a:lvl2pPr marL="457200" indent="0" algn="r" rtl="1">
              <a:buNone/>
              <a:defRPr sz="18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hasCustomPrompt="1"/>
          </p:nvPr>
        </p:nvSpPr>
        <p:spPr>
          <a:xfrm flipH="1">
            <a:off x="6458712" y="2792472"/>
            <a:ext cx="4663440" cy="3163825"/>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p>
        </p:txBody>
      </p:sp>
      <p:sp>
        <p:nvSpPr>
          <p:cNvPr id="5" name="מציין מיקום טקסט 4"/>
          <p:cNvSpPr>
            <a:spLocks noGrp="1"/>
          </p:cNvSpPr>
          <p:nvPr>
            <p:ph type="body" sz="quarter" idx="3"/>
          </p:nvPr>
        </p:nvSpPr>
        <p:spPr>
          <a:xfrm flipH="1">
            <a:off x="1069848" y="2074334"/>
            <a:ext cx="4663440" cy="640080"/>
          </a:xfrm>
        </p:spPr>
        <p:txBody>
          <a:bodyPr rtlCol="1" anchor="ctr">
            <a:normAutofit/>
          </a:bodyPr>
          <a:lstStyle>
            <a:lvl1pPr marL="0" indent="0" algn="r" rtl="1">
              <a:spcBef>
                <a:spcPts val="0"/>
              </a:spcBef>
              <a:buNone/>
              <a:defRPr sz="1900" b="1">
                <a:solidFill>
                  <a:schemeClr val="tx1"/>
                </a:solidFill>
              </a:defRPr>
            </a:lvl1pPr>
            <a:lvl2pPr marL="457200" indent="0" algn="r" rtl="1">
              <a:buNone/>
              <a:defRPr sz="18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hasCustomPrompt="1"/>
          </p:nvPr>
        </p:nvSpPr>
        <p:spPr>
          <a:xfrm flipH="1">
            <a:off x="1069848" y="2792471"/>
            <a:ext cx="4663440" cy="3164509"/>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p>
        </p:txBody>
      </p:sp>
      <p:sp>
        <p:nvSpPr>
          <p:cNvPr id="7" name="מציין מיקום של תאריך 6"/>
          <p:cNvSpPr>
            <a:spLocks noGrp="1"/>
          </p:cNvSpPr>
          <p:nvPr>
            <p:ph type="dt" sz="half" idx="10"/>
          </p:nvPr>
        </p:nvSpPr>
        <p:spPr>
          <a:xfrm flipH="1">
            <a:off x="2042161" y="6035040"/>
            <a:ext cx="2893045" cy="365760"/>
          </a:xfrm>
        </p:spPr>
        <p:txBody>
          <a:bodyPr rtlCol="1"/>
          <a:lstStyle>
            <a:lvl1pPr algn="r" rtl="1">
              <a:defRPr/>
            </a:lvl1pPr>
          </a:lstStyle>
          <a:p>
            <a:pPr rtl="1"/>
            <a:fld id="{73807155-A311-4510-8D30-D78E6A05356E}" type="datetime1">
              <a:rPr lang="he-IL" smtClean="0"/>
              <a:t>י"ז/אלול/תשפ"א</a:t>
            </a:fld>
            <a:endParaRPr lang="en-US"/>
          </a:p>
        </p:txBody>
      </p:sp>
      <p:sp>
        <p:nvSpPr>
          <p:cNvPr id="8" name="מציין מיקום של כותרת תחתונה 7"/>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9" name="מציין מיקום של מספר שקופית 8"/>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66800" y="642594"/>
            <a:ext cx="10058400" cy="1371600"/>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של תאריך 2"/>
          <p:cNvSpPr>
            <a:spLocks noGrp="1"/>
          </p:cNvSpPr>
          <p:nvPr>
            <p:ph type="dt" sz="half" idx="10"/>
          </p:nvPr>
        </p:nvSpPr>
        <p:spPr>
          <a:xfrm flipH="1">
            <a:off x="2042161" y="6035040"/>
            <a:ext cx="2893045" cy="365760"/>
          </a:xfrm>
        </p:spPr>
        <p:txBody>
          <a:bodyPr rtlCol="1"/>
          <a:lstStyle>
            <a:lvl1pPr algn="r" rtl="1">
              <a:defRPr/>
            </a:lvl1pPr>
          </a:lstStyle>
          <a:p>
            <a:pPr rtl="1"/>
            <a:fld id="{BC61730B-C49D-4774-8B68-B748FEA5604F}" type="datetime1">
              <a:rPr lang="he-IL" smtClean="0"/>
              <a:t>י"ז/אלול/תשפ"א</a:t>
            </a:fld>
            <a:endParaRPr lang="en-US"/>
          </a:p>
        </p:txBody>
      </p:sp>
      <p:sp>
        <p:nvSpPr>
          <p:cNvPr id="4" name="מציין מיקום של כותרת תחתונה 3"/>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5" name="מציין מיקום של מספר שקופית 4"/>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2042161" y="6035040"/>
            <a:ext cx="2893045" cy="365760"/>
          </a:xfrm>
        </p:spPr>
        <p:txBody>
          <a:bodyPr rtlCol="1"/>
          <a:lstStyle>
            <a:lvl1pPr algn="r" rtl="1">
              <a:defRPr/>
            </a:lvl1pPr>
          </a:lstStyle>
          <a:p>
            <a:pPr rtl="1"/>
            <a:fld id="{5DD4575C-2D90-4767-8FC9-62CC2DF9AD34}" type="datetime1">
              <a:rPr lang="he-IL" smtClean="0"/>
              <a:t>י"ז/אלול/תשפ"א</a:t>
            </a:fld>
            <a:endParaRPr lang="en-US"/>
          </a:p>
        </p:txBody>
      </p:sp>
      <p:sp>
        <p:nvSpPr>
          <p:cNvPr id="3" name="מציין מיקום של כותרת תחתונה 2"/>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4" name="מציין מיקום של מספר שקופית 3"/>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D5E1BBF9-8BEF-4353-BA68-30AAF9EBD8D8}"/>
              </a:ext>
            </a:extLst>
          </p:cNvPr>
          <p:cNvSpPr/>
          <p:nvPr/>
        </p:nvSpPr>
        <p:spPr>
          <a:xfrm flipH="1">
            <a:off x="24553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13" name="מלבן 12">
            <a:extLst>
              <a:ext uri="{FF2B5EF4-FFF2-40B4-BE49-F238E27FC236}">
                <a16:creationId xmlns:a16="http://schemas.microsoft.com/office/drawing/2014/main" id="{5B941C21-2A5D-4912-AB06-1BB0C0EB6AE1}"/>
              </a:ext>
            </a:extLst>
          </p:cNvPr>
          <p:cNvSpPr/>
          <p:nvPr/>
        </p:nvSpPr>
        <p:spPr>
          <a:xfrm flipH="1">
            <a:off x="38032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571837" y="607392"/>
            <a:ext cx="3161963" cy="1645920"/>
          </a:xfrm>
        </p:spPr>
        <p:txBody>
          <a:bodyPr rtlCol="1" anchor="b">
            <a:normAutofit/>
          </a:bodyPr>
          <a:lstStyle>
            <a:lvl1pPr algn="r" defTabSz="914400" rtl="1"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4648200" y="609600"/>
            <a:ext cx="6858000" cy="5334000"/>
          </a:xfrm>
        </p:spPr>
        <p:txBody>
          <a:bodyPr rtlCol="1"/>
          <a:lstStyle>
            <a:lvl1pPr algn="r" rtl="1">
              <a:defRPr sz="19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טקסט 3"/>
          <p:cNvSpPr>
            <a:spLocks noGrp="1"/>
          </p:cNvSpPr>
          <p:nvPr>
            <p:ph type="body" sz="half" idx="2"/>
          </p:nvPr>
        </p:nvSpPr>
        <p:spPr>
          <a:xfrm flipH="1">
            <a:off x="571837" y="2336800"/>
            <a:ext cx="3161963" cy="3606800"/>
          </a:xfrm>
        </p:spPr>
        <p:txBody>
          <a:bodyPr rtlCol="1">
            <a:normAutofit/>
          </a:bodyPr>
          <a:lstStyle>
            <a:lvl1pPr marL="0" indent="0" algn="r" rtl="1">
              <a:lnSpc>
                <a:spcPct val="110000"/>
              </a:lnSpc>
              <a:spcBef>
                <a:spcPts val="800"/>
              </a:spcBef>
              <a:buNone/>
              <a:defRPr sz="1800">
                <a:solidFill>
                  <a:schemeClr val="tx1"/>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8" name="מציין מיקום של תאריך 7"/>
          <p:cNvSpPr>
            <a:spLocks noGrp="1"/>
          </p:cNvSpPr>
          <p:nvPr>
            <p:ph type="dt" sz="half" idx="10"/>
          </p:nvPr>
        </p:nvSpPr>
        <p:spPr>
          <a:xfrm flipH="1">
            <a:off x="4648200" y="6035040"/>
            <a:ext cx="1955800" cy="365760"/>
          </a:xfrm>
        </p:spPr>
        <p:txBody>
          <a:bodyPr rtlCol="1"/>
          <a:lstStyle>
            <a:lvl1pPr algn="r" rtl="1">
              <a:defRPr>
                <a:solidFill>
                  <a:schemeClr val="tx1">
                    <a:lumMod val="85000"/>
                    <a:lumOff val="15000"/>
                  </a:schemeClr>
                </a:solidFill>
              </a:defRPr>
            </a:lvl1pPr>
          </a:lstStyle>
          <a:p>
            <a:pPr rtl="1"/>
            <a:fld id="{A177B91D-4277-4997-971F-08A00B31D816}" type="datetime1">
              <a:rPr lang="he-IL" smtClean="0"/>
              <a:t>י"ז/אלול/תשפ"א</a:t>
            </a:fld>
            <a:endParaRPr lang="en-US"/>
          </a:p>
        </p:txBody>
      </p:sp>
      <p:sp>
        <p:nvSpPr>
          <p:cNvPr id="9" name="מציין מיקום של כותרת תחתונה 8"/>
          <p:cNvSpPr>
            <a:spLocks noGrp="1"/>
          </p:cNvSpPr>
          <p:nvPr>
            <p:ph type="ftr" sz="quarter" idx="11"/>
          </p:nvPr>
        </p:nvSpPr>
        <p:spPr>
          <a:xfrm flipH="1">
            <a:off x="6921499" y="6035040"/>
            <a:ext cx="4584700" cy="365760"/>
          </a:xfrm>
        </p:spPr>
        <p:txBody>
          <a:bodyPr rtlCol="1"/>
          <a:lstStyle>
            <a:lvl1pPr algn="r" rtl="1">
              <a:defRPr/>
            </a:lvl1pPr>
          </a:lstStyle>
          <a:p>
            <a:pPr rtl="1"/>
            <a:endParaRPr lang="en-US"/>
          </a:p>
        </p:txBody>
      </p:sp>
      <p:sp>
        <p:nvSpPr>
          <p:cNvPr id="11" name="מציין מיקום של מספר שקופית 10"/>
          <p:cNvSpPr>
            <a:spLocks noGrp="1"/>
          </p:cNvSpPr>
          <p:nvPr>
            <p:ph type="sldNum" sz="quarter" idx="12"/>
          </p:nvPr>
        </p:nvSpPr>
        <p:spPr>
          <a:xfrm flipH="1">
            <a:off x="571837" y="6035040"/>
            <a:ext cx="1223435" cy="365760"/>
          </a:xfrm>
        </p:spPr>
        <p:txBody>
          <a:bodyPr rtlCol="1"/>
          <a:lstStyle>
            <a:lvl1pPr algn="r" rtl="1">
              <a:defRPr>
                <a:solidFill>
                  <a:schemeClr val="tx1">
                    <a:lumMod val="85000"/>
                    <a:lumOff val="15000"/>
                  </a:schemeClr>
                </a:solidFill>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1" name="מלבן 10">
            <a:extLst>
              <a:ext uri="{FF2B5EF4-FFF2-40B4-BE49-F238E27FC236}">
                <a16:creationId xmlns:a16="http://schemas.microsoft.com/office/drawing/2014/main" id="{E687CA98-D9C7-497F-A1DA-7D22F8753BCE}"/>
              </a:ext>
            </a:extLst>
          </p:cNvPr>
          <p:cNvSpPr/>
          <p:nvPr/>
        </p:nvSpPr>
        <p:spPr>
          <a:xfrm flipH="1">
            <a:off x="24553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3" name="מציין מיקום של תמונה 2"/>
          <p:cNvSpPr>
            <a:spLocks noGrp="1" noChangeAspect="1"/>
          </p:cNvSpPr>
          <p:nvPr>
            <p:ph type="pic" idx="1"/>
          </p:nvPr>
        </p:nvSpPr>
        <p:spPr>
          <a:xfrm flipH="1">
            <a:off x="4267200" y="237744"/>
            <a:ext cx="7696201" cy="6382512"/>
          </a:xfrm>
          <a:solidFill>
            <a:schemeClr val="accent1">
              <a:lumMod val="60000"/>
              <a:lumOff val="40000"/>
            </a:schemeClr>
          </a:solidFill>
          <a:ln>
            <a:noFill/>
          </a:ln>
        </p:spPr>
        <p:txBody>
          <a:bodyPr rtlCol="1" anchor="t"/>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en-US" dirty="0"/>
          </a:p>
        </p:txBody>
      </p:sp>
      <p:sp>
        <p:nvSpPr>
          <p:cNvPr id="5" name="מציין מיקום של תאריך 4"/>
          <p:cNvSpPr>
            <a:spLocks noGrp="1"/>
          </p:cNvSpPr>
          <p:nvPr>
            <p:ph type="dt" sz="half" idx="10"/>
          </p:nvPr>
        </p:nvSpPr>
        <p:spPr>
          <a:xfrm flipH="1">
            <a:off x="4457700" y="6035040"/>
            <a:ext cx="2071963" cy="365760"/>
          </a:xfrm>
        </p:spPr>
        <p:txBody>
          <a:bodyPr rtlCol="1"/>
          <a:lstStyle>
            <a:lvl1pPr algn="r" rtl="1">
              <a:defRPr b="1">
                <a:solidFill>
                  <a:srgbClr val="FFFFFF"/>
                </a:solidFill>
                <a:effectLst>
                  <a:outerShdw blurRad="19050" dist="6350" dir="2700000" algn="tl" rotWithShape="0">
                    <a:prstClr val="black">
                      <a:alpha val="40000"/>
                    </a:prstClr>
                  </a:outerShdw>
                </a:effectLst>
              </a:defRPr>
            </a:lvl1pPr>
          </a:lstStyle>
          <a:p>
            <a:pPr rtl="1"/>
            <a:fld id="{C5447206-BEB7-4694-8BE2-489006A54066}" type="datetime1">
              <a:rPr lang="he-IL" smtClean="0"/>
              <a:t>י"ז/אלול/תשפ"א</a:t>
            </a:fld>
            <a:endParaRPr lang="en-US" dirty="0"/>
          </a:p>
        </p:txBody>
      </p:sp>
      <p:sp>
        <p:nvSpPr>
          <p:cNvPr id="6" name="מציין מיקום של כותרת תחתונה 5"/>
          <p:cNvSpPr>
            <a:spLocks noGrp="1"/>
          </p:cNvSpPr>
          <p:nvPr>
            <p:ph type="ftr" sz="quarter" idx="11"/>
          </p:nvPr>
        </p:nvSpPr>
        <p:spPr>
          <a:xfrm flipH="1">
            <a:off x="6991350" y="6035040"/>
            <a:ext cx="4588002" cy="365760"/>
          </a:xfrm>
        </p:spPr>
        <p:txBody>
          <a:bodyPr rtlCol="1"/>
          <a:lstStyle>
            <a:lvl1pPr marL="0" algn="r" defTabSz="914400" rtl="1"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r" rtl="1"/>
            <a:endParaRPr lang="en-US"/>
          </a:p>
        </p:txBody>
      </p:sp>
      <p:sp>
        <p:nvSpPr>
          <p:cNvPr id="7" name="מציין מיקום של מספר שקופית 6"/>
          <p:cNvSpPr>
            <a:spLocks noGrp="1"/>
          </p:cNvSpPr>
          <p:nvPr>
            <p:ph type="sldNum" sz="quarter" idx="12"/>
          </p:nvPr>
        </p:nvSpPr>
        <p:spPr>
          <a:xfrm flipH="1">
            <a:off x="569976" y="6035040"/>
            <a:ext cx="1225296" cy="365760"/>
          </a:xfrm>
        </p:spPr>
        <p:txBody>
          <a:bodyPr rtlCol="1"/>
          <a:lstStyle>
            <a:lvl1pPr algn="r" rtl="1">
              <a:defRPr/>
            </a:lvl1pPr>
          </a:lstStyle>
          <a:p>
            <a:pPr rtl="1"/>
            <a:fld id="{34B7E4EF-A1BD-40F4-AB7B-04F084DD991D}" type="slidenum">
              <a:rPr lang="en-US" smtClean="0"/>
              <a:pPr/>
              <a:t>‹#›</a:t>
            </a:fld>
            <a:endParaRPr lang="en-US"/>
          </a:p>
        </p:txBody>
      </p:sp>
      <p:sp>
        <p:nvSpPr>
          <p:cNvPr id="12" name="מלבן 11">
            <a:extLst>
              <a:ext uri="{FF2B5EF4-FFF2-40B4-BE49-F238E27FC236}">
                <a16:creationId xmlns:a16="http://schemas.microsoft.com/office/drawing/2014/main" id="{F8B3D8CC-BB13-41A5-8F34-B8E84A4F9534}"/>
              </a:ext>
            </a:extLst>
          </p:cNvPr>
          <p:cNvSpPr/>
          <p:nvPr/>
        </p:nvSpPr>
        <p:spPr>
          <a:xfrm flipH="1">
            <a:off x="38032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569976" y="603504"/>
            <a:ext cx="3144774" cy="1645920"/>
          </a:xfrm>
        </p:spPr>
        <p:txBody>
          <a:bodyPr rtlCol="1" anchor="b">
            <a:noAutofit/>
          </a:bodyPr>
          <a:lstStyle>
            <a:lvl1pPr algn="r" rtl="1">
              <a:lnSpc>
                <a:spcPct val="100000"/>
              </a:lnSpc>
              <a:defRPr sz="3200" b="0">
                <a:solidFill>
                  <a:schemeClr val="tx1"/>
                </a:solidFill>
                <a:latin typeface="+mj-lt"/>
              </a:defRPr>
            </a:lvl1pPr>
          </a:lstStyle>
          <a:p>
            <a:pPr rtl="1"/>
            <a:r>
              <a:rPr lang="he-IL"/>
              <a:t>לחץ כדי לערוך סגנון כותרת של תבנית בסיס</a:t>
            </a:r>
            <a:endParaRPr lang="en-US" dirty="0"/>
          </a:p>
        </p:txBody>
      </p:sp>
      <p:sp>
        <p:nvSpPr>
          <p:cNvPr id="4" name="מציין מיקום טקסט 3"/>
          <p:cNvSpPr>
            <a:spLocks noGrp="1"/>
          </p:cNvSpPr>
          <p:nvPr>
            <p:ph type="body" sz="half" idx="2"/>
          </p:nvPr>
        </p:nvSpPr>
        <p:spPr>
          <a:xfrm flipH="1">
            <a:off x="569976" y="2386584"/>
            <a:ext cx="3144774" cy="3511296"/>
          </a:xfrm>
        </p:spPr>
        <p:txBody>
          <a:bodyPr rtlCol="1">
            <a:normAutofit/>
          </a:bodyPr>
          <a:lstStyle>
            <a:lvl1pPr marL="0" indent="0" algn="r" rtl="1">
              <a:lnSpc>
                <a:spcPct val="110000"/>
              </a:lnSpc>
              <a:spcBef>
                <a:spcPts val="800"/>
              </a:spcBef>
              <a:buNone/>
              <a:defRPr sz="1800">
                <a:solidFill>
                  <a:schemeClr val="tx1"/>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מלבן 8">
            <a:extLst>
              <a:ext uri="{FF2B5EF4-FFF2-40B4-BE49-F238E27FC236}">
                <a16:creationId xmlns:a16="http://schemas.microsoft.com/office/drawing/2014/main" id="{1E94681D-2A4C-4A8D-B9B5-31D440D0328D}"/>
              </a:ext>
            </a:extLst>
          </p:cNvPr>
          <p:cNvSpPr/>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 name="מלבן 6"/>
          <p:cNvSpPr/>
          <p:nvPr/>
        </p:nvSpPr>
        <p:spPr>
          <a:xfrm flipH="1">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מלבן 7"/>
          <p:cNvSpPr/>
          <p:nvPr/>
        </p:nvSpPr>
        <p:spPr>
          <a:xfrm flipH="1">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מציין מיקום של כותרת 1"/>
          <p:cNvSpPr>
            <a:spLocks noGrp="1"/>
          </p:cNvSpPr>
          <p:nvPr>
            <p:ph type="title"/>
          </p:nvPr>
        </p:nvSpPr>
        <p:spPr>
          <a:xfrm flipH="1">
            <a:off x="1066800" y="642594"/>
            <a:ext cx="10058400" cy="1371600"/>
          </a:xfrm>
          <a:prstGeom prst="rect">
            <a:avLst/>
          </a:prstGeom>
        </p:spPr>
        <p:txBody>
          <a:bodyPr vert="horz" lIns="91440" tIns="45720" rIns="91440" bIns="45720" rtlCol="1" anchor="ctr">
            <a:normAutofit/>
          </a:bodyPr>
          <a:lstStyle/>
          <a:p>
            <a:pPr rtl="1"/>
            <a:r>
              <a:rPr lang="he"/>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1066800" y="2103120"/>
            <a:ext cx="10058400" cy="3849624"/>
          </a:xfrm>
          <a:prstGeom prst="rect">
            <a:avLst/>
          </a:prstGeom>
        </p:spPr>
        <p:txBody>
          <a:bodyPr vert="horz" lIns="91440" tIns="45720" rIns="91440" bIns="45720" rtlCol="1">
            <a:normAutofit/>
          </a:bodyPr>
          <a:lstStyle/>
          <a:p>
            <a:pPr lvl="0" rtl="1"/>
            <a:r>
              <a:rPr lang="he" dirty="0"/>
              <a:t>לחץ כדי לערוך סגנונות טקסט של תבנית 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4" name="מציין מיקום של תאריך 3"/>
          <p:cNvSpPr>
            <a:spLocks noGrp="1"/>
          </p:cNvSpPr>
          <p:nvPr>
            <p:ph type="dt" sz="half" idx="2"/>
          </p:nvPr>
        </p:nvSpPr>
        <p:spPr>
          <a:xfrm flipH="1">
            <a:off x="2042161" y="6035040"/>
            <a:ext cx="2893045" cy="365760"/>
          </a:xfrm>
          <a:prstGeom prst="rect">
            <a:avLst/>
          </a:prstGeom>
        </p:spPr>
        <p:txBody>
          <a:bodyPr vert="horz" lIns="91440" tIns="45720" rIns="91440" bIns="45720" rtlCol="1" anchor="b"/>
          <a:lstStyle>
            <a:lvl1pPr algn="r" rtl="1">
              <a:defRPr sz="8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F7F10649-3B66-4FAF-A227-F0AA5C25BF42}" type="datetime1">
              <a:rPr lang="he-IL" smtClean="0"/>
              <a:t>י"ז/אלול/תשפ"א</a:t>
            </a:fld>
            <a:endParaRPr lang="en-US" dirty="0"/>
          </a:p>
        </p:txBody>
      </p:sp>
      <p:sp>
        <p:nvSpPr>
          <p:cNvPr id="5" name="מציין מיקום של כותרת תחתונה 4"/>
          <p:cNvSpPr>
            <a:spLocks noGrp="1"/>
          </p:cNvSpPr>
          <p:nvPr>
            <p:ph type="ftr" sz="quarter" idx="3"/>
          </p:nvPr>
        </p:nvSpPr>
        <p:spPr>
          <a:xfrm flipH="1">
            <a:off x="5308600" y="6035040"/>
            <a:ext cx="5816600" cy="365760"/>
          </a:xfrm>
          <a:prstGeom prst="rect">
            <a:avLst/>
          </a:prstGeom>
        </p:spPr>
        <p:txBody>
          <a:bodyPr vert="horz" lIns="91440" tIns="45720" rIns="91440" bIns="45720" rtlCol="1" anchor="b"/>
          <a:lstStyle>
            <a:lvl1pPr algn="r" rtl="1">
              <a:defRPr sz="8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מציין מיקום של מספר שקופית 5"/>
          <p:cNvSpPr>
            <a:spLocks noGrp="1"/>
          </p:cNvSpPr>
          <p:nvPr>
            <p:ph type="sldNum" sz="quarter" idx="4"/>
          </p:nvPr>
        </p:nvSpPr>
        <p:spPr>
          <a:xfrm flipH="1">
            <a:off x="1066800" y="6035040"/>
            <a:ext cx="838200" cy="365760"/>
          </a:xfrm>
          <a:prstGeom prst="rect">
            <a:avLst/>
          </a:prstGeom>
        </p:spPr>
        <p:txBody>
          <a:bodyPr vert="horz" lIns="91440" tIns="45720" rIns="91440" bIns="45720" rtlCol="1" anchor="b"/>
          <a:lstStyle>
            <a:lvl1pPr algn="r" rtl="1">
              <a:defRPr sz="8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r" defTabSz="914400" rtl="1" eaLnBrk="1" latinLnBrk="0" hangingPunct="1">
        <a:lnSpc>
          <a:spcPct val="90000"/>
        </a:lnSpc>
        <a:spcBef>
          <a:spcPct val="0"/>
        </a:spcBef>
        <a:buNone/>
        <a:defRPr lang="en-US" sz="3800" i="0" kern="1200" cap="none" spc="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182880" indent="-182880" algn="r" defTabSz="914400"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תמונה 5" descr="תקריב של סמל&#10;&#10;תיאור נוצר באופן אוטומטי">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flipH="1">
            <a:off x="1" y="10"/>
            <a:ext cx="12191979" cy="6857990"/>
          </a:xfrm>
          <a:prstGeom prst="rect">
            <a:avLst/>
          </a:prstGeom>
        </p:spPr>
      </p:pic>
      <p:sp>
        <p:nvSpPr>
          <p:cNvPr id="82" name="מלבן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44406" y="1808532"/>
            <a:ext cx="5452527" cy="3240936"/>
          </a:xfrm>
          <a:prstGeom prst="rect">
            <a:avLst/>
          </a:prstGeom>
          <a:solidFill>
            <a:schemeClr val="bg1">
              <a:lumMod val="75000"/>
              <a:lumOff val="25000"/>
            </a:schemeClr>
          </a:solidFill>
          <a:ln w="6350" cap="sq" cmpd="sng" algn="ctr">
            <a:noFill/>
            <a:prstDash val="solid"/>
            <a:miter lim="800000"/>
          </a:ln>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84" name="מלבן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0350" y="1975104"/>
            <a:ext cx="5120640" cy="2907792"/>
          </a:xfrm>
          <a:prstGeom prst="rect">
            <a:avLst/>
          </a:prstGeom>
          <a:noFill/>
          <a:ln w="6350" cap="sq" cmpd="sng" algn="ctr">
            <a:solidFill>
              <a:schemeClr val="tx1"/>
            </a:solidFill>
            <a:prstDash val="solid"/>
            <a:miter lim="800000"/>
          </a:ln>
          <a:effectLst>
            <a:softEdge rad="0"/>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18C3B467-088C-4F3D-A9A7-105C4E1E20CD}"/>
              </a:ext>
            </a:extLst>
          </p:cNvPr>
          <p:cNvSpPr>
            <a:spLocks noGrp="1"/>
          </p:cNvSpPr>
          <p:nvPr>
            <p:ph type="ctrTitle"/>
          </p:nvPr>
        </p:nvSpPr>
        <p:spPr>
          <a:xfrm flipH="1">
            <a:off x="1383132" y="2355458"/>
            <a:ext cx="4775075" cy="1630907"/>
          </a:xfrm>
        </p:spPr>
        <p:txBody>
          <a:bodyPr rtlCol="1">
            <a:normAutofit/>
          </a:bodyPr>
          <a:lstStyle/>
          <a:p>
            <a:pPr rtl="1"/>
            <a:r>
              <a:rPr lang="he-IL" sz="4400" dirty="0">
                <a:solidFill>
                  <a:schemeClr val="tx1"/>
                </a:solidFill>
                <a:latin typeface="Tahoma" panose="020B0604030504040204" pitchFamily="34" charset="0"/>
                <a:ea typeface="Tahoma" panose="020B0604030504040204" pitchFamily="34" charset="0"/>
                <a:cs typeface="Tahoma" panose="020B0604030504040204" pitchFamily="34" charset="0"/>
              </a:rPr>
              <a:t>פרויקט גמר</a:t>
            </a:r>
            <a:br>
              <a:rPr lang="he-IL" sz="44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he-IL" sz="4400" dirty="0">
                <a:solidFill>
                  <a:schemeClr val="tx1"/>
                </a:solidFill>
                <a:latin typeface="Tahoma" panose="020B0604030504040204" pitchFamily="34" charset="0"/>
                <a:ea typeface="Tahoma" panose="020B0604030504040204" pitchFamily="34" charset="0"/>
                <a:cs typeface="Tahoma" panose="020B0604030504040204" pitchFamily="34" charset="0"/>
              </a:rPr>
              <a:t>- משחק </a:t>
            </a:r>
            <a:r>
              <a:rPr lang="he-IL" sz="4400" dirty="0" err="1">
                <a:solidFill>
                  <a:schemeClr val="tx1"/>
                </a:solidFill>
                <a:latin typeface="Tahoma" panose="020B0604030504040204" pitchFamily="34" charset="0"/>
                <a:ea typeface="Tahoma" panose="020B0604030504040204" pitchFamily="34" charset="0"/>
                <a:cs typeface="Tahoma" panose="020B0604030504040204" pitchFamily="34" charset="0"/>
              </a:rPr>
              <a:t>צ'ומפ</a:t>
            </a:r>
            <a:r>
              <a:rPr lang="he-IL" sz="4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he" sz="4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C8722DDC-8EEE-4A06-8DFE-B44871EAA2CF}"/>
              </a:ext>
            </a:extLst>
          </p:cNvPr>
          <p:cNvSpPr>
            <a:spLocks noGrp="1"/>
          </p:cNvSpPr>
          <p:nvPr>
            <p:ph type="subTitle" idx="1"/>
          </p:nvPr>
        </p:nvSpPr>
        <p:spPr>
          <a:xfrm flipH="1">
            <a:off x="1383132" y="3995988"/>
            <a:ext cx="4775075" cy="559656"/>
          </a:xfrm>
        </p:spPr>
        <p:txBody>
          <a:bodyPr rtlCol="1">
            <a:normAutofit fontScale="77500" lnSpcReduction="20000"/>
          </a:bodyPr>
          <a:lstStyle/>
          <a:p>
            <a:pPr rtl="1">
              <a:spcAft>
                <a:spcPts val="600"/>
              </a:spcAft>
            </a:pP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ד"ר גבריאל </a:t>
            </a:r>
            <a:r>
              <a:rPr lang="he-IL" dirty="0" err="1">
                <a:solidFill>
                  <a:schemeClr val="tx1"/>
                </a:solidFill>
                <a:latin typeface="Tahoma" panose="020B0604030504040204" pitchFamily="34" charset="0"/>
                <a:ea typeface="Tahoma" panose="020B0604030504040204" pitchFamily="34" charset="0"/>
                <a:cs typeface="Tahoma" panose="020B0604030504040204" pitchFamily="34" charset="0"/>
              </a:rPr>
              <a:t>ניבש</a:t>
            </a:r>
            <a:endParaRPr lang="he-IL"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rtl="1">
              <a:spcAft>
                <a:spcPts val="600"/>
              </a:spcAft>
            </a:pPr>
            <a:r>
              <a:rPr lang="he-IL" dirty="0" err="1">
                <a:solidFill>
                  <a:schemeClr val="tx1"/>
                </a:solidFill>
                <a:latin typeface="Tahoma" panose="020B0604030504040204" pitchFamily="34" charset="0"/>
                <a:ea typeface="Tahoma" panose="020B0604030504040204" pitchFamily="34" charset="0"/>
                <a:cs typeface="Tahoma" panose="020B0604030504040204" pitchFamily="34" charset="0"/>
              </a:rPr>
              <a:t>אודיה</a:t>
            </a: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 לביא ושחר אנגל</a:t>
            </a:r>
            <a:endParaRPr lang="he"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F9857D-1E32-48B4-85CB-157189941A39}"/>
              </a:ext>
            </a:extLst>
          </p:cNvPr>
          <p:cNvSpPr>
            <a:spLocks noGrp="1"/>
          </p:cNvSpPr>
          <p:nvPr>
            <p:ph type="title"/>
          </p:nvPr>
        </p:nvSpPr>
        <p:spPr/>
        <p:txBody>
          <a:bodyPr/>
          <a:lstStyle/>
          <a:p>
            <a:pPr algn="ctr"/>
            <a:r>
              <a:rPr lang="he-IL" dirty="0"/>
              <a:t>ניסוי 1</a:t>
            </a:r>
          </a:p>
        </p:txBody>
      </p:sp>
      <p:sp>
        <p:nvSpPr>
          <p:cNvPr id="3" name="מציין מיקום תוכן 2">
            <a:extLst>
              <a:ext uri="{FF2B5EF4-FFF2-40B4-BE49-F238E27FC236}">
                <a16:creationId xmlns:a16="http://schemas.microsoft.com/office/drawing/2014/main" id="{DEA1EE4F-740D-44E9-9120-3C6EBF069C8D}"/>
              </a:ext>
            </a:extLst>
          </p:cNvPr>
          <p:cNvSpPr>
            <a:spLocks noGrp="1"/>
          </p:cNvSpPr>
          <p:nvPr>
            <p:ph idx="1"/>
          </p:nvPr>
        </p:nvSpPr>
        <p:spPr/>
        <p:txBody>
          <a:bodyPr/>
          <a:lstStyle/>
          <a:p>
            <a:r>
              <a:rPr lang="he-IL" dirty="0"/>
              <a:t>מיקום הרעלים:			גרף:</a:t>
            </a:r>
          </a:p>
        </p:txBody>
      </p:sp>
      <p:pic>
        <p:nvPicPr>
          <p:cNvPr id="6" name="תמונה 5">
            <a:extLst>
              <a:ext uri="{FF2B5EF4-FFF2-40B4-BE49-F238E27FC236}">
                <a16:creationId xmlns:a16="http://schemas.microsoft.com/office/drawing/2014/main" id="{3DBFE424-4F8B-4089-8F19-3C40CE5E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871" y="2728297"/>
            <a:ext cx="3580073" cy="2685055"/>
          </a:xfrm>
          <a:prstGeom prst="rect">
            <a:avLst/>
          </a:prstGeom>
        </p:spPr>
      </p:pic>
      <p:pic>
        <p:nvPicPr>
          <p:cNvPr id="8" name="תמונה 7" descr="תמונה שמכילה קוסמטי, לוח צבעים&#10;&#10;התיאור נוצר באופן אוטומטי">
            <a:extLst>
              <a:ext uri="{FF2B5EF4-FFF2-40B4-BE49-F238E27FC236}">
                <a16:creationId xmlns:a16="http://schemas.microsoft.com/office/drawing/2014/main" id="{ACD32AAC-7C96-4864-8AF7-871A44950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599" y="3178903"/>
            <a:ext cx="2499726" cy="1783842"/>
          </a:xfrm>
          <a:prstGeom prst="rect">
            <a:avLst/>
          </a:prstGeom>
        </p:spPr>
      </p:pic>
    </p:spTree>
    <p:extLst>
      <p:ext uri="{BB962C8B-B14F-4D97-AF65-F5344CB8AC3E}">
        <p14:creationId xmlns:p14="http://schemas.microsoft.com/office/powerpoint/2010/main" val="21646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F9857D-1E32-48B4-85CB-157189941A39}"/>
              </a:ext>
            </a:extLst>
          </p:cNvPr>
          <p:cNvSpPr>
            <a:spLocks noGrp="1"/>
          </p:cNvSpPr>
          <p:nvPr>
            <p:ph type="title"/>
          </p:nvPr>
        </p:nvSpPr>
        <p:spPr/>
        <p:txBody>
          <a:bodyPr/>
          <a:lstStyle/>
          <a:p>
            <a:pPr algn="ctr"/>
            <a:r>
              <a:rPr lang="he-IL" dirty="0"/>
              <a:t>ניסוי 2</a:t>
            </a:r>
          </a:p>
        </p:txBody>
      </p:sp>
      <p:sp>
        <p:nvSpPr>
          <p:cNvPr id="3" name="מציין מיקום תוכן 2">
            <a:extLst>
              <a:ext uri="{FF2B5EF4-FFF2-40B4-BE49-F238E27FC236}">
                <a16:creationId xmlns:a16="http://schemas.microsoft.com/office/drawing/2014/main" id="{DEA1EE4F-740D-44E9-9120-3C6EBF069C8D}"/>
              </a:ext>
            </a:extLst>
          </p:cNvPr>
          <p:cNvSpPr>
            <a:spLocks noGrp="1"/>
          </p:cNvSpPr>
          <p:nvPr>
            <p:ph idx="1"/>
          </p:nvPr>
        </p:nvSpPr>
        <p:spPr/>
        <p:txBody>
          <a:bodyPr/>
          <a:lstStyle/>
          <a:p>
            <a:r>
              <a:rPr lang="he-IL" dirty="0"/>
              <a:t>מיקום הרעלים:			גרף:</a:t>
            </a:r>
          </a:p>
        </p:txBody>
      </p:sp>
      <p:pic>
        <p:nvPicPr>
          <p:cNvPr id="6" name="תמונה 5">
            <a:extLst>
              <a:ext uri="{FF2B5EF4-FFF2-40B4-BE49-F238E27FC236}">
                <a16:creationId xmlns:a16="http://schemas.microsoft.com/office/drawing/2014/main" id="{3DBFE424-4F8B-4089-8F19-3C40CE5E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871" y="2728297"/>
            <a:ext cx="3580073" cy="2685055"/>
          </a:xfrm>
          <a:prstGeom prst="rect">
            <a:avLst/>
          </a:prstGeom>
        </p:spPr>
      </p:pic>
      <p:pic>
        <p:nvPicPr>
          <p:cNvPr id="8" name="תמונה 7" descr="תמונה שמכילה קוסמטי, לוח צבעים&#10;&#10;התיאור נוצר באופן אוטומטי">
            <a:extLst>
              <a:ext uri="{FF2B5EF4-FFF2-40B4-BE49-F238E27FC236}">
                <a16:creationId xmlns:a16="http://schemas.microsoft.com/office/drawing/2014/main" id="{ACD32AAC-7C96-4864-8AF7-871A44950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599" y="3178903"/>
            <a:ext cx="2499726" cy="1783842"/>
          </a:xfrm>
          <a:prstGeom prst="rect">
            <a:avLst/>
          </a:prstGeom>
        </p:spPr>
      </p:pic>
      <p:pic>
        <p:nvPicPr>
          <p:cNvPr id="5" name="תמונה 4" descr="תמונה שמכילה קוסמטי, לוח צבעים&#10;&#10;התיאור נוצר באופן אוטומטי">
            <a:extLst>
              <a:ext uri="{FF2B5EF4-FFF2-40B4-BE49-F238E27FC236}">
                <a16:creationId xmlns:a16="http://schemas.microsoft.com/office/drawing/2014/main" id="{C1B801CF-6ADE-4B5C-A131-53066843F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43" y="3195497"/>
            <a:ext cx="2499726" cy="1767248"/>
          </a:xfrm>
          <a:prstGeom prst="rect">
            <a:avLst/>
          </a:prstGeom>
        </p:spPr>
      </p:pic>
      <p:pic>
        <p:nvPicPr>
          <p:cNvPr id="9" name="תמונה 8">
            <a:extLst>
              <a:ext uri="{FF2B5EF4-FFF2-40B4-BE49-F238E27FC236}">
                <a16:creationId xmlns:a16="http://schemas.microsoft.com/office/drawing/2014/main" id="{CF08962C-CF6F-4A34-B767-5CB0A1A57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871" y="2728297"/>
            <a:ext cx="3580073" cy="2685055"/>
          </a:xfrm>
          <a:prstGeom prst="rect">
            <a:avLst/>
          </a:prstGeom>
        </p:spPr>
      </p:pic>
    </p:spTree>
    <p:extLst>
      <p:ext uri="{BB962C8B-B14F-4D97-AF65-F5344CB8AC3E}">
        <p14:creationId xmlns:p14="http://schemas.microsoft.com/office/powerpoint/2010/main" val="378865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F9857D-1E32-48B4-85CB-157189941A39}"/>
              </a:ext>
            </a:extLst>
          </p:cNvPr>
          <p:cNvSpPr>
            <a:spLocks noGrp="1"/>
          </p:cNvSpPr>
          <p:nvPr>
            <p:ph type="title"/>
          </p:nvPr>
        </p:nvSpPr>
        <p:spPr/>
        <p:txBody>
          <a:bodyPr/>
          <a:lstStyle/>
          <a:p>
            <a:pPr algn="ctr"/>
            <a:r>
              <a:rPr lang="he-IL" dirty="0"/>
              <a:t>ניסוי 3</a:t>
            </a:r>
          </a:p>
        </p:txBody>
      </p:sp>
      <p:sp>
        <p:nvSpPr>
          <p:cNvPr id="3" name="מציין מיקום תוכן 2">
            <a:extLst>
              <a:ext uri="{FF2B5EF4-FFF2-40B4-BE49-F238E27FC236}">
                <a16:creationId xmlns:a16="http://schemas.microsoft.com/office/drawing/2014/main" id="{DEA1EE4F-740D-44E9-9120-3C6EBF069C8D}"/>
              </a:ext>
            </a:extLst>
          </p:cNvPr>
          <p:cNvSpPr>
            <a:spLocks noGrp="1"/>
          </p:cNvSpPr>
          <p:nvPr>
            <p:ph idx="1"/>
          </p:nvPr>
        </p:nvSpPr>
        <p:spPr/>
        <p:txBody>
          <a:bodyPr/>
          <a:lstStyle/>
          <a:p>
            <a:r>
              <a:rPr lang="he-IL" dirty="0"/>
              <a:t>מיקום הרעלים:			גרף:</a:t>
            </a:r>
          </a:p>
        </p:txBody>
      </p:sp>
      <p:pic>
        <p:nvPicPr>
          <p:cNvPr id="6" name="תמונה 5">
            <a:extLst>
              <a:ext uri="{FF2B5EF4-FFF2-40B4-BE49-F238E27FC236}">
                <a16:creationId xmlns:a16="http://schemas.microsoft.com/office/drawing/2014/main" id="{3DBFE424-4F8B-4089-8F19-3C40CE5E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871" y="2728297"/>
            <a:ext cx="3580073" cy="2685055"/>
          </a:xfrm>
          <a:prstGeom prst="rect">
            <a:avLst/>
          </a:prstGeom>
        </p:spPr>
      </p:pic>
      <p:pic>
        <p:nvPicPr>
          <p:cNvPr id="8" name="תמונה 7" descr="תמונה שמכילה קוסמטי, לוח צבעים&#10;&#10;התיאור נוצר באופן אוטומטי">
            <a:extLst>
              <a:ext uri="{FF2B5EF4-FFF2-40B4-BE49-F238E27FC236}">
                <a16:creationId xmlns:a16="http://schemas.microsoft.com/office/drawing/2014/main" id="{ACD32AAC-7C96-4864-8AF7-871A44950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599" y="3178903"/>
            <a:ext cx="2499726" cy="1783842"/>
          </a:xfrm>
          <a:prstGeom prst="rect">
            <a:avLst/>
          </a:prstGeom>
        </p:spPr>
      </p:pic>
      <p:pic>
        <p:nvPicPr>
          <p:cNvPr id="7" name="תמונה 6">
            <a:extLst>
              <a:ext uri="{FF2B5EF4-FFF2-40B4-BE49-F238E27FC236}">
                <a16:creationId xmlns:a16="http://schemas.microsoft.com/office/drawing/2014/main" id="{700EA80A-1A55-4491-A874-BF7CF2622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42" y="3131637"/>
            <a:ext cx="2499725" cy="1822230"/>
          </a:xfrm>
          <a:prstGeom prst="rect">
            <a:avLst/>
          </a:prstGeom>
        </p:spPr>
      </p:pic>
      <p:pic>
        <p:nvPicPr>
          <p:cNvPr id="10" name="תמונה 9">
            <a:extLst>
              <a:ext uri="{FF2B5EF4-FFF2-40B4-BE49-F238E27FC236}">
                <a16:creationId xmlns:a16="http://schemas.microsoft.com/office/drawing/2014/main" id="{1BD54170-FB3E-4DE9-83BA-27616A35D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871" y="2728297"/>
            <a:ext cx="3580073" cy="2685055"/>
          </a:xfrm>
          <a:prstGeom prst="rect">
            <a:avLst/>
          </a:prstGeom>
        </p:spPr>
      </p:pic>
    </p:spTree>
    <p:extLst>
      <p:ext uri="{BB962C8B-B14F-4D97-AF65-F5344CB8AC3E}">
        <p14:creationId xmlns:p14="http://schemas.microsoft.com/office/powerpoint/2010/main" val="134229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F9857D-1E32-48B4-85CB-157189941A39}"/>
              </a:ext>
            </a:extLst>
          </p:cNvPr>
          <p:cNvSpPr>
            <a:spLocks noGrp="1"/>
          </p:cNvSpPr>
          <p:nvPr>
            <p:ph type="title"/>
          </p:nvPr>
        </p:nvSpPr>
        <p:spPr/>
        <p:txBody>
          <a:bodyPr/>
          <a:lstStyle/>
          <a:p>
            <a:pPr algn="ctr"/>
            <a:r>
              <a:rPr lang="he-IL" dirty="0"/>
              <a:t>ניסוי 4</a:t>
            </a:r>
          </a:p>
        </p:txBody>
      </p:sp>
      <p:sp>
        <p:nvSpPr>
          <p:cNvPr id="3" name="מציין מיקום תוכן 2">
            <a:extLst>
              <a:ext uri="{FF2B5EF4-FFF2-40B4-BE49-F238E27FC236}">
                <a16:creationId xmlns:a16="http://schemas.microsoft.com/office/drawing/2014/main" id="{DEA1EE4F-740D-44E9-9120-3C6EBF069C8D}"/>
              </a:ext>
            </a:extLst>
          </p:cNvPr>
          <p:cNvSpPr>
            <a:spLocks noGrp="1"/>
          </p:cNvSpPr>
          <p:nvPr>
            <p:ph idx="1"/>
          </p:nvPr>
        </p:nvSpPr>
        <p:spPr/>
        <p:txBody>
          <a:bodyPr/>
          <a:lstStyle/>
          <a:p>
            <a:r>
              <a:rPr lang="he-IL" dirty="0"/>
              <a:t>מיקום הרעלים:			גרף:</a:t>
            </a:r>
          </a:p>
        </p:txBody>
      </p:sp>
      <p:pic>
        <p:nvPicPr>
          <p:cNvPr id="8" name="תמונה 7" descr="תמונה שמכילה קוסמטי, לוח צבעים&#10;&#10;התיאור נוצר באופן אוטומטי">
            <a:extLst>
              <a:ext uri="{FF2B5EF4-FFF2-40B4-BE49-F238E27FC236}">
                <a16:creationId xmlns:a16="http://schemas.microsoft.com/office/drawing/2014/main" id="{ACD32AAC-7C96-4864-8AF7-871A4495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99" y="3178903"/>
            <a:ext cx="2499726" cy="1783842"/>
          </a:xfrm>
          <a:prstGeom prst="rect">
            <a:avLst/>
          </a:prstGeom>
        </p:spPr>
      </p:pic>
      <p:pic>
        <p:nvPicPr>
          <p:cNvPr id="5" name="תמונה 4" descr="תמונה שמכילה קוסמטי, לוח צבעים&#10;&#10;התיאור נוצר באופן אוטומטי">
            <a:extLst>
              <a:ext uri="{FF2B5EF4-FFF2-40B4-BE49-F238E27FC236}">
                <a16:creationId xmlns:a16="http://schemas.microsoft.com/office/drawing/2014/main" id="{C1B801CF-6ADE-4B5C-A131-53066843F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843" y="3195497"/>
            <a:ext cx="2499726" cy="1767248"/>
          </a:xfrm>
          <a:prstGeom prst="rect">
            <a:avLst/>
          </a:prstGeom>
        </p:spPr>
      </p:pic>
      <p:pic>
        <p:nvPicPr>
          <p:cNvPr id="7" name="תמונה 6" descr="תמונה שמכילה לוח צבעים, קוסמטי&#10;&#10;התיאור נוצר באופן אוטומטי">
            <a:extLst>
              <a:ext uri="{FF2B5EF4-FFF2-40B4-BE49-F238E27FC236}">
                <a16:creationId xmlns:a16="http://schemas.microsoft.com/office/drawing/2014/main" id="{DDD8F7D2-0F6C-4668-980C-A65279719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721" y="3166232"/>
            <a:ext cx="2517482" cy="1796513"/>
          </a:xfrm>
          <a:prstGeom prst="rect">
            <a:avLst/>
          </a:prstGeom>
        </p:spPr>
      </p:pic>
      <p:pic>
        <p:nvPicPr>
          <p:cNvPr id="10" name="תמונה 9">
            <a:extLst>
              <a:ext uri="{FF2B5EF4-FFF2-40B4-BE49-F238E27FC236}">
                <a16:creationId xmlns:a16="http://schemas.microsoft.com/office/drawing/2014/main" id="{2F1EE367-FB80-4458-BD9B-D18C175300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871" y="2396458"/>
            <a:ext cx="3346295" cy="3016894"/>
          </a:xfrm>
          <a:prstGeom prst="rect">
            <a:avLst/>
          </a:prstGeom>
        </p:spPr>
      </p:pic>
    </p:spTree>
    <p:extLst>
      <p:ext uri="{BB962C8B-B14F-4D97-AF65-F5344CB8AC3E}">
        <p14:creationId xmlns:p14="http://schemas.microsoft.com/office/powerpoint/2010/main" val="55402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77BB34-5550-4D90-8453-A4BC71918942}"/>
              </a:ext>
            </a:extLst>
          </p:cNvPr>
          <p:cNvSpPr>
            <a:spLocks noGrp="1"/>
          </p:cNvSpPr>
          <p:nvPr>
            <p:ph type="title"/>
          </p:nvPr>
        </p:nvSpPr>
        <p:spPr/>
        <p:txBody>
          <a:bodyPr/>
          <a:lstStyle/>
          <a:p>
            <a:pPr algn="ctr"/>
            <a:r>
              <a:rPr lang="he-IL" dirty="0"/>
              <a:t>ממצאים</a:t>
            </a:r>
          </a:p>
        </p:txBody>
      </p:sp>
      <p:sp>
        <p:nvSpPr>
          <p:cNvPr id="3" name="מציין מיקום תוכן 2">
            <a:extLst>
              <a:ext uri="{FF2B5EF4-FFF2-40B4-BE49-F238E27FC236}">
                <a16:creationId xmlns:a16="http://schemas.microsoft.com/office/drawing/2014/main" id="{E5114219-4B19-4AD4-9B48-8114FBF8A4CE}"/>
              </a:ext>
            </a:extLst>
          </p:cNvPr>
          <p:cNvSpPr>
            <a:spLocks noGrp="1"/>
          </p:cNvSpPr>
          <p:nvPr>
            <p:ph idx="1"/>
          </p:nvPr>
        </p:nvSpPr>
        <p:spPr/>
        <p:txBody>
          <a:bodyPr/>
          <a:lstStyle/>
          <a:p>
            <a:pPr algn="r" rtl="1">
              <a:spcBef>
                <a:spcPts val="1200"/>
              </a:spcBef>
              <a:spcAft>
                <a:spcPts val="1200"/>
              </a:spcAft>
            </a:pPr>
            <a:r>
              <a:rPr lang="he-IL" sz="1800" b="0" i="0" u="none" strike="noStrike" dirty="0">
                <a:solidFill>
                  <a:srgbClr val="000000"/>
                </a:solidFill>
                <a:effectLst/>
                <a:latin typeface="Arial" panose="020B0604020202020204" pitchFamily="34" charset="0"/>
              </a:rPr>
              <a:t>ניתן לראות בגרפים כי השינוי במיקום הרעלים גרם לשינויים במצבי</a:t>
            </a:r>
            <a:r>
              <a:rPr lang="en-US" sz="1800" b="0" i="0" u="none" strike="noStrike" dirty="0">
                <a:solidFill>
                  <a:srgbClr val="000000"/>
                </a:solidFill>
                <a:effectLst/>
                <a:latin typeface="Arial" panose="020B0604020202020204" pitchFamily="34" charset="0"/>
              </a:rPr>
              <a:t>P </a:t>
            </a:r>
            <a:r>
              <a:rPr lang="he-IL" sz="1800" b="0" i="0" u="none" strike="noStrike" dirty="0">
                <a:solidFill>
                  <a:srgbClr val="000000"/>
                </a:solidFill>
                <a:effectLst/>
                <a:latin typeface="Arial" panose="020B0604020202020204" pitchFamily="34" charset="0"/>
              </a:rPr>
              <a:t> אך המגמה נשארה דומה</a:t>
            </a:r>
            <a:br>
              <a:rPr lang="he-IL" dirty="0"/>
            </a:br>
            <a:endParaRPr lang="he-IL" dirty="0"/>
          </a:p>
        </p:txBody>
      </p:sp>
    </p:spTree>
    <p:extLst>
      <p:ext uri="{BB962C8B-B14F-4D97-AF65-F5344CB8AC3E}">
        <p14:creationId xmlns:p14="http://schemas.microsoft.com/office/powerpoint/2010/main" val="357382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27F151-140E-4426-BB1F-FD739C0E4EF7}"/>
              </a:ext>
            </a:extLst>
          </p:cNvPr>
          <p:cNvSpPr>
            <a:spLocks noGrp="1"/>
          </p:cNvSpPr>
          <p:nvPr>
            <p:ph type="title"/>
          </p:nvPr>
        </p:nvSpPr>
        <p:spPr/>
        <p:txBody>
          <a:bodyPr/>
          <a:lstStyle/>
          <a:p>
            <a:pPr algn="ctr"/>
            <a:r>
              <a:rPr lang="he-IL"/>
              <a:t>משחק הדמיה</a:t>
            </a:r>
            <a:endParaRPr lang="he-IL" dirty="0"/>
          </a:p>
        </p:txBody>
      </p:sp>
      <p:sp>
        <p:nvSpPr>
          <p:cNvPr id="3" name="מציין מיקום תוכן 2">
            <a:extLst>
              <a:ext uri="{FF2B5EF4-FFF2-40B4-BE49-F238E27FC236}">
                <a16:creationId xmlns:a16="http://schemas.microsoft.com/office/drawing/2014/main" id="{7797874A-DCBB-4401-8C4B-D92A2262A905}"/>
              </a:ext>
            </a:extLst>
          </p:cNvPr>
          <p:cNvSpPr>
            <a:spLocks noGrp="1"/>
          </p:cNvSpPr>
          <p:nvPr>
            <p:ph idx="1"/>
          </p:nvPr>
        </p:nvSpPr>
        <p:spPr/>
        <p:txBody>
          <a:bodyPr>
            <a:normAutofit/>
          </a:bodyPr>
          <a:lstStyle/>
          <a:p>
            <a:pPr algn="r" rtl="1">
              <a:spcBef>
                <a:spcPts val="0"/>
              </a:spcBef>
              <a:spcAft>
                <a:spcPts val="0"/>
              </a:spcAft>
            </a:pPr>
            <a:r>
              <a:rPr lang="he-IL" sz="1600" b="0" i="0" u="none" strike="noStrike" dirty="0">
                <a:solidFill>
                  <a:srgbClr val="000000"/>
                </a:solidFill>
                <a:effectLst/>
                <a:latin typeface="Arial" panose="020B0604020202020204" pitchFamily="34" charset="0"/>
              </a:rPr>
              <a:t>לאחר ביצוע המחקר, בנינו מערכת של המשחק עבור שחקן מול המחשב.</a:t>
            </a:r>
          </a:p>
          <a:p>
            <a:pPr algn="r" rtl="1">
              <a:spcBef>
                <a:spcPts val="0"/>
              </a:spcBef>
              <a:spcAft>
                <a:spcPts val="0"/>
              </a:spcAft>
            </a:pPr>
            <a:endParaRPr lang="he-IL" sz="1600" dirty="0">
              <a:solidFill>
                <a:srgbClr val="000000"/>
              </a:solidFill>
              <a:latin typeface="Arial" panose="020B0604020202020204" pitchFamily="34" charset="0"/>
            </a:endParaRPr>
          </a:p>
          <a:p>
            <a:pPr algn="r" rtl="1">
              <a:spcBef>
                <a:spcPts val="0"/>
              </a:spcBef>
              <a:spcAft>
                <a:spcPts val="0"/>
              </a:spcAft>
            </a:pPr>
            <a:r>
              <a:rPr lang="he-IL" sz="1600" dirty="0">
                <a:solidFill>
                  <a:srgbClr val="000000"/>
                </a:solidFill>
                <a:latin typeface="Arial" panose="020B0604020202020204" pitchFamily="34" charset="0"/>
              </a:rPr>
              <a:t>המשחק כולל:</a:t>
            </a:r>
          </a:p>
          <a:p>
            <a:pPr lvl="1">
              <a:spcBef>
                <a:spcPts val="0"/>
              </a:spcBef>
            </a:pPr>
            <a:r>
              <a:rPr lang="he-IL" sz="1400" dirty="0">
                <a:solidFill>
                  <a:srgbClr val="000000"/>
                </a:solidFill>
                <a:latin typeface="Arial" panose="020B0604020202020204" pitchFamily="34" charset="0"/>
              </a:rPr>
              <a:t>אפשרות לבחור את גודל הלוח</a:t>
            </a:r>
          </a:p>
          <a:p>
            <a:pPr lvl="1">
              <a:spcBef>
                <a:spcPts val="0"/>
              </a:spcBef>
            </a:pPr>
            <a:r>
              <a:rPr lang="he-IL" sz="1400" dirty="0">
                <a:solidFill>
                  <a:srgbClr val="000000"/>
                </a:solidFill>
                <a:latin typeface="Arial" panose="020B0604020202020204" pitchFamily="34" charset="0"/>
              </a:rPr>
              <a:t>אפשרויות לבחור את מיקום הרעלים מבין</a:t>
            </a:r>
            <a:br>
              <a:rPr lang="en-US" sz="1400" dirty="0">
                <a:solidFill>
                  <a:srgbClr val="000000"/>
                </a:solidFill>
                <a:latin typeface="Arial" panose="020B0604020202020204" pitchFamily="34" charset="0"/>
              </a:rPr>
            </a:br>
            <a:r>
              <a:rPr lang="he-IL" sz="1400" dirty="0">
                <a:solidFill>
                  <a:srgbClr val="000000"/>
                </a:solidFill>
                <a:latin typeface="Arial" panose="020B0604020202020204" pitchFamily="34" charset="0"/>
              </a:rPr>
              <a:t>הניסויים שערכנו</a:t>
            </a:r>
          </a:p>
          <a:p>
            <a:pPr lvl="1">
              <a:spcBef>
                <a:spcPts val="0"/>
              </a:spcBef>
            </a:pPr>
            <a:endParaRPr lang="he-IL" sz="1600" dirty="0">
              <a:solidFill>
                <a:srgbClr val="000000"/>
              </a:solidFill>
              <a:latin typeface="Arial" panose="020B0604020202020204" pitchFamily="34" charset="0"/>
            </a:endParaRPr>
          </a:p>
          <a:p>
            <a:pPr algn="r" rtl="1">
              <a:spcBef>
                <a:spcPts val="0"/>
              </a:spcBef>
              <a:spcAft>
                <a:spcPts val="0"/>
              </a:spcAft>
            </a:pPr>
            <a:r>
              <a:rPr lang="he-IL" sz="1600" b="0" i="0" u="none" strike="noStrike" dirty="0">
                <a:solidFill>
                  <a:srgbClr val="000000"/>
                </a:solidFill>
                <a:effectLst/>
                <a:latin typeface="Arial" panose="020B0604020202020204" pitchFamily="34" charset="0"/>
              </a:rPr>
              <a:t>השחקן בתורו מבצע </a:t>
            </a:r>
            <a:r>
              <a:rPr lang="en-US" sz="1600" b="0" i="0" u="none" strike="noStrike" dirty="0">
                <a:solidFill>
                  <a:srgbClr val="000000"/>
                </a:solidFill>
                <a:effectLst/>
                <a:latin typeface="Arial" panose="020B0604020202020204" pitchFamily="34" charset="0"/>
              </a:rPr>
              <a:t>move</a:t>
            </a:r>
            <a:r>
              <a:rPr lang="he-IL" sz="1600" b="0" i="0" u="none" strike="noStrike" dirty="0">
                <a:solidFill>
                  <a:srgbClr val="000000"/>
                </a:solidFill>
                <a:effectLst/>
                <a:latin typeface="Arial" panose="020B0604020202020204" pitchFamily="34" charset="0"/>
              </a:rPr>
              <a:t> כלומר 'לחיצה'</a:t>
            </a:r>
            <a:br>
              <a:rPr lang="en-US" sz="1600" b="0" i="0" u="none" strike="noStrike" dirty="0">
                <a:solidFill>
                  <a:srgbClr val="000000"/>
                </a:solidFill>
                <a:effectLst/>
                <a:latin typeface="Arial" panose="020B0604020202020204" pitchFamily="34" charset="0"/>
              </a:rPr>
            </a:br>
            <a:r>
              <a:rPr lang="he-IL" sz="1600" b="0" i="0" u="none" strike="noStrike" dirty="0">
                <a:solidFill>
                  <a:srgbClr val="000000"/>
                </a:solidFill>
                <a:effectLst/>
                <a:latin typeface="Arial" panose="020B0604020202020204" pitchFamily="34" charset="0"/>
              </a:rPr>
              <a:t> במיקום </a:t>
            </a:r>
            <a:r>
              <a:rPr lang="en-US" sz="1600" b="0" i="0" u="none" strike="noStrike" dirty="0">
                <a:solidFill>
                  <a:srgbClr val="000000"/>
                </a:solidFill>
                <a:effectLst/>
                <a:latin typeface="Arial" panose="020B0604020202020204" pitchFamily="34" charset="0"/>
              </a:rPr>
              <a:t>(</a:t>
            </a:r>
            <a:r>
              <a:rPr lang="en-US" sz="1600" b="0" i="0" u="none" strike="noStrike" dirty="0" err="1">
                <a:solidFill>
                  <a:srgbClr val="000000"/>
                </a:solidFill>
                <a:effectLst/>
                <a:latin typeface="Arial" panose="020B0604020202020204" pitchFamily="34" charset="0"/>
              </a:rPr>
              <a:t>i,j</a:t>
            </a:r>
            <a:r>
              <a:rPr lang="en-US" sz="1600" b="0" i="0" u="none" strike="noStrike" dirty="0">
                <a:solidFill>
                  <a:srgbClr val="000000"/>
                </a:solidFill>
                <a:effectLst/>
                <a:latin typeface="Arial" panose="020B0604020202020204" pitchFamily="34" charset="0"/>
              </a:rPr>
              <a:t>)</a:t>
            </a:r>
            <a:r>
              <a:rPr lang="he-IL" sz="1600" b="0" i="0" u="none" strike="noStrike" dirty="0">
                <a:solidFill>
                  <a:srgbClr val="000000"/>
                </a:solidFill>
                <a:effectLst/>
                <a:latin typeface="Arial" panose="020B0604020202020204" pitchFamily="34" charset="0"/>
              </a:rPr>
              <a:t> בלוח, והתור עובר למחשב</a:t>
            </a:r>
          </a:p>
          <a:p>
            <a:pPr algn="r" rtl="1">
              <a:spcBef>
                <a:spcPts val="0"/>
              </a:spcBef>
              <a:spcAft>
                <a:spcPts val="0"/>
              </a:spcAft>
            </a:pPr>
            <a:endParaRPr lang="he-IL" sz="1600" b="0" i="0" u="none" strike="noStrike" dirty="0">
              <a:solidFill>
                <a:srgbClr val="000000"/>
              </a:solidFill>
              <a:effectLst/>
              <a:latin typeface="Arial" panose="020B0604020202020204" pitchFamily="34" charset="0"/>
            </a:endParaRPr>
          </a:p>
          <a:p>
            <a:pPr algn="r" rtl="1">
              <a:spcBef>
                <a:spcPts val="0"/>
              </a:spcBef>
              <a:spcAft>
                <a:spcPts val="0"/>
              </a:spcAft>
            </a:pPr>
            <a:r>
              <a:rPr lang="he-IL" sz="1600" dirty="0">
                <a:solidFill>
                  <a:srgbClr val="000000"/>
                </a:solidFill>
                <a:latin typeface="Arial" panose="020B0604020202020204" pitchFamily="34" charset="0"/>
              </a:rPr>
              <a:t>לבסוף, המשחק מסתיים כאשר השחקן/</a:t>
            </a:r>
            <a:br>
              <a:rPr lang="en-US" sz="1600" dirty="0">
                <a:solidFill>
                  <a:srgbClr val="000000"/>
                </a:solidFill>
                <a:latin typeface="Arial" panose="020B0604020202020204" pitchFamily="34" charset="0"/>
              </a:rPr>
            </a:br>
            <a:r>
              <a:rPr lang="he-IL" sz="1600" dirty="0">
                <a:solidFill>
                  <a:srgbClr val="000000"/>
                </a:solidFill>
                <a:latin typeface="Arial" panose="020B0604020202020204" pitchFamily="34" charset="0"/>
              </a:rPr>
              <a:t>המחשב לוחץ על אחד הרעלים ובכך מפסיד</a:t>
            </a:r>
            <a:endParaRPr lang="he-IL" sz="1600" b="0" dirty="0">
              <a:effectLst/>
            </a:endParaRPr>
          </a:p>
        </p:txBody>
      </p:sp>
      <p:pic>
        <p:nvPicPr>
          <p:cNvPr id="6" name="תמונה 5">
            <a:extLst>
              <a:ext uri="{FF2B5EF4-FFF2-40B4-BE49-F238E27FC236}">
                <a16:creationId xmlns:a16="http://schemas.microsoft.com/office/drawing/2014/main" id="{85E3470B-8E75-49AC-9DA1-6AE5FA30D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00" y="2711871"/>
            <a:ext cx="6272295" cy="3329799"/>
          </a:xfrm>
          <a:prstGeom prst="rect">
            <a:avLst/>
          </a:prstGeom>
        </p:spPr>
      </p:pic>
    </p:spTree>
    <p:extLst>
      <p:ext uri="{BB962C8B-B14F-4D97-AF65-F5344CB8AC3E}">
        <p14:creationId xmlns:p14="http://schemas.microsoft.com/office/powerpoint/2010/main" val="363985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90F01B-6667-42DF-8E75-73F505540971}"/>
              </a:ext>
            </a:extLst>
          </p:cNvPr>
          <p:cNvSpPr>
            <a:spLocks noGrp="1"/>
          </p:cNvSpPr>
          <p:nvPr>
            <p:ph type="title"/>
          </p:nvPr>
        </p:nvSpPr>
        <p:spPr/>
        <p:txBody>
          <a:bodyPr/>
          <a:lstStyle/>
          <a:p>
            <a:pPr algn="ctr"/>
            <a:r>
              <a:rPr lang="he-IL" dirty="0"/>
              <a:t>לסיכום</a:t>
            </a:r>
          </a:p>
        </p:txBody>
      </p:sp>
      <p:sp>
        <p:nvSpPr>
          <p:cNvPr id="3" name="מציין מיקום תוכן 2">
            <a:extLst>
              <a:ext uri="{FF2B5EF4-FFF2-40B4-BE49-F238E27FC236}">
                <a16:creationId xmlns:a16="http://schemas.microsoft.com/office/drawing/2014/main" id="{FEDD5293-6C97-4696-A867-8C5998A6EC9E}"/>
              </a:ext>
            </a:extLst>
          </p:cNvPr>
          <p:cNvSpPr>
            <a:spLocks noGrp="1"/>
          </p:cNvSpPr>
          <p:nvPr>
            <p:ph idx="1"/>
          </p:nvPr>
        </p:nvSpPr>
        <p:spPr/>
        <p:txBody>
          <a:bodyPr/>
          <a:lstStyle/>
          <a:p>
            <a:endParaRPr lang="he-IL" dirty="0"/>
          </a:p>
        </p:txBody>
      </p:sp>
    </p:spTree>
    <p:extLst>
      <p:ext uri="{BB962C8B-B14F-4D97-AF65-F5344CB8AC3E}">
        <p14:creationId xmlns:p14="http://schemas.microsoft.com/office/powerpoint/2010/main" val="71247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FFB5DD-4467-48EC-AE2A-7256C9358A6E}"/>
              </a:ext>
            </a:extLst>
          </p:cNvPr>
          <p:cNvSpPr>
            <a:spLocks noGrp="1"/>
          </p:cNvSpPr>
          <p:nvPr>
            <p:ph type="title"/>
          </p:nvPr>
        </p:nvSpPr>
        <p:spPr/>
        <p:txBody>
          <a:bodyPr/>
          <a:lstStyle/>
          <a:p>
            <a:pPr algn="ctr"/>
            <a:r>
              <a:rPr lang="en-US" dirty="0"/>
              <a:t>impartial game</a:t>
            </a:r>
            <a:br>
              <a:rPr lang="he-IL" dirty="0"/>
            </a:br>
            <a:endParaRPr lang="he-IL" dirty="0"/>
          </a:p>
        </p:txBody>
      </p:sp>
      <p:sp>
        <p:nvSpPr>
          <p:cNvPr id="3" name="מציין מיקום תוכן 2">
            <a:extLst>
              <a:ext uri="{FF2B5EF4-FFF2-40B4-BE49-F238E27FC236}">
                <a16:creationId xmlns:a16="http://schemas.microsoft.com/office/drawing/2014/main" id="{2442D1BD-FF4D-4DB3-A5F7-EF74ED589772}"/>
              </a:ext>
            </a:extLst>
          </p:cNvPr>
          <p:cNvSpPr>
            <a:spLocks noGrp="1"/>
          </p:cNvSpPr>
          <p:nvPr>
            <p:ph idx="1"/>
          </p:nvPr>
        </p:nvSpPr>
        <p:spPr/>
        <p:txBody>
          <a:bodyPr/>
          <a:lstStyle/>
          <a:p>
            <a:pPr algn="r"/>
            <a:r>
              <a:rPr lang="he-IL" sz="1600" dirty="0"/>
              <a:t>תורת המשחקים הקומבינטורית עוסקת במשחקי סכום אפס של שני שחקנים, בעלי אינפורמציה מלאה ללא אלמנט של מזל. תאורטית ניתן לנתח משחקים כאלו באופן מלא. עם זאת, ישנם משחקים כדוגמת שח-מט, בעלי סיבוכיות כל כך גדולה שניתוח מלא בלתי אפשרי עם הטכנולוגיה הנוכחית.</a:t>
            </a:r>
          </a:p>
          <a:p>
            <a:pPr algn="r"/>
            <a:endParaRPr lang="he-IL" sz="1600" dirty="0"/>
          </a:p>
          <a:p>
            <a:pPr algn="r"/>
            <a:r>
              <a:rPr lang="he-IL" sz="1600" dirty="0"/>
              <a:t>משחק שוויוני הוא </a:t>
            </a:r>
            <a:r>
              <a:rPr lang="he-IL" sz="1600" dirty="0">
                <a:solidFill>
                  <a:srgbClr val="202122"/>
                </a:solidFill>
                <a:latin typeface="Arial" panose="020B0604020202020204" pitchFamily="34" charset="0"/>
              </a:rPr>
              <a:t>מ</a:t>
            </a:r>
            <a:r>
              <a:rPr lang="he-IL" sz="1600" b="0" i="0" dirty="0">
                <a:solidFill>
                  <a:srgbClr val="202122"/>
                </a:solidFill>
                <a:effectLst/>
                <a:latin typeface="Arial" panose="020B0604020202020204" pitchFamily="34" charset="0"/>
              </a:rPr>
              <a:t>שחק סופי בו שני השחקנים יכולים בכל תור לשחק בדיוק את אותם מהלכים, דהיינו לוח המשחק זהה לשני הצדדים ואין חלוקה לשחור ולבן, והמנצח הוא השחקן אשר משחק את המהלך האחרון.</a:t>
            </a:r>
            <a:endParaRPr lang="he-IL" sz="1600" dirty="0"/>
          </a:p>
          <a:p>
            <a:pPr marL="0" indent="0">
              <a:buNone/>
            </a:pPr>
            <a:endParaRPr lang="he-IL" dirty="0"/>
          </a:p>
        </p:txBody>
      </p:sp>
    </p:spTree>
    <p:extLst>
      <p:ext uri="{BB962C8B-B14F-4D97-AF65-F5344CB8AC3E}">
        <p14:creationId xmlns:p14="http://schemas.microsoft.com/office/powerpoint/2010/main" val="364214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FFB5DD-4467-48EC-AE2A-7256C9358A6E}"/>
              </a:ext>
            </a:extLst>
          </p:cNvPr>
          <p:cNvSpPr>
            <a:spLocks noGrp="1"/>
          </p:cNvSpPr>
          <p:nvPr>
            <p:ph type="title"/>
          </p:nvPr>
        </p:nvSpPr>
        <p:spPr/>
        <p:txBody>
          <a:bodyPr/>
          <a:lstStyle/>
          <a:p>
            <a:pPr algn="ctr"/>
            <a:r>
              <a:rPr lang="en-US" dirty="0"/>
              <a:t>impartial game</a:t>
            </a:r>
            <a:br>
              <a:rPr lang="he-IL" dirty="0"/>
            </a:br>
            <a:endParaRPr lang="he-IL" dirty="0"/>
          </a:p>
        </p:txBody>
      </p:sp>
      <p:sp>
        <p:nvSpPr>
          <p:cNvPr id="3" name="מציין מיקום תוכן 2">
            <a:extLst>
              <a:ext uri="{FF2B5EF4-FFF2-40B4-BE49-F238E27FC236}">
                <a16:creationId xmlns:a16="http://schemas.microsoft.com/office/drawing/2014/main" id="{2442D1BD-FF4D-4DB3-A5F7-EF74ED589772}"/>
              </a:ext>
            </a:extLst>
          </p:cNvPr>
          <p:cNvSpPr>
            <a:spLocks noGrp="1"/>
          </p:cNvSpPr>
          <p:nvPr>
            <p:ph idx="1"/>
          </p:nvPr>
        </p:nvSpPr>
        <p:spPr/>
        <p:txBody>
          <a:bodyPr>
            <a:normAutofit/>
          </a:bodyPr>
          <a:lstStyle/>
          <a:p>
            <a:r>
              <a:rPr lang="he-IL" sz="1700" dirty="0"/>
              <a:t>אנו יכולים לסווג כל מצב במשחק בהתאם לשאלה האם מדובר בזכייה של השחקן הראשון או השני, אם שני השחקנים משחקים בצורה אופטימלית:</a:t>
            </a:r>
          </a:p>
          <a:p>
            <a:r>
              <a:rPr lang="en-US" sz="1700" b="1" dirty="0">
                <a:solidFill>
                  <a:srgbClr val="000000"/>
                </a:solidFill>
              </a:rPr>
              <a:t>N-position</a:t>
            </a:r>
            <a:r>
              <a:rPr lang="he-IL" sz="1700" b="1" dirty="0">
                <a:solidFill>
                  <a:srgbClr val="000000"/>
                </a:solidFill>
              </a:rPr>
              <a:t> </a:t>
            </a:r>
            <a:r>
              <a:rPr lang="he-IL" sz="1700" dirty="0"/>
              <a:t>השחקן הבא ינצח. </a:t>
            </a:r>
          </a:p>
          <a:p>
            <a:r>
              <a:rPr lang="en-US" sz="1700" b="1" dirty="0">
                <a:solidFill>
                  <a:srgbClr val="000000"/>
                </a:solidFill>
              </a:rPr>
              <a:t>P-position</a:t>
            </a:r>
            <a:r>
              <a:rPr lang="he-IL" sz="1700" b="1" dirty="0">
                <a:solidFill>
                  <a:srgbClr val="000000"/>
                </a:solidFill>
              </a:rPr>
              <a:t> </a:t>
            </a:r>
            <a:r>
              <a:rPr lang="he-IL" sz="1700" dirty="0"/>
              <a:t>השחקן הקודם ינצח.</a:t>
            </a:r>
          </a:p>
          <a:p>
            <a:endParaRPr lang="he-IL" sz="2800" dirty="0"/>
          </a:p>
          <a:p>
            <a:r>
              <a:rPr lang="he-IL" sz="1600" dirty="0"/>
              <a:t>החישוב מתבצע כך:</a:t>
            </a:r>
          </a:p>
          <a:p>
            <a:r>
              <a:rPr lang="he-IL" sz="1600" dirty="0"/>
              <a:t>1.	קודקוד (0,0) הוא מצב </a:t>
            </a:r>
            <a:r>
              <a:rPr lang="en-US" sz="1600" dirty="0"/>
              <a:t>P</a:t>
            </a:r>
          </a:p>
          <a:p>
            <a:r>
              <a:rPr lang="en-US" sz="1600" dirty="0"/>
              <a:t>.2	</a:t>
            </a:r>
            <a:r>
              <a:rPr lang="he-IL" sz="1600" dirty="0"/>
              <a:t>כל מיקום ממנו אפשר להגיע ל</a:t>
            </a:r>
            <a:r>
              <a:rPr lang="en-US" sz="1600" dirty="0"/>
              <a:t>P </a:t>
            </a:r>
            <a:r>
              <a:rPr lang="he-IL" sz="1600" dirty="0"/>
              <a:t>הוא </a:t>
            </a:r>
            <a:r>
              <a:rPr lang="en-US" sz="1600" dirty="0"/>
              <a:t>N</a:t>
            </a:r>
          </a:p>
          <a:p>
            <a:r>
              <a:rPr lang="en-US" sz="1600" dirty="0"/>
              <a:t>.3	</a:t>
            </a:r>
            <a:r>
              <a:rPr lang="he-IL" sz="1600" dirty="0"/>
              <a:t>אם כל צעד מוביל ל</a:t>
            </a:r>
            <a:r>
              <a:rPr lang="en-US" sz="1600" dirty="0"/>
              <a:t>N </a:t>
            </a:r>
            <a:r>
              <a:rPr lang="he-IL" sz="1600" dirty="0"/>
              <a:t>אז זה מצב </a:t>
            </a:r>
            <a:r>
              <a:rPr lang="en-US" sz="1600" dirty="0"/>
              <a:t>P</a:t>
            </a:r>
          </a:p>
          <a:p>
            <a:pPr marL="0" indent="0">
              <a:buNone/>
            </a:pPr>
            <a:endParaRPr lang="he-IL" dirty="0"/>
          </a:p>
        </p:txBody>
      </p:sp>
      <p:pic>
        <p:nvPicPr>
          <p:cNvPr id="4" name="תמונה 3">
            <a:extLst>
              <a:ext uri="{FF2B5EF4-FFF2-40B4-BE49-F238E27FC236}">
                <a16:creationId xmlns:a16="http://schemas.microsoft.com/office/drawing/2014/main" id="{915092FF-BE44-4007-8E19-5EB74C84EDE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49846" y="3062704"/>
            <a:ext cx="2790384" cy="2589825"/>
          </a:xfrm>
          <a:prstGeom prst="rect">
            <a:avLst/>
          </a:prstGeom>
        </p:spPr>
      </p:pic>
    </p:spTree>
    <p:extLst>
      <p:ext uri="{BB962C8B-B14F-4D97-AF65-F5344CB8AC3E}">
        <p14:creationId xmlns:p14="http://schemas.microsoft.com/office/powerpoint/2010/main" val="289119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FFB5DD-4467-48EC-AE2A-7256C9358A6E}"/>
              </a:ext>
            </a:extLst>
          </p:cNvPr>
          <p:cNvSpPr>
            <a:spLocks noGrp="1"/>
          </p:cNvSpPr>
          <p:nvPr>
            <p:ph type="title"/>
          </p:nvPr>
        </p:nvSpPr>
        <p:spPr/>
        <p:txBody>
          <a:bodyPr/>
          <a:lstStyle/>
          <a:p>
            <a:pPr algn="ctr"/>
            <a:r>
              <a:rPr lang="he-IL" dirty="0"/>
              <a:t>משחק נים</a:t>
            </a:r>
          </a:p>
        </p:txBody>
      </p:sp>
      <p:sp>
        <p:nvSpPr>
          <p:cNvPr id="3" name="מציין מיקום תוכן 2">
            <a:extLst>
              <a:ext uri="{FF2B5EF4-FFF2-40B4-BE49-F238E27FC236}">
                <a16:creationId xmlns:a16="http://schemas.microsoft.com/office/drawing/2014/main" id="{2442D1BD-FF4D-4DB3-A5F7-EF74ED589772}"/>
              </a:ext>
            </a:extLst>
          </p:cNvPr>
          <p:cNvSpPr>
            <a:spLocks noGrp="1"/>
          </p:cNvSpPr>
          <p:nvPr>
            <p:ph idx="1"/>
          </p:nvPr>
        </p:nvSpPr>
        <p:spPr/>
        <p:txBody>
          <a:bodyPr>
            <a:normAutofit/>
          </a:bodyPr>
          <a:lstStyle/>
          <a:p>
            <a:pPr algn="r"/>
            <a:r>
              <a:rPr lang="he-IL" sz="1600" dirty="0"/>
              <a:t>נים הוא משחק שוויוני לשני שחקנים שמשוחק עם ערמות גפרורים. </a:t>
            </a:r>
          </a:p>
          <a:p>
            <a:pPr algn="r"/>
            <a:r>
              <a:rPr lang="he-IL" sz="1600" dirty="0"/>
              <a:t>חוקי המשחק הם שבכל תור יכול שחקן לקחת כל מספר גפרורים שהוא אבל רק מערמה אחת. </a:t>
            </a:r>
          </a:p>
          <a:p>
            <a:pPr algn="r"/>
            <a:r>
              <a:rPr lang="he-IL" sz="1600" dirty="0"/>
              <a:t>המנצח במשחק הוא מי שלוקח את הגפרור האחרון. </a:t>
            </a:r>
          </a:p>
          <a:p>
            <a:pPr algn="r"/>
            <a:r>
              <a:rPr lang="he-IL" sz="1600" dirty="0"/>
              <a:t>משחק נים בעל ערמה בודדת עם </a:t>
            </a:r>
            <a:r>
              <a:rPr lang="en-US" sz="1600" dirty="0"/>
              <a:t>N&gt;0</a:t>
            </a:r>
            <a:r>
              <a:rPr lang="he-IL" sz="1600" dirty="0"/>
              <a:t> גפרורים הוא טריוויאלי, במשחק זה השחקן שמתחיל תמיד ינצח - הוא </a:t>
            </a:r>
            <a:r>
              <a:rPr lang="he-IL" sz="1600" dirty="0" err="1"/>
              <a:t>יקח</a:t>
            </a:r>
            <a:r>
              <a:rPr lang="he-IL" sz="1600" dirty="0"/>
              <a:t> את כל הגפרורים </a:t>
            </a:r>
            <a:r>
              <a:rPr lang="he-IL" sz="1600" dirty="0" err="1"/>
              <a:t>בערימה</a:t>
            </a:r>
            <a:r>
              <a:rPr lang="he-IL" sz="1600" dirty="0"/>
              <a:t>.</a:t>
            </a:r>
          </a:p>
          <a:p>
            <a:pPr marL="0" indent="0">
              <a:buNone/>
            </a:pPr>
            <a:endParaRPr lang="he-IL" sz="1600" dirty="0"/>
          </a:p>
        </p:txBody>
      </p:sp>
      <p:pic>
        <p:nvPicPr>
          <p:cNvPr id="5" name="תמונה 4">
            <a:extLst>
              <a:ext uri="{FF2B5EF4-FFF2-40B4-BE49-F238E27FC236}">
                <a16:creationId xmlns:a16="http://schemas.microsoft.com/office/drawing/2014/main" id="{B0E0BAD7-FE70-4FCE-A54D-DF8DC3D6004F}"/>
              </a:ext>
            </a:extLst>
          </p:cNvPr>
          <p:cNvPicPr>
            <a:picLocks noChangeAspect="1"/>
          </p:cNvPicPr>
          <p:nvPr/>
        </p:nvPicPr>
        <p:blipFill>
          <a:blip r:embed="rId2">
            <a:clrChange>
              <a:clrFrom>
                <a:srgbClr val="024902"/>
              </a:clrFrom>
              <a:clrTo>
                <a:srgbClr val="024902">
                  <a:alpha val="0"/>
                </a:srgbClr>
              </a:clrTo>
            </a:clrChange>
          </a:blip>
          <a:stretch>
            <a:fillRect/>
          </a:stretch>
        </p:blipFill>
        <p:spPr>
          <a:xfrm>
            <a:off x="963181" y="3596031"/>
            <a:ext cx="1743075" cy="2619375"/>
          </a:xfrm>
          <a:prstGeom prst="rect">
            <a:avLst/>
          </a:prstGeom>
        </p:spPr>
      </p:pic>
    </p:spTree>
    <p:extLst>
      <p:ext uri="{BB962C8B-B14F-4D97-AF65-F5344CB8AC3E}">
        <p14:creationId xmlns:p14="http://schemas.microsoft.com/office/powerpoint/2010/main" val="318036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FFB5DD-4467-48EC-AE2A-7256C9358A6E}"/>
              </a:ext>
            </a:extLst>
          </p:cNvPr>
          <p:cNvSpPr>
            <a:spLocks noGrp="1"/>
          </p:cNvSpPr>
          <p:nvPr>
            <p:ph type="title"/>
          </p:nvPr>
        </p:nvSpPr>
        <p:spPr/>
        <p:txBody>
          <a:bodyPr/>
          <a:lstStyle/>
          <a:p>
            <a:pPr algn="ctr"/>
            <a:r>
              <a:rPr lang="he-IL" dirty="0"/>
              <a:t>תאוריית </a:t>
            </a:r>
            <a:r>
              <a:rPr lang="en-US" dirty="0"/>
              <a:t>Sprague-Grundy</a:t>
            </a:r>
          </a:p>
        </p:txBody>
      </p:sp>
      <p:sp>
        <p:nvSpPr>
          <p:cNvPr id="3" name="מציין מיקום תוכן 2">
            <a:extLst>
              <a:ext uri="{FF2B5EF4-FFF2-40B4-BE49-F238E27FC236}">
                <a16:creationId xmlns:a16="http://schemas.microsoft.com/office/drawing/2014/main" id="{2442D1BD-FF4D-4DB3-A5F7-EF74ED589772}"/>
              </a:ext>
            </a:extLst>
          </p:cNvPr>
          <p:cNvSpPr>
            <a:spLocks noGrp="1"/>
          </p:cNvSpPr>
          <p:nvPr>
            <p:ph idx="1"/>
          </p:nvPr>
        </p:nvSpPr>
        <p:spPr/>
        <p:txBody>
          <a:bodyPr>
            <a:normAutofit/>
          </a:bodyPr>
          <a:lstStyle/>
          <a:p>
            <a:pPr algn="r"/>
            <a:r>
              <a:rPr lang="he-IL" sz="1600" dirty="0"/>
              <a:t>משפט יסודי בתורת המשחקים הקומבינטורית הקובע שכל משחק שוויוני</a:t>
            </a:r>
            <a:r>
              <a:rPr lang="en-US" sz="1600" dirty="0"/>
              <a:t>impartial game) </a:t>
            </a:r>
            <a:r>
              <a:rPr lang="he-IL" sz="1600" dirty="0"/>
              <a:t>) אשר משחקים בו באופן נורמלי שקול לנים.</a:t>
            </a:r>
          </a:p>
          <a:p>
            <a:pPr algn="r"/>
            <a:r>
              <a:rPr lang="he-IL" sz="1600" dirty="0"/>
              <a:t>מספר </a:t>
            </a:r>
            <a:r>
              <a:rPr lang="he-IL" sz="1600" dirty="0" err="1"/>
              <a:t>גרונדי</a:t>
            </a:r>
            <a:r>
              <a:rPr lang="he-IL" sz="1600" dirty="0"/>
              <a:t> הוא מספר שלם אי שלילי המשויך למצב במשחק, הוא מייצג משחק נים עם ערימה בודדת בגודל </a:t>
            </a:r>
            <a:r>
              <a:rPr lang="en-US" sz="1600" dirty="0"/>
              <a:t>N</a:t>
            </a:r>
            <a:r>
              <a:rPr lang="he-IL" sz="1600" dirty="0"/>
              <a:t>. </a:t>
            </a:r>
          </a:p>
          <a:p>
            <a:pPr algn="r"/>
            <a:r>
              <a:rPr lang="he-IL" sz="1600" dirty="0"/>
              <a:t>ולכן השחקן הראשון תמיד ינצח בכל משחק בעל מספר </a:t>
            </a:r>
            <a:r>
              <a:rPr lang="he-IL" sz="1600" dirty="0" err="1"/>
              <a:t>גרונדי</a:t>
            </a:r>
            <a:r>
              <a:rPr lang="he-IL" sz="1600" dirty="0"/>
              <a:t> שונה מאפס, ותמיד יפסיד כאשר מספר </a:t>
            </a:r>
            <a:r>
              <a:rPr lang="he-IL" sz="1600" dirty="0" err="1"/>
              <a:t>גרונדי</a:t>
            </a:r>
            <a:r>
              <a:rPr lang="he-IL" sz="1600" dirty="0"/>
              <a:t> שווה לאפס.</a:t>
            </a:r>
          </a:p>
          <a:p>
            <a:pPr algn="r"/>
            <a:r>
              <a:rPr lang="he-IL" sz="1600" dirty="0"/>
              <a:t>נשתמש במספרי </a:t>
            </a:r>
            <a:r>
              <a:rPr lang="he-IL" sz="1600" dirty="0" err="1"/>
              <a:t>גרונדי</a:t>
            </a:r>
            <a:r>
              <a:rPr lang="he-IL" sz="1600" dirty="0"/>
              <a:t> כדי למיין מצבי משחק של משחקים שוויוניים אחרים אשר שונים מנים ולהשוות אותם עם נים. </a:t>
            </a:r>
          </a:p>
          <a:p>
            <a:pPr marL="0" indent="0">
              <a:buNone/>
            </a:pPr>
            <a:endParaRPr lang="he-IL" sz="1600" dirty="0"/>
          </a:p>
        </p:txBody>
      </p:sp>
    </p:spTree>
    <p:extLst>
      <p:ext uri="{BB962C8B-B14F-4D97-AF65-F5344CB8AC3E}">
        <p14:creationId xmlns:p14="http://schemas.microsoft.com/office/powerpoint/2010/main" val="137061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FFB5DD-4467-48EC-AE2A-7256C9358A6E}"/>
              </a:ext>
            </a:extLst>
          </p:cNvPr>
          <p:cNvSpPr>
            <a:spLocks noGrp="1"/>
          </p:cNvSpPr>
          <p:nvPr>
            <p:ph type="title"/>
          </p:nvPr>
        </p:nvSpPr>
        <p:spPr/>
        <p:txBody>
          <a:bodyPr/>
          <a:lstStyle/>
          <a:p>
            <a:pPr algn="ctr"/>
            <a:r>
              <a:rPr lang="he-IL" dirty="0"/>
              <a:t>משחק </a:t>
            </a:r>
            <a:r>
              <a:rPr lang="he-IL" dirty="0" err="1"/>
              <a:t>צ'ומפ</a:t>
            </a:r>
            <a:endParaRPr lang="en-US" dirty="0"/>
          </a:p>
        </p:txBody>
      </p:sp>
      <p:sp>
        <p:nvSpPr>
          <p:cNvPr id="3" name="מציין מיקום תוכן 2">
            <a:extLst>
              <a:ext uri="{FF2B5EF4-FFF2-40B4-BE49-F238E27FC236}">
                <a16:creationId xmlns:a16="http://schemas.microsoft.com/office/drawing/2014/main" id="{2442D1BD-FF4D-4DB3-A5F7-EF74ED589772}"/>
              </a:ext>
            </a:extLst>
          </p:cNvPr>
          <p:cNvSpPr>
            <a:spLocks noGrp="1"/>
          </p:cNvSpPr>
          <p:nvPr>
            <p:ph idx="1"/>
          </p:nvPr>
        </p:nvSpPr>
        <p:spPr/>
        <p:txBody>
          <a:bodyPr>
            <a:normAutofit/>
          </a:bodyPr>
          <a:lstStyle/>
          <a:p>
            <a:pPr algn="r"/>
            <a:r>
              <a:rPr lang="he-IL" sz="1600" dirty="0"/>
              <a:t>חוקי המשחק:</a:t>
            </a:r>
          </a:p>
          <a:p>
            <a:pPr marL="342900" indent="-342900" algn="r">
              <a:buFont typeface="+mj-lt"/>
              <a:buAutoNum type="arabicPeriod"/>
            </a:pPr>
            <a:r>
              <a:rPr lang="he-IL" sz="1600" dirty="0"/>
              <a:t>המשחק משוחק על לוח </a:t>
            </a:r>
            <a:r>
              <a:rPr lang="he-IL" sz="1600" dirty="0" err="1"/>
              <a:t>מטריציוני</a:t>
            </a:r>
            <a:r>
              <a:rPr lang="he-IL" sz="1600" dirty="0"/>
              <a:t> בגודל </a:t>
            </a:r>
            <a:r>
              <a:rPr lang="en-US" sz="1600" dirty="0"/>
              <a:t>M*N</a:t>
            </a:r>
            <a:r>
              <a:rPr lang="he-IL" sz="1600" dirty="0"/>
              <a:t> כאשר בתחילת המשחק הלוח מלא.</a:t>
            </a:r>
          </a:p>
          <a:p>
            <a:pPr marL="342900" indent="-342900" algn="r">
              <a:buFont typeface="+mj-lt"/>
              <a:buAutoNum type="arabicPeriod"/>
            </a:pPr>
            <a:r>
              <a:rPr lang="he-IL" sz="1600" dirty="0"/>
              <a:t>כל שחקן נקרא בתורו, לבחור משבצת שעדיין לא נמחקה מהלוח ולמחוק אותה.</a:t>
            </a:r>
          </a:p>
          <a:p>
            <a:pPr marL="342900" indent="-342900" algn="r">
              <a:buFont typeface="+mj-lt"/>
              <a:buAutoNum type="arabicPeriod"/>
            </a:pPr>
            <a:r>
              <a:rPr lang="he-IL" sz="1600" dirty="0"/>
              <a:t>בנוסף למשבצת שבחר, מוחק השחקן גם את כל המשבצות שעדיין לא נמחקו מהלוח ושהקואורדינטות שלהן גדולות או שוות (כל אחת בהתאמה) מהקואורדינטות של המשבצת שבחר (כלומר כל משבצת שנמצאת מעל ומימין למשבצת שנבחרה).</a:t>
            </a:r>
          </a:p>
          <a:p>
            <a:pPr marL="342900" indent="-342900" algn="r">
              <a:buFont typeface="+mj-lt"/>
              <a:buAutoNum type="arabicPeriod"/>
            </a:pPr>
            <a:r>
              <a:rPr lang="he-IL" sz="1600" dirty="0"/>
              <a:t>בצורה זו מצטמצם הלוח מתור לתור, עד אשר אחד השחקנים בוחר במשבצת השמאלית התחתונה (1,1). השחקן שבחר במשבצת זו מוגדר להיות "המפסיד" במשחק.</a:t>
            </a:r>
          </a:p>
          <a:p>
            <a:pPr marL="0" indent="0">
              <a:buNone/>
            </a:pPr>
            <a:endParaRPr lang="he-IL" sz="1600" dirty="0"/>
          </a:p>
        </p:txBody>
      </p:sp>
    </p:spTree>
    <p:extLst>
      <p:ext uri="{BB962C8B-B14F-4D97-AF65-F5344CB8AC3E}">
        <p14:creationId xmlns:p14="http://schemas.microsoft.com/office/powerpoint/2010/main" val="100991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0E3839-51A8-4B88-BB6C-32357AA42DAB}"/>
              </a:ext>
            </a:extLst>
          </p:cNvPr>
          <p:cNvSpPr>
            <a:spLocks noGrp="1"/>
          </p:cNvSpPr>
          <p:nvPr>
            <p:ph type="title"/>
          </p:nvPr>
        </p:nvSpPr>
        <p:spPr/>
        <p:txBody>
          <a:bodyPr/>
          <a:lstStyle/>
          <a:p>
            <a:pPr algn="ctr"/>
            <a:r>
              <a:rPr lang="he-IL" dirty="0"/>
              <a:t>תיאור המחקר</a:t>
            </a:r>
          </a:p>
        </p:txBody>
      </p:sp>
      <p:sp>
        <p:nvSpPr>
          <p:cNvPr id="3" name="מציין מיקום תוכן 2">
            <a:extLst>
              <a:ext uri="{FF2B5EF4-FFF2-40B4-BE49-F238E27FC236}">
                <a16:creationId xmlns:a16="http://schemas.microsoft.com/office/drawing/2014/main" id="{DACF5F6A-755A-4821-BBF4-831162C59154}"/>
              </a:ext>
            </a:extLst>
          </p:cNvPr>
          <p:cNvSpPr>
            <a:spLocks noGrp="1"/>
          </p:cNvSpPr>
          <p:nvPr>
            <p:ph idx="1"/>
          </p:nvPr>
        </p:nvSpPr>
        <p:spPr/>
        <p:txBody>
          <a:bodyPr>
            <a:normAutofit fontScale="92500" lnSpcReduction="10000"/>
          </a:bodyPr>
          <a:lstStyle/>
          <a:p>
            <a:r>
              <a:rPr lang="he-IL" sz="1700" b="0" i="0" u="none" strike="noStrike" dirty="0">
                <a:solidFill>
                  <a:srgbClr val="000000"/>
                </a:solidFill>
                <a:effectLst/>
                <a:latin typeface="Arial" panose="020B0604020202020204" pitchFamily="34" charset="0"/>
              </a:rPr>
              <a:t>ניסינו לחשוב על שינוי בחוקי המשחק שנוכל ללמוד את השפעתו, ולא נעשה במחקרים קודמים</a:t>
            </a:r>
            <a:endParaRPr lang="he-IL" sz="1700" dirty="0"/>
          </a:p>
          <a:p>
            <a:r>
              <a:rPr lang="he-IL" sz="1700" b="0" i="0" u="none" strike="noStrike" dirty="0">
                <a:solidFill>
                  <a:srgbClr val="000000"/>
                </a:solidFill>
                <a:effectLst/>
                <a:latin typeface="Arial" panose="020B0604020202020204" pitchFamily="34" charset="0"/>
              </a:rPr>
              <a:t>כל השינויים היו מעניינים, אך חלקם היו קשים לביצוע והרחיקו אותנו מהמשחק המקורי, ולכן בחרנו להישאר בגבולותיו.</a:t>
            </a:r>
          </a:p>
          <a:p>
            <a:endParaRPr lang="he-IL" sz="1600" dirty="0"/>
          </a:p>
          <a:p>
            <a:r>
              <a:rPr lang="he-IL" sz="1700" b="1" dirty="0"/>
              <a:t>שינוי 1</a:t>
            </a:r>
            <a:r>
              <a:rPr lang="he-IL" sz="1700" dirty="0"/>
              <a:t>: כמות רעלים</a:t>
            </a:r>
          </a:p>
          <a:p>
            <a:pPr lvl="1">
              <a:spcBef>
                <a:spcPts val="1200"/>
              </a:spcBef>
              <a:spcAft>
                <a:spcPts val="1200"/>
              </a:spcAft>
            </a:pPr>
            <a:r>
              <a:rPr lang="he-IL" sz="1400" b="0" i="0" u="none" strike="noStrike" dirty="0">
                <a:solidFill>
                  <a:srgbClr val="000000"/>
                </a:solidFill>
                <a:effectLst/>
                <a:latin typeface="Arial" panose="020B0604020202020204" pitchFamily="34" charset="0"/>
              </a:rPr>
              <a:t>בחרנו להתמקד במשחק עם שני רעלים </a:t>
            </a:r>
            <a:r>
              <a:rPr lang="he-IL" sz="1400" b="0" i="0" u="none" strike="noStrike" dirty="0" err="1">
                <a:solidFill>
                  <a:srgbClr val="000000"/>
                </a:solidFill>
                <a:effectLst/>
                <a:latin typeface="Arial" panose="020B0604020202020204" pitchFamily="34" charset="0"/>
              </a:rPr>
              <a:t>שאיפשר</a:t>
            </a:r>
            <a:r>
              <a:rPr lang="he-IL" sz="1400" b="0" i="0" u="none" strike="noStrike" dirty="0">
                <a:solidFill>
                  <a:srgbClr val="000000"/>
                </a:solidFill>
                <a:effectLst/>
                <a:latin typeface="Arial" panose="020B0604020202020204" pitchFamily="34" charset="0"/>
              </a:rPr>
              <a:t> לנו מגוון רחב יותר של פעולות על גבי הלוח, ללא פגיעה בחוקי המשחק המקורי.</a:t>
            </a:r>
            <a:br>
              <a:rPr lang="he-IL" sz="2000" dirty="0"/>
            </a:br>
            <a:endParaRPr lang="he-IL" sz="1400" dirty="0"/>
          </a:p>
          <a:p>
            <a:r>
              <a:rPr lang="he-IL" sz="1700" b="1" dirty="0"/>
              <a:t>שינוי 2</a:t>
            </a:r>
            <a:r>
              <a:rPr lang="he-IL" sz="1700" dirty="0"/>
              <a:t>: מיקום הרעלים</a:t>
            </a:r>
          </a:p>
          <a:p>
            <a:pPr lvl="1"/>
            <a:r>
              <a:rPr lang="he-IL" sz="1400" dirty="0"/>
              <a:t>4 מיקומים שונים</a:t>
            </a:r>
          </a:p>
          <a:p>
            <a:pPr lvl="1"/>
            <a:endParaRPr lang="he-IL" sz="1400" dirty="0"/>
          </a:p>
          <a:p>
            <a:r>
              <a:rPr lang="he-IL" sz="1700" b="0" i="0" u="none" strike="noStrike" dirty="0">
                <a:solidFill>
                  <a:srgbClr val="000000"/>
                </a:solidFill>
                <a:effectLst/>
                <a:latin typeface="Arial" panose="020B0604020202020204" pitchFamily="34" charset="0"/>
              </a:rPr>
              <a:t>בחרנו להתמקד בלוח בגודל 3*</a:t>
            </a:r>
            <a:r>
              <a:rPr lang="en-US" sz="1700" b="0" i="0" u="none" strike="noStrike" dirty="0">
                <a:solidFill>
                  <a:srgbClr val="000000"/>
                </a:solidFill>
                <a:effectLst/>
                <a:latin typeface="Arial" panose="020B0604020202020204" pitchFamily="34" charset="0"/>
              </a:rPr>
              <a:t>N </a:t>
            </a:r>
            <a:r>
              <a:rPr lang="he-IL" sz="1700" b="0" i="0" u="none" strike="noStrike" dirty="0">
                <a:solidFill>
                  <a:srgbClr val="000000"/>
                </a:solidFill>
                <a:effectLst/>
                <a:latin typeface="Arial" panose="020B0604020202020204" pitchFamily="34" charset="0"/>
              </a:rPr>
              <a:t> כי כאמור גם במשחק המקורי אסטרטגיית הניצחון שלו לא מוגדרת מראש בצורה מפורשת ויותר קשה לחישוב.</a:t>
            </a:r>
          </a:p>
        </p:txBody>
      </p:sp>
    </p:spTree>
    <p:extLst>
      <p:ext uri="{BB962C8B-B14F-4D97-AF65-F5344CB8AC3E}">
        <p14:creationId xmlns:p14="http://schemas.microsoft.com/office/powerpoint/2010/main" val="255238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ACDA9E-2297-4EDA-849A-CE3AF2D81F05}"/>
              </a:ext>
            </a:extLst>
          </p:cNvPr>
          <p:cNvSpPr>
            <a:spLocks noGrp="1"/>
          </p:cNvSpPr>
          <p:nvPr>
            <p:ph type="title"/>
          </p:nvPr>
        </p:nvSpPr>
        <p:spPr/>
        <p:txBody>
          <a:bodyPr/>
          <a:lstStyle/>
          <a:p>
            <a:pPr algn="ctr"/>
            <a:r>
              <a:rPr lang="he-IL" dirty="0"/>
              <a:t>אלגוריתם</a:t>
            </a:r>
          </a:p>
        </p:txBody>
      </p:sp>
      <p:sp>
        <p:nvSpPr>
          <p:cNvPr id="3" name="מציין מיקום תוכן 2">
            <a:extLst>
              <a:ext uri="{FF2B5EF4-FFF2-40B4-BE49-F238E27FC236}">
                <a16:creationId xmlns:a16="http://schemas.microsoft.com/office/drawing/2014/main" id="{CAB1F341-1290-4B7D-8BBA-0FB87532D367}"/>
              </a:ext>
            </a:extLst>
          </p:cNvPr>
          <p:cNvSpPr>
            <a:spLocks noGrp="1"/>
          </p:cNvSpPr>
          <p:nvPr>
            <p:ph idx="1"/>
          </p:nvPr>
        </p:nvSpPr>
        <p:spPr/>
        <p:txBody>
          <a:bodyPr/>
          <a:lstStyle/>
          <a:p>
            <a:r>
              <a:rPr lang="he-IL" sz="1600" b="0" i="0" u="none" strike="noStrike" dirty="0">
                <a:solidFill>
                  <a:srgbClr val="000000"/>
                </a:solidFill>
                <a:effectLst/>
                <a:latin typeface="Arial" panose="020B0604020202020204" pitchFamily="34" charset="0"/>
              </a:rPr>
              <a:t>מצבי הלוח מיוצגים ע"י מילון כאשר ה-</a:t>
            </a:r>
            <a:r>
              <a:rPr lang="en-US" sz="1600" b="0" i="0" u="none" strike="noStrike" dirty="0">
                <a:solidFill>
                  <a:srgbClr val="000000"/>
                </a:solidFill>
                <a:effectLst/>
                <a:latin typeface="Arial" panose="020B0604020202020204" pitchFamily="34" charset="0"/>
              </a:rPr>
              <a:t>key </a:t>
            </a:r>
            <a:r>
              <a:rPr lang="he-IL" sz="1600" b="0" i="0" u="none" strike="noStrike" dirty="0">
                <a:solidFill>
                  <a:srgbClr val="000000"/>
                </a:solidFill>
                <a:effectLst/>
                <a:latin typeface="Arial" panose="020B0604020202020204" pitchFamily="34" charset="0"/>
              </a:rPr>
              <a:t> הוא גודלי השורה</a:t>
            </a:r>
            <a:r>
              <a:rPr lang="en-US" sz="1600" b="0" i="0" u="none" strike="noStrike" dirty="0">
                <a:solidFill>
                  <a:srgbClr val="000000"/>
                </a:solidFill>
                <a:effectLst/>
                <a:latin typeface="Arial" panose="020B0604020202020204" pitchFamily="34" charset="0"/>
              </a:rPr>
              <a:t>first, second, third) </a:t>
            </a:r>
            <a:r>
              <a:rPr lang="he-IL" sz="1600" b="0" i="0" u="none" strike="noStrike" dirty="0">
                <a:solidFill>
                  <a:srgbClr val="000000"/>
                </a:solidFill>
                <a:effectLst/>
                <a:latin typeface="Arial" panose="020B0604020202020204" pitchFamily="34" charset="0"/>
              </a:rPr>
              <a:t>) וה-</a:t>
            </a:r>
            <a:r>
              <a:rPr lang="en-US" sz="1600" b="0" i="0" u="none" strike="noStrike" dirty="0">
                <a:solidFill>
                  <a:srgbClr val="000000"/>
                </a:solidFill>
                <a:effectLst/>
                <a:latin typeface="Arial" panose="020B0604020202020204" pitchFamily="34" charset="0"/>
              </a:rPr>
              <a:t>value </a:t>
            </a:r>
            <a:r>
              <a:rPr lang="he-IL" sz="1600" b="0" i="0" u="none" strike="noStrike" dirty="0">
                <a:solidFill>
                  <a:srgbClr val="000000"/>
                </a:solidFill>
                <a:effectLst/>
                <a:latin typeface="Arial" panose="020B0604020202020204" pitchFamily="34" charset="0"/>
              </a:rPr>
              <a:t> הוא </a:t>
            </a:r>
            <a:r>
              <a:rPr lang="en-US" sz="1600" b="0" i="0" u="none" strike="noStrike" dirty="0">
                <a:solidFill>
                  <a:srgbClr val="000000"/>
                </a:solidFill>
                <a:effectLst/>
                <a:latin typeface="Arial" panose="020B0604020202020204" pitchFamily="34" charset="0"/>
              </a:rPr>
              <a:t>P </a:t>
            </a:r>
            <a:r>
              <a:rPr lang="he-IL" sz="1600" b="0" i="0" u="none" strike="noStrike" dirty="0">
                <a:solidFill>
                  <a:srgbClr val="000000"/>
                </a:solidFill>
                <a:effectLst/>
                <a:latin typeface="Arial" panose="020B0604020202020204" pitchFamily="34" charset="0"/>
              </a:rPr>
              <a:t> או</a:t>
            </a:r>
            <a:r>
              <a:rPr lang="en-US" sz="1600" b="0" i="0" u="none" strike="noStrike" dirty="0">
                <a:solidFill>
                  <a:srgbClr val="000000"/>
                </a:solidFill>
                <a:effectLst/>
                <a:latin typeface="Arial" panose="020B0604020202020204" pitchFamily="34" charset="0"/>
              </a:rPr>
              <a:t>N </a:t>
            </a:r>
            <a:r>
              <a:rPr lang="he-IL" sz="1600" b="0" i="0" u="none" strike="noStrike" dirty="0">
                <a:solidFill>
                  <a:srgbClr val="000000"/>
                </a:solidFill>
                <a:effectLst/>
                <a:latin typeface="Arial" panose="020B0604020202020204" pitchFamily="34" charset="0"/>
              </a:rPr>
              <a:t> בהתאם למצב.</a:t>
            </a:r>
          </a:p>
          <a:p>
            <a:endParaRPr lang="he-IL" sz="1400" dirty="0">
              <a:solidFill>
                <a:srgbClr val="000000"/>
              </a:solidFill>
              <a:latin typeface="Arial" panose="020B0604020202020204" pitchFamily="34" charset="0"/>
            </a:endParaRPr>
          </a:p>
          <a:p>
            <a:pPr algn="r" rtl="1">
              <a:spcBef>
                <a:spcPts val="1200"/>
              </a:spcBef>
              <a:spcAft>
                <a:spcPts val="1200"/>
              </a:spcAft>
            </a:pPr>
            <a:r>
              <a:rPr lang="he-IL" sz="1600" b="0" i="0" u="none" strike="noStrike" dirty="0">
                <a:solidFill>
                  <a:srgbClr val="000000"/>
                </a:solidFill>
                <a:effectLst/>
                <a:latin typeface="Arial" panose="020B0604020202020204" pitchFamily="34" charset="0"/>
              </a:rPr>
              <a:t>מציאת מצבי </a:t>
            </a:r>
            <a:r>
              <a:rPr lang="en-US" sz="1600" b="0" i="0" u="none" strike="noStrike" dirty="0">
                <a:solidFill>
                  <a:srgbClr val="000000"/>
                </a:solidFill>
                <a:effectLst/>
                <a:latin typeface="Arial" panose="020B0604020202020204" pitchFamily="34" charset="0"/>
              </a:rPr>
              <a:t>P, N</a:t>
            </a:r>
            <a:r>
              <a:rPr lang="he-IL" sz="1600" b="0" i="0" u="none" strike="noStrike" dirty="0">
                <a:solidFill>
                  <a:srgbClr val="000000"/>
                </a:solidFill>
                <a:effectLst/>
                <a:latin typeface="Arial" panose="020B0604020202020204" pitchFamily="34" charset="0"/>
              </a:rPr>
              <a:t>:</a:t>
            </a:r>
            <a:endParaRPr lang="en-US" sz="1600" b="0" dirty="0">
              <a:effectLst/>
            </a:endParaRPr>
          </a:p>
          <a:p>
            <a:pPr lvl="1">
              <a:spcBef>
                <a:spcPts val="1200"/>
              </a:spcBef>
              <a:spcAft>
                <a:spcPts val="1200"/>
              </a:spcAft>
            </a:pPr>
            <a:r>
              <a:rPr lang="he-IL" sz="1500" b="0" i="0" u="none" strike="noStrike" dirty="0">
                <a:solidFill>
                  <a:srgbClr val="000000"/>
                </a:solidFill>
                <a:effectLst/>
                <a:latin typeface="Arial" panose="020B0604020202020204" pitchFamily="34" charset="0"/>
              </a:rPr>
              <a:t>הגדרת הבסיס - הרעלים הם מצבי </a:t>
            </a:r>
            <a:r>
              <a:rPr lang="en-US" sz="1500" b="0" i="0" u="none" strike="noStrike" dirty="0">
                <a:solidFill>
                  <a:srgbClr val="000000"/>
                </a:solidFill>
                <a:effectLst/>
                <a:latin typeface="Arial" panose="020B0604020202020204" pitchFamily="34" charset="0"/>
              </a:rPr>
              <a:t>P</a:t>
            </a:r>
            <a:endParaRPr lang="en-US" sz="1500" i="0" u="none" strike="noStrike" dirty="0">
              <a:solidFill>
                <a:srgbClr val="000000"/>
              </a:solidFill>
              <a:latin typeface="Arial" panose="020B0604020202020204" pitchFamily="34" charset="0"/>
            </a:endParaRPr>
          </a:p>
          <a:p>
            <a:pPr lvl="1">
              <a:spcBef>
                <a:spcPts val="1200"/>
              </a:spcBef>
              <a:spcAft>
                <a:spcPts val="1200"/>
              </a:spcAft>
            </a:pPr>
            <a:r>
              <a:rPr lang="he-IL" sz="1500" b="0" i="0" u="none" strike="noStrike" dirty="0">
                <a:solidFill>
                  <a:srgbClr val="000000"/>
                </a:solidFill>
                <a:effectLst/>
                <a:latin typeface="Arial" panose="020B0604020202020204" pitchFamily="34" charset="0"/>
              </a:rPr>
              <a:t>עבור כל מצב בלוח -</a:t>
            </a:r>
            <a:br>
              <a:rPr lang="en-US" dirty="0"/>
            </a:br>
            <a:endParaRPr lang="he-IL" dirty="0"/>
          </a:p>
        </p:txBody>
      </p:sp>
      <p:sp>
        <p:nvSpPr>
          <p:cNvPr id="7" name="תיבת טקסט 6">
            <a:extLst>
              <a:ext uri="{FF2B5EF4-FFF2-40B4-BE49-F238E27FC236}">
                <a16:creationId xmlns:a16="http://schemas.microsoft.com/office/drawing/2014/main" id="{1637F73C-FFD1-43BD-887E-67B258E70520}"/>
              </a:ext>
            </a:extLst>
          </p:cNvPr>
          <p:cNvSpPr txBox="1"/>
          <p:nvPr/>
        </p:nvSpPr>
        <p:spPr>
          <a:xfrm>
            <a:off x="3003612" y="4016524"/>
            <a:ext cx="9188388" cy="2985433"/>
          </a:xfrm>
          <a:prstGeom prst="rect">
            <a:avLst/>
          </a:prstGeom>
          <a:noFill/>
        </p:spPr>
        <p:txBody>
          <a:bodyPr wrap="square" rtlCol="1">
            <a:spAutoFit/>
          </a:bodyPr>
          <a:lstStyle/>
          <a:p>
            <a:pPr algn="l" rtl="0">
              <a:spcBef>
                <a:spcPts val="1200"/>
              </a:spcBef>
              <a:spcAft>
                <a:spcPts val="1200"/>
              </a:spcAft>
            </a:pPr>
            <a:r>
              <a:rPr lang="en-US" sz="1400" b="0" i="0" u="none" strike="noStrike" dirty="0">
                <a:solidFill>
                  <a:srgbClr val="000000"/>
                </a:solidFill>
                <a:effectLst/>
                <a:latin typeface="David" panose="020E0502060401010101" pitchFamily="34" charset="-79"/>
                <a:cs typeface="David" panose="020E0502060401010101" pitchFamily="34" charset="-79"/>
              </a:rPr>
              <a:t>for loop </a:t>
            </a:r>
            <a:r>
              <a:rPr lang="en-US" sz="1400" b="0" i="0" u="none" strike="noStrike" dirty="0">
                <a:solidFill>
                  <a:srgbClr val="FF9900"/>
                </a:solidFill>
                <a:effectLst/>
                <a:latin typeface="David" panose="020E0502060401010101" pitchFamily="34" charset="-79"/>
                <a:cs typeface="David" panose="020E0502060401010101" pitchFamily="34" charset="-79"/>
              </a:rPr>
              <a:t>third </a:t>
            </a:r>
            <a:r>
              <a:rPr lang="en-US" sz="1400" b="0" i="0" u="none" strike="noStrike" dirty="0">
                <a:solidFill>
                  <a:srgbClr val="000000"/>
                </a:solidFill>
                <a:effectLst/>
                <a:latin typeface="David" panose="020E0502060401010101" pitchFamily="34" charset="-79"/>
                <a:cs typeface="David" panose="020E0502060401010101" pitchFamily="34" charset="-79"/>
              </a:rPr>
              <a:t>= 0 to n</a:t>
            </a:r>
            <a:endParaRPr lang="en-US" sz="1400" b="0" dirty="0">
              <a:effectLst/>
              <a:latin typeface="David" panose="020E0502060401010101" pitchFamily="34" charset="-79"/>
              <a:cs typeface="David" panose="020E0502060401010101" pitchFamily="34" charset="-79"/>
            </a:endParaRPr>
          </a:p>
          <a:p>
            <a:pPr algn="l" rtl="0">
              <a:spcBef>
                <a:spcPts val="1200"/>
              </a:spcBef>
              <a:spcAft>
                <a:spcPts val="1200"/>
              </a:spcAft>
            </a:pPr>
            <a:r>
              <a:rPr lang="en-US" sz="1400" b="0" i="0" u="none" strike="noStrike" dirty="0">
                <a:solidFill>
                  <a:srgbClr val="000000"/>
                </a:solidFill>
                <a:effectLst/>
                <a:latin typeface="David" panose="020E0502060401010101" pitchFamily="34" charset="-79"/>
                <a:cs typeface="David" panose="020E0502060401010101" pitchFamily="34" charset="-79"/>
              </a:rPr>
              <a:t>    for loop </a:t>
            </a:r>
            <a:r>
              <a:rPr lang="en-US" sz="1400" b="0" i="0" u="none" strike="noStrike" dirty="0">
                <a:solidFill>
                  <a:srgbClr val="FF9900"/>
                </a:solidFill>
                <a:effectLst/>
                <a:latin typeface="David" panose="020E0502060401010101" pitchFamily="34" charset="-79"/>
                <a:cs typeface="David" panose="020E0502060401010101" pitchFamily="34" charset="-79"/>
              </a:rPr>
              <a:t>second </a:t>
            </a:r>
            <a:r>
              <a:rPr lang="en-US" sz="1400" b="0" i="0" u="none" strike="noStrike" dirty="0">
                <a:solidFill>
                  <a:srgbClr val="000000"/>
                </a:solidFill>
                <a:effectLst/>
                <a:latin typeface="David" panose="020E0502060401010101" pitchFamily="34" charset="-79"/>
                <a:cs typeface="David" panose="020E0502060401010101" pitchFamily="34" charset="-79"/>
              </a:rPr>
              <a:t>= </a:t>
            </a:r>
            <a:r>
              <a:rPr lang="en-US" sz="1400" b="0" i="0" u="none" strike="noStrike" dirty="0">
                <a:solidFill>
                  <a:srgbClr val="FF9900"/>
                </a:solidFill>
                <a:effectLst/>
                <a:latin typeface="David" panose="020E0502060401010101" pitchFamily="34" charset="-79"/>
                <a:cs typeface="David" panose="020E0502060401010101" pitchFamily="34" charset="-79"/>
              </a:rPr>
              <a:t>third </a:t>
            </a:r>
            <a:r>
              <a:rPr lang="en-US" sz="1400" b="0" i="0" u="none" strike="noStrike" dirty="0">
                <a:solidFill>
                  <a:srgbClr val="000000"/>
                </a:solidFill>
                <a:effectLst/>
                <a:latin typeface="David" panose="020E0502060401010101" pitchFamily="34" charset="-79"/>
                <a:cs typeface="David" panose="020E0502060401010101" pitchFamily="34" charset="-79"/>
              </a:rPr>
              <a:t>to n</a:t>
            </a:r>
            <a:endParaRPr lang="en-US" sz="1400" b="0" dirty="0">
              <a:effectLst/>
              <a:latin typeface="David" panose="020E0502060401010101" pitchFamily="34" charset="-79"/>
              <a:cs typeface="David" panose="020E0502060401010101" pitchFamily="34" charset="-79"/>
            </a:endParaRPr>
          </a:p>
          <a:p>
            <a:pPr algn="l" rtl="0">
              <a:spcBef>
                <a:spcPts val="1200"/>
              </a:spcBef>
              <a:spcAft>
                <a:spcPts val="1200"/>
              </a:spcAft>
            </a:pPr>
            <a:r>
              <a:rPr lang="en-US" sz="1400" b="0" i="0" u="none" strike="noStrike" dirty="0">
                <a:solidFill>
                  <a:srgbClr val="000000"/>
                </a:solidFill>
                <a:effectLst/>
                <a:latin typeface="David" panose="020E0502060401010101" pitchFamily="34" charset="-79"/>
                <a:cs typeface="David" panose="020E0502060401010101" pitchFamily="34" charset="-79"/>
              </a:rPr>
              <a:t>        for loop </a:t>
            </a:r>
            <a:r>
              <a:rPr lang="en-US" sz="1400" b="0" i="0" u="none" strike="noStrike" dirty="0">
                <a:solidFill>
                  <a:srgbClr val="FF9900"/>
                </a:solidFill>
                <a:effectLst/>
                <a:latin typeface="David" panose="020E0502060401010101" pitchFamily="34" charset="-79"/>
                <a:cs typeface="David" panose="020E0502060401010101" pitchFamily="34" charset="-79"/>
              </a:rPr>
              <a:t>first </a:t>
            </a:r>
            <a:r>
              <a:rPr lang="en-US" sz="1400" b="0" i="0" u="none" strike="noStrike" dirty="0">
                <a:solidFill>
                  <a:srgbClr val="000000"/>
                </a:solidFill>
                <a:effectLst/>
                <a:latin typeface="David" panose="020E0502060401010101" pitchFamily="34" charset="-79"/>
                <a:cs typeface="David" panose="020E0502060401010101" pitchFamily="34" charset="-79"/>
              </a:rPr>
              <a:t>= </a:t>
            </a:r>
            <a:r>
              <a:rPr lang="en-US" sz="1400" b="0" i="0" u="none" strike="noStrike" dirty="0">
                <a:solidFill>
                  <a:srgbClr val="FF9900"/>
                </a:solidFill>
                <a:effectLst/>
                <a:latin typeface="David" panose="020E0502060401010101" pitchFamily="34" charset="-79"/>
                <a:cs typeface="David" panose="020E0502060401010101" pitchFamily="34" charset="-79"/>
              </a:rPr>
              <a:t>second </a:t>
            </a:r>
            <a:r>
              <a:rPr lang="en-US" sz="1400" b="0" i="0" u="none" strike="noStrike" dirty="0">
                <a:solidFill>
                  <a:srgbClr val="000000"/>
                </a:solidFill>
                <a:effectLst/>
                <a:latin typeface="David" panose="020E0502060401010101" pitchFamily="34" charset="-79"/>
                <a:cs typeface="David" panose="020E0502060401010101" pitchFamily="34" charset="-79"/>
              </a:rPr>
              <a:t>to n</a:t>
            </a:r>
            <a:endParaRPr lang="en-US" sz="1400" b="0" dirty="0">
              <a:effectLst/>
              <a:latin typeface="David" panose="020E0502060401010101" pitchFamily="34" charset="-79"/>
              <a:cs typeface="David" panose="020E0502060401010101" pitchFamily="34" charset="-79"/>
            </a:endParaRPr>
          </a:p>
          <a:p>
            <a:pPr algn="l" rtl="0">
              <a:spcBef>
                <a:spcPts val="1200"/>
              </a:spcBef>
              <a:spcAft>
                <a:spcPts val="1200"/>
              </a:spcAft>
            </a:pPr>
            <a:r>
              <a:rPr lang="en-US" sz="1400" b="0" i="0" u="none" strike="noStrike" dirty="0">
                <a:solidFill>
                  <a:srgbClr val="000000"/>
                </a:solidFill>
                <a:effectLst/>
                <a:latin typeface="David" panose="020E0502060401010101" pitchFamily="34" charset="-79"/>
                <a:cs typeface="David" panose="020E0502060401010101" pitchFamily="34" charset="-79"/>
              </a:rPr>
              <a:t>	if </a:t>
            </a:r>
            <a:r>
              <a:rPr lang="en-US" sz="1400" b="0" i="0" u="none" strike="noStrike" dirty="0" err="1">
                <a:solidFill>
                  <a:srgbClr val="000000"/>
                </a:solidFill>
                <a:effectLst/>
                <a:latin typeface="David" panose="020E0502060401010101" pitchFamily="34" charset="-79"/>
                <a:cs typeface="David" panose="020E0502060401010101" pitchFamily="34" charset="-79"/>
              </a:rPr>
              <a:t>previous_state</a:t>
            </a:r>
            <a:r>
              <a:rPr lang="en-US" sz="1400" b="0" i="0" u="none" strike="noStrike" dirty="0">
                <a:solidFill>
                  <a:srgbClr val="000000"/>
                </a:solidFill>
                <a:effectLst/>
                <a:latin typeface="David" panose="020E0502060401010101" pitchFamily="34" charset="-79"/>
                <a:cs typeface="David" panose="020E0502060401010101" pitchFamily="34" charset="-79"/>
              </a:rPr>
              <a:t> is P then </a:t>
            </a:r>
            <a:r>
              <a:rPr lang="en-US" sz="1400" b="0" i="0" u="none" strike="noStrike" dirty="0" err="1">
                <a:solidFill>
                  <a:srgbClr val="000000"/>
                </a:solidFill>
                <a:effectLst/>
                <a:latin typeface="David" panose="020E0502060401010101" pitchFamily="34" charset="-79"/>
                <a:cs typeface="David" panose="020E0502060401010101" pitchFamily="34" charset="-79"/>
              </a:rPr>
              <a:t>dict</a:t>
            </a:r>
            <a:r>
              <a:rPr lang="en-US" sz="1400" b="0" i="0" u="none" strike="noStrike" dirty="0">
                <a:solidFill>
                  <a:srgbClr val="000000"/>
                </a:solidFill>
                <a:effectLst/>
                <a:latin typeface="David" panose="020E0502060401010101" pitchFamily="34" charset="-79"/>
                <a:cs typeface="David" panose="020E0502060401010101" pitchFamily="34" charset="-79"/>
              </a:rPr>
              <a:t> [ (first, second, third) ] = N     </a:t>
            </a:r>
            <a:endParaRPr lang="en-US" sz="1400" b="0" dirty="0">
              <a:effectLst/>
              <a:latin typeface="David" panose="020E0502060401010101" pitchFamily="34" charset="-79"/>
              <a:cs typeface="David" panose="020E0502060401010101" pitchFamily="34" charset="-79"/>
            </a:endParaRPr>
          </a:p>
          <a:p>
            <a:pPr algn="l" rtl="0">
              <a:spcBef>
                <a:spcPts val="1200"/>
              </a:spcBef>
              <a:spcAft>
                <a:spcPts val="1200"/>
              </a:spcAft>
            </a:pPr>
            <a:r>
              <a:rPr lang="en-US" sz="1400" b="0" i="0" u="none" strike="noStrike" dirty="0">
                <a:solidFill>
                  <a:srgbClr val="000000"/>
                </a:solidFill>
                <a:effectLst/>
                <a:latin typeface="David" panose="020E0502060401010101" pitchFamily="34" charset="-79"/>
                <a:cs typeface="David" panose="020E0502060401010101" pitchFamily="34" charset="-79"/>
              </a:rPr>
              <a:t>                        else </a:t>
            </a:r>
            <a:r>
              <a:rPr lang="en-US" sz="1400" b="0" i="0" u="none" strike="noStrike" dirty="0" err="1">
                <a:solidFill>
                  <a:srgbClr val="000000"/>
                </a:solidFill>
                <a:effectLst/>
                <a:latin typeface="David" panose="020E0502060401010101" pitchFamily="34" charset="-79"/>
                <a:cs typeface="David" panose="020E0502060401010101" pitchFamily="34" charset="-79"/>
              </a:rPr>
              <a:t>dict</a:t>
            </a:r>
            <a:r>
              <a:rPr lang="en-US" sz="1400" b="0" i="0" u="none" strike="noStrike" dirty="0">
                <a:solidFill>
                  <a:srgbClr val="000000"/>
                </a:solidFill>
                <a:effectLst/>
                <a:latin typeface="David" panose="020E0502060401010101" pitchFamily="34" charset="-79"/>
                <a:cs typeface="David" panose="020E0502060401010101" pitchFamily="34" charset="-79"/>
              </a:rPr>
              <a:t> [ (first, second, third) ] = P                                # all state is N</a:t>
            </a:r>
            <a:endParaRPr lang="en-US" sz="1400" b="0" dirty="0">
              <a:effectLst/>
              <a:latin typeface="David" panose="020E0502060401010101" pitchFamily="34" charset="-79"/>
              <a:cs typeface="David" panose="020E0502060401010101" pitchFamily="34" charset="-79"/>
            </a:endParaRPr>
          </a:p>
          <a:p>
            <a:pPr algn="l" rtl="0"/>
            <a:br>
              <a:rPr lang="en-US" sz="1400" dirty="0">
                <a:latin typeface="David" panose="020E0502060401010101" pitchFamily="34" charset="-79"/>
                <a:cs typeface="David" panose="020E0502060401010101" pitchFamily="34" charset="-79"/>
              </a:rPr>
            </a:br>
            <a:endParaRPr lang="he-IL" sz="1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7556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EBCFFA-98F2-4036-BC28-30976A548ABA}"/>
              </a:ext>
            </a:extLst>
          </p:cNvPr>
          <p:cNvSpPr>
            <a:spLocks noGrp="1"/>
          </p:cNvSpPr>
          <p:nvPr>
            <p:ph type="title"/>
          </p:nvPr>
        </p:nvSpPr>
        <p:spPr/>
        <p:txBody>
          <a:bodyPr/>
          <a:lstStyle/>
          <a:p>
            <a:pPr algn="ctr"/>
            <a:r>
              <a:rPr lang="he-IL" dirty="0"/>
              <a:t>ניסויים</a:t>
            </a:r>
          </a:p>
        </p:txBody>
      </p:sp>
      <p:sp>
        <p:nvSpPr>
          <p:cNvPr id="3" name="מציין מיקום תוכן 2">
            <a:extLst>
              <a:ext uri="{FF2B5EF4-FFF2-40B4-BE49-F238E27FC236}">
                <a16:creationId xmlns:a16="http://schemas.microsoft.com/office/drawing/2014/main" id="{873B9E7A-CBA5-4008-AA19-BC0E170239AA}"/>
              </a:ext>
            </a:extLst>
          </p:cNvPr>
          <p:cNvSpPr>
            <a:spLocks noGrp="1"/>
          </p:cNvSpPr>
          <p:nvPr>
            <p:ph idx="1"/>
          </p:nvPr>
        </p:nvSpPr>
        <p:spPr/>
        <p:txBody>
          <a:bodyPr>
            <a:normAutofit/>
          </a:bodyPr>
          <a:lstStyle/>
          <a:p>
            <a:pPr algn="r" rtl="1">
              <a:spcBef>
                <a:spcPts val="1200"/>
              </a:spcBef>
              <a:spcAft>
                <a:spcPts val="1200"/>
              </a:spcAft>
            </a:pPr>
            <a:r>
              <a:rPr lang="he-IL" sz="1600" b="0" i="0" u="none" strike="noStrike" dirty="0">
                <a:solidFill>
                  <a:srgbClr val="000000"/>
                </a:solidFill>
                <a:effectLst/>
                <a:latin typeface="Arial" panose="020B0604020202020204" pitchFamily="34" charset="0"/>
              </a:rPr>
              <a:t>ערכנו השוואה בין המשחק המקורי לבין ארבעה מיקומים שונים שבחרנו, כאשר הפרמטרים הם:</a:t>
            </a:r>
            <a:endParaRPr lang="he-IL" sz="1600" b="0" dirty="0">
              <a:effectLst/>
            </a:endParaRPr>
          </a:p>
          <a:p>
            <a:pPr lvl="1">
              <a:spcBef>
                <a:spcPts val="1200"/>
              </a:spcBef>
              <a:spcAft>
                <a:spcPts val="1200"/>
              </a:spcAft>
            </a:pPr>
            <a:r>
              <a:rPr lang="he-IL" sz="1400" b="0" i="0" u="none" strike="noStrike" dirty="0">
                <a:solidFill>
                  <a:srgbClr val="000000"/>
                </a:solidFill>
                <a:effectLst/>
                <a:latin typeface="Arial" panose="020B0604020202020204" pitchFamily="34" charset="0"/>
              </a:rPr>
              <a:t>גודל הלוח- </a:t>
            </a:r>
            <a:r>
              <a:rPr lang="en-US" sz="1400" b="0" i="0" u="none" strike="noStrike" dirty="0">
                <a:solidFill>
                  <a:srgbClr val="000000"/>
                </a:solidFill>
                <a:effectLst/>
                <a:latin typeface="Arial" panose="020B0604020202020204" pitchFamily="34" charset="0"/>
              </a:rPr>
              <a:t>N = 150</a:t>
            </a:r>
            <a:endParaRPr lang="en-US" sz="1400" dirty="0">
              <a:solidFill>
                <a:srgbClr val="000000"/>
              </a:solidFill>
              <a:latin typeface="Arial" panose="020B0604020202020204" pitchFamily="34" charset="0"/>
            </a:endParaRPr>
          </a:p>
          <a:p>
            <a:pPr lvl="1">
              <a:spcBef>
                <a:spcPts val="1200"/>
              </a:spcBef>
              <a:spcAft>
                <a:spcPts val="1200"/>
              </a:spcAft>
            </a:pPr>
            <a:r>
              <a:rPr lang="he-IL" sz="1400" dirty="0">
                <a:solidFill>
                  <a:srgbClr val="000000"/>
                </a:solidFill>
                <a:latin typeface="Arial" panose="020B0604020202020204" pitchFamily="34" charset="0"/>
              </a:rPr>
              <a:t>ג</a:t>
            </a:r>
            <a:r>
              <a:rPr lang="he-IL" sz="1400" b="0" i="0" u="none" strike="noStrike" dirty="0">
                <a:solidFill>
                  <a:srgbClr val="000000"/>
                </a:solidFill>
                <a:effectLst/>
                <a:latin typeface="Arial" panose="020B0604020202020204" pitchFamily="34" charset="0"/>
              </a:rPr>
              <a:t>ודל השורה עליונה- </a:t>
            </a:r>
            <a:r>
              <a:rPr lang="en-US" sz="1400" b="0" i="0" u="none" strike="noStrike" dirty="0">
                <a:solidFill>
                  <a:srgbClr val="000000"/>
                </a:solidFill>
                <a:effectLst/>
                <a:latin typeface="Arial" panose="020B0604020202020204" pitchFamily="34" charset="0"/>
              </a:rPr>
              <a:t>X = 50</a:t>
            </a:r>
            <a:endParaRPr lang="he-IL" sz="1400" b="0" i="0" u="none" strike="noStrike" dirty="0">
              <a:solidFill>
                <a:srgbClr val="000000"/>
              </a:solidFill>
              <a:effectLst/>
              <a:latin typeface="Arial" panose="020B0604020202020204" pitchFamily="34" charset="0"/>
            </a:endParaRPr>
          </a:p>
          <a:p>
            <a:pPr>
              <a:spcBef>
                <a:spcPts val="1200"/>
              </a:spcBef>
              <a:spcAft>
                <a:spcPts val="1200"/>
              </a:spcAft>
            </a:pPr>
            <a:r>
              <a:rPr lang="he-IL" sz="1600" dirty="0">
                <a:solidFill>
                  <a:srgbClr val="000000"/>
                </a:solidFill>
                <a:latin typeface="Arial" panose="020B0604020202020204" pitchFamily="34" charset="0"/>
              </a:rPr>
              <a:t>משחק מקורי:</a:t>
            </a:r>
            <a:endParaRPr lang="en-US" sz="1600" b="0" dirty="0">
              <a:effectLst/>
            </a:endParaRPr>
          </a:p>
        </p:txBody>
      </p:sp>
      <p:pic>
        <p:nvPicPr>
          <p:cNvPr id="6" name="תמונה 5">
            <a:extLst>
              <a:ext uri="{FF2B5EF4-FFF2-40B4-BE49-F238E27FC236}">
                <a16:creationId xmlns:a16="http://schemas.microsoft.com/office/drawing/2014/main" id="{ADA5BB8D-B360-451B-AD8C-FA794D315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33" y="3512595"/>
            <a:ext cx="3603748" cy="2702811"/>
          </a:xfrm>
          <a:prstGeom prst="rect">
            <a:avLst/>
          </a:prstGeom>
        </p:spPr>
      </p:pic>
      <p:pic>
        <p:nvPicPr>
          <p:cNvPr id="1030" name="Picture 6">
            <a:extLst>
              <a:ext uri="{FF2B5EF4-FFF2-40B4-BE49-F238E27FC236}">
                <a16:creationId xmlns:a16="http://schemas.microsoft.com/office/drawing/2014/main" id="{2ADB72B1-5560-419A-A12F-FA387F0F4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414" y="4354953"/>
            <a:ext cx="1950637" cy="138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152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09_TF78438558" id="{592B5E68-C93F-4479-98A9-067798264FBC}" vid="{5A2EF50A-4EF5-498F-AD4D-FD6F63444EDD}"/>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בלוק צבעים גיאומטרי</Template>
  <TotalTime>98</TotalTime>
  <Words>825</Words>
  <Application>Microsoft Office PowerPoint</Application>
  <PresentationFormat>מסך רחב</PresentationFormat>
  <Paragraphs>80</Paragraphs>
  <Slides>16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16</vt:i4>
      </vt:variant>
    </vt:vector>
  </HeadingPairs>
  <TitlesOfParts>
    <vt:vector size="23" baseType="lpstr">
      <vt:lpstr>Arial</vt:lpstr>
      <vt:lpstr>Calibri</vt:lpstr>
      <vt:lpstr>Century Gothic</vt:lpstr>
      <vt:lpstr>David</vt:lpstr>
      <vt:lpstr>Garamond</vt:lpstr>
      <vt:lpstr>Tahoma</vt:lpstr>
      <vt:lpstr>SavonVTI</vt:lpstr>
      <vt:lpstr>פרויקט גמר - משחק צ'ומפ -</vt:lpstr>
      <vt:lpstr>impartial game </vt:lpstr>
      <vt:lpstr>impartial game </vt:lpstr>
      <vt:lpstr>משחק נים</vt:lpstr>
      <vt:lpstr>תאוריית Sprague-Grundy</vt:lpstr>
      <vt:lpstr>משחק צ'ומפ</vt:lpstr>
      <vt:lpstr>תיאור המחקר</vt:lpstr>
      <vt:lpstr>אלגוריתם</vt:lpstr>
      <vt:lpstr>ניסויים</vt:lpstr>
      <vt:lpstr>ניסוי 1</vt:lpstr>
      <vt:lpstr>ניסוי 2</vt:lpstr>
      <vt:lpstr>ניסוי 3</vt:lpstr>
      <vt:lpstr>ניסוי 4</vt:lpstr>
      <vt:lpstr>ממצאים</vt:lpstr>
      <vt:lpstr>משחק הדמיה</vt:lpstr>
      <vt:lpstr>לסיכום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גמר משחק צ'ומפ</dc:title>
  <dc:creator>שחר ארבל</dc:creator>
  <cp:lastModifiedBy>שחר ארבל</cp:lastModifiedBy>
  <cp:revision>17</cp:revision>
  <dcterms:created xsi:type="dcterms:W3CDTF">2021-06-08T08:46:40Z</dcterms:created>
  <dcterms:modified xsi:type="dcterms:W3CDTF">2021-08-25T21:27:31Z</dcterms:modified>
</cp:coreProperties>
</file>