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5" r:id="rId1"/>
    <p:sldMasterId id="2147483916" r:id="rId2"/>
  </p:sldMasterIdLst>
  <p:notesMasterIdLst>
    <p:notesMasterId r:id="rId12"/>
  </p:notesMasterIdLst>
  <p:sldIdLst>
    <p:sldId id="256" r:id="rId3"/>
    <p:sldId id="258" r:id="rId4"/>
    <p:sldId id="259" r:id="rId5"/>
    <p:sldId id="257" r:id="rId6"/>
    <p:sldId id="261" r:id="rId7"/>
    <p:sldId id="260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1366526-917E-4C35-B930-C788DF0E9DE3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8E1421-BE87-45FE-A2CA-4C69570FB3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34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1421-BE87-45FE-A2CA-4C69570FB34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59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1421-BE87-45FE-A2CA-4C69570FB34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47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1421-BE87-45FE-A2CA-4C69570FB34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78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1421-BE87-45FE-A2CA-4C69570FB34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46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2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8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64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42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63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19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05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75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039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175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6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810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935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020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130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248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387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760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556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072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3612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0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9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36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0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7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74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9F738E-9E73-43E4-BE5F-9092377AF51E}" type="datetimeFigureOut">
              <a:rPr lang="he-IL" smtClean="0"/>
              <a:t>כ"ח/כסלו/תשפ"ב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0B9908-D27F-499D-AEDB-8E5E5B2BE4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1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23D514A9-1807-4C61-AC29-A21E950E989E}"/>
              </a:ext>
            </a:extLst>
          </p:cNvPr>
          <p:cNvSpPr/>
          <p:nvPr/>
        </p:nvSpPr>
        <p:spPr>
          <a:xfrm>
            <a:off x="3406082" y="541538"/>
            <a:ext cx="51667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תוכנית ממשק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</a:t>
            </a:r>
          </a:p>
          <a:p>
            <a:pPr algn="ctr" rtl="1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ל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ChinookDB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BD75B4-8A47-4061-A1C0-95714E02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21" y="2227262"/>
            <a:ext cx="2144358" cy="214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9D2541E-36EA-4B08-A617-8E0ACE254717}"/>
              </a:ext>
            </a:extLst>
          </p:cNvPr>
          <p:cNvSpPr txBox="1"/>
          <p:nvPr/>
        </p:nvSpPr>
        <p:spPr>
          <a:xfrm>
            <a:off x="5303956" y="4371620"/>
            <a:ext cx="15840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/>
              <a:t>שחר הכרי</a:t>
            </a:r>
          </a:p>
        </p:txBody>
      </p:sp>
    </p:spTree>
    <p:extLst>
      <p:ext uri="{BB962C8B-B14F-4D97-AF65-F5344CB8AC3E}">
        <p14:creationId xmlns:p14="http://schemas.microsoft.com/office/powerpoint/2010/main" val="194524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5833085-3BC7-4465-9217-A21FAEF0ED8A}"/>
              </a:ext>
            </a:extLst>
          </p:cNvPr>
          <p:cNvSpPr/>
          <p:nvPr/>
        </p:nvSpPr>
        <p:spPr>
          <a:xfrm>
            <a:off x="3668893" y="0"/>
            <a:ext cx="48542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התוכני</a:t>
            </a:r>
            <a:r>
              <a:rPr lang="he-IL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 עושה?</a:t>
            </a:r>
            <a:endParaRPr lang="he-IL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F53FD8-CA08-4E6B-8B22-E1C1F5EF1E85}"/>
              </a:ext>
            </a:extLst>
          </p:cNvPr>
          <p:cNvSpPr txBox="1"/>
          <p:nvPr/>
        </p:nvSpPr>
        <p:spPr>
          <a:xfrm>
            <a:off x="3523233" y="961529"/>
            <a:ext cx="849423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התוכנית מציגה את הטבלאות ב</a:t>
            </a:r>
            <a:r>
              <a:rPr lang="en-US" dirty="0"/>
              <a:t>DB</a:t>
            </a:r>
            <a:r>
              <a:rPr lang="he-IL" dirty="0"/>
              <a:t> הנבחר (בתוכנית זו – </a:t>
            </a:r>
            <a:r>
              <a:rPr lang="en-US" dirty="0" err="1"/>
              <a:t>ChinookDB</a:t>
            </a:r>
            <a:r>
              <a:rPr lang="he-IL" dirty="0"/>
              <a:t>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בחירת הטבלה מתבצעת ע"י בחירה מתיבת הבחירה הראשונה (</a:t>
            </a:r>
            <a:r>
              <a:rPr lang="en-US" dirty="0"/>
              <a:t>Table </a:t>
            </a:r>
            <a:r>
              <a:rPr lang="en-US" dirty="0" err="1"/>
              <a:t>combobox</a:t>
            </a:r>
            <a:r>
              <a:rPr lang="he-IL" dirty="0"/>
              <a:t>).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בחירת סוג המידע אותו תציג התוכנית (</a:t>
            </a:r>
            <a:r>
              <a:rPr lang="en-US" dirty="0"/>
              <a:t>Data/</a:t>
            </a:r>
            <a:r>
              <a:rPr lang="en-US" dirty="0" err="1"/>
              <a:t>MetaData</a:t>
            </a:r>
            <a:r>
              <a:rPr lang="he-IL" dirty="0"/>
              <a:t>) מתבצעת ע"י בחירה מתיבת הבחירה השנייה (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he-IL" dirty="0"/>
              <a:t>) – פירוט והסבר על מהו כל סוג בשקופית 6.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לחיצה על כותרת עמודה בטבלה המוצגת תמיין את הרשומות בה לפי ערכי אותה עמודה שנלחצה.  4 שורות ה</a:t>
            </a:r>
            <a:r>
              <a:rPr lang="en-US" dirty="0"/>
              <a:t>statistics</a:t>
            </a:r>
            <a:r>
              <a:rPr lang="he-IL" dirty="0"/>
              <a:t> בסוף טבלאות מסוג </a:t>
            </a:r>
            <a:r>
              <a:rPr lang="en-US" dirty="0" err="1"/>
              <a:t>MetaData</a:t>
            </a:r>
            <a:r>
              <a:rPr lang="he-IL" dirty="0"/>
              <a:t> לא ישתתפו במיון זה ותמיד יישארו בסוף.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5CFD5C6D-39EA-45D1-9799-829F54E8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33767"/>
            <a:ext cx="3514355" cy="33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1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5833085-3BC7-4465-9217-A21FAEF0ED8A}"/>
              </a:ext>
            </a:extLst>
          </p:cNvPr>
          <p:cNvSpPr/>
          <p:nvPr/>
        </p:nvSpPr>
        <p:spPr>
          <a:xfrm>
            <a:off x="3606078" y="0"/>
            <a:ext cx="50994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מבנה ה</a:t>
            </a:r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</a:t>
            </a:r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בתוכנית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CA62EFA-D608-47C7-A69E-50EE43B1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9" y="1008423"/>
            <a:ext cx="7154273" cy="434400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C3C8C464-F4D5-4561-B97A-F78419A2DF10}"/>
              </a:ext>
            </a:extLst>
          </p:cNvPr>
          <p:cNvSpPr/>
          <p:nvPr/>
        </p:nvSpPr>
        <p:spPr>
          <a:xfrm>
            <a:off x="7264400" y="2254249"/>
            <a:ext cx="137423" cy="3001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FC172C0-18AD-4ECC-A0B6-5A6BB6D8DFF6}"/>
              </a:ext>
            </a:extLst>
          </p:cNvPr>
          <p:cNvSpPr/>
          <p:nvPr/>
        </p:nvSpPr>
        <p:spPr>
          <a:xfrm>
            <a:off x="406399" y="5104660"/>
            <a:ext cx="6995423" cy="1509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70DCEE8-79B5-46C8-A903-43DA9DA42998}"/>
              </a:ext>
            </a:extLst>
          </p:cNvPr>
          <p:cNvSpPr/>
          <p:nvPr/>
        </p:nvSpPr>
        <p:spPr>
          <a:xfrm>
            <a:off x="2635250" y="1377950"/>
            <a:ext cx="2470150" cy="78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FE22208-C974-457C-8BF9-F4269FE43221}"/>
              </a:ext>
            </a:extLst>
          </p:cNvPr>
          <p:cNvSpPr/>
          <p:nvPr/>
        </p:nvSpPr>
        <p:spPr>
          <a:xfrm>
            <a:off x="2749550" y="1555750"/>
            <a:ext cx="628650" cy="5524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30FBBF9-D4EC-454E-B665-51280D9A2769}"/>
              </a:ext>
            </a:extLst>
          </p:cNvPr>
          <p:cNvSpPr/>
          <p:nvPr/>
        </p:nvSpPr>
        <p:spPr>
          <a:xfrm>
            <a:off x="3441700" y="1550761"/>
            <a:ext cx="1479550" cy="5524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32AE864-1417-4F0B-BB35-4082CC982113}"/>
              </a:ext>
            </a:extLst>
          </p:cNvPr>
          <p:cNvSpPr/>
          <p:nvPr/>
        </p:nvSpPr>
        <p:spPr>
          <a:xfrm>
            <a:off x="406399" y="2254249"/>
            <a:ext cx="6781802" cy="27882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EEE0471-0D19-4570-8850-83DB5F70CFA8}"/>
              </a:ext>
            </a:extLst>
          </p:cNvPr>
          <p:cNvSpPr/>
          <p:nvPr/>
        </p:nvSpPr>
        <p:spPr>
          <a:xfrm>
            <a:off x="323749" y="2198458"/>
            <a:ext cx="7154272" cy="3103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8580922B-121D-44DF-A6FA-CC1699068094}"/>
              </a:ext>
            </a:extLst>
          </p:cNvPr>
          <p:cNvSpPr/>
          <p:nvPr/>
        </p:nvSpPr>
        <p:spPr>
          <a:xfrm>
            <a:off x="293188" y="1003430"/>
            <a:ext cx="7263311" cy="43940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A00D4D8-6A5F-4CF5-B09D-AD7179A40117}"/>
              </a:ext>
            </a:extLst>
          </p:cNvPr>
          <p:cNvSpPr txBox="1"/>
          <p:nvPr/>
        </p:nvSpPr>
        <p:spPr>
          <a:xfrm>
            <a:off x="8524523" y="1146718"/>
            <a:ext cx="2775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he-IL" b="1" u="sng" dirty="0"/>
              <a:t>היררכיה של </a:t>
            </a:r>
            <a:r>
              <a:rPr lang="he-IL" b="1" u="sng" dirty="0" err="1"/>
              <a:t>אובייקטי</a:t>
            </a:r>
            <a:r>
              <a:rPr lang="he-IL" b="1" u="sng" dirty="0"/>
              <a:t> ה</a:t>
            </a:r>
            <a:r>
              <a:rPr lang="en-US" b="1" u="sng" dirty="0"/>
              <a:t>:GUI</a:t>
            </a:r>
            <a:endParaRPr lang="he-IL" b="1" u="sng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078149E-4E24-4788-B41A-632F16DC6B14}"/>
              </a:ext>
            </a:extLst>
          </p:cNvPr>
          <p:cNvSpPr txBox="1"/>
          <p:nvPr/>
        </p:nvSpPr>
        <p:spPr>
          <a:xfrm>
            <a:off x="9583377" y="1545195"/>
            <a:ext cx="412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dirty="0">
                <a:solidFill>
                  <a:srgbClr val="00B050"/>
                </a:solidFill>
              </a:rPr>
              <a:t>TK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F3ED037A-52F1-4331-BAA8-7DDEBED6B04F}"/>
              </a:ext>
            </a:extLst>
          </p:cNvPr>
          <p:cNvSpPr txBox="1"/>
          <p:nvPr/>
        </p:nvSpPr>
        <p:spPr>
          <a:xfrm>
            <a:off x="8105423" y="2013792"/>
            <a:ext cx="12747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LabelFrame</a:t>
            </a:r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D57333B-3F90-4A55-9712-FE66DA33E30C}"/>
              </a:ext>
            </a:extLst>
          </p:cNvPr>
          <p:cNvSpPr txBox="1"/>
          <p:nvPr/>
        </p:nvSpPr>
        <p:spPr>
          <a:xfrm>
            <a:off x="10435239" y="2021231"/>
            <a:ext cx="7762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AF4933E1-79E6-4079-B39A-2013EB230905}"/>
              </a:ext>
            </a:extLst>
          </p:cNvPr>
          <p:cNvSpPr txBox="1"/>
          <p:nvPr/>
        </p:nvSpPr>
        <p:spPr>
          <a:xfrm>
            <a:off x="10115272" y="2601901"/>
            <a:ext cx="82933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sz="1400" dirty="0" err="1">
                <a:solidFill>
                  <a:srgbClr val="FFFF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Scollbars</a:t>
            </a:r>
            <a:endParaRPr lang="he-IL" sz="1400" dirty="0">
              <a:solidFill>
                <a:srgbClr val="FFFF00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17B90A3-C76B-4B4E-B360-9A6D48839ABF}"/>
              </a:ext>
            </a:extLst>
          </p:cNvPr>
          <p:cNvSpPr txBox="1"/>
          <p:nvPr/>
        </p:nvSpPr>
        <p:spPr>
          <a:xfrm>
            <a:off x="10944602" y="2601902"/>
            <a:ext cx="84099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sz="1400" dirty="0" err="1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Treeview</a:t>
            </a:r>
            <a:endParaRPr lang="he-IL" sz="1400" dirty="0">
              <a:solidFill>
                <a:srgbClr val="FFC000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6F11214-9969-4002-836D-FA707199A8C9}"/>
              </a:ext>
            </a:extLst>
          </p:cNvPr>
          <p:cNvSpPr txBox="1"/>
          <p:nvPr/>
        </p:nvSpPr>
        <p:spPr>
          <a:xfrm>
            <a:off x="7831342" y="2601901"/>
            <a:ext cx="64312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sz="1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Labels</a:t>
            </a:r>
            <a:endParaRPr lang="he-IL" sz="1400" dirty="0">
              <a:solidFill>
                <a:srgbClr val="00B0F0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B621904-0281-4589-B897-1067FD37799E}"/>
              </a:ext>
            </a:extLst>
          </p:cNvPr>
          <p:cNvSpPr txBox="1"/>
          <p:nvPr/>
        </p:nvSpPr>
        <p:spPr>
          <a:xfrm>
            <a:off x="8622302" y="2582716"/>
            <a:ext cx="11269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Comboboxes</a:t>
            </a:r>
            <a:endParaRPr lang="he-IL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AF03EF3F-4C15-4351-B42A-B673725FC312}"/>
              </a:ext>
            </a:extLst>
          </p:cNvPr>
          <p:cNvCxnSpPr>
            <a:cxnSpLocks/>
          </p:cNvCxnSpPr>
          <p:nvPr/>
        </p:nvCxnSpPr>
        <p:spPr>
          <a:xfrm>
            <a:off x="9868000" y="1820186"/>
            <a:ext cx="740816" cy="2830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A603541B-FEFA-4144-B57F-31C63DAA2C46}"/>
              </a:ext>
            </a:extLst>
          </p:cNvPr>
          <p:cNvCxnSpPr>
            <a:cxnSpLocks/>
          </p:cNvCxnSpPr>
          <p:nvPr/>
        </p:nvCxnSpPr>
        <p:spPr>
          <a:xfrm flipH="1">
            <a:off x="8990523" y="1809684"/>
            <a:ext cx="674296" cy="3089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B3ED07F-D3A9-4C09-A782-BAA863878BC7}"/>
              </a:ext>
            </a:extLst>
          </p:cNvPr>
          <p:cNvCxnSpPr>
            <a:cxnSpLocks/>
          </p:cNvCxnSpPr>
          <p:nvPr/>
        </p:nvCxnSpPr>
        <p:spPr>
          <a:xfrm>
            <a:off x="10866124" y="2313478"/>
            <a:ext cx="498977" cy="38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2EE00D95-C276-48F2-BBBE-1B1E1948F420}"/>
              </a:ext>
            </a:extLst>
          </p:cNvPr>
          <p:cNvCxnSpPr>
            <a:cxnSpLocks/>
          </p:cNvCxnSpPr>
          <p:nvPr/>
        </p:nvCxnSpPr>
        <p:spPr>
          <a:xfrm flipH="1">
            <a:off x="10435239" y="2313477"/>
            <a:ext cx="430884" cy="37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0B883253-A27A-4DB4-BFFB-17F00A2356E0}"/>
              </a:ext>
            </a:extLst>
          </p:cNvPr>
          <p:cNvCxnSpPr>
            <a:cxnSpLocks/>
          </p:cNvCxnSpPr>
          <p:nvPr/>
        </p:nvCxnSpPr>
        <p:spPr>
          <a:xfrm>
            <a:off x="8680603" y="2287270"/>
            <a:ext cx="498977" cy="3833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64B96F1D-F7F6-4787-814D-B8144B513605}"/>
              </a:ext>
            </a:extLst>
          </p:cNvPr>
          <p:cNvCxnSpPr>
            <a:cxnSpLocks/>
          </p:cNvCxnSpPr>
          <p:nvPr/>
        </p:nvCxnSpPr>
        <p:spPr>
          <a:xfrm flipH="1">
            <a:off x="8249718" y="2287269"/>
            <a:ext cx="430884" cy="3773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BFAD13DC-70C5-4D51-A970-9AAFF676525E}"/>
              </a:ext>
            </a:extLst>
          </p:cNvPr>
          <p:cNvSpPr txBox="1"/>
          <p:nvPr/>
        </p:nvSpPr>
        <p:spPr>
          <a:xfrm>
            <a:off x="8483646" y="2913425"/>
            <a:ext cx="2856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dirty="0"/>
              <a:t>כל אובייקט מוצג בצילום מימין </a:t>
            </a:r>
          </a:p>
          <a:p>
            <a:pPr algn="ctr" rtl="1"/>
            <a:r>
              <a:rPr lang="he-IL" dirty="0"/>
              <a:t>ומסומן בצבע המתאימם לו </a:t>
            </a:r>
          </a:p>
          <a:p>
            <a:pPr algn="ctr" rtl="1"/>
            <a:r>
              <a:rPr lang="he-IL" dirty="0"/>
              <a:t>לפי התרשים למעלה.</a:t>
            </a:r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F55CECB1-4709-4990-81BA-521EAF0CA210}"/>
              </a:ext>
            </a:extLst>
          </p:cNvPr>
          <p:cNvSpPr/>
          <p:nvPr/>
        </p:nvSpPr>
        <p:spPr>
          <a:xfrm>
            <a:off x="5237522" y="4191755"/>
            <a:ext cx="1752035" cy="850766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EA64F834-2602-48CA-A419-9C6F98B60887}"/>
              </a:ext>
            </a:extLst>
          </p:cNvPr>
          <p:cNvCxnSpPr>
            <a:cxnSpLocks/>
          </p:cNvCxnSpPr>
          <p:nvPr/>
        </p:nvCxnSpPr>
        <p:spPr>
          <a:xfrm flipH="1" flipV="1">
            <a:off x="6610771" y="4946193"/>
            <a:ext cx="4333832" cy="6944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DC92B3F1-833F-47B4-87CD-21634C4E65B2}"/>
              </a:ext>
            </a:extLst>
          </p:cNvPr>
          <p:cNvSpPr txBox="1"/>
          <p:nvPr/>
        </p:nvSpPr>
        <p:spPr>
          <a:xfrm>
            <a:off x="4463153" y="4412215"/>
            <a:ext cx="7661136" cy="22006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600" dirty="0"/>
              <a:t>בנוסף לחיצה על כותרת של עמודה תמיין את הטבלה </a:t>
            </a:r>
          </a:p>
          <a:p>
            <a:pPr algn="r" rtl="1"/>
            <a:r>
              <a:rPr lang="he-IL" sz="1600" dirty="0"/>
              <a:t>המוצגת לפי ערכי אותה עמודה</a:t>
            </a:r>
          </a:p>
          <a:p>
            <a:pPr algn="r" rtl="1"/>
            <a:r>
              <a:rPr lang="he-IL" sz="1400" dirty="0"/>
              <a:t>(לחיצה בודדת ממיינת בסדר יורד ולחיצה נוספת בסדר עולה).</a:t>
            </a:r>
          </a:p>
          <a:p>
            <a:pPr algn="r" rtl="1"/>
            <a:endParaRPr lang="he-IL" sz="900" dirty="0"/>
          </a:p>
          <a:p>
            <a:pPr algn="r" rtl="1"/>
            <a:endParaRPr lang="he-IL" sz="900" dirty="0"/>
          </a:p>
          <a:p>
            <a:pPr algn="r" rtl="1"/>
            <a:endParaRPr lang="he-IL" sz="900" dirty="0"/>
          </a:p>
          <a:p>
            <a:pPr algn="r" rtl="1"/>
            <a:r>
              <a:rPr lang="he-IL" sz="1600" u="sng" dirty="0"/>
              <a:t>4 שורות ה</a:t>
            </a:r>
            <a:r>
              <a:rPr lang="en-US" sz="1600" u="sng" dirty="0"/>
              <a:t>statistics</a:t>
            </a:r>
            <a:r>
              <a:rPr lang="he-IL" sz="1600" dirty="0"/>
              <a:t> (שמופיעות רק בטבלאות מסוג </a:t>
            </a:r>
            <a:r>
              <a:rPr lang="en-US" sz="1600" dirty="0"/>
              <a:t>“</a:t>
            </a:r>
            <a:r>
              <a:rPr lang="en-US" sz="1600" dirty="0" err="1"/>
              <a:t>MetaData</a:t>
            </a:r>
            <a:r>
              <a:rPr lang="en-US" sz="1600" dirty="0"/>
              <a:t>”</a:t>
            </a:r>
            <a:r>
              <a:rPr lang="he-IL" sz="1600" dirty="0"/>
              <a:t>)</a:t>
            </a:r>
          </a:p>
          <a:p>
            <a:pPr algn="r" rtl="1"/>
            <a:r>
              <a:rPr lang="he-IL" sz="1600" u="sng" dirty="0"/>
              <a:t>לא ישתתפו במיון </a:t>
            </a:r>
            <a:r>
              <a:rPr lang="he-IL" sz="1600" dirty="0"/>
              <a:t>ותמיד יישארו בצד שמאל למטה של הטבלה </a:t>
            </a:r>
          </a:p>
          <a:p>
            <a:pPr algn="r" rtl="1"/>
            <a:r>
              <a:rPr lang="he-IL" sz="1600" dirty="0"/>
              <a:t>גם לאחר המיון.</a:t>
            </a:r>
          </a:p>
          <a:p>
            <a:pPr algn="r" rtl="1"/>
            <a:r>
              <a:rPr lang="he-IL" sz="1600" dirty="0"/>
              <a:t>(ניתן לראות בתמונה שהטבלה ממוינת לפי העמודה </a:t>
            </a:r>
            <a:r>
              <a:rPr lang="en-US" sz="1600" dirty="0"/>
              <a:t>“</a:t>
            </a:r>
            <a:r>
              <a:rPr lang="en-US" sz="1600" dirty="0" err="1"/>
              <a:t>notnull</a:t>
            </a:r>
            <a:r>
              <a:rPr lang="en-US" sz="1600" dirty="0"/>
              <a:t>”</a:t>
            </a:r>
            <a:r>
              <a:rPr lang="he-IL" sz="1600" dirty="0"/>
              <a:t> ועדיין השורות הללו נשארו למטה).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E2B5A5B2-5C47-42C4-9FDE-908599EA28A1}"/>
              </a:ext>
            </a:extLst>
          </p:cNvPr>
          <p:cNvSpPr txBox="1"/>
          <p:nvPr/>
        </p:nvSpPr>
        <p:spPr>
          <a:xfrm>
            <a:off x="9826865" y="4086709"/>
            <a:ext cx="22974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he-IL" b="1" u="sng" dirty="0"/>
              <a:t>מיון הטבלה לפי עמודה</a:t>
            </a:r>
          </a:p>
        </p:txBody>
      </p:sp>
    </p:spTree>
    <p:extLst>
      <p:ext uri="{BB962C8B-B14F-4D97-AF65-F5344CB8AC3E}">
        <p14:creationId xmlns:p14="http://schemas.microsoft.com/office/powerpoint/2010/main" val="32969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5833085-3BC7-4465-9217-A21FAEF0ED8A}"/>
              </a:ext>
            </a:extLst>
          </p:cNvPr>
          <p:cNvSpPr/>
          <p:nvPr/>
        </p:nvSpPr>
        <p:spPr>
          <a:xfrm>
            <a:off x="2934717" y="-148815"/>
            <a:ext cx="63225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תיבת הבחירה של הטבלה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67C079E-2C62-40F8-A67A-6A8C2779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8674"/>
            <a:ext cx="4657551" cy="4408846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9ED49451-9C04-4F5B-BB40-91B1B6573576}"/>
              </a:ext>
            </a:extLst>
          </p:cNvPr>
          <p:cNvSpPr/>
          <p:nvPr/>
        </p:nvSpPr>
        <p:spPr>
          <a:xfrm>
            <a:off x="8060248" y="2555834"/>
            <a:ext cx="1109709" cy="15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239F267-6CAD-43FC-87EE-AD40E76022CD}"/>
              </a:ext>
            </a:extLst>
          </p:cNvPr>
          <p:cNvCxnSpPr>
            <a:cxnSpLocks/>
          </p:cNvCxnSpPr>
          <p:nvPr/>
        </p:nvCxnSpPr>
        <p:spPr>
          <a:xfrm>
            <a:off x="6223247" y="1662942"/>
            <a:ext cx="1837001" cy="89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DE8E54D9-B637-49D4-8DDC-61ECFA7B8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3" b="4876"/>
          <a:stretch/>
        </p:blipFill>
        <p:spPr>
          <a:xfrm>
            <a:off x="1211000" y="2599833"/>
            <a:ext cx="3863114" cy="1610530"/>
          </a:xfrm>
          <a:prstGeom prst="rect">
            <a:avLst/>
          </a:prstGeom>
        </p:spPr>
      </p:pic>
      <p:sp>
        <p:nvSpPr>
          <p:cNvPr id="37" name="מלבן 36">
            <a:extLst>
              <a:ext uri="{FF2B5EF4-FFF2-40B4-BE49-F238E27FC236}">
                <a16:creationId xmlns:a16="http://schemas.microsoft.com/office/drawing/2014/main" id="{16148A98-A11E-4939-B15C-3CFCC8D4BFB6}"/>
              </a:ext>
            </a:extLst>
          </p:cNvPr>
          <p:cNvSpPr/>
          <p:nvPr/>
        </p:nvSpPr>
        <p:spPr>
          <a:xfrm>
            <a:off x="2785195" y="2796166"/>
            <a:ext cx="1109709" cy="1350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4BF1A166-B3B5-4FB0-AFE6-0997CB7D6B9F}"/>
              </a:ext>
            </a:extLst>
          </p:cNvPr>
          <p:cNvCxnSpPr>
            <a:cxnSpLocks/>
          </p:cNvCxnSpPr>
          <p:nvPr/>
        </p:nvCxnSpPr>
        <p:spPr>
          <a:xfrm flipH="1">
            <a:off x="3894905" y="1662942"/>
            <a:ext cx="2328342" cy="1133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0B539D97-0D02-4E42-821F-4C45F2B126C3}"/>
              </a:ext>
            </a:extLst>
          </p:cNvPr>
          <p:cNvSpPr txBox="1"/>
          <p:nvPr/>
        </p:nvSpPr>
        <p:spPr>
          <a:xfrm>
            <a:off x="2628200" y="924278"/>
            <a:ext cx="693559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/>
              <a:t>תיבת בחירת הטבלה</a:t>
            </a:r>
          </a:p>
          <a:p>
            <a:pPr algn="ctr" rtl="1"/>
            <a:r>
              <a:rPr lang="en-US" sz="1400" b="1" dirty="0"/>
              <a:t>(Table </a:t>
            </a:r>
            <a:r>
              <a:rPr lang="en-US" sz="1400" b="1" dirty="0" err="1"/>
              <a:t>combobox</a:t>
            </a:r>
            <a:r>
              <a:rPr lang="en-US" sz="1400" b="1" dirty="0"/>
              <a:t>)</a:t>
            </a:r>
          </a:p>
          <a:p>
            <a:pPr algn="ctr" rtl="1"/>
            <a:r>
              <a:rPr lang="he-IL" sz="1400" dirty="0"/>
              <a:t>תיבת הבחירה הראשונה, בה נוכל לבחור את הטבלה מרשימת הטבלאות של ה</a:t>
            </a:r>
            <a:r>
              <a:rPr lang="en-US" sz="1400" dirty="0"/>
              <a:t>DB</a:t>
            </a:r>
            <a:r>
              <a:rPr lang="he-IL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3767B433-9082-4644-A359-B7DF990B7B66}"/>
              </a:ext>
            </a:extLst>
          </p:cNvPr>
          <p:cNvSpPr/>
          <p:nvPr/>
        </p:nvSpPr>
        <p:spPr>
          <a:xfrm>
            <a:off x="2464238" y="-148815"/>
            <a:ext cx="72635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תיבת הבחירה של סוג ה</a:t>
            </a:r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he-IL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F225AB0-2873-41DC-8FCF-1C6EF91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4" y="2690465"/>
            <a:ext cx="4841005" cy="265271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20FA71B-34AD-4B9E-A683-8E616229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317" y="2690465"/>
            <a:ext cx="4720789" cy="2926889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0C0C5D5-C794-4D9B-BC8F-3BEB2984EA97}"/>
              </a:ext>
            </a:extLst>
          </p:cNvPr>
          <p:cNvSpPr txBox="1"/>
          <p:nvPr/>
        </p:nvSpPr>
        <p:spPr>
          <a:xfrm>
            <a:off x="1867449" y="950342"/>
            <a:ext cx="80281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dirty="0"/>
              <a:t>בתיבת הבחירה </a:t>
            </a:r>
            <a:r>
              <a:rPr lang="he-IL" dirty="0" err="1"/>
              <a:t>השניה</a:t>
            </a:r>
            <a:r>
              <a:rPr lang="he-IL" dirty="0"/>
              <a:t> (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he-IL" dirty="0"/>
              <a:t>) נוכל לבחור את סוג ה</a:t>
            </a:r>
            <a:r>
              <a:rPr lang="en-US" dirty="0"/>
              <a:t>Data</a:t>
            </a:r>
            <a:r>
              <a:rPr lang="he-IL" dirty="0"/>
              <a:t> שיוצג בטבלה.</a:t>
            </a:r>
          </a:p>
          <a:p>
            <a:pPr algn="ctr" rtl="1"/>
            <a:r>
              <a:rPr lang="he-IL" dirty="0"/>
              <a:t>ישנם 2 אופציות לבחירה: </a:t>
            </a:r>
            <a:r>
              <a:rPr lang="en-US" dirty="0"/>
              <a:t>Data</a:t>
            </a:r>
            <a:r>
              <a:rPr lang="he-IL" dirty="0"/>
              <a:t> ו-</a:t>
            </a:r>
            <a:r>
              <a:rPr lang="en-US" dirty="0" err="1"/>
              <a:t>MetaData</a:t>
            </a:r>
            <a:endParaRPr lang="he-IL" dirty="0"/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2AE93202-46B5-4CAD-9747-70D573DE2F24}"/>
              </a:ext>
            </a:extLst>
          </p:cNvPr>
          <p:cNvSpPr/>
          <p:nvPr/>
        </p:nvSpPr>
        <p:spPr>
          <a:xfrm>
            <a:off x="9273107" y="3445431"/>
            <a:ext cx="1245005" cy="20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80A58A14-61F5-4313-AED9-0A2E08C5AE94}"/>
              </a:ext>
            </a:extLst>
          </p:cNvPr>
          <p:cNvSpPr/>
          <p:nvPr/>
        </p:nvSpPr>
        <p:spPr>
          <a:xfrm>
            <a:off x="2927771" y="3350472"/>
            <a:ext cx="1197238" cy="20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61649B45-2E6F-4DE7-B689-1231E4FB7D4E}"/>
              </a:ext>
            </a:extLst>
          </p:cNvPr>
          <p:cNvCxnSpPr/>
          <p:nvPr/>
        </p:nvCxnSpPr>
        <p:spPr>
          <a:xfrm>
            <a:off x="6187736" y="1569637"/>
            <a:ext cx="3085371" cy="1875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86BEF529-2247-4EB4-B4C0-613FE8BB6168}"/>
              </a:ext>
            </a:extLst>
          </p:cNvPr>
          <p:cNvCxnSpPr>
            <a:cxnSpLocks/>
          </p:cNvCxnSpPr>
          <p:nvPr/>
        </p:nvCxnSpPr>
        <p:spPr>
          <a:xfrm flipH="1">
            <a:off x="3719744" y="1569637"/>
            <a:ext cx="2029887" cy="1780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D180F3-EE96-4EB5-8FCD-4AC6B6D19361}"/>
              </a:ext>
            </a:extLst>
          </p:cNvPr>
          <p:cNvSpPr txBox="1"/>
          <p:nvPr/>
        </p:nvSpPr>
        <p:spPr>
          <a:xfrm>
            <a:off x="7410461" y="2091565"/>
            <a:ext cx="6399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Data</a:t>
            </a:r>
            <a:endParaRPr lang="he-IL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355EC75-7F9C-4560-8A30-5E64656EE19C}"/>
              </a:ext>
            </a:extLst>
          </p:cNvPr>
          <p:cNvSpPr txBox="1"/>
          <p:nvPr/>
        </p:nvSpPr>
        <p:spPr>
          <a:xfrm>
            <a:off x="3892739" y="2011992"/>
            <a:ext cx="11224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MetaData</a:t>
            </a:r>
            <a:endParaRPr lang="he-IL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86079A97-E004-4480-8CA3-66ADC7353E8F}"/>
              </a:ext>
            </a:extLst>
          </p:cNvPr>
          <p:cNvSpPr txBox="1"/>
          <p:nvPr/>
        </p:nvSpPr>
        <p:spPr>
          <a:xfrm>
            <a:off x="2994484" y="5861185"/>
            <a:ext cx="6078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dirty="0"/>
              <a:t>הסבר על סוגי ה</a:t>
            </a:r>
            <a:r>
              <a:rPr lang="en-US" dirty="0"/>
              <a:t>Data</a:t>
            </a:r>
            <a:r>
              <a:rPr lang="he-IL" dirty="0"/>
              <a:t> בשקופית הבאה (שקופית 6 – "סוגי ה</a:t>
            </a:r>
            <a:r>
              <a:rPr lang="en-US" dirty="0"/>
              <a:t>Data</a:t>
            </a:r>
            <a:r>
              <a:rPr lang="he-IL" dirty="0"/>
              <a:t>").</a:t>
            </a:r>
          </a:p>
        </p:txBody>
      </p:sp>
    </p:spTree>
    <p:extLst>
      <p:ext uri="{BB962C8B-B14F-4D97-AF65-F5344CB8AC3E}">
        <p14:creationId xmlns:p14="http://schemas.microsoft.com/office/powerpoint/2010/main" val="14932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3767B433-9082-4644-A359-B7DF990B7B66}"/>
              </a:ext>
            </a:extLst>
          </p:cNvPr>
          <p:cNvSpPr/>
          <p:nvPr/>
        </p:nvSpPr>
        <p:spPr>
          <a:xfrm>
            <a:off x="4671573" y="-148815"/>
            <a:ext cx="28488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סוגי ה</a:t>
            </a:r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endParaRPr lang="he-IL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F225AB0-2873-41DC-8FCF-1C6EF91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" y="3002719"/>
            <a:ext cx="4841005" cy="265271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20FA71B-34AD-4B9E-A683-8E616229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971" y="1819057"/>
            <a:ext cx="4720789" cy="2926889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8450AB8-3EDD-4FB6-AC3D-5D8D49D39EEE}"/>
              </a:ext>
            </a:extLst>
          </p:cNvPr>
          <p:cNvSpPr txBox="1"/>
          <p:nvPr/>
        </p:nvSpPr>
        <p:spPr>
          <a:xfrm>
            <a:off x="8916741" y="883665"/>
            <a:ext cx="16672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בבחירת "</a:t>
            </a:r>
            <a:r>
              <a:rPr lang="en-US" b="1" u="sng" dirty="0"/>
              <a:t>"Data</a:t>
            </a:r>
            <a:endParaRPr lang="he-IL" b="1" u="sng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A066841-D914-467E-A0C8-09B9054DDC73}"/>
              </a:ext>
            </a:extLst>
          </p:cNvPr>
          <p:cNvSpPr txBox="1"/>
          <p:nvPr/>
        </p:nvSpPr>
        <p:spPr>
          <a:xfrm>
            <a:off x="1940758" y="883665"/>
            <a:ext cx="21433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בבחירת "</a:t>
            </a:r>
            <a:r>
              <a:rPr lang="en-US" b="1" u="sng" dirty="0"/>
              <a:t>“</a:t>
            </a:r>
            <a:r>
              <a:rPr lang="en-US" b="1" u="sng" dirty="0" err="1"/>
              <a:t>MetaData</a:t>
            </a:r>
            <a:endParaRPr lang="he-IL" b="1" u="sng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0C0C5D5-C794-4D9B-BC8F-3BEB2984EA97}"/>
              </a:ext>
            </a:extLst>
          </p:cNvPr>
          <p:cNvSpPr txBox="1"/>
          <p:nvPr/>
        </p:nvSpPr>
        <p:spPr>
          <a:xfrm>
            <a:off x="9050309" y="1169073"/>
            <a:ext cx="306045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תוצג הטבלה וכל הרשומות שלה </a:t>
            </a:r>
          </a:p>
          <a:p>
            <a:pPr algn="r" rtl="1"/>
            <a:r>
              <a:rPr lang="he-IL" dirty="0"/>
              <a:t>כפי שהיא ב</a:t>
            </a:r>
            <a:r>
              <a:rPr lang="en-US" dirty="0"/>
              <a:t>.DB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B92AB6A-1292-4B10-919E-F77F6CFD2AD4}"/>
              </a:ext>
            </a:extLst>
          </p:cNvPr>
          <p:cNvSpPr txBox="1"/>
          <p:nvPr/>
        </p:nvSpPr>
        <p:spPr>
          <a:xfrm>
            <a:off x="341511" y="1186837"/>
            <a:ext cx="5197256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400" dirty="0"/>
              <a:t>תוצג טבלה שמציגה "מידע על הטבלה" (</a:t>
            </a:r>
            <a:r>
              <a:rPr lang="en-US" sz="1400" dirty="0" err="1"/>
              <a:t>MetaData</a:t>
            </a:r>
            <a:r>
              <a:rPr lang="he-IL" sz="1400" dirty="0"/>
              <a:t>)</a:t>
            </a:r>
          </a:p>
          <a:p>
            <a:pPr algn="r" rtl="1"/>
            <a:r>
              <a:rPr lang="he-IL" sz="1400" dirty="0"/>
              <a:t>כל שורה מייצגת עמודה בטבלה המקורית והעמודות בטבלת </a:t>
            </a:r>
          </a:p>
          <a:p>
            <a:pPr algn="r" rtl="1"/>
            <a:r>
              <a:rPr lang="he-IL" sz="1400" dirty="0"/>
              <a:t>ה</a:t>
            </a:r>
            <a:r>
              <a:rPr lang="en-US" sz="1400" dirty="0" err="1"/>
              <a:t>MetaData</a:t>
            </a:r>
            <a:r>
              <a:rPr lang="he-IL" sz="1400" dirty="0"/>
              <a:t> מייצגות תכונות שלה.</a:t>
            </a:r>
          </a:p>
          <a:p>
            <a:pPr algn="r" rtl="1"/>
            <a:r>
              <a:rPr lang="he-IL" sz="1400" b="1" dirty="0"/>
              <a:t>*</a:t>
            </a:r>
            <a:r>
              <a:rPr lang="he-IL" sz="1400" dirty="0"/>
              <a:t> בנוסף בצד ימין למטה של טבלת ה</a:t>
            </a:r>
            <a:r>
              <a:rPr lang="en-US" sz="1400" dirty="0" err="1"/>
              <a:t>MetaData</a:t>
            </a:r>
            <a:r>
              <a:rPr lang="he-IL" sz="1400" dirty="0"/>
              <a:t> יוצגו 4 שורות</a:t>
            </a:r>
          </a:p>
          <a:p>
            <a:pPr algn="r" rtl="1"/>
            <a:r>
              <a:rPr lang="he-IL" sz="1400" dirty="0"/>
              <a:t>  נוספות (</a:t>
            </a:r>
            <a:r>
              <a:rPr lang="en-US" sz="1400" dirty="0"/>
              <a:t>statistics</a:t>
            </a:r>
            <a:r>
              <a:rPr lang="he-IL" sz="1400" dirty="0"/>
              <a:t>) שמתארות כמה שורות ועמודות יש ברשימה המקורית</a:t>
            </a:r>
          </a:p>
          <a:p>
            <a:pPr algn="r" rtl="1"/>
            <a:r>
              <a:rPr lang="he-IL" sz="1400" b="1" dirty="0"/>
              <a:t>  -</a:t>
            </a:r>
            <a:r>
              <a:rPr lang="he-IL" sz="1400" dirty="0"/>
              <a:t> כאשר אנו נלחץ על אחת העמודות של ה</a:t>
            </a:r>
            <a:r>
              <a:rPr lang="en-US" sz="1400" dirty="0" err="1"/>
              <a:t>MetaData</a:t>
            </a:r>
            <a:r>
              <a:rPr lang="he-IL" sz="1400" dirty="0"/>
              <a:t> על מנת למיין אותה</a:t>
            </a:r>
          </a:p>
          <a:p>
            <a:pPr algn="r" rtl="1"/>
            <a:r>
              <a:rPr lang="he-IL" sz="1400" b="1" dirty="0"/>
              <a:t>  -</a:t>
            </a:r>
            <a:r>
              <a:rPr lang="he-IL" sz="1400" dirty="0"/>
              <a:t> 4 השורות האלה לא ישתתפו במיון </a:t>
            </a:r>
            <a:r>
              <a:rPr lang="he-IL" sz="1400" dirty="0" err="1"/>
              <a:t>וישארו</a:t>
            </a:r>
            <a:r>
              <a:rPr lang="he-IL" sz="1400" dirty="0"/>
              <a:t> למטה בצד ימין </a:t>
            </a:r>
          </a:p>
          <a:p>
            <a:pPr algn="r" rtl="1"/>
            <a:r>
              <a:rPr lang="he-IL" sz="1400" b="1" dirty="0"/>
              <a:t>  -</a:t>
            </a:r>
            <a:r>
              <a:rPr lang="he-IL" sz="1400" dirty="0"/>
              <a:t> של טבל ה</a:t>
            </a:r>
            <a:r>
              <a:rPr lang="en-US" sz="1400" dirty="0" err="1"/>
              <a:t>MetaData</a:t>
            </a:r>
            <a:r>
              <a:rPr lang="he-IL" sz="1400" dirty="0"/>
              <a:t> תמיד.</a:t>
            </a: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1491E908-56C8-49DC-A7F1-AE2A9792B4CD}"/>
              </a:ext>
            </a:extLst>
          </p:cNvPr>
          <p:cNvCxnSpPr/>
          <p:nvPr/>
        </p:nvCxnSpPr>
        <p:spPr>
          <a:xfrm>
            <a:off x="757238" y="4181475"/>
            <a:ext cx="31908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43B66CA-8247-4B63-957F-7660189E3D64}"/>
              </a:ext>
            </a:extLst>
          </p:cNvPr>
          <p:cNvCxnSpPr/>
          <p:nvPr/>
        </p:nvCxnSpPr>
        <p:spPr>
          <a:xfrm>
            <a:off x="1166814" y="4181475"/>
            <a:ext cx="31908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48795DE1-6D3A-4956-9579-59D5C412FD1F}"/>
              </a:ext>
            </a:extLst>
          </p:cNvPr>
          <p:cNvCxnSpPr/>
          <p:nvPr/>
        </p:nvCxnSpPr>
        <p:spPr>
          <a:xfrm>
            <a:off x="1788359" y="4181475"/>
            <a:ext cx="31908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8766ADF-12A3-46E1-8F94-706454E1E7F5}"/>
              </a:ext>
            </a:extLst>
          </p:cNvPr>
          <p:cNvCxnSpPr/>
          <p:nvPr/>
        </p:nvCxnSpPr>
        <p:spPr>
          <a:xfrm>
            <a:off x="2780595" y="4181475"/>
            <a:ext cx="31908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B521B8B1-09DB-43EA-A238-CF08067DEF3A}"/>
              </a:ext>
            </a:extLst>
          </p:cNvPr>
          <p:cNvCxnSpPr>
            <a:cxnSpLocks/>
          </p:cNvCxnSpPr>
          <p:nvPr/>
        </p:nvCxnSpPr>
        <p:spPr>
          <a:xfrm>
            <a:off x="3448981" y="4181475"/>
            <a:ext cx="40864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48D06869-FC2F-4C7D-AECA-35D1B6C9B1F2}"/>
              </a:ext>
            </a:extLst>
          </p:cNvPr>
          <p:cNvCxnSpPr>
            <a:cxnSpLocks/>
          </p:cNvCxnSpPr>
          <p:nvPr/>
        </p:nvCxnSpPr>
        <p:spPr>
          <a:xfrm>
            <a:off x="4084102" y="4181475"/>
            <a:ext cx="40864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מלבן 36">
            <a:extLst>
              <a:ext uri="{FF2B5EF4-FFF2-40B4-BE49-F238E27FC236}">
                <a16:creationId xmlns:a16="http://schemas.microsoft.com/office/drawing/2014/main" id="{6FE5650E-8E8A-4F57-BF16-D411D2F066F0}"/>
              </a:ext>
            </a:extLst>
          </p:cNvPr>
          <p:cNvSpPr/>
          <p:nvPr/>
        </p:nvSpPr>
        <p:spPr>
          <a:xfrm>
            <a:off x="4033838" y="4505325"/>
            <a:ext cx="1052512" cy="709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280BC779-BB5F-47AC-8031-42400791E07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939984" y="4181477"/>
            <a:ext cx="286682" cy="17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3DF5091C-332B-426A-9BCE-6E276186513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097724" y="4181477"/>
            <a:ext cx="453418" cy="17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6E734289-94CE-4E61-9EAC-52E75BA37C07}"/>
              </a:ext>
            </a:extLst>
          </p:cNvPr>
          <p:cNvCxnSpPr>
            <a:cxnSpLocks/>
          </p:cNvCxnSpPr>
          <p:nvPr/>
        </p:nvCxnSpPr>
        <p:spPr>
          <a:xfrm flipV="1">
            <a:off x="2302255" y="4181474"/>
            <a:ext cx="573363" cy="179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34EDEF6-1012-4C3B-BD67-74C19A948692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88272" y="4181473"/>
            <a:ext cx="474018" cy="174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098EAEA4-D465-44AB-B3FF-84D7DFC69224}"/>
              </a:ext>
            </a:extLst>
          </p:cNvPr>
          <p:cNvCxnSpPr>
            <a:cxnSpLocks/>
          </p:cNvCxnSpPr>
          <p:nvPr/>
        </p:nvCxnSpPr>
        <p:spPr>
          <a:xfrm flipV="1">
            <a:off x="860900" y="4187851"/>
            <a:ext cx="573363" cy="179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085F1C9B-E31C-420E-9BBA-5CEE6150F171}"/>
              </a:ext>
            </a:extLst>
          </p:cNvPr>
          <p:cNvCxnSpPr>
            <a:cxnSpLocks/>
          </p:cNvCxnSpPr>
          <p:nvPr/>
        </p:nvCxnSpPr>
        <p:spPr>
          <a:xfrm flipV="1">
            <a:off x="277880" y="4181471"/>
            <a:ext cx="573363" cy="179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9F85F6DF-F3C0-44B8-A411-29AF7D3ACA4A}"/>
              </a:ext>
            </a:extLst>
          </p:cNvPr>
          <p:cNvSpPr txBox="1"/>
          <p:nvPr/>
        </p:nvSpPr>
        <p:spPr>
          <a:xfrm>
            <a:off x="2647119" y="5945807"/>
            <a:ext cx="90120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הערך </a:t>
            </a:r>
            <a:r>
              <a:rPr lang="he-IL" sz="800" b="1" dirty="0" err="1"/>
              <a:t>הדיפולטיבי</a:t>
            </a:r>
            <a:endParaRPr lang="he-IL" sz="800" b="1" dirty="0"/>
          </a:p>
          <a:p>
            <a:pPr algn="ctr" rtl="1"/>
            <a:r>
              <a:rPr lang="he-IL" sz="800" b="1" dirty="0"/>
              <a:t>של העמודה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CB72D95A-E9FA-4761-A483-869348A768D7}"/>
              </a:ext>
            </a:extLst>
          </p:cNvPr>
          <p:cNvSpPr txBox="1"/>
          <p:nvPr/>
        </p:nvSpPr>
        <p:spPr>
          <a:xfrm>
            <a:off x="3430870" y="5966153"/>
            <a:ext cx="101822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האם העמודה </a:t>
            </a:r>
          </a:p>
          <a:p>
            <a:pPr algn="ctr" rtl="1"/>
            <a:r>
              <a:rPr lang="he-IL" sz="800" b="1" dirty="0"/>
              <a:t>מייצגת </a:t>
            </a:r>
            <a:r>
              <a:rPr lang="en-US" sz="800" b="1" dirty="0"/>
              <a:t>primary key</a:t>
            </a:r>
            <a:endParaRPr lang="he-IL" sz="800" b="1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4D8975CD-FA78-435D-BFCE-3EE202C5ADFB}"/>
              </a:ext>
            </a:extLst>
          </p:cNvPr>
          <p:cNvSpPr txBox="1"/>
          <p:nvPr/>
        </p:nvSpPr>
        <p:spPr>
          <a:xfrm>
            <a:off x="1933905" y="5914643"/>
            <a:ext cx="7264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האם העמודה</a:t>
            </a:r>
          </a:p>
          <a:p>
            <a:pPr algn="ctr" rtl="1"/>
            <a:r>
              <a:rPr lang="he-IL" sz="800" b="1" dirty="0"/>
              <a:t>יכולה להכיל </a:t>
            </a:r>
          </a:p>
          <a:p>
            <a:pPr algn="ctr" rtl="1"/>
            <a:r>
              <a:rPr lang="he-IL" sz="800" b="1" dirty="0"/>
              <a:t>ערך </a:t>
            </a:r>
            <a:r>
              <a:rPr lang="en-US" sz="800" b="1" dirty="0"/>
              <a:t>null</a:t>
            </a:r>
            <a:endParaRPr lang="he-IL" sz="800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20A25994-CFFA-4FA5-8908-80603F506A04}"/>
              </a:ext>
            </a:extLst>
          </p:cNvPr>
          <p:cNvSpPr txBox="1"/>
          <p:nvPr/>
        </p:nvSpPr>
        <p:spPr>
          <a:xfrm>
            <a:off x="1263503" y="5928547"/>
            <a:ext cx="64953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סוג(טיפוס)</a:t>
            </a:r>
          </a:p>
          <a:p>
            <a:pPr algn="ctr" rtl="1"/>
            <a:r>
              <a:rPr lang="he-IL" sz="800" b="1" dirty="0"/>
              <a:t>הערכים של</a:t>
            </a:r>
          </a:p>
          <a:p>
            <a:pPr algn="ctr" rtl="1"/>
            <a:r>
              <a:rPr lang="he-IL" sz="800" b="1" dirty="0"/>
              <a:t>העמודה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892F8C3E-0CF3-4E53-959E-199529B7ADA3}"/>
              </a:ext>
            </a:extLst>
          </p:cNvPr>
          <p:cNvSpPr txBox="1"/>
          <p:nvPr/>
        </p:nvSpPr>
        <p:spPr>
          <a:xfrm>
            <a:off x="578390" y="5927781"/>
            <a:ext cx="67839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שם העמודה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967625CB-4400-4C5E-943D-44DCE4D7A87F}"/>
              </a:ext>
            </a:extLst>
          </p:cNvPr>
          <p:cNvSpPr txBox="1"/>
          <p:nvPr/>
        </p:nvSpPr>
        <p:spPr>
          <a:xfrm>
            <a:off x="-56690" y="5928547"/>
            <a:ext cx="66717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800" b="1" dirty="0"/>
              <a:t>המזהה(</a:t>
            </a:r>
            <a:r>
              <a:rPr lang="en-US" sz="800" b="1" dirty="0"/>
              <a:t>id</a:t>
            </a:r>
            <a:r>
              <a:rPr lang="he-IL" sz="800" b="1" dirty="0"/>
              <a:t>)</a:t>
            </a:r>
          </a:p>
          <a:p>
            <a:pPr algn="ctr" rtl="1"/>
            <a:r>
              <a:rPr lang="he-IL" sz="800" b="1" dirty="0"/>
              <a:t>של העמודה</a:t>
            </a:r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85BEB35D-D4AC-4619-B569-45B917B772E3}"/>
              </a:ext>
            </a:extLst>
          </p:cNvPr>
          <p:cNvCxnSpPr>
            <a:cxnSpLocks/>
          </p:cNvCxnSpPr>
          <p:nvPr/>
        </p:nvCxnSpPr>
        <p:spPr>
          <a:xfrm flipH="1" flipV="1">
            <a:off x="4823593" y="5214938"/>
            <a:ext cx="1155848" cy="68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A2798433-91AD-412A-9207-58EB18376225}"/>
              </a:ext>
            </a:extLst>
          </p:cNvPr>
          <p:cNvSpPr txBox="1"/>
          <p:nvPr/>
        </p:nvSpPr>
        <p:spPr>
          <a:xfrm>
            <a:off x="3781458" y="5897769"/>
            <a:ext cx="293388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900" b="1" dirty="0"/>
              <a:t>4 השורות של ה</a:t>
            </a:r>
            <a:r>
              <a:rPr lang="en-US" sz="900" b="1" dirty="0" err="1"/>
              <a:t>statstics</a:t>
            </a:r>
            <a:r>
              <a:rPr lang="he-IL" sz="900" b="1" dirty="0"/>
              <a:t>:</a:t>
            </a:r>
            <a:endParaRPr lang="en-US" sz="900" b="1" dirty="0"/>
          </a:p>
          <a:p>
            <a:pPr algn="r" rtl="1"/>
            <a:r>
              <a:rPr lang="he-IL" sz="900" b="1" dirty="0"/>
              <a:t> - </a:t>
            </a:r>
            <a:r>
              <a:rPr lang="he-IL" sz="900" dirty="0"/>
              <a:t>שורה ריקה</a:t>
            </a:r>
          </a:p>
          <a:p>
            <a:pPr algn="r" rtl="1"/>
            <a:r>
              <a:rPr lang="he-IL" sz="900" b="1" dirty="0"/>
              <a:t> - </a:t>
            </a:r>
            <a:r>
              <a:rPr lang="he-IL" sz="900" dirty="0"/>
              <a:t>שורה המכילה את הכותרת </a:t>
            </a:r>
            <a:r>
              <a:rPr lang="en-US" sz="900" dirty="0"/>
              <a:t>statistics</a:t>
            </a:r>
          </a:p>
          <a:p>
            <a:pPr algn="r" rtl="1"/>
            <a:r>
              <a:rPr lang="he-IL" sz="900" b="1" dirty="0"/>
              <a:t> - </a:t>
            </a:r>
            <a:r>
              <a:rPr lang="he-IL" sz="900" dirty="0"/>
              <a:t>שורה המכילה את מספר העמודות בטבלה האמיתית</a:t>
            </a:r>
          </a:p>
          <a:p>
            <a:pPr algn="r" rtl="1"/>
            <a:r>
              <a:rPr lang="he-IL" sz="900" b="1" dirty="0"/>
              <a:t> - </a:t>
            </a:r>
            <a:r>
              <a:rPr lang="he-IL" sz="900" dirty="0"/>
              <a:t>שורה המכילה את מספר השורות(רשומות) בטבלה האמיתית</a:t>
            </a:r>
          </a:p>
          <a:p>
            <a:pPr algn="r" rtl="1"/>
            <a:endParaRPr lang="he-IL" sz="900" b="1" dirty="0"/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2AE93202-46B5-4CAD-9747-70D573DE2F24}"/>
              </a:ext>
            </a:extLst>
          </p:cNvPr>
          <p:cNvSpPr/>
          <p:nvPr/>
        </p:nvSpPr>
        <p:spPr>
          <a:xfrm>
            <a:off x="9338987" y="2600660"/>
            <a:ext cx="1245005" cy="20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80A58A14-61F5-4313-AED9-0A2E08C5AE94}"/>
              </a:ext>
            </a:extLst>
          </p:cNvPr>
          <p:cNvSpPr/>
          <p:nvPr/>
        </p:nvSpPr>
        <p:spPr>
          <a:xfrm>
            <a:off x="2714706" y="3685550"/>
            <a:ext cx="1197238" cy="205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613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3D967491-9B42-447E-9945-554F09EDCDB0}"/>
              </a:ext>
            </a:extLst>
          </p:cNvPr>
          <p:cNvSpPr/>
          <p:nvPr/>
        </p:nvSpPr>
        <p:spPr>
          <a:xfrm>
            <a:off x="1021164" y="0"/>
            <a:ext cx="106699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קורה אם בוחרים בטבלה שהייתה קיימת </a:t>
            </a:r>
          </a:p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בטעינת התוכנית אך אינה קיימת יותר?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86CEE4E-4EC6-4CE3-B86B-7364DD82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8" y="1877437"/>
            <a:ext cx="3748101" cy="365511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FA7BDBB-F4D9-4150-B964-CABCE669D164}"/>
              </a:ext>
            </a:extLst>
          </p:cNvPr>
          <p:cNvSpPr txBox="1"/>
          <p:nvPr/>
        </p:nvSpPr>
        <p:spPr>
          <a:xfrm>
            <a:off x="5756434" y="1652296"/>
            <a:ext cx="5934638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400" dirty="0"/>
              <a:t>בבחירת טבלה שהייתה קיימת בתחילת התוכנית ב</a:t>
            </a:r>
            <a:r>
              <a:rPr lang="en-US" sz="1400" dirty="0"/>
              <a:t>DB</a:t>
            </a:r>
            <a:r>
              <a:rPr lang="he-IL" sz="1400" dirty="0"/>
              <a:t> </a:t>
            </a:r>
          </a:p>
          <a:p>
            <a:pPr algn="r" rtl="1"/>
            <a:r>
              <a:rPr lang="he-IL" sz="1400" dirty="0"/>
              <a:t>ואינה קיימת יותר (נמחקה מה</a:t>
            </a:r>
            <a:r>
              <a:rPr lang="en-US" sz="1400" dirty="0"/>
              <a:t>DB</a:t>
            </a:r>
            <a:r>
              <a:rPr lang="he-IL" sz="1400" dirty="0"/>
              <a:t> במהלך השימוש בתוכנית)</a:t>
            </a:r>
          </a:p>
          <a:p>
            <a:pPr algn="r" rtl="1"/>
            <a:r>
              <a:rPr lang="he-IL" sz="1400" dirty="0"/>
              <a:t>תוצג למשתמש הודעה </a:t>
            </a:r>
            <a:r>
              <a:rPr lang="he-IL" sz="1400" dirty="0">
                <a:solidFill>
                  <a:srgbClr val="FF0000"/>
                </a:solidFill>
              </a:rPr>
              <a:t>הודעה מתאימה </a:t>
            </a:r>
            <a:r>
              <a:rPr lang="he-IL" sz="1400" dirty="0"/>
              <a:t>במקום בו הייתה אמורה להיות מוצגת הטבלה</a:t>
            </a:r>
          </a:p>
          <a:p>
            <a:pPr algn="r" rtl="1"/>
            <a:r>
              <a:rPr lang="he-IL" sz="1400" dirty="0"/>
              <a:t>ותמחק את השם שלה מתיבת הבחירה (</a:t>
            </a:r>
            <a:r>
              <a:rPr lang="en-US" sz="1400" dirty="0" err="1"/>
              <a:t>combobox</a:t>
            </a:r>
            <a:r>
              <a:rPr lang="he-IL" sz="1400" dirty="0"/>
              <a:t>) של הטבלאות </a:t>
            </a:r>
          </a:p>
          <a:p>
            <a:pPr algn="r" rtl="1"/>
            <a:r>
              <a:rPr lang="he-IL" sz="1400" dirty="0"/>
              <a:t>כך שלא נוכל לבחור בה שוב.</a:t>
            </a:r>
          </a:p>
          <a:p>
            <a:pPr algn="r" rtl="1"/>
            <a:r>
              <a:rPr lang="he-IL" sz="1400" dirty="0"/>
              <a:t>בנוסף יודפס </a:t>
            </a:r>
            <a:r>
              <a:rPr lang="en-US" sz="1400" dirty="0"/>
              <a:t>Error</a:t>
            </a:r>
            <a:r>
              <a:rPr lang="he-IL" sz="1400" dirty="0"/>
              <a:t> מתאים ל</a:t>
            </a:r>
            <a:r>
              <a:rPr lang="en-US" sz="1400" dirty="0"/>
              <a:t>Log</a:t>
            </a:r>
            <a:r>
              <a:rPr lang="he-IL" sz="1400" dirty="0"/>
              <a:t>: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6EA550C-7EE1-4E18-9359-25E0616BD20E}"/>
              </a:ext>
            </a:extLst>
          </p:cNvPr>
          <p:cNvSpPr txBox="1"/>
          <p:nvPr/>
        </p:nvSpPr>
        <p:spPr>
          <a:xfrm>
            <a:off x="896810" y="5586872"/>
            <a:ext cx="4731936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400" dirty="0"/>
              <a:t>הבדיקה נעשתה ע"י הוספת השם "</a:t>
            </a:r>
            <a:r>
              <a:rPr lang="en-US" sz="1400" dirty="0" err="1"/>
              <a:t>FakeTable</a:t>
            </a:r>
            <a:r>
              <a:rPr lang="he-IL" sz="1400" dirty="0"/>
              <a:t>" לרשימת הטבלאות,</a:t>
            </a:r>
          </a:p>
          <a:p>
            <a:pPr algn="r" rtl="1"/>
            <a:r>
              <a:rPr lang="he-IL" sz="1400" dirty="0"/>
              <a:t>לא קיימת טבלה בשם זה ב</a:t>
            </a:r>
            <a:r>
              <a:rPr lang="en-US" sz="1400" dirty="0"/>
              <a:t>DB</a:t>
            </a:r>
            <a:r>
              <a:rPr lang="he-IL" sz="1400" dirty="0"/>
              <a:t> לכן במקום להציג את הטבלה </a:t>
            </a:r>
          </a:p>
          <a:p>
            <a:pPr algn="r" rtl="1"/>
            <a:r>
              <a:rPr lang="he-IL" sz="1400" dirty="0"/>
              <a:t>הוצגה ההודעה </a:t>
            </a:r>
            <a:r>
              <a:rPr lang="he-IL" sz="1400" dirty="0">
                <a:solidFill>
                  <a:srgbClr val="FF0000"/>
                </a:solidFill>
              </a:rPr>
              <a:t>"</a:t>
            </a:r>
            <a:r>
              <a:rPr lang="en-US" sz="1400" dirty="0">
                <a:solidFill>
                  <a:srgbClr val="FF0000"/>
                </a:solidFill>
              </a:rPr>
              <a:t>Table “</a:t>
            </a:r>
            <a:r>
              <a:rPr lang="en-US" sz="1400" dirty="0" err="1">
                <a:solidFill>
                  <a:srgbClr val="FF0000"/>
                </a:solidFill>
              </a:rPr>
              <a:t>FakeTable</a:t>
            </a:r>
            <a:r>
              <a:rPr lang="en-US" sz="1400" dirty="0">
                <a:solidFill>
                  <a:srgbClr val="FF0000"/>
                </a:solidFill>
              </a:rPr>
              <a:t>” is no longer exists</a:t>
            </a:r>
            <a:r>
              <a:rPr lang="he-IL" sz="1400" dirty="0">
                <a:solidFill>
                  <a:srgbClr val="FF0000"/>
                </a:solidFill>
              </a:rPr>
              <a:t>"</a:t>
            </a:r>
          </a:p>
          <a:p>
            <a:pPr algn="r" rtl="1"/>
            <a:r>
              <a:rPr lang="he-IL" sz="1400" dirty="0"/>
              <a:t>והשם </a:t>
            </a:r>
            <a:r>
              <a:rPr lang="en-US" sz="1400" dirty="0" err="1"/>
              <a:t>FakeTable</a:t>
            </a:r>
            <a:r>
              <a:rPr lang="he-IL" sz="1400" dirty="0"/>
              <a:t> אכן נמחק מתיבת הבחירה של הטבלה.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968C58-9F97-40F9-84E3-055911941F95}"/>
              </a:ext>
            </a:extLst>
          </p:cNvPr>
          <p:cNvSpPr txBox="1"/>
          <p:nvPr/>
        </p:nvSpPr>
        <p:spPr>
          <a:xfrm>
            <a:off x="4911633" y="1569660"/>
            <a:ext cx="68320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400" b="1" u="sng" dirty="0"/>
              <a:t>דוגמא</a:t>
            </a:r>
            <a:r>
              <a:rPr lang="he-IL" sz="1400" dirty="0"/>
              <a:t>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3E07FE72-FEBF-4291-A8B2-AE9B1F01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32" y="3004000"/>
            <a:ext cx="466790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5833085-3BC7-4465-9217-A21FAEF0ED8A}"/>
              </a:ext>
            </a:extLst>
          </p:cNvPr>
          <p:cNvSpPr/>
          <p:nvPr/>
        </p:nvSpPr>
        <p:spPr>
          <a:xfrm>
            <a:off x="4667433" y="150702"/>
            <a:ext cx="71609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קורה אם ה</a:t>
            </a:r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</a:t>
            </a:r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אינו נמצא?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9D07FB9-4875-4065-A4B6-A9E89F6E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04" y="884045"/>
            <a:ext cx="3508052" cy="226391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96C6112-443D-4200-B742-F84AC6A85541}"/>
              </a:ext>
            </a:extLst>
          </p:cNvPr>
          <p:cNvSpPr txBox="1"/>
          <p:nvPr/>
        </p:nvSpPr>
        <p:spPr>
          <a:xfrm>
            <a:off x="5481611" y="98169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במידה ובהעלאת התוכנית ה</a:t>
            </a:r>
            <a:r>
              <a:rPr lang="en-US" dirty="0"/>
              <a:t>DB</a:t>
            </a:r>
            <a:r>
              <a:rPr lang="he-IL" dirty="0"/>
              <a:t> אינו נמצא </a:t>
            </a:r>
          </a:p>
          <a:p>
            <a:pPr algn="r" rtl="1"/>
            <a:r>
              <a:rPr lang="he-IL" dirty="0"/>
              <a:t>תוצג למשתמש </a:t>
            </a:r>
            <a:r>
              <a:rPr lang="he-IL" dirty="0">
                <a:solidFill>
                  <a:srgbClr val="FF0000"/>
                </a:solidFill>
              </a:rPr>
              <a:t>הודעה מתאימה </a:t>
            </a:r>
          </a:p>
          <a:p>
            <a:pPr algn="r" rtl="1"/>
            <a:r>
              <a:rPr lang="he-IL" dirty="0"/>
              <a:t>ו</a:t>
            </a:r>
            <a:r>
              <a:rPr lang="en-US" dirty="0"/>
              <a:t>Error</a:t>
            </a:r>
            <a:r>
              <a:rPr lang="he-IL" dirty="0"/>
              <a:t> מתאים יודפס ל</a:t>
            </a:r>
            <a:r>
              <a:rPr lang="en-US" dirty="0"/>
              <a:t>Log</a:t>
            </a:r>
            <a:r>
              <a:rPr lang="he-IL" dirty="0"/>
              <a:t>: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2FA78A9-DF15-462B-869C-374B1288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89" y="1905029"/>
            <a:ext cx="4498443" cy="191637"/>
          </a:xfrm>
          <a:prstGeom prst="rect">
            <a:avLst/>
          </a:prstGeom>
        </p:spPr>
      </p:pic>
      <p:sp>
        <p:nvSpPr>
          <p:cNvPr id="15" name="מלבן 14">
            <a:extLst>
              <a:ext uri="{FF2B5EF4-FFF2-40B4-BE49-F238E27FC236}">
                <a16:creationId xmlns:a16="http://schemas.microsoft.com/office/drawing/2014/main" id="{7480B281-EFA1-4D5C-8E9A-CF0FBA0734DD}"/>
              </a:ext>
            </a:extLst>
          </p:cNvPr>
          <p:cNvSpPr/>
          <p:nvPr/>
        </p:nvSpPr>
        <p:spPr>
          <a:xfrm>
            <a:off x="4221805" y="3294540"/>
            <a:ext cx="77748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קורה אם ה</a:t>
            </a:r>
            <a:r>
              <a:rPr lang="he-IL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אייקון</a:t>
            </a:r>
            <a:r>
              <a:rPr lang="he-I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אינו נמצא?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456F618B-97CC-4288-A395-4DF6D36CE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91" y="3881305"/>
            <a:ext cx="3573471" cy="2923749"/>
          </a:xfrm>
          <a:prstGeom prst="rect">
            <a:avLst/>
          </a:prstGeom>
        </p:spPr>
      </p:pic>
      <p:sp>
        <p:nvSpPr>
          <p:cNvPr id="17" name="אליפסה 16">
            <a:extLst>
              <a:ext uri="{FF2B5EF4-FFF2-40B4-BE49-F238E27FC236}">
                <a16:creationId xmlns:a16="http://schemas.microsoft.com/office/drawing/2014/main" id="{6070BB3C-4841-4E76-B8A7-7DC3A19D7F3E}"/>
              </a:ext>
            </a:extLst>
          </p:cNvPr>
          <p:cNvSpPr/>
          <p:nvPr/>
        </p:nvSpPr>
        <p:spPr>
          <a:xfrm>
            <a:off x="346229" y="3808520"/>
            <a:ext cx="452761" cy="443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4782DBE-2285-4FB6-A6BB-C98522F39DC6}"/>
              </a:ext>
            </a:extLst>
          </p:cNvPr>
          <p:cNvSpPr txBox="1"/>
          <p:nvPr/>
        </p:nvSpPr>
        <p:spPr>
          <a:xfrm>
            <a:off x="1097675" y="4272115"/>
            <a:ext cx="1073069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במידה והאייקון של החלון לא נמצא, </a:t>
            </a:r>
          </a:p>
          <a:p>
            <a:pPr algn="r" rtl="1"/>
            <a:r>
              <a:rPr lang="he-IL" dirty="0"/>
              <a:t>התוכנית תמשיך לרוץ עם האייקון הקודם\</a:t>
            </a:r>
            <a:r>
              <a:rPr lang="he-IL" dirty="0" err="1"/>
              <a:t>דיפולטיבי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ויודפס </a:t>
            </a:r>
            <a:r>
              <a:rPr lang="en-US" dirty="0"/>
              <a:t>Error</a:t>
            </a:r>
            <a:r>
              <a:rPr lang="he-IL" dirty="0"/>
              <a:t> מתאים ל</a:t>
            </a:r>
            <a:r>
              <a:rPr lang="en-US" dirty="0"/>
              <a:t>Log</a:t>
            </a:r>
            <a:r>
              <a:rPr lang="he-IL" dirty="0"/>
              <a:t>:</a:t>
            </a:r>
          </a:p>
          <a:p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772D439-BAE7-46A9-A114-B9FDAB8D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224" y="5249690"/>
            <a:ext cx="7861386" cy="2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5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3D967491-9B42-447E-9945-554F09EDCDB0}"/>
              </a:ext>
            </a:extLst>
          </p:cNvPr>
          <p:cNvSpPr/>
          <p:nvPr/>
        </p:nvSpPr>
        <p:spPr>
          <a:xfrm>
            <a:off x="5561238" y="0"/>
            <a:ext cx="10695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og</a:t>
            </a:r>
            <a:endParaRPr lang="he-IL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510435A-8C7D-47BF-9FB0-132BEDC8197D}"/>
              </a:ext>
            </a:extLst>
          </p:cNvPr>
          <p:cNvSpPr txBox="1"/>
          <p:nvPr/>
        </p:nvSpPr>
        <p:spPr>
          <a:xfrm>
            <a:off x="727969" y="875168"/>
            <a:ext cx="10927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עבור כל הרצה ייווצר קובץ </a:t>
            </a:r>
            <a:r>
              <a:rPr lang="en-US" dirty="0"/>
              <a:t>Log</a:t>
            </a:r>
            <a:r>
              <a:rPr lang="he-IL" dirty="0"/>
              <a:t> שנקרא </a:t>
            </a:r>
            <a:r>
              <a:rPr lang="en-US" dirty="0"/>
              <a:t>Log_'Date'_'Time'.txt</a:t>
            </a:r>
            <a:r>
              <a:rPr lang="he-IL" dirty="0"/>
              <a:t> כך שבמקום המילים </a:t>
            </a:r>
            <a:r>
              <a:rPr lang="en-US" dirty="0"/>
              <a:t>‘Date’</a:t>
            </a:r>
            <a:r>
              <a:rPr lang="he-IL" dirty="0"/>
              <a:t> ו-</a:t>
            </a:r>
            <a:r>
              <a:rPr lang="en-US" dirty="0"/>
              <a:t>’Time’</a:t>
            </a:r>
            <a:r>
              <a:rPr lang="he-IL" dirty="0"/>
              <a:t> יופיעו התאריך והשעה של ההרצה שאותו </a:t>
            </a:r>
            <a:r>
              <a:rPr lang="en-US" dirty="0"/>
              <a:t>Log</a:t>
            </a:r>
            <a:r>
              <a:rPr lang="he-IL" dirty="0"/>
              <a:t> מתייחס אליה.</a:t>
            </a:r>
          </a:p>
          <a:p>
            <a:pPr algn="r" rtl="1"/>
            <a:r>
              <a:rPr lang="he-IL" dirty="0"/>
              <a:t>קובץ ה</a:t>
            </a:r>
            <a:r>
              <a:rPr lang="en-US" dirty="0"/>
              <a:t>Log</a:t>
            </a:r>
            <a:r>
              <a:rPr lang="he-IL" dirty="0"/>
              <a:t> ייווצר בתוך התיקיה </a:t>
            </a:r>
            <a:r>
              <a:rPr lang="en-US" dirty="0"/>
              <a:t>Log</a:t>
            </a:r>
            <a:r>
              <a:rPr lang="he-IL" dirty="0"/>
              <a:t> שגם היא תיווצר באופן אוטומטי אם אינה קיימת.</a:t>
            </a:r>
          </a:p>
          <a:p>
            <a:pPr algn="r" rtl="1"/>
            <a:r>
              <a:rPr lang="he-IL" dirty="0"/>
              <a:t>אל קובץ ה</a:t>
            </a:r>
            <a:r>
              <a:rPr lang="en-US" dirty="0"/>
              <a:t>Log</a:t>
            </a:r>
            <a:r>
              <a:rPr lang="he-IL" dirty="0"/>
              <a:t> יודפסו כל ה</a:t>
            </a:r>
            <a:r>
              <a:rPr lang="en-US" dirty="0"/>
              <a:t>Errors</a:t>
            </a:r>
            <a:r>
              <a:rPr lang="he-IL" dirty="0"/>
              <a:t> של התוכנית בפורמט מסודר.</a:t>
            </a:r>
          </a:p>
          <a:p>
            <a:pPr algn="r" rtl="1"/>
            <a:r>
              <a:rPr lang="he-IL" dirty="0"/>
              <a:t>דוגמא להדפסה ל</a:t>
            </a:r>
            <a:r>
              <a:rPr lang="en-US" dirty="0"/>
              <a:t>Log</a:t>
            </a:r>
            <a:r>
              <a:rPr lang="he-IL" dirty="0"/>
              <a:t>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269B7CE-B88C-4F26-A08D-88D0F163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69" y="2427292"/>
            <a:ext cx="5365550" cy="288083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3F75A53-0886-408F-BE3A-FAA7A98DFCE6}"/>
              </a:ext>
            </a:extLst>
          </p:cNvPr>
          <p:cNvCxnSpPr>
            <a:cxnSpLocks/>
          </p:cNvCxnSpPr>
          <p:nvPr/>
        </p:nvCxnSpPr>
        <p:spPr>
          <a:xfrm flipV="1">
            <a:off x="4864963" y="2798091"/>
            <a:ext cx="340381" cy="48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7E694E82-5A0B-4BA0-8F2C-47CED1998B10}"/>
              </a:ext>
            </a:extLst>
          </p:cNvPr>
          <p:cNvCxnSpPr>
            <a:cxnSpLocks/>
          </p:cNvCxnSpPr>
          <p:nvPr/>
        </p:nvCxnSpPr>
        <p:spPr>
          <a:xfrm flipH="1" flipV="1">
            <a:off x="7929208" y="2790172"/>
            <a:ext cx="340380" cy="48664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C71E653-9010-4A8F-BFD3-DCAA5F897371}"/>
              </a:ext>
            </a:extLst>
          </p:cNvPr>
          <p:cNvSpPr/>
          <p:nvPr/>
        </p:nvSpPr>
        <p:spPr>
          <a:xfrm>
            <a:off x="4454729" y="2427291"/>
            <a:ext cx="1919437" cy="362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F976C14-F005-41EE-A9B3-D8E0CD74D1FC}"/>
              </a:ext>
            </a:extLst>
          </p:cNvPr>
          <p:cNvSpPr/>
          <p:nvPr/>
        </p:nvSpPr>
        <p:spPr>
          <a:xfrm>
            <a:off x="6409678" y="2418412"/>
            <a:ext cx="3532041" cy="3628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124190A-D5AC-49E3-89F7-28D7E443E53B}"/>
              </a:ext>
            </a:extLst>
          </p:cNvPr>
          <p:cNvSpPr txBox="1"/>
          <p:nvPr/>
        </p:nvSpPr>
        <p:spPr>
          <a:xfrm>
            <a:off x="7929208" y="3185216"/>
            <a:ext cx="14141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תוכן ההדפסה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C69498-C543-4B65-A9CB-BB531E2FF37F}"/>
              </a:ext>
            </a:extLst>
          </p:cNvPr>
          <p:cNvSpPr txBox="1"/>
          <p:nvPr/>
        </p:nvSpPr>
        <p:spPr>
          <a:xfrm>
            <a:off x="4085237" y="3184308"/>
            <a:ext cx="13292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זמן ההדפסה</a:t>
            </a:r>
          </a:p>
        </p:txBody>
      </p:sp>
    </p:spTree>
    <p:extLst>
      <p:ext uri="{BB962C8B-B14F-4D97-AF65-F5344CB8AC3E}">
        <p14:creationId xmlns:p14="http://schemas.microsoft.com/office/powerpoint/2010/main" val="24527962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152</TotalTime>
  <Words>696</Words>
  <Application>Microsoft Office PowerPoint</Application>
  <PresentationFormat>מסך רחב</PresentationFormat>
  <Paragraphs>104</Paragraphs>
  <Slides>9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Wingdings 2</vt:lpstr>
      <vt:lpstr>HDOfficeLightV0</vt:lpstr>
      <vt:lpstr>טיפה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shahar hikri</dc:creator>
  <cp:lastModifiedBy>shahar hikri</cp:lastModifiedBy>
  <cp:revision>77</cp:revision>
  <dcterms:created xsi:type="dcterms:W3CDTF">2021-12-01T14:00:17Z</dcterms:created>
  <dcterms:modified xsi:type="dcterms:W3CDTF">2021-12-02T09:35:20Z</dcterms:modified>
</cp:coreProperties>
</file>